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algn="ctr" defTabSz="584200">
      <a:defRPr sz="3800">
        <a:solidFill>
          <a:srgbClr val="6C6963"/>
        </a:solidFill>
        <a:latin typeface="+mn-lt"/>
        <a:ea typeface="+mn-ea"/>
        <a:cs typeface="+mn-cs"/>
        <a:sym typeface="Baskerville"/>
      </a:defRPr>
    </a:lvl1pPr>
    <a:lvl2pPr indent="228600" algn="ctr" defTabSz="584200">
      <a:defRPr sz="3800">
        <a:solidFill>
          <a:srgbClr val="6C6963"/>
        </a:solidFill>
        <a:latin typeface="+mn-lt"/>
        <a:ea typeface="+mn-ea"/>
        <a:cs typeface="+mn-cs"/>
        <a:sym typeface="Baskerville"/>
      </a:defRPr>
    </a:lvl2pPr>
    <a:lvl3pPr indent="457200" algn="ctr" defTabSz="584200">
      <a:defRPr sz="3800">
        <a:solidFill>
          <a:srgbClr val="6C6963"/>
        </a:solidFill>
        <a:latin typeface="+mn-lt"/>
        <a:ea typeface="+mn-ea"/>
        <a:cs typeface="+mn-cs"/>
        <a:sym typeface="Baskerville"/>
      </a:defRPr>
    </a:lvl3pPr>
    <a:lvl4pPr indent="685800" algn="ctr" defTabSz="584200">
      <a:defRPr sz="3800">
        <a:solidFill>
          <a:srgbClr val="6C6963"/>
        </a:solidFill>
        <a:latin typeface="+mn-lt"/>
        <a:ea typeface="+mn-ea"/>
        <a:cs typeface="+mn-cs"/>
        <a:sym typeface="Baskerville"/>
      </a:defRPr>
    </a:lvl4pPr>
    <a:lvl5pPr indent="914400" algn="ctr" defTabSz="584200">
      <a:defRPr sz="3800">
        <a:solidFill>
          <a:srgbClr val="6C6963"/>
        </a:solidFill>
        <a:latin typeface="+mn-lt"/>
        <a:ea typeface="+mn-ea"/>
        <a:cs typeface="+mn-cs"/>
        <a:sym typeface="Baskerville"/>
      </a:defRPr>
    </a:lvl5pPr>
    <a:lvl6pPr indent="1143000" algn="ctr" defTabSz="584200">
      <a:defRPr sz="3800">
        <a:solidFill>
          <a:srgbClr val="6C6963"/>
        </a:solidFill>
        <a:latin typeface="+mn-lt"/>
        <a:ea typeface="+mn-ea"/>
        <a:cs typeface="+mn-cs"/>
        <a:sym typeface="Baskerville"/>
      </a:defRPr>
    </a:lvl6pPr>
    <a:lvl7pPr indent="1371600" algn="ctr" defTabSz="584200">
      <a:defRPr sz="3800">
        <a:solidFill>
          <a:srgbClr val="6C6963"/>
        </a:solidFill>
        <a:latin typeface="+mn-lt"/>
        <a:ea typeface="+mn-ea"/>
        <a:cs typeface="+mn-cs"/>
        <a:sym typeface="Baskerville"/>
      </a:defRPr>
    </a:lvl7pPr>
    <a:lvl8pPr indent="1600200" algn="ctr" defTabSz="584200">
      <a:defRPr sz="3800">
        <a:solidFill>
          <a:srgbClr val="6C6963"/>
        </a:solidFill>
        <a:latin typeface="+mn-lt"/>
        <a:ea typeface="+mn-ea"/>
        <a:cs typeface="+mn-cs"/>
        <a:sym typeface="Baskerville"/>
      </a:defRPr>
    </a:lvl8pPr>
    <a:lvl9pPr indent="1828800" algn="ctr" defTabSz="584200">
      <a:defRPr sz="3800">
        <a:solidFill>
          <a:srgbClr val="6C6963"/>
        </a:solidFill>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rgbClr val="794000"/>
              </a:solidFill>
              <a:prstDash val="solid"/>
              <a:miter lim="400000"/>
            </a:ln>
          </a:right>
          <a:top>
            <a:ln w="12700" cap="flat">
              <a:solidFill>
                <a:srgbClr val="794000"/>
              </a:solidFill>
              <a:prstDash val="solid"/>
              <a:miter lim="400000"/>
            </a:ln>
          </a:top>
          <a:bottom>
            <a:ln w="12700" cap="flat">
              <a:solidFill>
                <a:srgbClr val="794000"/>
              </a:solidFill>
              <a:prstDash val="solid"/>
              <a:miter lim="400000"/>
            </a:ln>
          </a:bottom>
          <a:insideH>
            <a:ln w="12700" cap="flat">
              <a:solidFill>
                <a:srgbClr val="794000"/>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rgbClr val="794000"/>
              </a:solidFill>
              <a:prstDash val="solid"/>
              <a:miter lim="400000"/>
            </a:ln>
          </a:top>
          <a:bottom>
            <a:ln w="12700" cap="flat">
              <a:noFill/>
              <a:miter lim="400000"/>
            </a:ln>
          </a:bottom>
          <a:insideH>
            <a:ln w="12700" cap="flat">
              <a:solidFill>
                <a:srgbClr val="794000"/>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1270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olo e sottotitol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LeatherBookTypeEmbellishGld.pdf"/>
          <p:cNvPicPr/>
          <p:nvPr/>
        </p:nvPicPr>
        <p:blipFill>
          <a:blip r:embed="rId3">
            <a:extLst/>
          </a:blip>
          <a:stretch>
            <a:fillRect/>
          </a:stretch>
        </p:blipFill>
        <p:spPr>
          <a:xfrm>
            <a:off x="5753100" y="4775200"/>
            <a:ext cx="1956620" cy="304800"/>
          </a:xfrm>
          <a:prstGeom prst="rect">
            <a:avLst/>
          </a:prstGeom>
          <a:ln w="12700">
            <a:miter lim="400000"/>
          </a:ln>
        </p:spPr>
      </p:pic>
      <p:sp>
        <p:nvSpPr>
          <p:cNvPr id="6" name="Shape 6"/>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Titolo Testo</a:t>
            </a:r>
          </a:p>
        </p:txBody>
      </p:sp>
      <p:sp>
        <p:nvSpPr>
          <p:cNvPr id="7" name="Shape 7"/>
          <p:cNvSpPr/>
          <p:nvPr>
            <p:ph type="body"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Corpo livello uno</a:t>
            </a:r>
            <a:endParaRPr i="1" sz="5200">
              <a:solidFill>
                <a:srgbClr val="BEA56D"/>
              </a:solidFill>
              <a:effectLst>
                <a:outerShdw sx="100000" sy="100000" kx="0" ky="0" algn="b" rotWithShape="0" blurRad="25400" dist="38100" dir="15900000">
                  <a:srgbClr val="000000">
                    <a:alpha val="90000"/>
                  </a:srgbClr>
                </a:outerShdw>
              </a:effectLst>
            </a:endParaRPr>
          </a:p>
          <a:p>
            <a:pPr lvl="1">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Corpo livello due</a:t>
            </a:r>
            <a:endParaRPr i="1" sz="5200">
              <a:solidFill>
                <a:srgbClr val="BEA56D"/>
              </a:solidFill>
              <a:effectLst>
                <a:outerShdw sx="100000" sy="100000" kx="0" ky="0" algn="b" rotWithShape="0" blurRad="25400" dist="38100" dir="15900000">
                  <a:srgbClr val="000000">
                    <a:alpha val="90000"/>
                  </a:srgbClr>
                </a:outerShdw>
              </a:effectLst>
            </a:endParaRPr>
          </a:p>
          <a:p>
            <a:pPr lvl="2">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Corpo livello tre</a:t>
            </a:r>
            <a:endParaRPr i="1" sz="5200">
              <a:solidFill>
                <a:srgbClr val="BEA56D"/>
              </a:solidFill>
              <a:effectLst>
                <a:outerShdw sx="100000" sy="100000" kx="0" ky="0" algn="b" rotWithShape="0" blurRad="25400" dist="38100" dir="15900000">
                  <a:srgbClr val="000000">
                    <a:alpha val="90000"/>
                  </a:srgbClr>
                </a:outerShdw>
              </a:effectLst>
            </a:endParaRPr>
          </a:p>
          <a:p>
            <a:pPr lvl="3">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Corpo livello quattro</a:t>
            </a:r>
            <a:endParaRPr i="1" sz="5200">
              <a:solidFill>
                <a:srgbClr val="BEA56D"/>
              </a:solidFill>
              <a:effectLst>
                <a:outerShdw sx="100000" sy="100000" kx="0" ky="0" algn="b" rotWithShape="0" blurRad="25400" dist="38100" dir="15900000">
                  <a:srgbClr val="000000">
                    <a:alpha val="90000"/>
                  </a:srgbClr>
                </a:outerShdw>
              </a:effectLst>
            </a:endParaRPr>
          </a:p>
          <a:p>
            <a:pPr lvl="4">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Livello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econda di copertina">
    <p:spTree>
      <p:nvGrpSpPr>
        <p:cNvPr id="1" name=""/>
        <p:cNvGrpSpPr/>
        <p:nvPr/>
      </p:nvGrpSpPr>
      <p:grpSpPr>
        <a:xfrm>
          <a:off x="0" y="0"/>
          <a:ext cx="0" cy="0"/>
          <a:chOff x="0" y="0"/>
          <a:chExt cx="0" cy="0"/>
        </a:xfrm>
      </p:grpSpPr>
      <p:sp>
        <p:nvSpPr>
          <p:cNvPr id="9" name="Shape 9"/>
          <p:cNvSpPr/>
          <p:nvPr>
            <p:ph type="title"/>
          </p:nvPr>
        </p:nvSpPr>
        <p:spPr>
          <a:xfrm>
            <a:off x="762000" y="7035800"/>
            <a:ext cx="11480800" cy="13462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
        <p:nvSpPr>
          <p:cNvPr id="10" name="Shape 10"/>
          <p:cNvSpPr/>
          <p:nvPr>
            <p:ph type="body"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Corpo livello uno</a:t>
            </a:r>
            <a:endParaRPr i="1" sz="3600">
              <a:solidFill>
                <a:srgbClr val="6C6963"/>
              </a:solidFill>
            </a:endParaRPr>
          </a:p>
          <a:p>
            <a:pPr lvl="1">
              <a:defRPr i="0" sz="1800">
                <a:solidFill>
                  <a:srgbClr val="000000"/>
                </a:solidFill>
              </a:defRPr>
            </a:pPr>
            <a:r>
              <a:rPr i="1" sz="3600">
                <a:solidFill>
                  <a:srgbClr val="6C6963"/>
                </a:solidFill>
              </a:rPr>
              <a:t>Corpo livello due</a:t>
            </a:r>
            <a:endParaRPr i="1" sz="3600">
              <a:solidFill>
                <a:srgbClr val="6C6963"/>
              </a:solidFill>
            </a:endParaRPr>
          </a:p>
          <a:p>
            <a:pPr lvl="2">
              <a:defRPr i="0" sz="1800">
                <a:solidFill>
                  <a:srgbClr val="000000"/>
                </a:solidFill>
              </a:defRPr>
            </a:pPr>
            <a:r>
              <a:rPr i="1" sz="3600">
                <a:solidFill>
                  <a:srgbClr val="6C6963"/>
                </a:solidFill>
              </a:rPr>
              <a:t>Corpo livello tre</a:t>
            </a:r>
            <a:endParaRPr i="1" sz="3600">
              <a:solidFill>
                <a:srgbClr val="6C6963"/>
              </a:solidFill>
            </a:endParaRPr>
          </a:p>
          <a:p>
            <a:pPr lvl="3">
              <a:defRPr i="0" sz="1800">
                <a:solidFill>
                  <a:srgbClr val="000000"/>
                </a:solidFill>
              </a:defRPr>
            </a:pPr>
            <a:r>
              <a:rPr i="1" sz="3600">
                <a:solidFill>
                  <a:srgbClr val="6C6963"/>
                </a:solidFill>
              </a:rPr>
              <a:t>Corpo livello quattro</a:t>
            </a:r>
            <a:endParaRPr i="1" sz="3600">
              <a:solidFill>
                <a:srgbClr val="6C6963"/>
              </a:solidFill>
            </a:endParaRPr>
          </a:p>
          <a:p>
            <a:pPr lvl="4">
              <a:defRPr i="0" sz="1800">
                <a:solidFill>
                  <a:srgbClr val="000000"/>
                </a:solidFill>
              </a:defRPr>
            </a:pPr>
            <a:r>
              <a:rPr i="1" sz="3600">
                <a:solidFill>
                  <a:srgbClr val="6C6963"/>
                </a:solidFill>
              </a:rPr>
              <a:t>Livello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12" name="Shape 12"/>
          <p:cNvSpPr/>
          <p:nvPr>
            <p:ph type="title"/>
          </p:nvPr>
        </p:nvSpPr>
        <p:spPr>
          <a:xfrm>
            <a:off x="762000" y="36068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pic>
        <p:nvPicPr>
          <p:cNvPr id="14" name="LeatherBookTypeEmbellishGry.pdf"/>
          <p:cNvPicPr/>
          <p:nvPr/>
        </p:nvPicPr>
        <p:blipFill>
          <a:blip r:embed="rId2">
            <a:extLst/>
          </a:blip>
          <a:stretch>
            <a:fillRect/>
          </a:stretch>
        </p:blipFill>
        <p:spPr>
          <a:xfrm>
            <a:off x="2696906" y="5083509"/>
            <a:ext cx="1956621" cy="304801"/>
          </a:xfrm>
          <a:prstGeom prst="rect">
            <a:avLst/>
          </a:prstGeom>
          <a:ln w="12700">
            <a:miter lim="400000"/>
          </a:ln>
        </p:spPr>
      </p:pic>
      <p:sp>
        <p:nvSpPr>
          <p:cNvPr id="15" name="Shape 15"/>
          <p:cNvSpPr/>
          <p:nvPr>
            <p:ph type="title"/>
          </p:nvPr>
        </p:nvSpPr>
        <p:spPr>
          <a:xfrm>
            <a:off x="431800" y="1600200"/>
            <a:ext cx="6477000" cy="3175000"/>
          </a:xfrm>
          <a:prstGeom prst="rect">
            <a:avLst/>
          </a:prstGeom>
        </p:spPr>
        <p:txBody>
          <a:bodyPr anchor="b"/>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
        <p:nvSpPr>
          <p:cNvPr id="16" name="Shape 16"/>
          <p:cNvSpPr/>
          <p:nvPr>
            <p:ph type="body"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lvl="0">
              <a:defRPr i="0" sz="1800">
                <a:solidFill>
                  <a:srgbClr val="000000"/>
                </a:solidFill>
              </a:defRPr>
            </a:pPr>
            <a:r>
              <a:rPr i="1" sz="3600">
                <a:solidFill>
                  <a:srgbClr val="6C6963"/>
                </a:solidFill>
              </a:rPr>
              <a:t>Corpo livello uno</a:t>
            </a:r>
            <a:endParaRPr i="1" sz="3600">
              <a:solidFill>
                <a:srgbClr val="6C6963"/>
              </a:solidFill>
            </a:endParaRPr>
          </a:p>
          <a:p>
            <a:pPr lvl="1">
              <a:defRPr i="0" sz="1800">
                <a:solidFill>
                  <a:srgbClr val="000000"/>
                </a:solidFill>
              </a:defRPr>
            </a:pPr>
            <a:r>
              <a:rPr i="1" sz="3600">
                <a:solidFill>
                  <a:srgbClr val="6C6963"/>
                </a:solidFill>
              </a:rPr>
              <a:t>Corpo livello due</a:t>
            </a:r>
            <a:endParaRPr i="1" sz="3600">
              <a:solidFill>
                <a:srgbClr val="6C6963"/>
              </a:solidFill>
            </a:endParaRPr>
          </a:p>
          <a:p>
            <a:pPr lvl="2">
              <a:defRPr i="0" sz="1800">
                <a:solidFill>
                  <a:srgbClr val="000000"/>
                </a:solidFill>
              </a:defRPr>
            </a:pPr>
            <a:r>
              <a:rPr i="1" sz="3600">
                <a:solidFill>
                  <a:srgbClr val="6C6963"/>
                </a:solidFill>
              </a:rPr>
              <a:t>Corpo livello tre</a:t>
            </a:r>
            <a:endParaRPr i="1" sz="3600">
              <a:solidFill>
                <a:srgbClr val="6C6963"/>
              </a:solidFill>
            </a:endParaRPr>
          </a:p>
          <a:p>
            <a:pPr lvl="3">
              <a:defRPr i="0" sz="1800">
                <a:solidFill>
                  <a:srgbClr val="000000"/>
                </a:solidFill>
              </a:defRPr>
            </a:pPr>
            <a:r>
              <a:rPr i="1" sz="3600">
                <a:solidFill>
                  <a:srgbClr val="6C6963"/>
                </a:solidFill>
              </a:rPr>
              <a:t>Corpo livello quattro</a:t>
            </a:r>
            <a:endParaRPr i="1" sz="3600">
              <a:solidFill>
                <a:srgbClr val="6C6963"/>
              </a:solidFill>
            </a:endParaRPr>
          </a:p>
          <a:p>
            <a:pPr lvl="4">
              <a:defRPr i="0" sz="1800">
                <a:solidFill>
                  <a:srgbClr val="000000"/>
                </a:solidFill>
              </a:defRPr>
            </a:pPr>
            <a:r>
              <a:rPr i="1" sz="3600">
                <a:solidFill>
                  <a:srgbClr val="6C6963"/>
                </a:solidFill>
              </a:rPr>
              <a:t>Livello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Corpo livello uno</a:t>
            </a:r>
            <a:endParaRPr sz="4200">
              <a:solidFill>
                <a:srgbClr val="6C6963"/>
              </a:solidFill>
            </a:endParaRPr>
          </a:p>
          <a:p>
            <a:pPr lvl="1">
              <a:defRPr sz="1800">
                <a:solidFill>
                  <a:srgbClr val="000000"/>
                </a:solidFill>
              </a:defRPr>
            </a:pPr>
            <a:r>
              <a:rPr sz="4200">
                <a:solidFill>
                  <a:srgbClr val="6C6963"/>
                </a:solidFill>
              </a:rPr>
              <a:t>Corpo livello due</a:t>
            </a:r>
            <a:endParaRPr sz="4200">
              <a:solidFill>
                <a:srgbClr val="6C6963"/>
              </a:solidFill>
            </a:endParaRPr>
          </a:p>
          <a:p>
            <a:pPr lvl="2">
              <a:defRPr sz="1800">
                <a:solidFill>
                  <a:srgbClr val="000000"/>
                </a:solidFill>
              </a:defRPr>
            </a:pPr>
            <a:r>
              <a:rPr sz="4200">
                <a:solidFill>
                  <a:srgbClr val="6C6963"/>
                </a:solidFill>
              </a:rPr>
              <a:t>Corpo livello tre</a:t>
            </a:r>
            <a:endParaRPr sz="4200">
              <a:solidFill>
                <a:srgbClr val="6C6963"/>
              </a:solidFill>
            </a:endParaRPr>
          </a:p>
          <a:p>
            <a:pPr lvl="3">
              <a:defRPr sz="1800">
                <a:solidFill>
                  <a:srgbClr val="000000"/>
                </a:solidFill>
              </a:defRPr>
            </a:pPr>
            <a:r>
              <a:rPr sz="4200">
                <a:solidFill>
                  <a:srgbClr val="6C6963"/>
                </a:solidFill>
              </a:rPr>
              <a:t>Corpo livello quattro</a:t>
            </a:r>
            <a:endParaRPr sz="4200">
              <a:solidFill>
                <a:srgbClr val="6C6963"/>
              </a:solidFill>
            </a:endParaRPr>
          </a:p>
          <a:p>
            <a:pPr lvl="4">
              <a:defRPr sz="1800">
                <a:solidFill>
                  <a:srgbClr val="000000"/>
                </a:solidFill>
              </a:defRPr>
            </a:pPr>
            <a:r>
              <a:rPr sz="4200">
                <a:solidFill>
                  <a:srgbClr val="6C6963"/>
                </a:solidFill>
              </a:rPr>
              <a:t>Livello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
        <p:nvSpPr>
          <p:cNvPr id="24" name="Shape 24"/>
          <p:cNvSpPr/>
          <p:nvPr>
            <p:ph type="body"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lvl="0">
              <a:defRPr sz="1800">
                <a:solidFill>
                  <a:srgbClr val="000000"/>
                </a:solidFill>
              </a:defRPr>
            </a:pPr>
            <a:r>
              <a:rPr sz="3200">
                <a:solidFill>
                  <a:srgbClr val="6C6963"/>
                </a:solidFill>
              </a:rPr>
              <a:t>Corpo livello uno</a:t>
            </a:r>
            <a:endParaRPr sz="3200">
              <a:solidFill>
                <a:srgbClr val="6C6963"/>
              </a:solidFill>
            </a:endParaRPr>
          </a:p>
          <a:p>
            <a:pPr lvl="1">
              <a:defRPr sz="1800">
                <a:solidFill>
                  <a:srgbClr val="000000"/>
                </a:solidFill>
              </a:defRPr>
            </a:pPr>
            <a:r>
              <a:rPr sz="3200">
                <a:solidFill>
                  <a:srgbClr val="6C6963"/>
                </a:solidFill>
              </a:rPr>
              <a:t>Corpo livello due</a:t>
            </a:r>
            <a:endParaRPr sz="3200">
              <a:solidFill>
                <a:srgbClr val="6C6963"/>
              </a:solidFill>
            </a:endParaRPr>
          </a:p>
          <a:p>
            <a:pPr lvl="2">
              <a:defRPr sz="1800">
                <a:solidFill>
                  <a:srgbClr val="000000"/>
                </a:solidFill>
              </a:defRPr>
            </a:pPr>
            <a:r>
              <a:rPr sz="3200">
                <a:solidFill>
                  <a:srgbClr val="6C6963"/>
                </a:solidFill>
              </a:rPr>
              <a:t>Corpo livello tre</a:t>
            </a:r>
            <a:endParaRPr sz="3200">
              <a:solidFill>
                <a:srgbClr val="6C6963"/>
              </a:solidFill>
            </a:endParaRPr>
          </a:p>
          <a:p>
            <a:pPr lvl="3">
              <a:defRPr sz="1800">
                <a:solidFill>
                  <a:srgbClr val="000000"/>
                </a:solidFill>
              </a:defRPr>
            </a:pPr>
            <a:r>
              <a:rPr sz="3200">
                <a:solidFill>
                  <a:srgbClr val="6C6963"/>
                </a:solidFill>
              </a:rPr>
              <a:t>Corpo livello quattro</a:t>
            </a:r>
            <a:endParaRPr sz="3200">
              <a:solidFill>
                <a:srgbClr val="6C6963"/>
              </a:solidFill>
            </a:endParaRPr>
          </a:p>
          <a:p>
            <a:pPr lvl="4">
              <a:defRPr sz="1800">
                <a:solidFill>
                  <a:srgbClr val="000000"/>
                </a:solidFill>
              </a:defRPr>
            </a:pPr>
            <a:r>
              <a:rPr sz="3200">
                <a:solidFill>
                  <a:srgbClr val="6C6963"/>
                </a:solidFill>
              </a:rPr>
              <a:t>Livello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26" name="Shape 26"/>
          <p:cNvSpPr/>
          <p:nvPr>
            <p:ph type="body" idx="1"/>
          </p:nvPr>
        </p:nvSpPr>
        <p:spPr>
          <a:xfrm>
            <a:off x="762000" y="723900"/>
            <a:ext cx="11480800" cy="8293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Corpo livello uno</a:t>
            </a:r>
            <a:endParaRPr sz="4200">
              <a:solidFill>
                <a:srgbClr val="6C6963"/>
              </a:solidFill>
            </a:endParaRPr>
          </a:p>
          <a:p>
            <a:pPr lvl="1">
              <a:defRPr sz="1800">
                <a:solidFill>
                  <a:srgbClr val="000000"/>
                </a:solidFill>
              </a:defRPr>
            </a:pPr>
            <a:r>
              <a:rPr sz="4200">
                <a:solidFill>
                  <a:srgbClr val="6C6963"/>
                </a:solidFill>
              </a:rPr>
              <a:t>Corpo livello due</a:t>
            </a:r>
            <a:endParaRPr sz="4200">
              <a:solidFill>
                <a:srgbClr val="6C6963"/>
              </a:solidFill>
            </a:endParaRPr>
          </a:p>
          <a:p>
            <a:pPr lvl="2">
              <a:defRPr sz="1800">
                <a:solidFill>
                  <a:srgbClr val="000000"/>
                </a:solidFill>
              </a:defRPr>
            </a:pPr>
            <a:r>
              <a:rPr sz="4200">
                <a:solidFill>
                  <a:srgbClr val="6C6963"/>
                </a:solidFill>
              </a:rPr>
              <a:t>Corpo livello tre</a:t>
            </a:r>
            <a:endParaRPr sz="4200">
              <a:solidFill>
                <a:srgbClr val="6C6963"/>
              </a:solidFill>
            </a:endParaRPr>
          </a:p>
          <a:p>
            <a:pPr lvl="3">
              <a:defRPr sz="1800">
                <a:solidFill>
                  <a:srgbClr val="000000"/>
                </a:solidFill>
              </a:defRPr>
            </a:pPr>
            <a:r>
              <a:rPr sz="4200">
                <a:solidFill>
                  <a:srgbClr val="6C6963"/>
                </a:solidFill>
              </a:rPr>
              <a:t>Corpo livello quattro</a:t>
            </a:r>
            <a:endParaRPr sz="4200">
              <a:solidFill>
                <a:srgbClr val="6C6963"/>
              </a:solidFill>
            </a:endParaRPr>
          </a:p>
          <a:p>
            <a:pPr lvl="4">
              <a:defRPr sz="1800">
                <a:solidFill>
                  <a:srgbClr val="000000"/>
                </a:solidFill>
              </a:defRPr>
            </a:pPr>
            <a:r>
              <a:rPr sz="4200">
                <a:solidFill>
                  <a:srgbClr val="6C6963"/>
                </a:solidFill>
              </a:rPr>
              <a:t>Livello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Titolo Testo</a:t>
            </a:r>
          </a:p>
        </p:txBody>
      </p:sp>
      <p:sp>
        <p:nvSpPr>
          <p:cNvPr id="3" name="Shape 3"/>
          <p:cNvSpPr/>
          <p:nvPr>
            <p:ph type="body" idx="1"/>
          </p:nvPr>
        </p:nvSpPr>
        <p:spPr>
          <a:xfrm>
            <a:off x="762000" y="2768600"/>
            <a:ext cx="11480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200">
                <a:solidFill>
                  <a:srgbClr val="6C6963"/>
                </a:solidFill>
              </a:rPr>
              <a:t>Corpo livello uno</a:t>
            </a:r>
            <a:endParaRPr sz="4200">
              <a:solidFill>
                <a:srgbClr val="6C6963"/>
              </a:solidFill>
            </a:endParaRPr>
          </a:p>
          <a:p>
            <a:pPr lvl="1">
              <a:defRPr sz="1800">
                <a:solidFill>
                  <a:srgbClr val="000000"/>
                </a:solidFill>
              </a:defRPr>
            </a:pPr>
            <a:r>
              <a:rPr sz="4200">
                <a:solidFill>
                  <a:srgbClr val="6C6963"/>
                </a:solidFill>
              </a:rPr>
              <a:t>Corpo livello due</a:t>
            </a:r>
            <a:endParaRPr sz="4200">
              <a:solidFill>
                <a:srgbClr val="6C6963"/>
              </a:solidFill>
            </a:endParaRPr>
          </a:p>
          <a:p>
            <a:pPr lvl="2">
              <a:defRPr sz="1800">
                <a:solidFill>
                  <a:srgbClr val="000000"/>
                </a:solidFill>
              </a:defRPr>
            </a:pPr>
            <a:r>
              <a:rPr sz="4200">
                <a:solidFill>
                  <a:srgbClr val="6C6963"/>
                </a:solidFill>
              </a:rPr>
              <a:t>Corpo livello tre</a:t>
            </a:r>
            <a:endParaRPr sz="4200">
              <a:solidFill>
                <a:srgbClr val="6C6963"/>
              </a:solidFill>
            </a:endParaRPr>
          </a:p>
          <a:p>
            <a:pPr lvl="3">
              <a:defRPr sz="1800">
                <a:solidFill>
                  <a:srgbClr val="000000"/>
                </a:solidFill>
              </a:defRPr>
            </a:pPr>
            <a:r>
              <a:rPr sz="4200">
                <a:solidFill>
                  <a:srgbClr val="6C6963"/>
                </a:solidFill>
              </a:rPr>
              <a:t>Corpo livello quattro</a:t>
            </a:r>
            <a:endParaRPr sz="4200">
              <a:solidFill>
                <a:srgbClr val="6C6963"/>
              </a:solidFill>
            </a:endParaRPr>
          </a:p>
          <a:p>
            <a:pPr lvl="4">
              <a:defRPr sz="1800">
                <a:solidFill>
                  <a:srgbClr val="000000"/>
                </a:solidFill>
              </a:defRPr>
            </a:pPr>
            <a:r>
              <a:rPr sz="4200">
                <a:solidFill>
                  <a:srgbClr val="6C6963"/>
                </a:solidFill>
              </a:rPr>
              <a:t>Livello 5</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1pPr>
      <a:lvl2pPr indent="228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2pPr>
      <a:lvl3pPr indent="457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3pPr>
      <a:lvl4pPr indent="685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4pPr>
      <a:lvl5pPr indent="9144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5pPr>
      <a:lvl6pPr indent="11430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6pPr>
      <a:lvl7pPr indent="13716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7pPr>
      <a:lvl8pPr indent="16002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8pPr>
      <a:lvl9pPr indent="1828800" algn="ctr" defTabSz="584200">
        <a:defRPr sz="7400">
          <a:solidFill>
            <a:srgbClr val="6C6963"/>
          </a:solidFill>
          <a:effectLst>
            <a:outerShdw sx="100000" sy="100000" kx="0" ky="0" algn="b" rotWithShape="0" blurRad="25400" dist="25400" dir="15900000">
              <a:srgbClr val="595650">
                <a:alpha val="33000"/>
              </a:srgbClr>
            </a:outerShdw>
          </a:effectLst>
          <a:latin typeface="+mn-lt"/>
          <a:ea typeface="+mn-ea"/>
          <a:cs typeface="+mn-cs"/>
          <a:sym typeface="Baskerville"/>
        </a:defRPr>
      </a:lvl9pPr>
    </p:titleStyle>
    <p:bodyStyle>
      <a:lvl1pPr marL="533400" indent="-533400" defTabSz="584200">
        <a:spcBef>
          <a:spcPts val="4200"/>
        </a:spcBef>
        <a:buSzPct val="30000"/>
        <a:buBlip>
          <a:blip r:embed="rId3"/>
        </a:buBlip>
        <a:defRPr sz="4200">
          <a:solidFill>
            <a:srgbClr val="6C6963"/>
          </a:solidFill>
          <a:latin typeface="+mn-lt"/>
          <a:ea typeface="+mn-ea"/>
          <a:cs typeface="+mn-cs"/>
          <a:sym typeface="Baskerville"/>
        </a:defRPr>
      </a:lvl1pPr>
      <a:lvl2pPr marL="1066800" indent="-533400" defTabSz="584200">
        <a:spcBef>
          <a:spcPts val="4200"/>
        </a:spcBef>
        <a:buSzPct val="30000"/>
        <a:buBlip>
          <a:blip r:embed="rId3"/>
        </a:buBlip>
        <a:defRPr sz="4200">
          <a:solidFill>
            <a:srgbClr val="6C6963"/>
          </a:solidFill>
          <a:latin typeface="+mn-lt"/>
          <a:ea typeface="+mn-ea"/>
          <a:cs typeface="+mn-cs"/>
          <a:sym typeface="Baskerville"/>
        </a:defRPr>
      </a:lvl2pPr>
      <a:lvl3pPr marL="1600200" indent="-533400" defTabSz="584200">
        <a:spcBef>
          <a:spcPts val="4200"/>
        </a:spcBef>
        <a:buSzPct val="30000"/>
        <a:buBlip>
          <a:blip r:embed="rId3"/>
        </a:buBlip>
        <a:defRPr sz="4200">
          <a:solidFill>
            <a:srgbClr val="6C6963"/>
          </a:solidFill>
          <a:latin typeface="+mn-lt"/>
          <a:ea typeface="+mn-ea"/>
          <a:cs typeface="+mn-cs"/>
          <a:sym typeface="Baskerville"/>
        </a:defRPr>
      </a:lvl3pPr>
      <a:lvl4pPr marL="2133600" indent="-533400" defTabSz="584200">
        <a:spcBef>
          <a:spcPts val="4200"/>
        </a:spcBef>
        <a:buSzPct val="30000"/>
        <a:buBlip>
          <a:blip r:embed="rId3"/>
        </a:buBlip>
        <a:defRPr sz="4200">
          <a:solidFill>
            <a:srgbClr val="6C6963"/>
          </a:solidFill>
          <a:latin typeface="+mn-lt"/>
          <a:ea typeface="+mn-ea"/>
          <a:cs typeface="+mn-cs"/>
          <a:sym typeface="Baskerville"/>
        </a:defRPr>
      </a:lvl4pPr>
      <a:lvl5pPr marL="2667000" indent="-533400" defTabSz="584200">
        <a:spcBef>
          <a:spcPts val="4200"/>
        </a:spcBef>
        <a:buSzPct val="30000"/>
        <a:buBlip>
          <a:blip r:embed="rId3"/>
        </a:buBlip>
        <a:defRPr sz="4200">
          <a:solidFill>
            <a:srgbClr val="6C6963"/>
          </a:solidFill>
          <a:latin typeface="+mn-lt"/>
          <a:ea typeface="+mn-ea"/>
          <a:cs typeface="+mn-cs"/>
          <a:sym typeface="Baskerville"/>
        </a:defRPr>
      </a:lvl5pPr>
      <a:lvl6pPr marL="3200400" indent="-533400" defTabSz="584200">
        <a:spcBef>
          <a:spcPts val="4200"/>
        </a:spcBef>
        <a:buSzPct val="30000"/>
        <a:buBlip>
          <a:blip r:embed="rId3"/>
        </a:buBlip>
        <a:defRPr sz="4200">
          <a:solidFill>
            <a:srgbClr val="6C6963"/>
          </a:solidFill>
          <a:latin typeface="+mn-lt"/>
          <a:ea typeface="+mn-ea"/>
          <a:cs typeface="+mn-cs"/>
          <a:sym typeface="Baskerville"/>
        </a:defRPr>
      </a:lvl6pPr>
      <a:lvl7pPr marL="3733800" indent="-533400" defTabSz="584200">
        <a:spcBef>
          <a:spcPts val="4200"/>
        </a:spcBef>
        <a:buSzPct val="30000"/>
        <a:buBlip>
          <a:blip r:embed="rId3"/>
        </a:buBlip>
        <a:defRPr sz="4200">
          <a:solidFill>
            <a:srgbClr val="6C6963"/>
          </a:solidFill>
          <a:latin typeface="+mn-lt"/>
          <a:ea typeface="+mn-ea"/>
          <a:cs typeface="+mn-cs"/>
          <a:sym typeface="Baskerville"/>
        </a:defRPr>
      </a:lvl7pPr>
      <a:lvl8pPr marL="4267200" indent="-533400" defTabSz="584200">
        <a:spcBef>
          <a:spcPts val="4200"/>
        </a:spcBef>
        <a:buSzPct val="30000"/>
        <a:buBlip>
          <a:blip r:embed="rId3"/>
        </a:buBlip>
        <a:defRPr sz="4200">
          <a:solidFill>
            <a:srgbClr val="6C6963"/>
          </a:solidFill>
          <a:latin typeface="+mn-lt"/>
          <a:ea typeface="+mn-ea"/>
          <a:cs typeface="+mn-cs"/>
          <a:sym typeface="Baskerville"/>
        </a:defRPr>
      </a:lvl8pPr>
      <a:lvl9pPr marL="4800600" indent="-533400" defTabSz="584200">
        <a:spcBef>
          <a:spcPts val="4200"/>
        </a:spcBef>
        <a:buSzPct val="30000"/>
        <a:buBlip>
          <a:blip r:embed="rId3"/>
        </a:buBlip>
        <a:defRPr sz="4200">
          <a:solidFill>
            <a:srgbClr val="6C6963"/>
          </a:solidFill>
          <a:latin typeface="+mn-lt"/>
          <a:ea typeface="+mn-ea"/>
          <a:cs typeface="+mn-cs"/>
          <a:sym typeface="Baskerville"/>
        </a:defRPr>
      </a:lvl9pPr>
    </p:bodyStyle>
    <p:otherStyle>
      <a:lvl1pPr algn="ctr" defTabSz="584200">
        <a:defRPr>
          <a:solidFill>
            <a:schemeClr val="tx1"/>
          </a:solidFill>
          <a:latin typeface="+mn-lt"/>
          <a:ea typeface="+mn-ea"/>
          <a:cs typeface="+mn-cs"/>
          <a:sym typeface="Baskerville"/>
        </a:defRPr>
      </a:lvl1pPr>
      <a:lvl2pPr indent="228600" algn="ctr" defTabSz="584200">
        <a:defRPr>
          <a:solidFill>
            <a:schemeClr val="tx1"/>
          </a:solidFill>
          <a:latin typeface="+mn-lt"/>
          <a:ea typeface="+mn-ea"/>
          <a:cs typeface="+mn-cs"/>
          <a:sym typeface="Baskerville"/>
        </a:defRPr>
      </a:lvl2pPr>
      <a:lvl3pPr indent="457200" algn="ctr" defTabSz="584200">
        <a:defRPr>
          <a:solidFill>
            <a:schemeClr val="tx1"/>
          </a:solidFill>
          <a:latin typeface="+mn-lt"/>
          <a:ea typeface="+mn-ea"/>
          <a:cs typeface="+mn-cs"/>
          <a:sym typeface="Baskerville"/>
        </a:defRPr>
      </a:lvl3pPr>
      <a:lvl4pPr indent="685800" algn="ctr" defTabSz="584200">
        <a:defRPr>
          <a:solidFill>
            <a:schemeClr val="tx1"/>
          </a:solidFill>
          <a:latin typeface="+mn-lt"/>
          <a:ea typeface="+mn-ea"/>
          <a:cs typeface="+mn-cs"/>
          <a:sym typeface="Baskerville"/>
        </a:defRPr>
      </a:lvl4pPr>
      <a:lvl5pPr indent="914400" algn="ctr" defTabSz="584200">
        <a:defRPr>
          <a:solidFill>
            <a:schemeClr val="tx1"/>
          </a:solidFill>
          <a:latin typeface="+mn-lt"/>
          <a:ea typeface="+mn-ea"/>
          <a:cs typeface="+mn-cs"/>
          <a:sym typeface="Baskerville"/>
        </a:defRPr>
      </a:lvl5pPr>
      <a:lvl6pPr indent="1143000" algn="ctr" defTabSz="584200">
        <a:defRPr>
          <a:solidFill>
            <a:schemeClr val="tx1"/>
          </a:solidFill>
          <a:latin typeface="+mn-lt"/>
          <a:ea typeface="+mn-ea"/>
          <a:cs typeface="+mn-cs"/>
          <a:sym typeface="Baskerville"/>
        </a:defRPr>
      </a:lvl6pPr>
      <a:lvl7pPr indent="1371600" algn="ctr" defTabSz="584200">
        <a:defRPr>
          <a:solidFill>
            <a:schemeClr val="tx1"/>
          </a:solidFill>
          <a:latin typeface="+mn-lt"/>
          <a:ea typeface="+mn-ea"/>
          <a:cs typeface="+mn-cs"/>
          <a:sym typeface="Baskerville"/>
        </a:defRPr>
      </a:lvl7pPr>
      <a:lvl8pPr indent="1600200" algn="ctr" defTabSz="584200">
        <a:defRPr>
          <a:solidFill>
            <a:schemeClr val="tx1"/>
          </a:solidFill>
          <a:latin typeface="+mn-lt"/>
          <a:ea typeface="+mn-ea"/>
          <a:cs typeface="+mn-cs"/>
          <a:sym typeface="Baskerville"/>
        </a:defRPr>
      </a:lvl8pPr>
      <a:lvl9pPr indent="1828800" algn="ctr" defTabSz="584200">
        <a:defRPr>
          <a:solidFill>
            <a:schemeClr val="tx1"/>
          </a:solidFill>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xfrm>
            <a:off x="825500" y="1905000"/>
            <a:ext cx="11836400" cy="2603500"/>
          </a:xfrm>
          <a:prstGeom prst="rect">
            <a:avLst/>
          </a:prstGeom>
        </p:spPr>
        <p:txBody>
          <a:bodyPr/>
          <a:lstStyle/>
          <a:p>
            <a:pPr lvl="0" defTabSz="414781">
              <a:defRPr sz="1800">
                <a:solidFill>
                  <a:srgbClr val="000000"/>
                </a:solidFill>
                <a:effectLst/>
              </a:defRPr>
            </a:pPr>
            <a:r>
              <a:rPr sz="5680">
                <a:solidFill>
                  <a:srgbClr val="BEA56D"/>
                </a:solidFill>
                <a:effectLst>
                  <a:outerShdw sx="100000" sy="100000" kx="0" ky="0" algn="b" rotWithShape="0" blurRad="27050" dist="18034" dir="15900000">
                    <a:srgbClr val="000000">
                      <a:alpha val="90000"/>
                    </a:srgbClr>
                  </a:outerShdw>
                </a:effectLst>
              </a:rPr>
              <a:t>TUTELA </a:t>
            </a:r>
            <a:endParaRPr sz="5680">
              <a:solidFill>
                <a:srgbClr val="BEA56D"/>
              </a:solidFill>
              <a:effectLst>
                <a:outerShdw sx="100000" sy="100000" kx="0" ky="0" algn="b" rotWithShape="0" blurRad="27050" dist="18034" dir="15900000">
                  <a:srgbClr val="000000">
                    <a:alpha val="90000"/>
                  </a:srgbClr>
                </a:outerShdw>
              </a:effectLst>
            </a:endParaRPr>
          </a:p>
          <a:p>
            <a:pPr lvl="0" defTabSz="414781">
              <a:defRPr sz="1800">
                <a:solidFill>
                  <a:srgbClr val="000000"/>
                </a:solidFill>
                <a:effectLst/>
              </a:defRPr>
            </a:pPr>
            <a:r>
              <a:rPr sz="5680">
                <a:solidFill>
                  <a:srgbClr val="BEA56D"/>
                </a:solidFill>
                <a:effectLst>
                  <a:outerShdw sx="100000" sy="100000" kx="0" ky="0" algn="b" rotWithShape="0" blurRad="27050" dist="18034" dir="15900000">
                    <a:srgbClr val="000000">
                      <a:alpha val="90000"/>
                    </a:srgbClr>
                  </a:outerShdw>
                </a:effectLst>
              </a:rPr>
              <a:t>DELLA PROPRIETA’ INTELLETTUALE NEI PVS</a:t>
            </a:r>
          </a:p>
        </p:txBody>
      </p:sp>
      <p:sp>
        <p:nvSpPr>
          <p:cNvPr id="35" name="Shape 35"/>
          <p:cNvSpPr/>
          <p:nvPr>
            <p:ph type="body" idx="1"/>
          </p:nvPr>
        </p:nvSpPr>
        <p:spPr>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Visione Pro</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Sviluppo economico</a:t>
            </a:r>
          </a:p>
        </p:txBody>
      </p:sp>
      <p:sp>
        <p:nvSpPr>
          <p:cNvPr id="65" name="Shape 65"/>
          <p:cNvSpPr/>
          <p:nvPr>
            <p:ph type="body" idx="1"/>
          </p:nvPr>
        </p:nvSpPr>
        <p:spPr>
          <a:prstGeom prst="rect">
            <a:avLst/>
          </a:prstGeom>
        </p:spPr>
        <p:txBody>
          <a:bodyPr/>
          <a:lstStyle/>
          <a:p>
            <a:pPr lvl="0" marL="501395" indent="-501395" algn="just" defTabSz="549148">
              <a:spcBef>
                <a:spcPts val="3900"/>
              </a:spcBef>
              <a:buBlip>
                <a:blip r:embed="rId2"/>
              </a:buBlip>
              <a:defRPr sz="1800">
                <a:solidFill>
                  <a:srgbClr val="000000"/>
                </a:solidFill>
              </a:defRPr>
            </a:pPr>
            <a:r>
              <a:rPr sz="3948">
                <a:solidFill>
                  <a:srgbClr val="6C6963"/>
                </a:solidFill>
              </a:rPr>
              <a:t>La tutela permette di promuovere (in particolare grazie ad interventi legislativi ad hoc) la creatività, la diffusione e l’applicazione dei risultati ottenuti grazie agli investimenti fatti in ambito di Ricerca e Sviluppo.</a:t>
            </a:r>
            <a:endParaRPr sz="3948">
              <a:solidFill>
                <a:srgbClr val="6C6963"/>
              </a:solidFill>
            </a:endParaRPr>
          </a:p>
          <a:p>
            <a:pPr lvl="0" marL="501395" indent="-501395" algn="just" defTabSz="549148">
              <a:spcBef>
                <a:spcPts val="3900"/>
              </a:spcBef>
              <a:buBlip>
                <a:blip r:embed="rId2"/>
              </a:buBlip>
              <a:defRPr sz="1800">
                <a:solidFill>
                  <a:srgbClr val="000000"/>
                </a:solidFill>
              </a:defRPr>
            </a:pPr>
            <a:r>
              <a:rPr sz="3948">
                <a:solidFill>
                  <a:srgbClr val="6C6963"/>
                </a:solidFill>
              </a:rPr>
              <a:t>I diritti esclusivi che derivano dalla tutela forniscono ai detentori della proprietà intellettuale degli incentivi finanziari per il loro sforzo creativo e, in caso di brevetti, il risarcimento dei relativi costi di R&amp;S. </a:t>
            </a:r>
          </a:p>
        </p:txBody>
      </p:sp>
    </p:spTree>
  </p:cSld>
  <p:clrMapOvr>
    <a:masterClrMapping/>
  </p:clrMapOvr>
  <p:transition spd="med" advClick="1">
    <p:wipe dir="l"/>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images.jpg"/>
          <p:cNvPicPr/>
          <p:nvPr/>
        </p:nvPicPr>
        <p:blipFill>
          <a:blip r:embed="rId2">
            <a:extLst/>
          </a:blip>
          <a:srcRect l="0" t="0" r="0" b="0"/>
          <a:stretch>
            <a:fillRect/>
          </a:stretch>
        </p:blipFill>
        <p:spPr>
          <a:xfrm>
            <a:off x="6870700" y="2889250"/>
            <a:ext cx="5359400" cy="5359400"/>
          </a:xfrm>
          <a:prstGeom prst="rect">
            <a:avLst/>
          </a:prstGeom>
          <a:ln w="25400">
            <a:solidFill/>
            <a:miter lim="400000"/>
          </a:ln>
        </p:spPr>
      </p:pic>
      <p:sp>
        <p:nvSpPr>
          <p:cNvPr id="68" name="Shape 68"/>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Le multinazionali e i PVS</a:t>
            </a:r>
          </a:p>
        </p:txBody>
      </p:sp>
      <p:sp>
        <p:nvSpPr>
          <p:cNvPr id="69" name="Shape 69"/>
          <p:cNvSpPr/>
          <p:nvPr>
            <p:ph type="body" idx="1"/>
          </p:nvPr>
        </p:nvSpPr>
        <p:spPr>
          <a:prstGeom prst="rect">
            <a:avLst/>
          </a:prstGeom>
        </p:spPr>
        <p:txBody>
          <a:bodyPr/>
          <a:lstStyle/>
          <a:p>
            <a:pPr lvl="0" marL="316991" indent="-316991" algn="just" defTabSz="455675">
              <a:spcBef>
                <a:spcPts val="3100"/>
              </a:spcBef>
              <a:buBlip>
                <a:blip r:embed="rId3"/>
              </a:buBlip>
              <a:defRPr sz="1800">
                <a:solidFill>
                  <a:srgbClr val="000000"/>
                </a:solidFill>
              </a:defRPr>
            </a:pPr>
            <a:r>
              <a:rPr sz="2496">
                <a:solidFill>
                  <a:srgbClr val="6C6963"/>
                </a:solidFill>
              </a:rPr>
              <a:t>Le multinazionali straniere, localizzandosi sul territorio dei PVS aumentano la domanda di brevetti.</a:t>
            </a:r>
            <a:endParaRPr sz="2496">
              <a:solidFill>
                <a:srgbClr val="6C6963"/>
              </a:solidFill>
            </a:endParaRPr>
          </a:p>
          <a:p>
            <a:pPr lvl="0" marL="316991" indent="-316991" algn="just" defTabSz="455675">
              <a:spcBef>
                <a:spcPts val="3100"/>
              </a:spcBef>
              <a:buBlip>
                <a:blip r:embed="rId3"/>
              </a:buBlip>
              <a:defRPr sz="1800">
                <a:solidFill>
                  <a:srgbClr val="000000"/>
                </a:solidFill>
              </a:defRPr>
            </a:pPr>
            <a:r>
              <a:rPr i="1" sz="2496">
                <a:solidFill>
                  <a:srgbClr val="6C6963"/>
                </a:solidFill>
              </a:rPr>
              <a:t>Introduzione di nuove tecnologie e tecniche gestionali</a:t>
            </a:r>
            <a:endParaRPr i="1" sz="2496">
              <a:solidFill>
                <a:srgbClr val="6C6963"/>
              </a:solidFill>
            </a:endParaRPr>
          </a:p>
          <a:p>
            <a:pPr lvl="0" marL="316991" indent="-316991" algn="just" defTabSz="455675">
              <a:spcBef>
                <a:spcPts val="3100"/>
              </a:spcBef>
              <a:buBlip>
                <a:blip r:embed="rId3"/>
              </a:buBlip>
              <a:defRPr sz="1800">
                <a:solidFill>
                  <a:srgbClr val="000000"/>
                </a:solidFill>
              </a:defRPr>
            </a:pPr>
            <a:r>
              <a:rPr i="1" sz="2496">
                <a:solidFill>
                  <a:srgbClr val="6C6963"/>
                </a:solidFill>
              </a:rPr>
              <a:t>Maggior accesso ai mercati</a:t>
            </a:r>
            <a:endParaRPr i="1" sz="2496">
              <a:solidFill>
                <a:srgbClr val="6C6963"/>
              </a:solidFill>
            </a:endParaRPr>
          </a:p>
          <a:p>
            <a:pPr lvl="0" marL="316991" indent="-316991" algn="just" defTabSz="455675">
              <a:spcBef>
                <a:spcPts val="3100"/>
              </a:spcBef>
              <a:buBlip>
                <a:blip r:embed="rId3"/>
              </a:buBlip>
              <a:defRPr sz="1800">
                <a:solidFill>
                  <a:srgbClr val="000000"/>
                </a:solidFill>
              </a:defRPr>
            </a:pPr>
            <a:r>
              <a:rPr i="1" sz="2496">
                <a:solidFill>
                  <a:srgbClr val="6C6963"/>
                </a:solidFill>
              </a:rPr>
              <a:t>Miglioramento capacità professionali (grazie anche all’aumento della scolarizzazione)</a:t>
            </a:r>
            <a:endParaRPr i="1" sz="2496">
              <a:solidFill>
                <a:srgbClr val="6C6963"/>
              </a:solidFill>
            </a:endParaRPr>
          </a:p>
          <a:p>
            <a:pPr lvl="0" marL="316991" indent="-316991" algn="just" defTabSz="455675">
              <a:spcBef>
                <a:spcPts val="3100"/>
              </a:spcBef>
              <a:buBlip>
                <a:blip r:embed="rId3"/>
              </a:buBlip>
              <a:defRPr sz="1800">
                <a:solidFill>
                  <a:srgbClr val="000000"/>
                </a:solidFill>
              </a:defRPr>
            </a:pPr>
            <a:r>
              <a:rPr sz="2496">
                <a:solidFill>
                  <a:srgbClr val="6C6963"/>
                </a:solidFill>
              </a:rPr>
              <a:t>Fondamentale è la scelta dei governi ospitanti, i quali devono assicurarsi che gli investimenti attuati dalle Multinazionali lascino nel PVS quote elevate.</a:t>
            </a:r>
          </a:p>
        </p:txBody>
      </p:sp>
    </p:spTree>
  </p:cSld>
  <p:clrMapOvr>
    <a:masterClrMapping/>
  </p:clrMapOvr>
  <p:transition spd="med" advClick="1">
    <p:wipe dir="l"/>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3" name="Group 73"/>
          <p:cNvGrpSpPr/>
          <p:nvPr/>
        </p:nvGrpSpPr>
        <p:grpSpPr>
          <a:xfrm>
            <a:off x="742950" y="657206"/>
            <a:ext cx="11518900" cy="6261101"/>
            <a:chOff x="-12700" y="-12700"/>
            <a:chExt cx="11518900" cy="6261100"/>
          </a:xfrm>
        </p:grpSpPr>
        <p:pic>
          <p:nvPicPr>
            <p:cNvPr id="72" name="Senza titolo.jpg"/>
            <p:cNvPicPr/>
            <p:nvPr/>
          </p:nvPicPr>
          <p:blipFill>
            <a:blip r:embed="rId2">
              <a:extLst/>
            </a:blip>
            <a:srcRect l="1108" t="0" r="1108" b="0"/>
            <a:stretch>
              <a:fillRect/>
            </a:stretch>
          </p:blipFill>
          <p:spPr>
            <a:xfrm>
              <a:off x="0" y="0"/>
              <a:ext cx="11480800" cy="6223000"/>
            </a:xfrm>
            <a:prstGeom prst="rect">
              <a:avLst/>
            </a:prstGeom>
            <a:ln>
              <a:noFill/>
            </a:ln>
            <a:effectLst/>
          </p:spPr>
        </p:pic>
        <p:pic>
          <p:nvPicPr>
            <p:cNvPr id="71" name=""/>
            <p:cNvPicPr/>
            <p:nvPr/>
          </p:nvPicPr>
          <p:blipFill>
            <a:blip r:embed="rId3">
              <a:extLst/>
            </a:blip>
            <a:stretch>
              <a:fillRect/>
            </a:stretch>
          </p:blipFill>
          <p:spPr>
            <a:xfrm>
              <a:off x="-12700" y="-12700"/>
              <a:ext cx="11518900" cy="6261100"/>
            </a:xfrm>
            <a:prstGeom prst="rect">
              <a:avLst/>
            </a:prstGeom>
            <a:effectLst/>
          </p:spPr>
        </p:pic>
      </p:grpSp>
      <p:sp>
        <p:nvSpPr>
          <p:cNvPr id="74" name="Shape 74"/>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SVILUPPO SOCIALE</a:t>
            </a:r>
          </a:p>
        </p:txBody>
      </p:sp>
      <p:sp>
        <p:nvSpPr>
          <p:cNvPr id="75" name="Shape 75"/>
          <p:cNvSpPr/>
          <p:nvPr>
            <p:ph type="body" idx="1"/>
          </p:nvPr>
        </p:nvSpPr>
        <p:spPr>
          <a:prstGeom prst="rect">
            <a:avLst/>
          </a:prstGeom>
        </p:spPr>
        <p:txBody>
          <a:bodyPr/>
          <a:lstStyle>
            <a:lvl1pPr defTabSz="484886">
              <a:defRPr sz="2988"/>
            </a:lvl1pPr>
          </a:lstStyle>
          <a:p>
            <a:pPr lvl="0">
              <a:defRPr i="0" sz="1800">
                <a:solidFill>
                  <a:srgbClr val="000000"/>
                </a:solidFill>
              </a:defRPr>
            </a:pPr>
            <a:r>
              <a:rPr i="1" sz="2988">
                <a:solidFill>
                  <a:srgbClr val="6C6963"/>
                </a:solidFill>
              </a:rPr>
              <a:t>legame tra l’aumento del grado di benessere dei cittadini e la crescita di commercio e produzione</a:t>
            </a:r>
          </a:p>
        </p:txBody>
      </p:sp>
    </p:spTree>
  </p:cSld>
  <p:clrMapOvr>
    <a:masterClrMapping/>
  </p:clrMapOvr>
  <p:transition spd="med" advClick="1">
    <p:wipe dir="l"/>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p>
            <a:pPr lvl="0" algn="just">
              <a:buBlip>
                <a:blip r:embed="rId2"/>
              </a:buBlip>
              <a:defRPr sz="1800">
                <a:solidFill>
                  <a:srgbClr val="000000"/>
                </a:solidFill>
              </a:defRPr>
            </a:pPr>
            <a:r>
              <a:rPr sz="4200">
                <a:solidFill>
                  <a:srgbClr val="6C6963"/>
                </a:solidFill>
              </a:rPr>
              <a:t>Gli investimenti stranieri sono più diffusi nei PVS che garantiscono una più forte tutela dei diritti di proprietà intellettuale (es: Corea).</a:t>
            </a:r>
            <a:endParaRPr sz="4200">
              <a:solidFill>
                <a:srgbClr val="6C6963"/>
              </a:solidFill>
            </a:endParaRPr>
          </a:p>
          <a:p>
            <a:pPr lvl="0" algn="just">
              <a:buBlip>
                <a:blip r:embed="rId2"/>
              </a:buBlip>
              <a:defRPr sz="1800">
                <a:solidFill>
                  <a:srgbClr val="000000"/>
                </a:solidFill>
              </a:defRPr>
            </a:pPr>
            <a:r>
              <a:rPr sz="4200">
                <a:solidFill>
                  <a:srgbClr val="6C6963"/>
                </a:solidFill>
              </a:rPr>
              <a:t>Il riconoscimento di tali diritti risulta essere un prerequisito per la crescita economica, da cui derivano la creazione di nuovi posti di lavoro e il miglioramento delle capacità di consumo dei cittadini.</a:t>
            </a:r>
          </a:p>
        </p:txBody>
      </p:sp>
    </p:spTree>
  </p:cSld>
  <p:clrMapOvr>
    <a:masterClrMapping/>
  </p:clrMapOvr>
  <p:transition spd="med" advClick="1">
    <p:wipe dir="l"/>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prstGeom prst="rect">
            <a:avLst/>
          </a:prstGeom>
        </p:spPr>
        <p:txBody>
          <a:bodyPr/>
          <a:lstStyle>
            <a:lvl1pPr>
              <a:defRPr sz="11500"/>
            </a:lvl1pPr>
          </a:lstStyle>
          <a:p>
            <a:pPr lvl="0">
              <a:defRPr sz="1800">
                <a:solidFill>
                  <a:srgbClr val="000000"/>
                </a:solidFill>
                <a:effectLst/>
              </a:defRPr>
            </a:pPr>
            <a:r>
              <a:rPr sz="11500">
                <a:solidFill>
                  <a:srgbClr val="6C6963"/>
                </a:solidFill>
                <a:effectLst>
                  <a:outerShdw sx="100000" sy="100000" kx="0" ky="0" algn="b" rotWithShape="0" blurRad="25400" dist="25400" dir="15900000">
                    <a:srgbClr val="595650">
                      <a:alpha val="33000"/>
                    </a:srgbClr>
                  </a:outerShdw>
                </a:effectLst>
              </a:rPr>
              <a:t>CASI</a:t>
            </a:r>
          </a:p>
        </p:txBody>
      </p:sp>
    </p:spTree>
  </p:cSld>
  <p:clrMapOvr>
    <a:masterClrMapping/>
  </p:clrMapOvr>
  <p:transition spd="med" advClick="1">
    <p:wipe dir="l"/>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3" name="Group 83"/>
          <p:cNvGrpSpPr/>
          <p:nvPr/>
        </p:nvGrpSpPr>
        <p:grpSpPr>
          <a:xfrm>
            <a:off x="6858000" y="2349500"/>
            <a:ext cx="5397500" cy="6451600"/>
            <a:chOff x="-12700" y="-12700"/>
            <a:chExt cx="5397500" cy="6451600"/>
          </a:xfrm>
        </p:grpSpPr>
        <p:pic>
          <p:nvPicPr>
            <p:cNvPr id="82" name="cartemali_fond-drapeau.jpg"/>
            <p:cNvPicPr/>
            <p:nvPr/>
          </p:nvPicPr>
          <p:blipFill>
            <a:blip r:embed="rId2">
              <a:extLst/>
            </a:blip>
            <a:srcRect l="13933" t="0" r="13933" b="0"/>
            <a:stretch>
              <a:fillRect/>
            </a:stretch>
          </p:blipFill>
          <p:spPr>
            <a:xfrm>
              <a:off x="0" y="0"/>
              <a:ext cx="5359400" cy="6413500"/>
            </a:xfrm>
            <a:prstGeom prst="rect">
              <a:avLst/>
            </a:prstGeom>
            <a:ln>
              <a:noFill/>
            </a:ln>
            <a:effectLst/>
          </p:spPr>
        </p:pic>
        <p:pic>
          <p:nvPicPr>
            <p:cNvPr id="81" name=""/>
            <p:cNvPicPr/>
            <p:nvPr/>
          </p:nvPicPr>
          <p:blipFill>
            <a:blip r:embed="rId3">
              <a:extLst/>
            </a:blip>
            <a:stretch>
              <a:fillRect/>
            </a:stretch>
          </p:blipFill>
          <p:spPr>
            <a:xfrm>
              <a:off x="-12700" y="-12700"/>
              <a:ext cx="5397500" cy="6451600"/>
            </a:xfrm>
            <a:prstGeom prst="rect">
              <a:avLst/>
            </a:prstGeom>
            <a:effectLst/>
          </p:spPr>
        </p:pic>
      </p:grpSp>
      <p:sp>
        <p:nvSpPr>
          <p:cNvPr id="84" name="Shape 84"/>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Pubblicazione del Global Innovation Index: </a:t>
            </a:r>
            <a:endParaRPr sz="4884">
              <a:solidFill>
                <a:srgbClr val="6C6963"/>
              </a:solidFill>
              <a:effectLst>
                <a:outerShdw sx="100000" sy="100000" kx="0" ky="0" algn="b" rotWithShape="0" blurRad="16764" dist="16764" dir="15900000">
                  <a:srgbClr val="595650">
                    <a:alpha val="33000"/>
                  </a:srgbClr>
                </a:outerShdw>
              </a:effectLst>
            </a:endParaRPr>
          </a:p>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il Mali</a:t>
            </a:r>
          </a:p>
        </p:txBody>
      </p:sp>
      <p:sp>
        <p:nvSpPr>
          <p:cNvPr id="85" name="Shape 85"/>
          <p:cNvSpPr/>
          <p:nvPr>
            <p:ph type="body" idx="1"/>
          </p:nvPr>
        </p:nvSpPr>
        <p:spPr>
          <a:prstGeom prst="rect">
            <a:avLst/>
          </a:prstGeom>
        </p:spPr>
        <p:txBody>
          <a:bodyPr/>
          <a:lstStyle/>
          <a:p>
            <a:pPr lvl="0" marL="357631" indent="-357631" algn="just" defTabSz="514095">
              <a:spcBef>
                <a:spcPts val="3500"/>
              </a:spcBef>
              <a:buBlip>
                <a:blip r:embed="rId4"/>
              </a:buBlip>
              <a:defRPr sz="1800">
                <a:solidFill>
                  <a:srgbClr val="000000"/>
                </a:solidFill>
              </a:defRPr>
            </a:pPr>
            <a:r>
              <a:rPr sz="2816">
                <a:solidFill>
                  <a:srgbClr val="6C6963"/>
                </a:solidFill>
              </a:rPr>
              <a:t>Il Mali è il Paese che, nei mercati dei PVS, si distingue per gli elevasti investimenti in R&amp;S.</a:t>
            </a:r>
            <a:endParaRPr sz="2816">
              <a:solidFill>
                <a:srgbClr val="6C6963"/>
              </a:solidFill>
            </a:endParaRPr>
          </a:p>
          <a:p>
            <a:pPr lvl="0" marL="357631" indent="-357631" algn="just" defTabSz="514095">
              <a:spcBef>
                <a:spcPts val="3500"/>
              </a:spcBef>
              <a:buBlip>
                <a:blip r:embed="rId4"/>
              </a:buBlip>
              <a:defRPr sz="1800">
                <a:solidFill>
                  <a:srgbClr val="000000"/>
                </a:solidFill>
              </a:defRPr>
            </a:pPr>
            <a:r>
              <a:rPr sz="2816">
                <a:solidFill>
                  <a:srgbClr val="6C6963"/>
                </a:solidFill>
              </a:rPr>
              <a:t>Tuttavia il Mali non riesce a completare il proprio sviluppo in quanto manca una politica concisa ed efficiente in grado di tutelare i diritti di proprietà intellettuale.</a:t>
            </a:r>
            <a:endParaRPr sz="2816">
              <a:solidFill>
                <a:srgbClr val="6C6963"/>
              </a:solidFill>
            </a:endParaRPr>
          </a:p>
          <a:p>
            <a:pPr lvl="0" marL="357631" indent="-357631" algn="just" defTabSz="514095">
              <a:spcBef>
                <a:spcPts val="3500"/>
              </a:spcBef>
              <a:buBlip>
                <a:blip r:embed="rId4"/>
              </a:buBlip>
              <a:defRPr sz="1800">
                <a:solidFill>
                  <a:srgbClr val="000000"/>
                </a:solidFill>
              </a:defRPr>
            </a:pPr>
            <a:r>
              <a:rPr sz="2816">
                <a:solidFill>
                  <a:srgbClr val="6C6963"/>
                </a:solidFill>
              </a:rPr>
              <a:t>CONCLUSIONE: una politica ad hoc sarebbe in grado di attirare investimenti esteri e di stimolare quelli in R&amp;S.</a:t>
            </a:r>
          </a:p>
        </p:txBody>
      </p:sp>
    </p:spTree>
  </p:cSld>
  <p:clrMapOvr>
    <a:masterClrMapping/>
  </p:clrMapOvr>
  <p:transition spd="med" advClick="1">
    <p:checker dir="horz"/>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Farmaci</a:t>
            </a:r>
          </a:p>
        </p:txBody>
      </p:sp>
      <p:sp>
        <p:nvSpPr>
          <p:cNvPr id="88" name="Shape 88"/>
          <p:cNvSpPr/>
          <p:nvPr>
            <p:ph type="body" idx="1"/>
          </p:nvPr>
        </p:nvSpPr>
        <p:spPr>
          <a:prstGeom prst="rect">
            <a:avLst/>
          </a:prstGeom>
        </p:spPr>
        <p:txBody>
          <a:bodyPr/>
          <a:lstStyle>
            <a:lvl1pPr>
              <a:buBlip>
                <a:blip r:embed="rId2"/>
              </a:buBlip>
            </a:lvl1pPr>
          </a:lstStyle>
          <a:p>
            <a:pPr lvl="0">
              <a:defRPr sz="1800">
                <a:solidFill>
                  <a:srgbClr val="000000"/>
                </a:solidFill>
              </a:defRPr>
            </a:pPr>
            <a:r>
              <a:rPr sz="4200">
                <a:solidFill>
                  <a:srgbClr val="6C6963"/>
                </a:solidFill>
              </a:rPr>
              <a:t>La protezione della proprietà intellettuale induce una riduzione degli investimenti in R&amp;S?</a:t>
            </a:r>
          </a:p>
        </p:txBody>
      </p:sp>
    </p:spTree>
  </p:cSld>
  <p:clrMapOvr>
    <a:masterClrMapping/>
  </p:clrMapOvr>
  <p:transition spd="med" advClick="1">
    <p:wipe dir="l"/>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2" name="Group 92"/>
          <p:cNvGrpSpPr/>
          <p:nvPr/>
        </p:nvGrpSpPr>
        <p:grpSpPr>
          <a:xfrm>
            <a:off x="6858000" y="2349500"/>
            <a:ext cx="5397500" cy="6451600"/>
            <a:chOff x="-12700" y="-12700"/>
            <a:chExt cx="5397500" cy="6451600"/>
          </a:xfrm>
        </p:grpSpPr>
        <p:pic>
          <p:nvPicPr>
            <p:cNvPr id="91" name="Pharma.jpg"/>
            <p:cNvPicPr/>
            <p:nvPr/>
          </p:nvPicPr>
          <p:blipFill>
            <a:blip r:embed="rId2">
              <a:extLst/>
            </a:blip>
            <a:srcRect l="24237" t="0" r="24237" b="0"/>
            <a:stretch>
              <a:fillRect/>
            </a:stretch>
          </p:blipFill>
          <p:spPr>
            <a:xfrm>
              <a:off x="0" y="0"/>
              <a:ext cx="5359400" cy="6413500"/>
            </a:xfrm>
            <a:prstGeom prst="rect">
              <a:avLst/>
            </a:prstGeom>
            <a:ln>
              <a:noFill/>
            </a:ln>
            <a:effectLst/>
          </p:spPr>
        </p:pic>
        <p:pic>
          <p:nvPicPr>
            <p:cNvPr id="90" name=""/>
            <p:cNvPicPr/>
            <p:nvPr/>
          </p:nvPicPr>
          <p:blipFill>
            <a:blip r:embed="rId3">
              <a:extLst/>
            </a:blip>
            <a:stretch>
              <a:fillRect/>
            </a:stretch>
          </p:blipFill>
          <p:spPr>
            <a:xfrm>
              <a:off x="-12700" y="-12700"/>
              <a:ext cx="5397500" cy="6451600"/>
            </a:xfrm>
            <a:prstGeom prst="rect">
              <a:avLst/>
            </a:prstGeom>
            <a:effectLst/>
          </p:spPr>
        </p:pic>
      </p:grpSp>
      <p:sp>
        <p:nvSpPr>
          <p:cNvPr id="93" name="Shape 93"/>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NO</a:t>
            </a:r>
          </a:p>
        </p:txBody>
      </p:sp>
      <p:sp>
        <p:nvSpPr>
          <p:cNvPr id="94" name="Shape 94"/>
          <p:cNvSpPr/>
          <p:nvPr>
            <p:ph type="body" idx="1"/>
          </p:nvPr>
        </p:nvSpPr>
        <p:spPr>
          <a:prstGeom prst="rect">
            <a:avLst/>
          </a:prstGeom>
        </p:spPr>
        <p:txBody>
          <a:bodyPr/>
          <a:lstStyle/>
          <a:p>
            <a:pPr lvl="0" marL="251968" indent="-251968" algn="just" defTabSz="362204">
              <a:spcBef>
                <a:spcPts val="2400"/>
              </a:spcBef>
              <a:buBlip>
                <a:blip r:embed="rId4"/>
              </a:buBlip>
              <a:defRPr sz="1800">
                <a:solidFill>
                  <a:srgbClr val="000000"/>
                </a:solidFill>
              </a:defRPr>
            </a:pPr>
            <a:r>
              <a:rPr sz="1984">
                <a:solidFill>
                  <a:srgbClr val="6C6963"/>
                </a:solidFill>
              </a:rPr>
              <a:t>I prodotti farmaceutici presentano alti costi fissi (sebbene i costi marginali siano di norma bassi); i brevetti, garantendo il monopolio per un dato farmaco, garantiscono la necessaria compensazione per l’alto rischio finanziario che assumono le aziende investendo in R&amp;S.</a:t>
            </a:r>
            <a:endParaRPr sz="1984">
              <a:solidFill>
                <a:srgbClr val="6C6963"/>
              </a:solidFill>
            </a:endParaRPr>
          </a:p>
          <a:p>
            <a:pPr lvl="0" marL="251968" indent="-251968" algn="just" defTabSz="362204">
              <a:spcBef>
                <a:spcPts val="2400"/>
              </a:spcBef>
              <a:buBlip>
                <a:blip r:embed="rId4"/>
              </a:buBlip>
              <a:defRPr sz="1800">
                <a:solidFill>
                  <a:srgbClr val="000000"/>
                </a:solidFill>
              </a:defRPr>
            </a:pPr>
            <a:r>
              <a:rPr sz="1984">
                <a:solidFill>
                  <a:srgbClr val="6C6963"/>
                </a:solidFill>
              </a:rPr>
              <a:t>La garanzia assicurata dal monopolio stimola le case farmaceutiche ad investire in R&amp;S.</a:t>
            </a:r>
            <a:endParaRPr sz="1984">
              <a:solidFill>
                <a:srgbClr val="6C6963"/>
              </a:solidFill>
            </a:endParaRPr>
          </a:p>
          <a:p>
            <a:pPr lvl="0" marL="251968" indent="-251968" algn="just" defTabSz="362204">
              <a:spcBef>
                <a:spcPts val="2400"/>
              </a:spcBef>
              <a:buBlip>
                <a:blip r:embed="rId4"/>
              </a:buBlip>
              <a:defRPr sz="1800">
                <a:solidFill>
                  <a:srgbClr val="000000"/>
                </a:solidFill>
              </a:defRPr>
            </a:pPr>
            <a:r>
              <a:rPr sz="1984">
                <a:solidFill>
                  <a:srgbClr val="6C6963"/>
                </a:solidFill>
              </a:rPr>
              <a:t>“Licenze obbligatorie” = situazione in cui un governo forza i possessori di un brevetto, copyright o altri diritti di esclusiva, per concedere l’uso allo Stato o ad altri soggetti (es: epidemia).</a:t>
            </a:r>
            <a:endParaRPr sz="1984">
              <a:solidFill>
                <a:srgbClr val="6C6963"/>
              </a:solidFill>
            </a:endParaRPr>
          </a:p>
          <a:p>
            <a:pPr lvl="0" marL="251968" indent="-251968" algn="just" defTabSz="362204">
              <a:spcBef>
                <a:spcPts val="2400"/>
              </a:spcBef>
              <a:buBlip>
                <a:blip r:embed="rId4"/>
              </a:buBlip>
              <a:defRPr sz="1800">
                <a:solidFill>
                  <a:srgbClr val="000000"/>
                </a:solidFill>
              </a:defRPr>
            </a:pPr>
            <a:r>
              <a:rPr sz="1984">
                <a:solidFill>
                  <a:srgbClr val="6C6963"/>
                </a:solidFill>
              </a:rPr>
              <a:t>RIFLESSIONE: sono comunque necessari il rispetto dei principi stabiliti dal TRIPs e un governo centrale presente e in grado di contrastare gli effetti dannosi derivanti dalla protezione della proprietà intellettuale (es: India).</a:t>
            </a:r>
          </a:p>
        </p:txBody>
      </p:sp>
    </p:spTree>
  </p:cSld>
  <p:clrMapOvr>
    <a:masterClrMapping/>
  </p:clrMapOvr>
  <p:transition spd="med" advClick="1">
    <p:wipe dir="l"/>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Apple-vs-Samsung-beatdown2-e1346341423696.png"/>
          <p:cNvPicPr/>
          <p:nvPr/>
        </p:nvPicPr>
        <p:blipFill>
          <a:blip r:embed="rId2">
            <a:extLst/>
          </a:blip>
          <a:srcRect l="0" t="2523" r="0" b="2523"/>
          <a:stretch>
            <a:fillRect/>
          </a:stretch>
        </p:blipFill>
        <p:spPr>
          <a:xfrm>
            <a:off x="0" y="0"/>
            <a:ext cx="13004800" cy="9753600"/>
          </a:xfrm>
          <a:prstGeom prst="rect">
            <a:avLst/>
          </a:prstGeom>
          <a:ln w="25400">
            <a:solidFill/>
            <a:miter lim="400000"/>
          </a:ln>
        </p:spPr>
      </p:pic>
    </p:spTree>
  </p:cSld>
  <p:clrMapOvr>
    <a:masterClrMapping/>
  </p:clrMapOvr>
  <p:transition spd="med" advClick="1">
    <p:wipe dir="l"/>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lvl1pPr defTabSz="572516">
              <a:defRPr sz="7252">
                <a:effectLst>
                  <a:outerShdw sx="100000" sy="100000" kx="0" ky="0" algn="b" rotWithShape="0" blurRad="24892" dist="24892" dir="15900000">
                    <a:srgbClr val="595650">
                      <a:alpha val="33000"/>
                    </a:srgbClr>
                  </a:outerShdw>
                </a:effectLst>
              </a:defRPr>
            </a:lvl1pPr>
          </a:lstStyle>
          <a:p>
            <a:pPr lvl="0">
              <a:defRPr sz="1800">
                <a:solidFill>
                  <a:srgbClr val="000000"/>
                </a:solidFill>
                <a:effectLst/>
              </a:defRPr>
            </a:pPr>
            <a:r>
              <a:rPr sz="7252">
                <a:solidFill>
                  <a:srgbClr val="6C6963"/>
                </a:solidFill>
                <a:effectLst>
                  <a:outerShdw sx="100000" sy="100000" kx="0" ky="0" algn="b" rotWithShape="0" blurRad="24892" dist="24892" dir="15900000">
                    <a:srgbClr val="595650">
                      <a:alpha val="33000"/>
                    </a:srgbClr>
                  </a:outerShdw>
                </a:effectLst>
              </a:rPr>
              <a:t>CASO APPLE vs SAMSUNG</a:t>
            </a:r>
          </a:p>
        </p:txBody>
      </p:sp>
      <p:sp>
        <p:nvSpPr>
          <p:cNvPr id="99" name="Shape 99"/>
          <p:cNvSpPr/>
          <p:nvPr>
            <p:ph type="body" idx="1"/>
          </p:nvPr>
        </p:nvSpPr>
        <p:spPr>
          <a:prstGeom prst="rect">
            <a:avLst/>
          </a:prstGeom>
        </p:spPr>
        <p:txBody>
          <a:bodyPr/>
          <a:lstStyle/>
          <a:p>
            <a:pPr lvl="0" marL="384048" indent="-384048" defTabSz="420624">
              <a:spcBef>
                <a:spcPts val="3000"/>
              </a:spcBef>
              <a:buBlip>
                <a:blip r:embed="rId2"/>
              </a:buBlip>
              <a:defRPr sz="1800">
                <a:solidFill>
                  <a:srgbClr val="000000"/>
                </a:solidFill>
              </a:defRPr>
            </a:pPr>
            <a:r>
              <a:rPr sz="3024">
                <a:solidFill>
                  <a:srgbClr val="6C6963"/>
                </a:solidFill>
              </a:rPr>
              <a:t>Guerra dei brevetti tra i due colossi della telefonia</a:t>
            </a:r>
            <a:endParaRPr sz="3024">
              <a:solidFill>
                <a:srgbClr val="6C6963"/>
              </a:solidFill>
            </a:endParaRPr>
          </a:p>
          <a:p>
            <a:pPr lvl="0" marL="384048" indent="-384048" algn="just" defTabSz="420624">
              <a:spcBef>
                <a:spcPts val="3000"/>
              </a:spcBef>
              <a:buBlip>
                <a:blip r:embed="rId2"/>
              </a:buBlip>
              <a:defRPr sz="1800">
                <a:solidFill>
                  <a:srgbClr val="000000"/>
                </a:solidFill>
              </a:defRPr>
            </a:pPr>
            <a:r>
              <a:rPr sz="3024">
                <a:solidFill>
                  <a:srgbClr val="6C6963"/>
                </a:solidFill>
              </a:rPr>
              <a:t>La Samsung, grazie alla tutela garantita del deposito dei propri brevetti presso la KIPRIS (Korean Intellectual Property Rights Information Service), un servizio legato all’agenzia KIPO (ufficio brevetti e marchi di fabbrica coreano), riesce tutt’oggi a tener testa alla Apple (USPTO), in una sfida caratterizzata da un continuo ribaltamento delle posizioni.</a:t>
            </a:r>
            <a:endParaRPr sz="3024">
              <a:solidFill>
                <a:srgbClr val="6C6963"/>
              </a:solidFill>
            </a:endParaRPr>
          </a:p>
          <a:p>
            <a:pPr lvl="0" marL="384048" indent="-384048" algn="just" defTabSz="420624">
              <a:spcBef>
                <a:spcPts val="3000"/>
              </a:spcBef>
              <a:buBlip>
                <a:blip r:embed="rId2"/>
              </a:buBlip>
              <a:defRPr sz="1800">
                <a:solidFill>
                  <a:srgbClr val="000000"/>
                </a:solidFill>
              </a:defRPr>
            </a:pPr>
            <a:r>
              <a:rPr sz="3024">
                <a:solidFill>
                  <a:srgbClr val="6C6963"/>
                </a:solidFill>
              </a:rPr>
              <a:t>Particolare è una sentenza del tribunale di Seoul con la quale Samsung e Apple sono stati condannati per aver violato reciproci brevetti; oltre alla sanzione pecuniaria sono stati ritirati dal mercato vari prodotti (Iphone 4 e Samsung galaxy 2).</a:t>
            </a:r>
          </a:p>
        </p:txBody>
      </p:sp>
    </p:spTree>
  </p:cSld>
  <p:clrMapOvr>
    <a:masterClrMapping/>
  </p:clrMapOvr>
  <p:transition spd="med" advClick="1">
    <p:wipe dir="l"/>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xfrm>
            <a:off x="1226992" y="381000"/>
            <a:ext cx="11480801" cy="1524000"/>
          </a:xfrm>
          <a:prstGeom prst="rect">
            <a:avLst/>
          </a:prstGeom>
        </p:spPr>
        <p:txBody>
          <a:bodyPr/>
          <a:lstStyle>
            <a:lvl1pPr algn="l"/>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Lavoro di:</a:t>
            </a:r>
          </a:p>
        </p:txBody>
      </p:sp>
      <p:sp>
        <p:nvSpPr>
          <p:cNvPr id="38" name="Shape 38"/>
          <p:cNvSpPr/>
          <p:nvPr>
            <p:ph type="body" idx="1"/>
          </p:nvPr>
        </p:nvSpPr>
        <p:spPr>
          <a:xfrm>
            <a:off x="5486927" y="1884302"/>
            <a:ext cx="11480801" cy="5715001"/>
          </a:xfrm>
          <a:prstGeom prst="rect">
            <a:avLst/>
          </a:prstGeom>
        </p:spPr>
        <p:txBody>
          <a:bodyPr/>
          <a:lstStyle/>
          <a:p>
            <a:pPr lvl="0">
              <a:buBlip>
                <a:blip r:embed="rId2"/>
              </a:buBlip>
              <a:defRPr sz="1800">
                <a:solidFill>
                  <a:srgbClr val="000000"/>
                </a:solidFill>
              </a:defRPr>
            </a:pPr>
            <a:r>
              <a:rPr sz="4900">
                <a:solidFill>
                  <a:srgbClr val="6C6963"/>
                </a:solidFill>
              </a:rPr>
              <a:t>Eliana Di Girolamo</a:t>
            </a:r>
            <a:endParaRPr sz="4900">
              <a:solidFill>
                <a:srgbClr val="6C6963"/>
              </a:solidFill>
            </a:endParaRPr>
          </a:p>
          <a:p>
            <a:pPr lvl="0">
              <a:buBlip>
                <a:blip r:embed="rId2"/>
              </a:buBlip>
              <a:defRPr sz="1800">
                <a:solidFill>
                  <a:srgbClr val="000000"/>
                </a:solidFill>
              </a:defRPr>
            </a:pPr>
            <a:r>
              <a:rPr sz="4900">
                <a:solidFill>
                  <a:srgbClr val="6C6963"/>
                </a:solidFill>
              </a:rPr>
              <a:t>Federico Nicosia</a:t>
            </a:r>
            <a:endParaRPr sz="4900">
              <a:solidFill>
                <a:srgbClr val="6C6963"/>
              </a:solidFill>
            </a:endParaRPr>
          </a:p>
          <a:p>
            <a:pPr lvl="0">
              <a:buBlip>
                <a:blip r:embed="rId2"/>
              </a:buBlip>
              <a:defRPr sz="1800">
                <a:solidFill>
                  <a:srgbClr val="000000"/>
                </a:solidFill>
              </a:defRPr>
            </a:pPr>
            <a:r>
              <a:rPr sz="4900">
                <a:solidFill>
                  <a:srgbClr val="6C6963"/>
                </a:solidFill>
              </a:rPr>
              <a:t>Jessica Urgnani</a:t>
            </a:r>
            <a:endParaRPr sz="4900">
              <a:solidFill>
                <a:srgbClr val="6C6963"/>
              </a:solidFill>
            </a:endParaRPr>
          </a:p>
          <a:p>
            <a:pPr lvl="0">
              <a:buBlip>
                <a:blip r:embed="rId2"/>
              </a:buBlip>
              <a:defRPr sz="1800">
                <a:solidFill>
                  <a:srgbClr val="000000"/>
                </a:solidFill>
              </a:defRPr>
            </a:pPr>
            <a:r>
              <a:rPr sz="4900">
                <a:solidFill>
                  <a:srgbClr val="6C6963"/>
                </a:solidFill>
              </a:rPr>
              <a:t>Federico Donato</a:t>
            </a:r>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GRAZIE</a:t>
            </a:r>
          </a:p>
        </p:txBody>
      </p:sp>
      <p:sp>
        <p:nvSpPr>
          <p:cNvPr id="102" name="Shape 102"/>
          <p:cNvSpPr/>
          <p:nvPr>
            <p:ph type="body" idx="1"/>
          </p:nvPr>
        </p:nvSpPr>
        <p:spPr>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per l’attenzione</a:t>
            </a:r>
          </a:p>
        </p:txBody>
      </p:sp>
    </p:spTree>
  </p:cSld>
  <p:clrMapOvr>
    <a:masterClrMapping/>
  </p:clrMapOvr>
  <p:transition spd="med" advClick="1">
    <p:wipe dir="l"/>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La Proprietà Intellettuale</a:t>
            </a:r>
          </a:p>
        </p:txBody>
      </p:sp>
      <p:sp>
        <p:nvSpPr>
          <p:cNvPr id="41" name="Shape 41"/>
          <p:cNvSpPr/>
          <p:nvPr>
            <p:ph type="body" idx="1"/>
          </p:nvPr>
        </p:nvSpPr>
        <p:spPr>
          <a:xfrm>
            <a:off x="762000" y="736819"/>
            <a:ext cx="11480800" cy="8279962"/>
          </a:xfrm>
          <a:prstGeom prst="rect">
            <a:avLst/>
          </a:prstGeom>
        </p:spPr>
        <p:txBody>
          <a:bodyPr/>
          <a:lstStyle/>
          <a:p>
            <a:pPr lvl="0" algn="just">
              <a:buBlip>
                <a:blip r:embed="rId2"/>
              </a:buBlip>
              <a:defRPr sz="1800">
                <a:solidFill>
                  <a:srgbClr val="000000"/>
                </a:solidFill>
              </a:defRPr>
            </a:pPr>
            <a:r>
              <a:rPr sz="4000">
                <a:solidFill>
                  <a:srgbClr val="6C6963"/>
                </a:solidFill>
              </a:rPr>
              <a:t>= </a:t>
            </a:r>
            <a:r>
              <a:rPr sz="4000">
                <a:solidFill>
                  <a:srgbClr val="6C6963"/>
                </a:solidFill>
                <a:latin typeface="Baskerville SemiBold"/>
                <a:ea typeface="Baskerville SemiBold"/>
                <a:cs typeface="Baskerville SemiBold"/>
                <a:sym typeface="Baskerville SemiBold"/>
              </a:rPr>
              <a:t>insieme di diritti legali volti ad assicurare la tutela delle creazioni della mente umana in campo scientifico, industriale e artistico.</a:t>
            </a:r>
            <a:endParaRPr sz="4000">
              <a:solidFill>
                <a:srgbClr val="6C6963"/>
              </a:solidFill>
            </a:endParaRPr>
          </a:p>
          <a:p>
            <a:pPr lvl="0" algn="just">
              <a:buBlip>
                <a:blip r:embed="rId2"/>
              </a:buBlip>
              <a:defRPr sz="1800">
                <a:solidFill>
                  <a:srgbClr val="000000"/>
                </a:solidFill>
              </a:defRPr>
            </a:pPr>
            <a:r>
              <a:rPr sz="4000">
                <a:solidFill>
                  <a:srgbClr val="6C6963"/>
                </a:solidFill>
              </a:rPr>
              <a:t>Chi tutela quindi? Le invenzioni, i lavori letterari e artistici, i simboli, i nomi, le immagini e i disegni.</a:t>
            </a:r>
            <a:endParaRPr sz="4000">
              <a:solidFill>
                <a:srgbClr val="6C6963"/>
              </a:solidFill>
            </a:endParaRPr>
          </a:p>
          <a:p>
            <a:pPr lvl="0" algn="just">
              <a:buBlip>
                <a:blip r:embed="rId2"/>
              </a:buBlip>
              <a:defRPr sz="1800">
                <a:solidFill>
                  <a:srgbClr val="000000"/>
                </a:solidFill>
              </a:defRPr>
            </a:pPr>
            <a:r>
              <a:rPr sz="4000">
                <a:solidFill>
                  <a:srgbClr val="6C6963"/>
                </a:solidFill>
              </a:rPr>
              <a:t>Il concetto è divisibile in almeno due categorie: proprietà industriale e copyright.</a:t>
            </a:r>
          </a:p>
        </p:txBody>
      </p:sp>
    </p:spTree>
  </p:cSld>
  <p:clrMapOvr>
    <a:masterClrMapping/>
  </p:clrMapOvr>
  <p:transition spd="med" advClick="1">
    <p:checker dir="horz"/>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3593894" y="685902"/>
            <a:ext cx="6477001" cy="3175001"/>
          </a:xfrm>
          <a:prstGeom prst="rect">
            <a:avLst/>
          </a:prstGeom>
        </p:spPr>
        <p:txBody>
          <a:bodyPr/>
          <a:lstStyle/>
          <a:p>
            <a:pPr lvl="0">
              <a:defRPr sz="1800">
                <a:solidFill>
                  <a:srgbClr val="000000"/>
                </a:solidFill>
                <a:effectLst/>
              </a:defRPr>
            </a:pPr>
            <a:r>
              <a:rPr sz="4600">
                <a:solidFill>
                  <a:srgbClr val="6C6963"/>
                </a:solidFill>
                <a:effectLst>
                  <a:outerShdw sx="100000" sy="100000" kx="0" ky="0" algn="b" rotWithShape="0" blurRad="25400" dist="25400" dir="15900000">
                    <a:srgbClr val="595650">
                      <a:alpha val="33000"/>
                    </a:srgbClr>
                  </a:outerShdw>
                </a:effectLst>
              </a:rPr>
              <a:t>EPOCA PRO-BREVETTO </a:t>
            </a:r>
            <a:endParaRPr sz="4600">
              <a:solidFill>
                <a:srgbClr val="6C6963"/>
              </a:solidFill>
              <a:effectLst>
                <a:outerShdw sx="100000" sy="100000" kx="0" ky="0" algn="b" rotWithShape="0" blurRad="25400" dist="25400" dir="15900000">
                  <a:srgbClr val="595650">
                    <a:alpha val="33000"/>
                  </a:srgbClr>
                </a:outerShdw>
              </a:effectLst>
            </a:endParaRPr>
          </a:p>
          <a:p>
            <a:pPr lvl="0">
              <a:defRPr sz="1800">
                <a:solidFill>
                  <a:srgbClr val="000000"/>
                </a:solidFill>
                <a:effectLst/>
              </a:defRPr>
            </a:pPr>
            <a:r>
              <a:rPr sz="4600">
                <a:solidFill>
                  <a:srgbClr val="6C6963"/>
                </a:solidFill>
                <a:effectLst>
                  <a:outerShdw sx="100000" sy="100000" kx="0" ky="0" algn="b" rotWithShape="0" blurRad="25400" dist="25400" dir="15900000">
                    <a:srgbClr val="595650">
                      <a:alpha val="33000"/>
                    </a:srgbClr>
                  </a:outerShdw>
                </a:effectLst>
              </a:rPr>
              <a:t>(“pro-proprietà intellettuale” o “pro-ipr”)</a:t>
            </a:r>
          </a:p>
        </p:txBody>
      </p:sp>
      <p:sp>
        <p:nvSpPr>
          <p:cNvPr id="44" name="Shape 44"/>
          <p:cNvSpPr/>
          <p:nvPr>
            <p:ph type="body" idx="1"/>
          </p:nvPr>
        </p:nvSpPr>
        <p:spPr>
          <a:prstGeom prst="rect">
            <a:avLst/>
          </a:prstGeom>
        </p:spPr>
        <p:txBody>
          <a:bodyPr/>
          <a:lstStyle/>
          <a:p>
            <a:pPr lvl="0" defTabSz="332993">
              <a:defRPr i="0" sz="1800">
                <a:solidFill>
                  <a:srgbClr val="000000"/>
                </a:solidFill>
              </a:defRPr>
            </a:pPr>
            <a:r>
              <a:rPr i="1" sz="2622">
                <a:solidFill>
                  <a:srgbClr val="6C6963"/>
                </a:solidFill>
              </a:rPr>
              <a:t>Nei Paesi oggi definiti “industrializzati”, già a partire dalla seconda metà del Medioevo si inizia a parlare di brevetti.</a:t>
            </a:r>
            <a:endParaRPr i="1" sz="2622">
              <a:solidFill>
                <a:srgbClr val="6C6963"/>
              </a:solidFill>
            </a:endParaRPr>
          </a:p>
          <a:p>
            <a:pPr lvl="0" defTabSz="332993">
              <a:defRPr i="0" sz="1800">
                <a:solidFill>
                  <a:srgbClr val="000000"/>
                </a:solidFill>
              </a:defRPr>
            </a:pPr>
            <a:endParaRPr i="1" sz="2622">
              <a:solidFill>
                <a:srgbClr val="6C6963"/>
              </a:solidFill>
            </a:endParaRPr>
          </a:p>
          <a:p>
            <a:pPr lvl="0" defTabSz="332993">
              <a:defRPr i="0" sz="1800">
                <a:solidFill>
                  <a:srgbClr val="000000"/>
                </a:solidFill>
              </a:defRPr>
            </a:pPr>
            <a:r>
              <a:rPr i="1" sz="2622">
                <a:solidFill>
                  <a:srgbClr val="6C6963"/>
                </a:solidFill>
              </a:rPr>
              <a:t>1474 = promulgazione del primo codice formale sui brevetti. </a:t>
            </a:r>
            <a:endParaRPr i="1" sz="2622">
              <a:solidFill>
                <a:srgbClr val="6C6963"/>
              </a:solidFill>
            </a:endParaRPr>
          </a:p>
        </p:txBody>
      </p:sp>
      <p:pic>
        <p:nvPicPr>
          <p:cNvPr id="45" name="Unknown.jpg"/>
          <p:cNvPicPr/>
          <p:nvPr/>
        </p:nvPicPr>
        <p:blipFill>
          <a:blip r:embed="rId2">
            <a:extLst/>
          </a:blip>
          <a:stretch>
            <a:fillRect/>
          </a:stretch>
        </p:blipFill>
        <p:spPr>
          <a:xfrm>
            <a:off x="7366000" y="5634780"/>
            <a:ext cx="5136059" cy="2840140"/>
          </a:xfrm>
          <a:prstGeom prst="rect">
            <a:avLst/>
          </a:prstGeom>
          <a:ln w="12700">
            <a:miter lim="400000"/>
          </a:ln>
        </p:spPr>
      </p:pic>
    </p:spTree>
  </p:cSld>
  <p:clrMapOvr>
    <a:masterClrMapping/>
  </p:clrMapOvr>
  <p:transition spd="med" advClick="1">
    <p:wipe dir="l"/>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762000" y="381000"/>
            <a:ext cx="11480800" cy="2343773"/>
          </a:xfrm>
          <a:prstGeom prst="rect">
            <a:avLst/>
          </a:prstGeom>
        </p:spPr>
        <p:txBody>
          <a:bodyPr/>
          <a:lstStyle>
            <a:lvl1pPr defTabSz="397256">
              <a:defRPr sz="5168">
                <a:effectLst>
                  <a:outerShdw sx="100000" sy="100000" kx="0" ky="0" algn="b" rotWithShape="0" blurRad="17272" dist="17272" dir="15900000">
                    <a:srgbClr val="595650">
                      <a:alpha val="33000"/>
                    </a:srgbClr>
                  </a:outerShdw>
                </a:effectLst>
              </a:defRPr>
            </a:lvl1pPr>
          </a:lstStyle>
          <a:p>
            <a:pPr lvl="0">
              <a:defRPr sz="1800">
                <a:solidFill>
                  <a:srgbClr val="000000"/>
                </a:solidFill>
                <a:effectLst/>
              </a:defRPr>
            </a:pPr>
            <a:r>
              <a:rPr sz="5168">
                <a:solidFill>
                  <a:srgbClr val="6C6963"/>
                </a:solidFill>
                <a:effectLst>
                  <a:outerShdw sx="100000" sy="100000" kx="0" ky="0" algn="b" rotWithShape="0" blurRad="17272" dist="17272" dir="15900000">
                    <a:srgbClr val="595650">
                      <a:alpha val="33000"/>
                    </a:srgbClr>
                  </a:outerShdw>
                </a:effectLst>
              </a:rPr>
              <a:t>Convenzione istitutiva dell’Organizzazione mondiale della Proprietà intellettuale (WIPO)</a:t>
            </a:r>
          </a:p>
        </p:txBody>
      </p:sp>
      <p:sp>
        <p:nvSpPr>
          <p:cNvPr id="48" name="Shape 48"/>
          <p:cNvSpPr/>
          <p:nvPr>
            <p:ph type="body" idx="1"/>
          </p:nvPr>
        </p:nvSpPr>
        <p:spPr>
          <a:prstGeom prst="rect">
            <a:avLst/>
          </a:prstGeom>
        </p:spPr>
        <p:txBody>
          <a:bodyPr/>
          <a:lstStyle/>
          <a:p>
            <a:pPr lvl="0" algn="just">
              <a:buBlip>
                <a:blip r:embed="rId2"/>
              </a:buBlip>
              <a:defRPr sz="1800">
                <a:solidFill>
                  <a:srgbClr val="000000"/>
                </a:solidFill>
              </a:defRPr>
            </a:pPr>
            <a:r>
              <a:rPr sz="4200">
                <a:solidFill>
                  <a:srgbClr val="6C6963"/>
                </a:solidFill>
              </a:rPr>
              <a:t>La Convenzione del 1967 fornisce una definizione di “propriété intellectuelle” ricollegabile con quella inizialmente fornita: </a:t>
            </a:r>
            <a:endParaRPr sz="4200">
              <a:solidFill>
                <a:srgbClr val="6C6963"/>
              </a:solidFill>
            </a:endParaRPr>
          </a:p>
          <a:p>
            <a:pPr lvl="0" algn="just">
              <a:buBlip>
                <a:blip r:embed="rId2"/>
              </a:buBlip>
              <a:defRPr sz="1800">
                <a:solidFill>
                  <a:srgbClr val="000000"/>
                </a:solidFill>
              </a:defRPr>
            </a:pPr>
            <a:r>
              <a:rPr sz="4200">
                <a:solidFill>
                  <a:srgbClr val="6C6963"/>
                </a:solidFill>
              </a:rPr>
              <a:t>“</a:t>
            </a:r>
            <a:r>
              <a:rPr i="1" sz="4200">
                <a:solidFill>
                  <a:srgbClr val="6C6963"/>
                </a:solidFill>
              </a:rPr>
              <a:t>aux oeuvres littéraire, artistiques et scientifiques, aux inventions dans tous les domaines de l’activité humaine, aux dessins et modèles industriel, aux interprétations et aux exécutions des artistes..</a:t>
            </a:r>
            <a:r>
              <a:rPr sz="4200">
                <a:solidFill>
                  <a:srgbClr val="6C6963"/>
                </a:solidFill>
              </a:rPr>
              <a:t>”</a:t>
            </a:r>
          </a:p>
        </p:txBody>
      </p:sp>
    </p:spTree>
  </p:cSld>
  <p:clrMapOvr>
    <a:masterClrMapping/>
  </p:clrMapOvr>
  <p:transition spd="med" advClick="1">
    <p:wipe dir="l"/>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wipo_logo.jpg"/>
          <p:cNvPicPr/>
          <p:nvPr/>
        </p:nvPicPr>
        <p:blipFill>
          <a:blip r:embed="rId2">
            <a:extLst/>
          </a:blip>
          <a:stretch>
            <a:fillRect/>
          </a:stretch>
        </p:blipFill>
        <p:spPr>
          <a:xfrm>
            <a:off x="1559932" y="2532882"/>
            <a:ext cx="9884627" cy="4315571"/>
          </a:xfrm>
          <a:prstGeom prst="rect">
            <a:avLst/>
          </a:prstGeom>
          <a:ln w="12700">
            <a:miter lim="400000"/>
          </a:ln>
        </p:spPr>
      </p:pic>
    </p:spTree>
  </p:cSld>
  <p:clrMapOvr>
    <a:masterClrMapping/>
  </p:clrMapOvr>
  <p:transition spd="med" advClick="1">
    <p:wipe dir="l"/>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Compiti del WIPO</a:t>
            </a:r>
          </a:p>
        </p:txBody>
      </p:sp>
      <p:sp>
        <p:nvSpPr>
          <p:cNvPr id="53" name="Shape 53"/>
          <p:cNvSpPr/>
          <p:nvPr>
            <p:ph type="body" idx="1"/>
          </p:nvPr>
        </p:nvSpPr>
        <p:spPr>
          <a:prstGeom prst="rect">
            <a:avLst/>
          </a:prstGeom>
        </p:spPr>
        <p:txBody>
          <a:bodyPr/>
          <a:lstStyle/>
          <a:p>
            <a:pPr lvl="0">
              <a:buBlip>
                <a:blip r:embed="rId2"/>
              </a:buBlip>
              <a:defRPr sz="1800">
                <a:solidFill>
                  <a:srgbClr val="000000"/>
                </a:solidFill>
              </a:defRPr>
            </a:pPr>
            <a:r>
              <a:rPr sz="4200">
                <a:solidFill>
                  <a:srgbClr val="6C6963"/>
                </a:solidFill>
              </a:rPr>
              <a:t>Promozione della produzione normativa internazionale</a:t>
            </a:r>
            <a:endParaRPr sz="4200">
              <a:solidFill>
                <a:srgbClr val="6C6963"/>
              </a:solidFill>
            </a:endParaRPr>
          </a:p>
          <a:p>
            <a:pPr lvl="0">
              <a:buBlip>
                <a:blip r:embed="rId2"/>
              </a:buBlip>
              <a:defRPr sz="1800">
                <a:solidFill>
                  <a:srgbClr val="000000"/>
                </a:solidFill>
              </a:defRPr>
            </a:pPr>
            <a:r>
              <a:rPr sz="4200">
                <a:solidFill>
                  <a:srgbClr val="6C6963"/>
                </a:solidFill>
              </a:rPr>
              <a:t>Raccolta e diffusione delle informazioni</a:t>
            </a:r>
            <a:endParaRPr sz="4200">
              <a:solidFill>
                <a:srgbClr val="6C6963"/>
              </a:solidFill>
            </a:endParaRPr>
          </a:p>
          <a:p>
            <a:pPr lvl="0">
              <a:buBlip>
                <a:blip r:embed="rId2"/>
              </a:buBlip>
              <a:defRPr sz="1800">
                <a:solidFill>
                  <a:srgbClr val="000000"/>
                </a:solidFill>
              </a:defRPr>
            </a:pPr>
            <a:r>
              <a:rPr sz="4200">
                <a:solidFill>
                  <a:srgbClr val="6C6963"/>
                </a:solidFill>
              </a:rPr>
              <a:t>Gestione di risorse di servizi amministrativi</a:t>
            </a:r>
          </a:p>
        </p:txBody>
      </p:sp>
    </p:spTree>
  </p:cSld>
  <p:clrMapOvr>
    <a:masterClrMapping/>
  </p:clrMapOvr>
  <p:transition spd="med" advClick="1">
    <p:wipe dir="l"/>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defTabSz="385572">
              <a:defRPr sz="1800">
                <a:solidFill>
                  <a:srgbClr val="000000"/>
                </a:solidFill>
                <a:effectLst/>
              </a:defRPr>
            </a:pPr>
            <a:r>
              <a:rPr sz="4884">
                <a:solidFill>
                  <a:srgbClr val="6C6963"/>
                </a:solidFill>
                <a:effectLst>
                  <a:outerShdw sx="100000" sy="100000" kx="0" ky="0" algn="b" rotWithShape="0" blurRad="16764" dist="16764" dir="15900000">
                    <a:srgbClr val="595650">
                      <a:alpha val="33000"/>
                    </a:srgbClr>
                  </a:outerShdw>
                </a:effectLst>
              </a:rPr>
              <a:t>TRIPs</a:t>
            </a:r>
            <a:endParaRPr sz="4884">
              <a:solidFill>
                <a:srgbClr val="6C6963"/>
              </a:solidFill>
              <a:effectLst>
                <a:outerShdw sx="100000" sy="100000" kx="0" ky="0" algn="b" rotWithShape="0" blurRad="16764" dist="16764" dir="15900000">
                  <a:srgbClr val="595650">
                    <a:alpha val="33000"/>
                  </a:srgbClr>
                </a:outerShdw>
              </a:effectLst>
            </a:endParaRPr>
          </a:p>
          <a:p>
            <a:pPr lvl="0" defTabSz="385572">
              <a:defRPr sz="1800">
                <a:solidFill>
                  <a:srgbClr val="000000"/>
                </a:solidFill>
                <a:effectLst/>
              </a:defRPr>
            </a:pPr>
            <a:r>
              <a:rPr i="1" sz="4884">
                <a:solidFill>
                  <a:srgbClr val="6C6963"/>
                </a:solidFill>
                <a:effectLst>
                  <a:outerShdw sx="100000" sy="100000" kx="0" ky="0" algn="b" rotWithShape="0" blurRad="16764" dist="16764" dir="15900000">
                    <a:srgbClr val="595650">
                      <a:alpha val="33000"/>
                    </a:srgbClr>
                  </a:outerShdw>
                </a:effectLst>
              </a:rPr>
              <a:t>(Marrakech 1994)</a:t>
            </a:r>
          </a:p>
        </p:txBody>
      </p:sp>
      <p:sp>
        <p:nvSpPr>
          <p:cNvPr id="56" name="Shape 56"/>
          <p:cNvSpPr/>
          <p:nvPr>
            <p:ph type="body" idx="1"/>
          </p:nvPr>
        </p:nvSpPr>
        <p:spPr>
          <a:prstGeom prst="rect">
            <a:avLst/>
          </a:prstGeom>
        </p:spPr>
        <p:txBody>
          <a:bodyPr/>
          <a:lstStyle/>
          <a:p>
            <a:pPr lvl="0" marL="448055" indent="-448055" algn="just" defTabSz="490727">
              <a:spcBef>
                <a:spcPts val="3500"/>
              </a:spcBef>
              <a:buBlip>
                <a:blip r:embed="rId2"/>
              </a:buBlip>
              <a:defRPr sz="1800">
                <a:solidFill>
                  <a:srgbClr val="000000"/>
                </a:solidFill>
              </a:defRPr>
            </a:pPr>
            <a:r>
              <a:rPr sz="3528">
                <a:solidFill>
                  <a:srgbClr val="6C6963"/>
                </a:solidFill>
              </a:rPr>
              <a:t>I Paesi aderenti al WIPO (oggi circa 180) sono in aumento per effetto del Trattato internazionale denominato “</a:t>
            </a:r>
            <a:r>
              <a:rPr i="1" sz="3528">
                <a:solidFill>
                  <a:srgbClr val="6C6963"/>
                </a:solidFill>
              </a:rPr>
              <a:t>Agreement on Trade Related Aspects of Intellectual Propriety Rights</a:t>
            </a:r>
            <a:r>
              <a:rPr sz="3528">
                <a:solidFill>
                  <a:srgbClr val="6C6963"/>
                </a:solidFill>
              </a:rPr>
              <a:t>”.</a:t>
            </a:r>
            <a:endParaRPr sz="3528">
              <a:solidFill>
                <a:srgbClr val="6C6963"/>
              </a:solidFill>
            </a:endParaRPr>
          </a:p>
          <a:p>
            <a:pPr lvl="0" marL="448055" indent="-448055" algn="just" defTabSz="490727">
              <a:spcBef>
                <a:spcPts val="3500"/>
              </a:spcBef>
              <a:buBlip>
                <a:blip r:embed="rId2"/>
              </a:buBlip>
              <a:defRPr sz="1800">
                <a:solidFill>
                  <a:srgbClr val="000000"/>
                </a:solidFill>
              </a:defRPr>
            </a:pPr>
            <a:r>
              <a:rPr sz="3528">
                <a:solidFill>
                  <a:srgbClr val="6C6963"/>
                </a:solidFill>
              </a:rPr>
              <a:t>Il TRIPs ha inserito la tutela della proprietà intellettuale tra i temi necessari per un regime planetario del commercio istituzionalizzato dal WTO.</a:t>
            </a:r>
            <a:endParaRPr sz="3528">
              <a:solidFill>
                <a:srgbClr val="6C6963"/>
              </a:solidFill>
            </a:endParaRPr>
          </a:p>
          <a:p>
            <a:pPr lvl="0" marL="448055" indent="-448055" algn="just" defTabSz="490727">
              <a:spcBef>
                <a:spcPts val="3500"/>
              </a:spcBef>
              <a:buBlip>
                <a:blip r:embed="rId2"/>
              </a:buBlip>
              <a:defRPr sz="1800">
                <a:solidFill>
                  <a:srgbClr val="000000"/>
                </a:solidFill>
              </a:defRPr>
            </a:pPr>
            <a:r>
              <a:rPr sz="3528">
                <a:solidFill>
                  <a:srgbClr val="6C6963"/>
                </a:solidFill>
              </a:rPr>
              <a:t>I PVS, inizialmente scettici, hanno aderito al TRIPs al fine di poter accedere ai vantaggi garantiti dalla partecipazione al WTO.</a:t>
            </a:r>
          </a:p>
        </p:txBody>
      </p:sp>
    </p:spTree>
  </p:cSld>
  <p:clrMapOvr>
    <a:masterClrMapping/>
  </p:clrMapOvr>
  <p:transition spd="med" advClick="1">
    <p:wipe dir="l"/>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0" name="Group 60"/>
          <p:cNvGrpSpPr/>
          <p:nvPr/>
        </p:nvGrpSpPr>
        <p:grpSpPr>
          <a:xfrm>
            <a:off x="742950" y="665102"/>
            <a:ext cx="11518900" cy="6261101"/>
            <a:chOff x="-12700" y="-12700"/>
            <a:chExt cx="11518900" cy="6261100"/>
          </a:xfrm>
        </p:grpSpPr>
        <p:pic>
          <p:nvPicPr>
            <p:cNvPr id="59" name="600600p553EDNmainMarchi-e-brevetti-patent-box.jpg"/>
            <p:cNvPicPr/>
            <p:nvPr/>
          </p:nvPicPr>
          <p:blipFill>
            <a:blip r:embed="rId2">
              <a:extLst/>
            </a:blip>
            <a:srcRect l="10488" t="0" r="10488" b="0"/>
            <a:stretch>
              <a:fillRect/>
            </a:stretch>
          </p:blipFill>
          <p:spPr>
            <a:xfrm>
              <a:off x="0" y="0"/>
              <a:ext cx="11480800" cy="6223000"/>
            </a:xfrm>
            <a:prstGeom prst="rect">
              <a:avLst/>
            </a:prstGeom>
            <a:ln>
              <a:noFill/>
            </a:ln>
            <a:effectLst/>
          </p:spPr>
        </p:pic>
        <p:pic>
          <p:nvPicPr>
            <p:cNvPr id="58" name=""/>
            <p:cNvPicPr/>
            <p:nvPr/>
          </p:nvPicPr>
          <p:blipFill>
            <a:blip r:embed="rId3">
              <a:extLst/>
            </a:blip>
            <a:stretch>
              <a:fillRect/>
            </a:stretch>
          </p:blipFill>
          <p:spPr>
            <a:xfrm>
              <a:off x="-12700" y="-12700"/>
              <a:ext cx="11518900" cy="6261100"/>
            </a:xfrm>
            <a:prstGeom prst="rect">
              <a:avLst/>
            </a:prstGeom>
            <a:effectLst/>
          </p:spPr>
        </p:pic>
      </p:grpSp>
      <p:sp>
        <p:nvSpPr>
          <p:cNvPr id="61" name="Shape 61"/>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ASPETTI POSITIVI</a:t>
            </a:r>
          </a:p>
        </p:txBody>
      </p:sp>
      <p:sp>
        <p:nvSpPr>
          <p:cNvPr id="62" name="Shape 62"/>
          <p:cNvSpPr/>
          <p:nvPr>
            <p:ph type="body" idx="1"/>
          </p:nvPr>
        </p:nvSpPr>
        <p:spPr>
          <a:prstGeom prst="rect">
            <a:avLst/>
          </a:prstGeom>
        </p:spPr>
        <p:txBody>
          <a:bodyPr/>
          <a:lstStyle>
            <a:lvl1pPr defTabSz="484886">
              <a:defRPr sz="2988"/>
            </a:lvl1pPr>
          </a:lstStyle>
          <a:p>
            <a:pPr lvl="0">
              <a:defRPr i="0" sz="1800">
                <a:solidFill>
                  <a:srgbClr val="000000"/>
                </a:solidFill>
              </a:defRPr>
            </a:pPr>
            <a:r>
              <a:rPr i="1" sz="2988">
                <a:solidFill>
                  <a:srgbClr val="6C6963"/>
                </a:solidFill>
              </a:rPr>
              <a:t>Le idee tutelate dai diritti di proprietà intellettuale sono il motore per la crescita dei Paesi, in particolare dei PVS.</a:t>
            </a:r>
          </a:p>
        </p:txBody>
      </p:sp>
    </p:spTree>
  </p:cSld>
  <p:clrMapOvr>
    <a:masterClrMapping/>
  </p:clrMapOvr>
  <p:transition spd="med" advClick="1">
    <p:wipe dir="l"/>
  </p:transition>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