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3" r:id="rId3"/>
    <p:sldId id="258" r:id="rId4"/>
    <p:sldId id="256" r:id="rId5"/>
    <p:sldId id="257" r:id="rId6"/>
    <p:sldId id="259" r:id="rId7"/>
    <p:sldId id="261" r:id="rId8"/>
    <p:sldId id="262" r:id="rId9"/>
    <p:sldId id="263" r:id="rId10"/>
    <p:sldId id="265" r:id="rId11"/>
    <p:sldId id="266" r:id="rId12"/>
    <p:sldId id="264" r:id="rId13"/>
    <p:sldId id="275" r:id="rId14"/>
    <p:sldId id="276" r:id="rId15"/>
    <p:sldId id="267" r:id="rId16"/>
    <p:sldId id="268" r:id="rId17"/>
    <p:sldId id="269" r:id="rId18"/>
    <p:sldId id="270" r:id="rId19"/>
    <p:sldId id="271" r:id="rId20"/>
    <p:sldId id="272" r:id="rId2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9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3977-B032-469F-8564-6E4210C902C0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B29C-318A-4AC9-A47F-1A11E2870E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858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3977-B032-469F-8564-6E4210C902C0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B29C-318A-4AC9-A47F-1A11E2870E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9920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3977-B032-469F-8564-6E4210C902C0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B29C-318A-4AC9-A47F-1A11E2870E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7753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3977-B032-469F-8564-6E4210C902C0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B29C-318A-4AC9-A47F-1A11E2870E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1196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3977-B032-469F-8564-6E4210C902C0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B29C-318A-4AC9-A47F-1A11E2870E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0589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3977-B032-469F-8564-6E4210C902C0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B29C-318A-4AC9-A47F-1A11E2870E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6952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3977-B032-469F-8564-6E4210C902C0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B29C-318A-4AC9-A47F-1A11E2870E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9190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3977-B032-469F-8564-6E4210C902C0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B29C-318A-4AC9-A47F-1A11E2870E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6317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3977-B032-469F-8564-6E4210C902C0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B29C-318A-4AC9-A47F-1A11E2870E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8942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3977-B032-469F-8564-6E4210C902C0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B29C-318A-4AC9-A47F-1A11E2870E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7076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3977-B032-469F-8564-6E4210C902C0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B29C-318A-4AC9-A47F-1A11E2870E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2553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93977-B032-469F-8564-6E4210C902C0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AB29C-318A-4AC9-A47F-1A11E2870E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7177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34365" y="2016505"/>
            <a:ext cx="11123270" cy="1965431"/>
          </a:xfrm>
          <a:prstGeom prst="rect">
            <a:avLst/>
          </a:prstGeom>
          <a:solidFill>
            <a:srgbClr val="D25D67"/>
          </a:solidFill>
          <a:ln>
            <a:solidFill>
              <a:srgbClr val="D25D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Storia dell’impresa e del lavoro</a:t>
            </a:r>
            <a:endParaRPr lang="it-IT" sz="4800" dirty="0">
              <a:solidFill>
                <a:schemeClr val="bg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-9182" y="4536719"/>
            <a:ext cx="12182818" cy="871169"/>
          </a:xfrm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rgbClr val="5B5A5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Stefano Musso</a:t>
            </a:r>
            <a:endParaRPr lang="it-IT" sz="2800" dirty="0">
              <a:solidFill>
                <a:srgbClr val="5B5A5A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ottotitolo 2">
            <a:extLst>
              <a:ext uri="{FF2B5EF4-FFF2-40B4-BE49-F238E27FC236}">
                <a16:creationId xmlns:a16="http://schemas.microsoft.com/office/drawing/2014/main" id="{B4C35D45-9251-4921-B7D8-DD171060F540}"/>
              </a:ext>
            </a:extLst>
          </p:cNvPr>
          <p:cNvSpPr txBox="1">
            <a:spLocks/>
          </p:cNvSpPr>
          <p:nvPr/>
        </p:nvSpPr>
        <p:spPr>
          <a:xfrm>
            <a:off x="-9182" y="5986831"/>
            <a:ext cx="12182818" cy="871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000" i="1" dirty="0">
              <a:solidFill>
                <a:srgbClr val="5B5A5A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2A0089A-9769-814E-A328-19604BBB2621}"/>
              </a:ext>
            </a:extLst>
          </p:cNvPr>
          <p:cNvSpPr txBox="1"/>
          <p:nvPr/>
        </p:nvSpPr>
        <p:spPr>
          <a:xfrm>
            <a:off x="1886672" y="544011"/>
            <a:ext cx="81948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/>
              <a:t>      Università degli Studi di Torino</a:t>
            </a:r>
          </a:p>
        </p:txBody>
      </p:sp>
    </p:spTree>
    <p:extLst>
      <p:ext uri="{BB962C8B-B14F-4D97-AF65-F5344CB8AC3E}">
        <p14:creationId xmlns:p14="http://schemas.microsoft.com/office/powerpoint/2010/main" val="2253436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dirty="0"/>
            </a:br>
            <a:r>
              <a:rPr lang="it-IT" dirty="0"/>
              <a:t>Servizi aziendali e partecipazione operaia nel dopoguerra </a:t>
            </a:r>
            <a:br>
              <a:rPr lang="it-IT" b="1" i="1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52353"/>
            <a:ext cx="10515600" cy="4624610"/>
          </a:xfrm>
        </p:spPr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DUE FASI</a:t>
            </a:r>
          </a:p>
          <a:p>
            <a:r>
              <a:rPr lang="it-IT" dirty="0"/>
              <a:t>1945-47: il movimento operaio rivendica il controllo dei servizi di fabbrica attraverso i consigli di gestione, nel quadro della collaborazione per la ricostruzione e dell’esautoramento delle gerarchie aziendali   </a:t>
            </a:r>
          </a:p>
          <a:p>
            <a:r>
              <a:rPr lang="it-IT" dirty="0"/>
              <a:t>1948: guerra fredda, fine dall’unità sindacale, ripristino della autorità gerarchica, fine dei consigli di gestione, ritorno alla gestione autocratica dei servizi (licenziamento di Battista Santhià alla Fiat)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46111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Il </a:t>
            </a:r>
            <a:r>
              <a:rPr lang="it-IT" i="1" dirty="0"/>
              <a:t>welfare</a:t>
            </a:r>
            <a:r>
              <a:rPr lang="it-IT" dirty="0"/>
              <a:t> fordista nel miracolo economico</a:t>
            </a:r>
            <a:br>
              <a:rPr lang="it-IT" b="1" i="1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Grande sviluppo del </a:t>
            </a:r>
            <a:r>
              <a:rPr lang="it-IT" i="1" dirty="0"/>
              <a:t>welfare</a:t>
            </a:r>
            <a:r>
              <a:rPr lang="it-IT" dirty="0"/>
              <a:t> aziendale nel miracolo economico, «dalla culla alla bara» favorito da una dinamica della produttività superiore alla dinamica dei salari</a:t>
            </a:r>
          </a:p>
          <a:p>
            <a:r>
              <a:rPr lang="it-IT" dirty="0"/>
              <a:t>Rafforzato legame tra servizi e piena implementazione del </a:t>
            </a:r>
            <a:r>
              <a:rPr lang="it-IT" dirty="0" err="1"/>
              <a:t>taylor</a:t>
            </a:r>
            <a:r>
              <a:rPr lang="it-IT" dirty="0"/>
              <a:t>-fordismo</a:t>
            </a:r>
          </a:p>
          <a:p>
            <a:r>
              <a:rPr lang="it-IT" dirty="0"/>
              <a:t>Servizi finalizzati all’acquiescenza alla rigida disciplina produttiva, nel quadro di repressione anticomunista e sconfitta sindacale</a:t>
            </a:r>
          </a:p>
          <a:p>
            <a:r>
              <a:rPr lang="it-IT" dirty="0"/>
              <a:t>Servizi aziendali di avanguardia che indicano la strada al </a:t>
            </a:r>
            <a:r>
              <a:rPr lang="it-IT" i="1" dirty="0"/>
              <a:t>welfare</a:t>
            </a:r>
            <a:r>
              <a:rPr lang="it-IT" dirty="0"/>
              <a:t> pubblico, ancora embrionale 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2105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movimento operaio socialcomunista contro il paternalismo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La competizione sui servizi: il movimento operaio sconfitto nelle fabbriche offre propri servizi nei quartieri operai in competizione con quelli aziendali  ma anche in competizione con le organizzazioni cattoliche e laico-moderate</a:t>
            </a:r>
          </a:p>
          <a:p>
            <a:r>
              <a:rPr lang="it-IT" dirty="0"/>
              <a:t>Autocritica di </a:t>
            </a:r>
            <a:r>
              <a:rPr lang="it-IT" dirty="0" err="1"/>
              <a:t>Di</a:t>
            </a:r>
            <a:r>
              <a:rPr lang="it-IT" dirty="0"/>
              <a:t> Vittorio dopo la sconfitta della CGIL nelle elezioni di commissione interna del 1955: inserire i servizi aziendali tra i terreni di rivendicazione</a:t>
            </a:r>
          </a:p>
          <a:p>
            <a:r>
              <a:rPr lang="it-IT" dirty="0"/>
              <a:t>Il paternalismo ostacola la partecipazione alle lotte del lavoro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89626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651B4D-6B82-1B4F-886B-A7268576B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Due culture sindacali a confronto </a:t>
            </a:r>
            <a:br>
              <a:rPr lang="it-IT" dirty="0"/>
            </a:br>
            <a:r>
              <a:rPr lang="it-IT" dirty="0"/>
              <a:t>negli anni ‘50: CGIL e CISL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A48969-35E8-DE45-B69E-5E647C4661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i="1" dirty="0"/>
              <a:t>Entrambe le organizzazioni vogliono promuovere lo sviluppo economico, ma propongono strade diverse:</a:t>
            </a:r>
          </a:p>
          <a:p>
            <a:pPr marL="0" indent="0">
              <a:buNone/>
            </a:pPr>
            <a:r>
              <a:rPr lang="it-IT" dirty="0"/>
              <a:t>CGIL. Massimo impiego del fattore produttivo abbondante in Italia, ovvero il lavoro: l’obiettivo primo è la lotta alla disoccupazione (no al lavoro straordinario, limitazione dei premi di produzione). Contratto nazionale, egualitarismo, tutela dei più deboli sul mercato del lavoro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CISL. Lo sviluppo si basa sull’aumento della produttività: il sindacato offre alle imprese la sua collaborazione per accrescere la produttività del lavoro in cambio di ricadute salariali. Produttività diversa tra imprese e salari differenziati con contrattazione aziendale. Creazione di isole di dinamismo economico (alta produttività e alti salari) capaci di trainare lo sviluppo </a:t>
            </a:r>
          </a:p>
        </p:txBody>
      </p:sp>
    </p:spTree>
    <p:extLst>
      <p:ext uri="{BB962C8B-B14F-4D97-AF65-F5344CB8AC3E}">
        <p14:creationId xmlns:p14="http://schemas.microsoft.com/office/powerpoint/2010/main" val="21889528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826C54-9748-E34E-BA7E-0A1D6C465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sconfitta della CGIL nelle elezioni di Commissione interna a metà anni ‘50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A6217E8-B26F-AF42-ACBD-894236C04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La CGIL perde la maggioranza assoluta dei voti detenuta in precedenza, pur restando il sindacato più votato</a:t>
            </a:r>
          </a:p>
          <a:p>
            <a:r>
              <a:rPr lang="it-IT" dirty="0"/>
              <a:t>Cisl e Uil, alleate, detengono la maggioranza in molte grandi imprese</a:t>
            </a:r>
          </a:p>
          <a:p>
            <a:r>
              <a:rPr lang="it-IT" dirty="0"/>
              <a:t>Le ragioni della perdita di consensi alla CGIL: la CGIL chiedeva sacrifici ai lavoratori delle grandi imprese, rifiutando gli straordinari.  Il centralismo contrattuale, con il contratto nazionale, non consentiva aumenti salariali in paga base oraria a compensazione della strategia di limitazione dei premi di produzione e dei guadagni di cottimo</a:t>
            </a:r>
          </a:p>
          <a:p>
            <a:r>
              <a:rPr lang="it-IT" dirty="0"/>
              <a:t>Le nuove schiere di lavoratori immigrati volevano guadagnare il più possibile nel minor tempo per poter migliorare le condizioni abitative e farsi raggiungere dalla famiglia </a:t>
            </a:r>
          </a:p>
        </p:txBody>
      </p:sp>
    </p:spTree>
    <p:extLst>
      <p:ext uri="{BB962C8B-B14F-4D97-AF65-F5344CB8AC3E}">
        <p14:creationId xmlns:p14="http://schemas.microsoft.com/office/powerpoint/2010/main" val="10552429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«Autocritica» di </a:t>
            </a:r>
            <a:r>
              <a:rPr lang="it-IT" dirty="0" err="1"/>
              <a:t>Di</a:t>
            </a:r>
            <a:r>
              <a:rPr lang="it-IT" dirty="0"/>
              <a:t> Vittorio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/>
              <a:t>Servizi aziendali come una delle cause della perdita di consenso della CGIL tra gli operai:  il sindacato non aveva «sufficientemente chiarito a tutti i lavoratori che questi vantaggi – a volte anche considerevoli - non  sono in nessun modo benefiche concessioni dei padroni dei grandi monopoli ma costituiscono un preciso diritto dei lavoratori» </a:t>
            </a:r>
          </a:p>
          <a:p>
            <a:r>
              <a:rPr lang="it-IT" dirty="0"/>
              <a:t>Le aziende erano in grado di concedere miglioramenti sotto forma di servizi grazie agli alti profitti realizzati </a:t>
            </a:r>
          </a:p>
          <a:p>
            <a:r>
              <a:rPr lang="it-IT" dirty="0"/>
              <a:t>Pertanto il sindacato doveva chiedere «non soltanto e sempre aumenti salariali o aumenti delle tariffe di cottimo»: ma anche «altre rivendicazioni: la colonia per i bambini, per esempio, la casa, il sussidio straordinario, il prestito e così via» </a:t>
            </a:r>
          </a:p>
          <a:p>
            <a:r>
              <a:rPr lang="it-IT" dirty="0"/>
              <a:t>Ciò che assumeva «l’aspetto di una concessione paternalistica» poteva «con una lotta tenace e bene orientata, essere trasformato in un diritto sacrosanto»</a:t>
            </a:r>
          </a:p>
        </p:txBody>
      </p:sp>
    </p:spTree>
    <p:extLst>
      <p:ext uri="{BB962C8B-B14F-4D97-AF65-F5344CB8AC3E}">
        <p14:creationId xmlns:p14="http://schemas.microsoft.com/office/powerpoint/2010/main" val="3066672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CISL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Radicalizza le sue posizioni dopo che, sconfitto il sindacalismo oppositivo della CGIL, gli industriali adottano modelli autocratici che respingono la proposta partecipazionista e contrattualista della CISL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I servizi come salario indiretto, al quale era del tutto legittimo estendere la materia contrattuale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Il paternalismo ostacola il pieno dispiegarsi della contrattazione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994810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declino relativo  dei servizi aziendali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Lo sviluppo economico favorisce il potenziamento del </a:t>
            </a:r>
            <a:r>
              <a:rPr lang="it-IT" i="1" dirty="0"/>
              <a:t>welfare</a:t>
            </a:r>
            <a:r>
              <a:rPr lang="it-IT" dirty="0"/>
              <a:t> pubblico </a:t>
            </a:r>
          </a:p>
          <a:p>
            <a:r>
              <a:rPr lang="it-IT" dirty="0"/>
              <a:t>Gli imprenditori cercano di ridurre le prestazioni aziendali integrative del sistema pubblico (sanità, pensioni) per ridurre costi diventati eccessivi con l’aumento del numero dei dipendenti</a:t>
            </a:r>
          </a:p>
          <a:p>
            <a:r>
              <a:rPr lang="it-IT" dirty="0"/>
              <a:t>I sindacati premono sulle imprese per dirottare i risparmi in alcuni servizi su altre voci (es. mense)</a:t>
            </a:r>
          </a:p>
          <a:p>
            <a:r>
              <a:rPr lang="it-IT" dirty="0"/>
              <a:t>Art. 11 dello Statuto dei lavoratori: «Le attività culturali, ricreative ed assistenziali promosse dall’azienda sono gestite da organismi formati a maggioranza dai rappresentanti dei lavoratori. Le rappresentanze sindacali aziendali, costituite a norma dell’art. 19, hanno diritto di controllare la qualità dei servizi di mensa secondo modalità stabilite dalla contrattazione collettiva»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918397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Sindacato e riforme negli anni ‘70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249251"/>
            <a:ext cx="10515600" cy="49277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it-IT" dirty="0"/>
          </a:p>
          <a:p>
            <a:r>
              <a:rPr lang="it-IT" dirty="0"/>
              <a:t>Le scaramucce aziendali sul terreno dei servizi degli anni ‘60 si trasformano, nella stagione dell’alta conflittualità, nella pressione sindacale esercitata sui governi per una vasta politica di riforme: pensioni, casa,  trasporti, sanità, scuola</a:t>
            </a:r>
          </a:p>
          <a:p>
            <a:r>
              <a:rPr lang="it-IT" dirty="0"/>
              <a:t>Nella misura in cui le prestazioni pubbliche vengono portate a un livello adeguato, generalizzate a tutti i lavoratori o ai cittadini, i servizi aziendali perdono di rilevanza </a:t>
            </a:r>
          </a:p>
          <a:p>
            <a:r>
              <a:rPr lang="it-IT" dirty="0"/>
              <a:t>Il caso più eclatante è il sistema sanitario nazionale che porta alla scomparsa delle mutue aziendali</a:t>
            </a:r>
          </a:p>
          <a:p>
            <a:r>
              <a:rPr lang="it-IT" dirty="0"/>
              <a:t>Il </a:t>
            </a:r>
            <a:r>
              <a:rPr lang="it-IT" i="1" dirty="0"/>
              <a:t>welfare</a:t>
            </a:r>
            <a:r>
              <a:rPr lang="it-IT" dirty="0"/>
              <a:t> aziendale sembra seguire la parabola discendente del modello fordista che più l’aveva esaltato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17247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Tendenze nel </a:t>
            </a:r>
            <a:r>
              <a:rPr lang="it-IT" dirty="0" err="1"/>
              <a:t>postfordismo</a:t>
            </a:r>
            <a:r>
              <a:rPr lang="it-IT" dirty="0"/>
              <a:t>: verso un nuovo </a:t>
            </a:r>
            <a:r>
              <a:rPr lang="it-IT" i="1" dirty="0"/>
              <a:t>welfare</a:t>
            </a:r>
            <a:r>
              <a:rPr lang="it-IT" dirty="0"/>
              <a:t> aziendale contrattato?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Nel </a:t>
            </a:r>
            <a:r>
              <a:rPr lang="it-IT" dirty="0" err="1"/>
              <a:t>postfordismo</a:t>
            </a:r>
            <a:r>
              <a:rPr lang="it-IT" dirty="0"/>
              <a:t> emergono spinte per nuove relazioni industriali come mezzo per il miglioramento della produttività e competitività delle imprese attraverso la valorizzazione e partecipazione del lavoro</a:t>
            </a:r>
          </a:p>
          <a:p>
            <a:r>
              <a:rPr lang="it-IT" dirty="0"/>
              <a:t>Il risanamento dei conti pubblici determina tagli alla spesa sociale</a:t>
            </a:r>
          </a:p>
          <a:p>
            <a:r>
              <a:rPr lang="it-IT" dirty="0"/>
              <a:t>La contrattazione aziendale o territoriale di misure di </a:t>
            </a:r>
            <a:r>
              <a:rPr lang="it-IT" i="1" dirty="0"/>
              <a:t>welfare</a:t>
            </a:r>
            <a:r>
              <a:rPr lang="it-IT" dirty="0"/>
              <a:t> può consentire ai lavoratori di acquisire prestazioni e servizi difficilmente ottenibili da parte dei singoli e mirati rispetto a bisogni e aspettative particolari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90082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48A596-9410-DB4B-8F77-26239B708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765350"/>
          </a:xfrm>
        </p:spPr>
        <p:txBody>
          <a:bodyPr>
            <a:normAutofit/>
          </a:bodyPr>
          <a:lstStyle/>
          <a:p>
            <a:pPr algn="ctr"/>
            <a:r>
              <a:rPr lang="it-IT" sz="6000" dirty="0"/>
              <a:t>La costruzione del </a:t>
            </a:r>
            <a:r>
              <a:rPr lang="it-IT" sz="6000" i="1" dirty="0"/>
              <a:t>Welfare</a:t>
            </a:r>
            <a:br>
              <a:rPr lang="it-IT" sz="6000" i="1" dirty="0"/>
            </a:br>
            <a:endParaRPr lang="it-IT" sz="6000" i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499A95-8B15-6B42-A75F-1D97147A33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6511"/>
          </a:xfrm>
        </p:spPr>
        <p:txBody>
          <a:bodyPr/>
          <a:lstStyle/>
          <a:p>
            <a:pPr marL="0" indent="0" algn="ctr">
              <a:buNone/>
            </a:pPr>
            <a:r>
              <a:rPr lang="it-IT" dirty="0"/>
              <a:t>Dai servizi sociali aziendali al </a:t>
            </a:r>
            <a:r>
              <a:rPr lang="it-IT" i="1" dirty="0"/>
              <a:t>welfare </a:t>
            </a:r>
            <a:r>
              <a:rPr lang="it-IT" dirty="0"/>
              <a:t>pubblico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231E629-285D-1845-A298-E457FCD631F1}"/>
              </a:ext>
            </a:extLst>
          </p:cNvPr>
          <p:cNvSpPr txBox="1"/>
          <p:nvPr/>
        </p:nvSpPr>
        <p:spPr>
          <a:xfrm>
            <a:off x="4378362" y="4518212"/>
            <a:ext cx="3017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Università degli studi di Torino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25BB3FE-0863-F64D-9B74-0D156894134C}"/>
              </a:ext>
            </a:extLst>
          </p:cNvPr>
          <p:cNvSpPr txBox="1"/>
          <p:nvPr/>
        </p:nvSpPr>
        <p:spPr>
          <a:xfrm>
            <a:off x="4970033" y="5507915"/>
            <a:ext cx="1571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Stefano Musso</a:t>
            </a:r>
          </a:p>
        </p:txBody>
      </p:sp>
    </p:spTree>
    <p:extLst>
      <p:ext uri="{BB962C8B-B14F-4D97-AF65-F5344CB8AC3E}">
        <p14:creationId xmlns:p14="http://schemas.microsoft.com/office/powerpoint/2010/main" val="33365694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9579"/>
          </a:xfrm>
        </p:spPr>
        <p:txBody>
          <a:bodyPr/>
          <a:lstStyle/>
          <a:p>
            <a:r>
              <a:rPr lang="it-IT" dirty="0"/>
              <a:t>Esempi di materie di welfare contrattuale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082259"/>
          </a:xfrm>
        </p:spPr>
        <p:txBody>
          <a:bodyPr>
            <a:normAutofit fontScale="92500"/>
          </a:bodyPr>
          <a:lstStyle/>
          <a:p>
            <a:r>
              <a:rPr lang="it-IT" dirty="0"/>
              <a:t>Fondi Integrativi per assistenza sanitaria e previdenza complementare</a:t>
            </a:r>
          </a:p>
          <a:p>
            <a:r>
              <a:rPr lang="it-IT" dirty="0"/>
              <a:t>Congedi di maternità e paternità</a:t>
            </a:r>
          </a:p>
          <a:p>
            <a:r>
              <a:rPr lang="it-IT" dirty="0"/>
              <a:t>Permessi (per visite mediche, malattie, decessi, nascite)</a:t>
            </a:r>
          </a:p>
          <a:p>
            <a:r>
              <a:rPr lang="it-IT" dirty="0"/>
              <a:t>Trattamenti di malattia  e infortunio, cure termali </a:t>
            </a:r>
          </a:p>
          <a:p>
            <a:r>
              <a:rPr lang="it-IT" dirty="0"/>
              <a:t>Ticket pasti, servizio mensa, buoni carburante e per spese varie</a:t>
            </a:r>
          </a:p>
          <a:p>
            <a:r>
              <a:rPr lang="it-IT" dirty="0"/>
              <a:t>Centri vacanza </a:t>
            </a:r>
          </a:p>
          <a:p>
            <a:r>
              <a:rPr lang="it-IT" dirty="0"/>
              <a:t>Sostegno al reddito (anticipo TFR, fondi garanzia </a:t>
            </a:r>
            <a:r>
              <a:rPr lang="it-IT" dirty="0" err="1"/>
              <a:t>microcredito</a:t>
            </a:r>
            <a:r>
              <a:rPr lang="it-IT" dirty="0"/>
              <a:t>, rimborso visite mediche, alloggiamento di cantiere, patrocinio legale gratuito)</a:t>
            </a:r>
          </a:p>
          <a:p>
            <a:r>
              <a:rPr lang="it-IT" dirty="0"/>
              <a:t>Nidi d’infanzia, contributi retta asili, rimborsi per spese scolastiche, borse di studio per i figli</a:t>
            </a:r>
          </a:p>
          <a:p>
            <a:r>
              <a:rPr lang="it-IT" dirty="0"/>
              <a:t>Indennità complementare </a:t>
            </a:r>
            <a:r>
              <a:rPr lang="it-IT"/>
              <a:t>di disoccupazione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29692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Il welfare aziendale tra paternalismo e contrattazione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9500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600" dirty="0"/>
              <a:t>Culture imprenditoriali e politiche del personale </a:t>
            </a:r>
            <a:br>
              <a:rPr lang="it-IT" sz="3600" dirty="0"/>
            </a:br>
            <a:r>
              <a:rPr lang="it-IT" sz="3600" dirty="0"/>
              <a:t>in età liberale</a:t>
            </a:r>
            <a:br>
              <a:rPr lang="it-IT" sz="3600" dirty="0"/>
            </a:br>
            <a:endParaRPr lang="it-IT" sz="3600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838200" y="1212112"/>
            <a:ext cx="10515600" cy="4964851"/>
          </a:xfrm>
        </p:spPr>
        <p:txBody>
          <a:bodyPr>
            <a:normAutofit fontScale="85000" lnSpcReduction="20000"/>
          </a:bodyPr>
          <a:lstStyle/>
          <a:p>
            <a:endParaRPr lang="it-IT" dirty="0"/>
          </a:p>
          <a:p>
            <a:r>
              <a:rPr lang="it-IT" dirty="0"/>
              <a:t>Gli industriali alla ricerca di legittimazione, a fronte dei problemi sociali connessi all’industrialismo (migrazioni, urbanesimo, disoccupazione, conflitto industriale): una tipologia</a:t>
            </a:r>
          </a:p>
          <a:p>
            <a:pPr marL="514350" indent="-514350">
              <a:buAutoNum type="arabicPeriod"/>
            </a:pPr>
            <a:r>
              <a:rPr lang="it-IT" dirty="0"/>
              <a:t>La strategia paternalista (prevale nel tessile)</a:t>
            </a:r>
          </a:p>
          <a:p>
            <a:pPr marL="514350" indent="-514350">
              <a:buAutoNum type="arabicPeriod"/>
            </a:pPr>
            <a:r>
              <a:rPr lang="it-IT" dirty="0"/>
              <a:t>La strategia politica (prevale nell’industria pesante e nella grande meccanica)</a:t>
            </a:r>
          </a:p>
          <a:p>
            <a:pPr marL="514350" indent="-514350">
              <a:buAutoNum type="arabicPeriod"/>
            </a:pPr>
            <a:r>
              <a:rPr lang="it-IT" dirty="0"/>
              <a:t>La strategia tecnocratica (prevale nei settori più dinamici)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Le strategie si susseguono nel tempo ma si contaminano e sono per lo più utilizzate contemporaneamente da diversi tipi di imprenditori, seppur con gradazioni differenti: generalizzata l’idea dell’impresa-famiglia e dell’imprenditore come buon padre</a:t>
            </a:r>
          </a:p>
          <a:p>
            <a:pPr marL="0" indent="0">
              <a:buNone/>
            </a:pPr>
            <a:r>
              <a:rPr lang="it-IT" dirty="0"/>
              <a:t> </a:t>
            </a:r>
          </a:p>
          <a:p>
            <a:pPr marL="0" indent="0">
              <a:buNone/>
            </a:pPr>
            <a:r>
              <a:rPr lang="it-IT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403930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 modello neoaristocratico?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Scambio tra protezione e deferenza </a:t>
            </a:r>
          </a:p>
          <a:p>
            <a:r>
              <a:rPr lang="it-IT" dirty="0"/>
              <a:t>Responsabilità nei confronti delle comunità territoriali di riferimento</a:t>
            </a:r>
          </a:p>
          <a:p>
            <a:r>
              <a:rPr lang="it-IT" dirty="0"/>
              <a:t>Posizioni monopsonistiche sul mercato del lavoro locale</a:t>
            </a:r>
          </a:p>
          <a:p>
            <a:r>
              <a:rPr lang="it-IT" dirty="0"/>
              <a:t>Imprenditori sindaci</a:t>
            </a:r>
          </a:p>
          <a:p>
            <a:r>
              <a:rPr lang="it-IT" dirty="0"/>
              <a:t>Uffici tecnici dell’impresa al servizio delle amministrazioni comunali </a:t>
            </a:r>
          </a:p>
          <a:p>
            <a:r>
              <a:rPr lang="it-IT" dirty="0"/>
              <a:t>Servizi aziendali estesi ai familiari dei dipendenti e in alcuni casi alla cittadinanza 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/>
              <a:t>Esempi: </a:t>
            </a:r>
          </a:p>
          <a:p>
            <a:pPr marL="0" indent="0">
              <a:buNone/>
            </a:pPr>
            <a:r>
              <a:rPr lang="it-IT" dirty="0"/>
              <a:t>Agnelli e RIV a Villar Perosa</a:t>
            </a:r>
          </a:p>
          <a:p>
            <a:pPr marL="0" indent="0">
              <a:buNone/>
            </a:pPr>
            <a:r>
              <a:rPr lang="it-IT" dirty="0"/>
              <a:t>Olivetti a Ivrea </a:t>
            </a:r>
          </a:p>
          <a:p>
            <a:pPr marL="0" indent="0">
              <a:buNone/>
            </a:pPr>
            <a:r>
              <a:rPr lang="it-IT" dirty="0"/>
              <a:t>Zegna a Trivero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50599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 servizi sociali aziendali tra le due guerre: </a:t>
            </a:r>
            <a:br>
              <a:rPr lang="it-IT" dirty="0"/>
            </a:br>
            <a:r>
              <a:rPr lang="it-IT" dirty="0"/>
              <a:t>tra organizzazione scientifica del lavoro e fascismo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i="1" dirty="0"/>
              <a:t>“manutenzione sociale” dei dipendenti:</a:t>
            </a:r>
            <a:r>
              <a:rPr lang="it-IT" dirty="0"/>
              <a:t>  </a:t>
            </a:r>
          </a:p>
          <a:p>
            <a:pPr marL="0" indent="0">
              <a:buNone/>
            </a:pPr>
            <a:r>
              <a:rPr lang="it-IT" dirty="0"/>
              <a:t>- salvaguardare il benessere psico-fisico e la produttività del dipendente</a:t>
            </a:r>
          </a:p>
          <a:p>
            <a:pPr marL="0" indent="0">
              <a:buNone/>
            </a:pPr>
            <a:r>
              <a:rPr lang="it-IT" dirty="0"/>
              <a:t>- ottenere acquiescenza alle condizioni e ai ritmi di lavoro imposti dai nuovi sistemi di macchine e dai nuovi modelli organizzativi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i="1" dirty="0"/>
              <a:t>I servizi sociali aziendali come «opere del regime»: l’impresa come comunità corporativa </a:t>
            </a:r>
          </a:p>
          <a:p>
            <a:pPr>
              <a:buFontTx/>
              <a:buChar char="-"/>
            </a:pPr>
            <a:r>
              <a:rPr lang="it-IT" dirty="0"/>
              <a:t>l’Opera nazionale dopolavoro</a:t>
            </a:r>
          </a:p>
          <a:p>
            <a:pPr>
              <a:buFontTx/>
              <a:buChar char="-"/>
            </a:pPr>
            <a:r>
              <a:rPr lang="it-IT" dirty="0"/>
              <a:t>l’assistenza sociale di fabbrica</a:t>
            </a:r>
          </a:p>
        </p:txBody>
      </p:sp>
    </p:spTree>
    <p:extLst>
      <p:ext uri="{BB962C8B-B14F-4D97-AF65-F5344CB8AC3E}">
        <p14:creationId xmlns:p14="http://schemas.microsoft.com/office/powerpoint/2010/main" val="1297663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Nella seconda guerra mondiale: centralità della fabbrica e impresa come comunità di privilegio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Con i bombardamenti e la disarticolazione delle amministrazioni locali dopo l’8 settembre  i servizi aziendali operano un salto di qualità:</a:t>
            </a:r>
          </a:p>
          <a:p>
            <a:pPr marL="0" indent="0">
              <a:buNone/>
            </a:pPr>
            <a:r>
              <a:rPr lang="it-IT" dirty="0"/>
              <a:t>da servizi su aspetti secondari (le attività sportive, culturali, ricreative),  </a:t>
            </a:r>
          </a:p>
          <a:p>
            <a:pPr marL="0" indent="0">
              <a:buNone/>
            </a:pPr>
            <a:r>
              <a:rPr lang="it-IT" dirty="0"/>
              <a:t> e da servizi migliorativi del reddito ma non vitali (la casa, le colonie per i figli, le prestazioni sanitarie), </a:t>
            </a:r>
          </a:p>
          <a:p>
            <a:pPr marL="0" indent="0">
              <a:buNone/>
            </a:pPr>
            <a:r>
              <a:rPr lang="it-IT" dirty="0"/>
              <a:t>a servizi essenziali di rifornimento di generi di prima necessità indispensabili alla sopravvivenza </a:t>
            </a:r>
          </a:p>
        </p:txBody>
      </p:sp>
    </p:spTree>
    <p:extLst>
      <p:ext uri="{BB962C8B-B14F-4D97-AF65-F5344CB8AC3E}">
        <p14:creationId xmlns:p14="http://schemas.microsoft.com/office/powerpoint/2010/main" val="1332177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Dal giornale del Dopolavoro Fiat “Il Bianco e il Rosso” del 19 aprile 1943: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  </a:t>
            </a:r>
          </a:p>
          <a:p>
            <a:r>
              <a:rPr lang="it-IT" dirty="0"/>
              <a:t>“Tu mangi in officina o in ufficio, da alcuni mesi, ogni giorno, la minestra Fiat. La mangiano tutti: dirigenti, funzionari, impiegati, operai. Questa minestra alla Fiat costa parecchio e potrà costare ancora di più, ma tu la paghi soltanto 60 centesimi. E’ di pasta o di riso (senza tessera), è buona, ben condita, servita caldissima e abbondante in ogni reparto. Sono diverse decine di migliaia di minestre che la Fiat distribuisce quotidianamente.”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44887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Durante la guerra l’attività assistenziale non fu più gestita dalle aziende in modo autocratico.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nuovo protagonismo operaio (scioperi del marzo 1943 – comitati di agitazione)</a:t>
            </a:r>
          </a:p>
          <a:p>
            <a:r>
              <a:rPr lang="it-IT" dirty="0"/>
              <a:t>disorganizzazione (carenza di materie prime, bombardamenti, sfollamento) </a:t>
            </a:r>
          </a:p>
          <a:p>
            <a:r>
              <a:rPr lang="it-IT" dirty="0"/>
              <a:t>stretto legame tra assistenza e produzione: senza l’assistenza la produzione si sarebbe fermata</a:t>
            </a:r>
          </a:p>
          <a:p>
            <a:r>
              <a:rPr lang="it-IT" dirty="0"/>
              <a:t> i problemi produttivi potevano essere affrontati più efficacemente con la collaborazione delle rappresentanze operaie </a:t>
            </a:r>
          </a:p>
          <a:p>
            <a:r>
              <a:rPr lang="it-IT" dirty="0"/>
              <a:t>rinascita delle commissioni interne e potenziamento del loro ruolo</a:t>
            </a:r>
          </a:p>
        </p:txBody>
      </p:sp>
    </p:spTree>
    <p:extLst>
      <p:ext uri="{BB962C8B-B14F-4D97-AF65-F5344CB8AC3E}">
        <p14:creationId xmlns:p14="http://schemas.microsoft.com/office/powerpoint/2010/main" val="12848288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</TotalTime>
  <Words>1647</Words>
  <Application>Microsoft Macintosh PowerPoint</Application>
  <PresentationFormat>Widescreen</PresentationFormat>
  <Paragraphs>112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Tahoma</vt:lpstr>
      <vt:lpstr>Tema di Office</vt:lpstr>
      <vt:lpstr>Presentazione standard di PowerPoint</vt:lpstr>
      <vt:lpstr>La costruzione del Welfare </vt:lpstr>
      <vt:lpstr>Il welfare aziendale tra paternalismo e contrattazione</vt:lpstr>
      <vt:lpstr>Culture imprenditoriali e politiche del personale  in età liberale </vt:lpstr>
      <vt:lpstr>Un modello neoaristocratico?</vt:lpstr>
      <vt:lpstr>I servizi sociali aziendali tra le due guerre:  tra organizzazione scientifica del lavoro e fascismo</vt:lpstr>
      <vt:lpstr>Nella seconda guerra mondiale: centralità della fabbrica e impresa come comunità di privilegio</vt:lpstr>
      <vt:lpstr>Dal giornale del Dopolavoro Fiat “Il Bianco e il Rosso” del 19 aprile 1943:  </vt:lpstr>
      <vt:lpstr>Durante la guerra l’attività assistenziale non fu più gestita dalle aziende in modo autocratico.</vt:lpstr>
      <vt:lpstr> Servizi aziendali e partecipazione operaia nel dopoguerra  </vt:lpstr>
      <vt:lpstr>Il welfare fordista nel miracolo economico </vt:lpstr>
      <vt:lpstr>Il movimento operaio socialcomunista contro il paternalismo</vt:lpstr>
      <vt:lpstr>Due culture sindacali a confronto  negli anni ‘50: CGIL e CISL</vt:lpstr>
      <vt:lpstr>La sconfitta della CGIL nelle elezioni di Commissione interna a metà anni ‘50</vt:lpstr>
      <vt:lpstr>«Autocritica» di Di Vittorio</vt:lpstr>
      <vt:lpstr>La CISL</vt:lpstr>
      <vt:lpstr>Il declino relativo  dei servizi aziendali </vt:lpstr>
      <vt:lpstr>Sindacato e riforme negli anni ‘70</vt:lpstr>
      <vt:lpstr>Tendenze nel postfordismo: verso un nuovo welfare aziendale contrattato?</vt:lpstr>
      <vt:lpstr>Esempi di materie di welfare contrattuale</vt:lpstr>
    </vt:vector>
  </TitlesOfParts>
  <Company>Università degli Studi di Torino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welfare aziendale tra paternalismo e contrattazione</dc:title>
  <dc:creator>Dipartimento di Studi Storici</dc:creator>
  <cp:lastModifiedBy>Microsoft Office User</cp:lastModifiedBy>
  <cp:revision>46</cp:revision>
  <dcterms:created xsi:type="dcterms:W3CDTF">2015-11-16T17:05:48Z</dcterms:created>
  <dcterms:modified xsi:type="dcterms:W3CDTF">2021-02-09T08:26:18Z</dcterms:modified>
</cp:coreProperties>
</file>