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0" r:id="rId3"/>
    <p:sldId id="264" r:id="rId4"/>
    <p:sldId id="265" r:id="rId5"/>
    <p:sldId id="263" r:id="rId6"/>
    <p:sldId id="266" r:id="rId7"/>
    <p:sldId id="267" r:id="rId8"/>
    <p:sldId id="268" r:id="rId9"/>
    <p:sldId id="270" r:id="rId10"/>
    <p:sldId id="271" r:id="rId11"/>
    <p:sldId id="272" r:id="rId12"/>
    <p:sldId id="273"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ECF42"/>
    <a:srgbClr val="E5454B"/>
    <a:srgbClr val="00622A"/>
    <a:srgbClr val="86603F"/>
    <a:srgbClr val="DE5F9B"/>
    <a:srgbClr val="FFD50C"/>
    <a:srgbClr val="EE7272"/>
    <a:srgbClr val="E3333D"/>
    <a:srgbClr val="5B5A5A"/>
    <a:srgbClr val="80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95473" autoAdjust="0"/>
  </p:normalViewPr>
  <p:slideViewPr>
    <p:cSldViewPr snapToGrid="0">
      <p:cViewPr varScale="1">
        <p:scale>
          <a:sx n="109" d="100"/>
          <a:sy n="109" d="100"/>
        </p:scale>
        <p:origin x="552"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401041-00F3-4AA7-9215-0A5E7A7DD234}" type="datetimeFigureOut">
              <a:rPr lang="it-IT" smtClean="0"/>
              <a:pPr/>
              <a:t>28/09/2020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80A9B7-C3E5-48B7-B2D7-26B0BC68D6D9}" type="slidenum">
              <a:rPr lang="it-IT" smtClean="0"/>
              <a:pPr/>
              <a:t>‹N›</a:t>
            </a:fld>
            <a:endParaRPr lang="it-IT"/>
          </a:p>
        </p:txBody>
      </p:sp>
    </p:spTree>
    <p:extLst>
      <p:ext uri="{BB962C8B-B14F-4D97-AF65-F5344CB8AC3E}">
        <p14:creationId xmlns:p14="http://schemas.microsoft.com/office/powerpoint/2010/main" val="276462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6" name="Immagine 5">
            <a:extLst>
              <a:ext uri="{FF2B5EF4-FFF2-40B4-BE49-F238E27FC236}">
                <a16:creationId xmlns:a16="http://schemas.microsoft.com/office/drawing/2014/main" id="{2C9D2087-53D3-BF40-B6C5-EAEB054420C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olo 1"/>
          <p:cNvSpPr>
            <a:spLocks noGrp="1" noChangeAspect="1"/>
          </p:cNvSpPr>
          <p:nvPr>
            <p:ph type="ctrTitle"/>
          </p:nvPr>
        </p:nvSpPr>
        <p:spPr>
          <a:xfrm>
            <a:off x="1524000" y="1122363"/>
            <a:ext cx="9144000" cy="2387600"/>
          </a:xfrm>
        </p:spPr>
        <p:txBody>
          <a:bodyPr anchor="b"/>
          <a:lstStyle>
            <a:lvl1pPr algn="ctr">
              <a:defRPr sz="6000"/>
            </a:lvl1pPr>
          </a:lstStyle>
          <a:p>
            <a:r>
              <a:rPr lang="it-IT" dirty="0"/>
              <a:t>Fare clic per modificare lo stile del titolo</a:t>
            </a:r>
          </a:p>
        </p:txBody>
      </p:sp>
      <p:sp>
        <p:nvSpPr>
          <p:cNvPr id="3" name="Sottotitolo 2"/>
          <p:cNvSpPr>
            <a:spLocks noGrp="1"/>
          </p:cNvSpPr>
          <p:nvPr>
            <p:ph type="subTitle" idx="1"/>
          </p:nvPr>
        </p:nvSpPr>
        <p:spPr>
          <a:xfrm>
            <a:off x="1768000" y="359681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dirty="0"/>
              <a:t>Fare clic per modificare lo stile del sottotitolo dello schema</a:t>
            </a:r>
          </a:p>
        </p:txBody>
      </p:sp>
      <p:sp>
        <p:nvSpPr>
          <p:cNvPr id="4" name="Segnaposto data 3"/>
          <p:cNvSpPr>
            <a:spLocks noGrp="1"/>
          </p:cNvSpPr>
          <p:nvPr>
            <p:ph type="dt" sz="half" idx="10"/>
          </p:nvPr>
        </p:nvSpPr>
        <p:spPr>
          <a:xfrm flipH="1">
            <a:off x="-340948" y="6485360"/>
            <a:ext cx="1683350" cy="224057"/>
          </a:xfrm>
        </p:spPr>
        <p:txBody>
          <a:bodyPr/>
          <a:lstStyle/>
          <a:p>
            <a:fld id="{51541A12-46E9-4A3F-B36A-FAD7D0A3C1CF}" type="datetime1">
              <a:rPr lang="it-IT" smtClean="0"/>
              <a:pPr/>
              <a:t>28/09/2020</a:t>
            </a:fld>
            <a:endParaRPr lang="it-IT"/>
          </a:p>
        </p:txBody>
      </p:sp>
      <p:pic>
        <p:nvPicPr>
          <p:cNvPr id="10" name="Immagine 9">
            <a:extLst>
              <a:ext uri="{FF2B5EF4-FFF2-40B4-BE49-F238E27FC236}">
                <a16:creationId xmlns:a16="http://schemas.microsoft.com/office/drawing/2014/main" id="{405C6F64-3921-C34E-959F-601BF7932FA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753169" y="211756"/>
            <a:ext cx="2685662" cy="1104740"/>
          </a:xfrm>
          <a:prstGeom prst="rect">
            <a:avLst/>
          </a:prstGeom>
        </p:spPr>
      </p:pic>
    </p:spTree>
    <p:extLst>
      <p:ext uri="{BB962C8B-B14F-4D97-AF65-F5344CB8AC3E}">
        <p14:creationId xmlns:p14="http://schemas.microsoft.com/office/powerpoint/2010/main" val="361651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CC645AEF-268B-496A-B418-DC856C112DDA}" type="datetime1">
              <a:rPr lang="it-IT" smtClean="0"/>
              <a:pPr/>
              <a:t>28/09/2020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DE5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01058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1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A93078C8-9F61-4270-865C-545DC3EAB4CB}" type="datetime1">
              <a:rPr lang="it-IT" smtClean="0"/>
              <a:pPr/>
              <a:t>28/09/2020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8660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88257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2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CA1C6008-06C0-48EF-92AD-2D8BE980B3E3}" type="datetime1">
              <a:rPr lang="it-IT" smtClean="0"/>
              <a:pPr/>
              <a:t>28/09/2020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0062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089879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3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5E9F6806-5766-427D-AFC0-3C50D496BE5C}" type="datetime1">
              <a:rPr lang="it-IT" smtClean="0"/>
              <a:pPr/>
              <a:t>28/09/2020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E545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11640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4_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a:xfrm>
            <a:off x="838200" y="6373441"/>
            <a:ext cx="2743200" cy="365125"/>
          </a:xfrm>
        </p:spPr>
        <p:txBody>
          <a:bodyPr/>
          <a:lstStyle/>
          <a:p>
            <a:fld id="{BD2F5C41-928C-465E-928F-4A30B291D5FE}" type="datetime1">
              <a:rPr lang="it-IT" smtClean="0"/>
              <a:pPr/>
              <a:t>28/09/2020</a:t>
            </a:fld>
            <a:endParaRPr lang="it-IT"/>
          </a:p>
        </p:txBody>
      </p:sp>
      <p:sp>
        <p:nvSpPr>
          <p:cNvPr id="3" name="Segnaposto piè di pagina 2"/>
          <p:cNvSpPr>
            <a:spLocks noGrp="1"/>
          </p:cNvSpPr>
          <p:nvPr>
            <p:ph type="ftr" sz="quarter" idx="11"/>
          </p:nvPr>
        </p:nvSpPr>
        <p:spPr>
          <a:xfrm>
            <a:off x="4038600" y="6373441"/>
            <a:ext cx="4114800" cy="365125"/>
          </a:xfrm>
        </p:spPr>
        <p:txBody>
          <a:bodyPr/>
          <a:lstStyle/>
          <a:p>
            <a:r>
              <a:rPr lang="it-IT"/>
              <a:t>Antropologia del Mediterraneo</a:t>
            </a:r>
          </a:p>
        </p:txBody>
      </p:sp>
      <p:sp>
        <p:nvSpPr>
          <p:cNvPr id="4" name="Segnaposto numero diapositiva 3"/>
          <p:cNvSpPr>
            <a:spLocks noGrp="1"/>
          </p:cNvSpPr>
          <p:nvPr>
            <p:ph type="sldNum" sz="quarter" idx="12"/>
          </p:nvPr>
        </p:nvSpPr>
        <p:spPr>
          <a:xfrm>
            <a:off x="8610600" y="6373441"/>
            <a:ext cx="2743200" cy="365125"/>
          </a:xfrm>
        </p:spPr>
        <p:txBody>
          <a:bodyPr/>
          <a:lstStyle/>
          <a:p>
            <a:fld id="{97FD0DC9-7625-4210-859B-42F81EE27038}" type="slidenum">
              <a:rPr lang="it-IT" smtClean="0"/>
              <a:pPr/>
              <a:t>‹N›</a:t>
            </a:fld>
            <a:endParaRPr lang="it-IT"/>
          </a:p>
        </p:txBody>
      </p:sp>
      <p:pic>
        <p:nvPicPr>
          <p:cNvPr id="7" name="Immagin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86403" y="136525"/>
            <a:ext cx="2182695" cy="1037134"/>
          </a:xfrm>
          <a:prstGeom prst="rect">
            <a:avLst/>
          </a:prstGeom>
        </p:spPr>
      </p:pic>
      <p:sp>
        <p:nvSpPr>
          <p:cNvPr id="8" name="Rettangolo 7">
            <a:extLst>
              <a:ext uri="{FF2B5EF4-FFF2-40B4-BE49-F238E27FC236}">
                <a16:creationId xmlns:a16="http://schemas.microsoft.com/office/drawing/2014/main" id="{7D866379-DDF8-1445-94E1-35E78CD48637}"/>
              </a:ext>
            </a:extLst>
          </p:cNvPr>
          <p:cNvSpPr/>
          <p:nvPr userDrawn="1"/>
        </p:nvSpPr>
        <p:spPr>
          <a:xfrm>
            <a:off x="0" y="5563402"/>
            <a:ext cx="12192000" cy="1294598"/>
          </a:xfrm>
          <a:prstGeom prst="rect">
            <a:avLst/>
          </a:prstGeom>
          <a:solidFill>
            <a:srgbClr val="BECF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8490792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474C0-EF0B-40BA-B7B5-0B45272EA818}" type="datetime1">
              <a:rPr lang="it-IT" smtClean="0"/>
              <a:pPr/>
              <a:t>28/09/2020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a:t>Antropologia del Mediterraneo</a:t>
            </a: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D0DC9-7625-4210-859B-42F81EE27038}" type="slidenum">
              <a:rPr lang="it-IT" smtClean="0"/>
              <a:pPr/>
              <a:t>‹N›</a:t>
            </a:fld>
            <a:endParaRPr lang="it-IT"/>
          </a:p>
        </p:txBody>
      </p:sp>
    </p:spTree>
    <p:extLst>
      <p:ext uri="{BB962C8B-B14F-4D97-AF65-F5344CB8AC3E}">
        <p14:creationId xmlns:p14="http://schemas.microsoft.com/office/powerpoint/2010/main" val="3495950269"/>
      </p:ext>
    </p:extLst>
  </p:cSld>
  <p:clrMap bg1="lt1" tx1="dk1" bg2="lt2" tx2="dk2" accent1="accent1" accent2="accent2" accent3="accent3" accent4="accent4" accent5="accent5" accent6="accent6" hlink="hlink" folHlink="folHlink"/>
  <p:sldLayoutIdLst>
    <p:sldLayoutId id="2147483649" r:id="rId1"/>
    <p:sldLayoutId id="2147483655" r:id="rId2"/>
    <p:sldLayoutId id="2147483656" r:id="rId3"/>
    <p:sldLayoutId id="2147483657" r:id="rId4"/>
    <p:sldLayoutId id="2147483658" r:id="rId5"/>
    <p:sldLayoutId id="2147483659" r:id="rId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0" y="868213"/>
            <a:ext cx="12192000" cy="1389506"/>
          </a:xfrm>
        </p:spPr>
        <p:txBody>
          <a:bodyPr>
            <a:normAutofit/>
          </a:bodyPr>
          <a:lstStyle/>
          <a:p>
            <a:r>
              <a:rPr lang="it-IT" sz="3600" b="1" dirty="0">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Sottotitolo 2"/>
          <p:cNvSpPr>
            <a:spLocks noGrp="1"/>
          </p:cNvSpPr>
          <p:nvPr>
            <p:ph type="subTitle" idx="1"/>
          </p:nvPr>
        </p:nvSpPr>
        <p:spPr>
          <a:xfrm>
            <a:off x="0" y="2301007"/>
            <a:ext cx="12182818" cy="1655762"/>
          </a:xfrm>
        </p:spPr>
        <p:txBody>
          <a:bodyPr>
            <a:normAutofit/>
          </a:bodyPr>
          <a:lstStyle/>
          <a:p>
            <a:r>
              <a:rPr lang="it-IT" sz="2800" dirty="0">
                <a:latin typeface="Tahoma" panose="020B0604030504040204" pitchFamily="34" charset="0"/>
                <a:ea typeface="Tahoma" panose="020B0604030504040204" pitchFamily="34" charset="0"/>
                <a:cs typeface="Tahoma" panose="020B0604030504040204" pitchFamily="34" charset="0"/>
              </a:rPr>
              <a:t>Proff. Paola Sacchi e Pier Paolo </a:t>
            </a:r>
            <a:r>
              <a:rPr lang="it-IT" sz="2800" dirty="0" err="1">
                <a:latin typeface="Tahoma" panose="020B0604030504040204" pitchFamily="34" charset="0"/>
                <a:ea typeface="Tahoma" panose="020B0604030504040204" pitchFamily="34" charset="0"/>
                <a:cs typeface="Tahoma" panose="020B0604030504040204" pitchFamily="34" charset="0"/>
              </a:rPr>
              <a:t>Viazzo</a:t>
            </a:r>
            <a:endParaRPr lang="it-IT" sz="2800" dirty="0">
              <a:latin typeface="Tahoma" panose="020B0604030504040204" pitchFamily="34" charset="0"/>
              <a:ea typeface="Tahoma" panose="020B0604030504040204" pitchFamily="34" charset="0"/>
              <a:cs typeface="Tahoma" panose="020B0604030504040204" pitchFamily="34" charset="0"/>
            </a:endParaRPr>
          </a:p>
        </p:txBody>
      </p:sp>
      <p:sp>
        <p:nvSpPr>
          <p:cNvPr id="7" name="Sottotitolo 2">
            <a:extLst>
              <a:ext uri="{FF2B5EF4-FFF2-40B4-BE49-F238E27FC236}">
                <a16:creationId xmlns:a16="http://schemas.microsoft.com/office/drawing/2014/main" id="{B4C35D45-9251-4921-B7D8-DD171060F540}"/>
              </a:ext>
            </a:extLst>
          </p:cNvPr>
          <p:cNvSpPr txBox="1">
            <a:spLocks/>
          </p:cNvSpPr>
          <p:nvPr/>
        </p:nvSpPr>
        <p:spPr>
          <a:xfrm>
            <a:off x="9182" y="3085600"/>
            <a:ext cx="12182818" cy="87116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it-IT" sz="1600" b="1" i="1" dirty="0">
                <a:latin typeface="Tahoma" panose="020B0604030504040204" pitchFamily="34" charset="0"/>
                <a:ea typeface="Tahoma" panose="020B0604030504040204" pitchFamily="34" charset="0"/>
                <a:cs typeface="Tahoma" panose="020B0604030504040204" pitchFamily="34" charset="0"/>
              </a:rPr>
              <a:t>A.A. 2020/21</a:t>
            </a:r>
          </a:p>
          <a:p>
            <a:r>
              <a:rPr lang="it-IT" sz="1600" b="1" i="1" dirty="0">
                <a:latin typeface="Tahoma" panose="020B0604030504040204" pitchFamily="34" charset="0"/>
                <a:ea typeface="Tahoma" panose="020B0604030504040204" pitchFamily="34" charset="0"/>
                <a:cs typeface="Tahoma" panose="020B0604030504040204" pitchFamily="34" charset="0"/>
              </a:rPr>
              <a:t>Corsi di laurea in Scienze internazionali – Antropologia culturale e Etnologia</a:t>
            </a:r>
            <a:endParaRPr lang="it-IT" sz="1600"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22531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0" y="282337"/>
            <a:ext cx="12192000" cy="954107"/>
          </a:xfrm>
          <a:prstGeom prst="rect">
            <a:avLst/>
          </a:prstGeom>
          <a:noFill/>
        </p:spPr>
        <p:txBody>
          <a:bodyPr wrap="square" rtlCol="0">
            <a:spAutoFit/>
          </a:bodyPr>
          <a:lstStyle/>
          <a:p>
            <a:pPr lvl="0"/>
            <a:r>
              <a:rPr lang="it-IT" sz="2800" b="1" i="1" dirty="0"/>
              <a:t>Relazioni clientelari, onore, vergogna:</a:t>
            </a:r>
          </a:p>
          <a:p>
            <a:pPr lvl="0"/>
            <a:r>
              <a:rPr lang="it-IT" sz="2800" b="1" i="1" dirty="0"/>
              <a:t>tratti distintivi delle società mediterranee? </a:t>
            </a:r>
            <a:endParaRPr lang="it-IT" sz="2800" b="1" dirty="0"/>
          </a:p>
        </p:txBody>
      </p:sp>
      <p:sp>
        <p:nvSpPr>
          <p:cNvPr id="4" name="Titolo 1">
            <a:extLst>
              <a:ext uri="{FF2B5EF4-FFF2-40B4-BE49-F238E27FC236}">
                <a16:creationId xmlns:a16="http://schemas.microsoft.com/office/drawing/2014/main" id="{4F99FC27-69F9-44E9-BC6D-315AC5994CC7}"/>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5" name="Titolo 1">
            <a:extLst>
              <a:ext uri="{FF2B5EF4-FFF2-40B4-BE49-F238E27FC236}">
                <a16:creationId xmlns:a16="http://schemas.microsoft.com/office/drawing/2014/main" id="{22975BDD-81D4-4393-A279-371977DC3842}"/>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55151FA4-0FF2-4823-B20B-CCA58ADA0C43}"/>
              </a:ext>
            </a:extLst>
          </p:cNvPr>
          <p:cNvSpPr txBox="1"/>
          <p:nvPr/>
        </p:nvSpPr>
        <p:spPr>
          <a:xfrm>
            <a:off x="368449" y="1350236"/>
            <a:ext cx="9343176" cy="4208844"/>
          </a:xfrm>
          <a:prstGeom prst="rect">
            <a:avLst/>
          </a:prstGeom>
          <a:noFill/>
        </p:spPr>
        <p:txBody>
          <a:bodyPr wrap="square" rtlCol="0">
            <a:spAutoFit/>
          </a:bodyPr>
          <a:lstStyle/>
          <a:p>
            <a:pPr>
              <a:spcAft>
                <a:spcPts val="300"/>
              </a:spcAft>
              <a:buFont typeface="Wingdings" pitchFamily="2" charset="2"/>
              <a:buChar char="§"/>
            </a:pPr>
            <a:r>
              <a:rPr lang="it-IT" dirty="0"/>
              <a:t> Oltre che nei confronti della famiglia, la parentela viene svalutata anche nei confronti dell’amicizia e della struttura di relazioni clientelari che questa genera:</a:t>
            </a:r>
          </a:p>
          <a:p>
            <a:pPr marL="360000">
              <a:spcAft>
                <a:spcPts val="600"/>
              </a:spcAft>
            </a:pPr>
            <a:r>
              <a:rPr lang="it-IT" sz="1700" dirty="0"/>
              <a:t>“Ci sono molte situazioni nelle quali il patrono o padrino è prezioso. Egli non è soltanto in grado di favorire il suo protetto all’interno del villaggio: sono soprattutto le sue relazioni con i poteri esterni al villaggio a renderlo prezioso. Per esempio, al patrono viene chiesto di apporre la sua firma alla domanda di concessione di una pensione di </a:t>
            </a:r>
            <a:r>
              <a:rPr lang="it-IT" sz="1700" dirty="0" err="1"/>
              <a:t>vecchiaia…</a:t>
            </a:r>
            <a:r>
              <a:rPr lang="it-IT" sz="1700" dirty="0"/>
              <a:t> Chi non riesce a trovare qualcuno che gliela firmi non riceve la pensione” (</a:t>
            </a:r>
            <a:r>
              <a:rPr lang="it-IT" sz="1700" dirty="0" err="1"/>
              <a:t>Pitt-Rivers</a:t>
            </a:r>
            <a:r>
              <a:rPr lang="it-IT" sz="1700" dirty="0"/>
              <a:t> 1954).</a:t>
            </a:r>
          </a:p>
          <a:p>
            <a:pPr>
              <a:spcAft>
                <a:spcPts val="300"/>
              </a:spcAft>
              <a:buFont typeface="Wingdings" pitchFamily="2" charset="2"/>
              <a:buChar char="§"/>
            </a:pPr>
            <a:r>
              <a:rPr lang="it-IT" dirty="0"/>
              <a:t> Per quanto riguarda i valori associati all’uomo e alla donna, </a:t>
            </a:r>
            <a:r>
              <a:rPr lang="it-IT" dirty="0" err="1"/>
              <a:t>Pitt-Rivers</a:t>
            </a:r>
            <a:r>
              <a:rPr lang="it-IT" dirty="0"/>
              <a:t> mette in risalto la centralità di una coppia di valori opposti e complementari che si esprimono nei termini </a:t>
            </a:r>
            <a:r>
              <a:rPr lang="it-IT" i="1" dirty="0" err="1"/>
              <a:t>honradez</a:t>
            </a:r>
            <a:r>
              <a:rPr lang="it-IT" i="1" dirty="0"/>
              <a:t> (</a:t>
            </a:r>
            <a:r>
              <a:rPr lang="it-IT" i="1" dirty="0" err="1"/>
              <a:t>hombría</a:t>
            </a:r>
            <a:r>
              <a:rPr lang="it-IT" i="1" dirty="0"/>
              <a:t>) / </a:t>
            </a:r>
            <a:r>
              <a:rPr lang="it-IT" i="1" dirty="0" err="1"/>
              <a:t>vergüenza</a:t>
            </a:r>
            <a:r>
              <a:rPr lang="it-IT" i="1" dirty="0"/>
              <a:t>:</a:t>
            </a:r>
            <a:endParaRPr lang="it-IT" dirty="0"/>
          </a:p>
          <a:p>
            <a:pPr marL="360000"/>
            <a:r>
              <a:rPr lang="it-IT" sz="1700" dirty="0"/>
              <a:t>“La quintessenza della mascolinità [</a:t>
            </a:r>
            <a:r>
              <a:rPr lang="it-IT" sz="1700" i="1" dirty="0" err="1"/>
              <a:t>hombría</a:t>
            </a:r>
            <a:r>
              <a:rPr lang="it-IT" sz="1700" dirty="0"/>
              <a:t>] è costituita dal non avere timore, dall’esser pronti a difendere il proprio orgoglio e quello della propria famiglia”. […] “La virilità del marito e la </a:t>
            </a:r>
            <a:r>
              <a:rPr lang="it-IT" sz="1700" i="1" dirty="0" err="1"/>
              <a:t>vergüenza</a:t>
            </a:r>
            <a:r>
              <a:rPr lang="it-IT" sz="1700" dirty="0"/>
              <a:t> della moglie sono complementari l’una all’altra e non è solo importante la </a:t>
            </a:r>
            <a:r>
              <a:rPr lang="it-IT" sz="1700" i="1" dirty="0" err="1"/>
              <a:t>vergüenza</a:t>
            </a:r>
            <a:r>
              <a:rPr lang="it-IT" sz="1700" dirty="0"/>
              <a:t> della moglie ma anche quella della madre e della sorella: “tutta la famiglia è colpita dalla svergognatezza di una delle sue donne” (</a:t>
            </a:r>
            <a:r>
              <a:rPr lang="it-IT" sz="1700" dirty="0" err="1"/>
              <a:t>Pitt-Rivers</a:t>
            </a:r>
            <a:r>
              <a:rPr lang="it-IT" sz="1700" dirty="0"/>
              <a:t> 1954).</a:t>
            </a:r>
          </a:p>
        </p:txBody>
      </p:sp>
      <p:sp>
        <p:nvSpPr>
          <p:cNvPr id="2" name="Segnaposto piè di pagina 1"/>
          <p:cNvSpPr>
            <a:spLocks noGrp="1"/>
          </p:cNvSpPr>
          <p:nvPr>
            <p:ph type="ftr" sz="quarter" idx="11"/>
          </p:nvPr>
        </p:nvSpPr>
        <p:spPr/>
        <p:txBody>
          <a:bodyPr/>
          <a:lstStyle/>
          <a:p>
            <a:r>
              <a:rPr lang="it-IT"/>
              <a:t>Antropologia del Mediterraneo</a:t>
            </a:r>
          </a:p>
        </p:txBody>
      </p:sp>
    </p:spTree>
    <p:extLst>
      <p:ext uri="{BB962C8B-B14F-4D97-AF65-F5344CB8AC3E}">
        <p14:creationId xmlns:p14="http://schemas.microsoft.com/office/powerpoint/2010/main" val="886188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491150-0A6F-47D2-967F-18CC4FCC205A}"/>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Titolo 1">
            <a:extLst>
              <a:ext uri="{FF2B5EF4-FFF2-40B4-BE49-F238E27FC236}">
                <a16:creationId xmlns:a16="http://schemas.microsoft.com/office/drawing/2014/main" id="{2BA40961-6FC9-4CC2-BDB5-60F4A54C81E3}"/>
              </a:ext>
            </a:extLst>
          </p:cNvPr>
          <p:cNvSpPr txBox="1">
            <a:spLocks/>
          </p:cNvSpPr>
          <p:nvPr/>
        </p:nvSpPr>
        <p:spPr>
          <a:xfrm>
            <a:off x="197667" y="6259145"/>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62677D1-11EA-4653-9C88-1FF5DF9B2F64}"/>
              </a:ext>
            </a:extLst>
          </p:cNvPr>
          <p:cNvSpPr txBox="1"/>
          <p:nvPr/>
        </p:nvSpPr>
        <p:spPr>
          <a:xfrm>
            <a:off x="0" y="282337"/>
            <a:ext cx="12192000" cy="2246769"/>
          </a:xfrm>
          <a:prstGeom prst="rect">
            <a:avLst/>
          </a:prstGeom>
          <a:noFill/>
        </p:spPr>
        <p:txBody>
          <a:bodyPr wrap="square" rtlCol="0">
            <a:spAutoFit/>
          </a:bodyPr>
          <a:lstStyle/>
          <a:p>
            <a:pPr lvl="0"/>
            <a:r>
              <a:rPr lang="it-IT" sz="2800" b="1" i="1" dirty="0" err="1"/>
              <a:t>Pitt-Rivers</a:t>
            </a:r>
            <a:r>
              <a:rPr lang="it-IT" sz="2800" b="1" i="1" dirty="0"/>
              <a:t>, </a:t>
            </a:r>
            <a:r>
              <a:rPr lang="it-IT" sz="2800" b="1" i="1" dirty="0" err="1"/>
              <a:t>Redfield</a:t>
            </a:r>
            <a:r>
              <a:rPr lang="it-IT" sz="2800" b="1" i="1" dirty="0"/>
              <a:t> e le </a:t>
            </a:r>
            <a:r>
              <a:rPr lang="it-IT" sz="2800" b="1" dirty="0" err="1"/>
              <a:t>peasant</a:t>
            </a:r>
            <a:r>
              <a:rPr lang="it-IT" sz="2800" b="1" dirty="0"/>
              <a:t> </a:t>
            </a:r>
            <a:r>
              <a:rPr lang="it-IT" sz="2800" b="1" dirty="0" err="1"/>
              <a:t>societies</a:t>
            </a:r>
            <a:r>
              <a:rPr lang="it-IT" sz="2800" b="1" i="1" dirty="0"/>
              <a:t>:</a:t>
            </a:r>
          </a:p>
          <a:p>
            <a:pPr lvl="0"/>
            <a:r>
              <a:rPr lang="it-IT" sz="2800" b="1" i="1" dirty="0"/>
              <a:t>le società mediterranee come società “intermedie”</a:t>
            </a:r>
          </a:p>
          <a:p>
            <a:pPr lvl="0"/>
            <a:r>
              <a:rPr lang="it-IT" sz="2800" b="1" i="1" dirty="0"/>
              <a:t> </a:t>
            </a:r>
          </a:p>
          <a:p>
            <a:pPr lvl="0"/>
            <a:endParaRPr lang="it-IT" sz="2800" b="1" dirty="0"/>
          </a:p>
          <a:p>
            <a:pPr lvl="0"/>
            <a:endParaRPr lang="it-IT" sz="2800" b="1" i="1" dirty="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3BD40C0-613A-4874-8B4F-F766B0777D5D}"/>
              </a:ext>
            </a:extLst>
          </p:cNvPr>
          <p:cNvSpPr txBox="1"/>
          <p:nvPr/>
        </p:nvSpPr>
        <p:spPr>
          <a:xfrm>
            <a:off x="368449" y="1131307"/>
            <a:ext cx="9343176" cy="4427145"/>
          </a:xfrm>
          <a:prstGeom prst="rect">
            <a:avLst/>
          </a:prstGeom>
          <a:noFill/>
        </p:spPr>
        <p:txBody>
          <a:bodyPr wrap="square" rtlCol="0">
            <a:spAutoFit/>
          </a:bodyPr>
          <a:lstStyle/>
          <a:p>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7" name="Rettangolo 6"/>
          <p:cNvSpPr/>
          <p:nvPr/>
        </p:nvSpPr>
        <p:spPr>
          <a:xfrm>
            <a:off x="324740" y="1307507"/>
            <a:ext cx="8990176" cy="4262705"/>
          </a:xfrm>
          <a:prstGeom prst="rect">
            <a:avLst/>
          </a:prstGeom>
        </p:spPr>
        <p:txBody>
          <a:bodyPr wrap="square">
            <a:spAutoFit/>
          </a:bodyPr>
          <a:lstStyle/>
          <a:p>
            <a:pPr lvl="0">
              <a:spcAft>
                <a:spcPts val="600"/>
              </a:spcAft>
              <a:buFont typeface="Wingdings" pitchFamily="2" charset="2"/>
              <a:buChar char="§"/>
            </a:pPr>
            <a:r>
              <a:rPr lang="it-IT" sz="1600" dirty="0"/>
              <a:t> A partire dallo studio di Robert </a:t>
            </a:r>
            <a:r>
              <a:rPr lang="it-IT" sz="1600" dirty="0" err="1"/>
              <a:t>Redfield</a:t>
            </a:r>
            <a:r>
              <a:rPr lang="it-IT" sz="1600" dirty="0"/>
              <a:t> su </a:t>
            </a:r>
            <a:r>
              <a:rPr lang="it-IT" sz="1600" dirty="0" err="1"/>
              <a:t>Tepoztlán</a:t>
            </a:r>
            <a:r>
              <a:rPr lang="it-IT" sz="1600" dirty="0"/>
              <a:t> (1930), i</a:t>
            </a:r>
            <a:r>
              <a:rPr lang="x-none" sz="1600" dirty="0"/>
              <a:t>l termine </a:t>
            </a:r>
            <a:r>
              <a:rPr lang="x-none" sz="1600" b="1" i="1" dirty="0"/>
              <a:t>peasant</a:t>
            </a:r>
            <a:r>
              <a:rPr lang="x-none" sz="1600" dirty="0"/>
              <a:t> (contadino) viene usato nel linguaggio antropologico per indicare società che sono intermedie tra le società “primitive” e le società “moderne”.</a:t>
            </a:r>
            <a:endParaRPr lang="it-IT" sz="1600" dirty="0"/>
          </a:p>
          <a:p>
            <a:pPr>
              <a:spcAft>
                <a:spcPts val="600"/>
              </a:spcAft>
              <a:buFont typeface="Wingdings" pitchFamily="2" charset="2"/>
              <a:buChar char="§"/>
            </a:pPr>
            <a:r>
              <a:rPr lang="it-IT" sz="1600" dirty="0"/>
              <a:t> Va notato a questo proposito che nella sua prefazione (scritta nel 1970) al suo libro “ritrovato”, Charlotte Gower scrive che la sua ricerca era stata «</a:t>
            </a:r>
            <a:r>
              <a:rPr lang="en-US" sz="1600" dirty="0"/>
              <a:t>the second application of anthropological methods, in imitation of Robert Redfield’s work in Mexico, to the investigation of </a:t>
            </a:r>
            <a:r>
              <a:rPr lang="en-US" sz="1600" b="1" dirty="0"/>
              <a:t>a semi-literate society</a:t>
            </a:r>
            <a:r>
              <a:rPr lang="en-US" sz="1600" dirty="0"/>
              <a:t>» (Gower Chapman 1971, p. vii). “Semi-literate” è </a:t>
            </a:r>
            <a:r>
              <a:rPr lang="en-US" sz="1600" dirty="0" err="1"/>
              <a:t>usato</a:t>
            </a:r>
            <a:r>
              <a:rPr lang="en-US" sz="1600" dirty="0"/>
              <a:t> come </a:t>
            </a:r>
            <a:r>
              <a:rPr lang="en-US" sz="1600" dirty="0" err="1"/>
              <a:t>sinonimo</a:t>
            </a:r>
            <a:r>
              <a:rPr lang="en-US" sz="1600" dirty="0"/>
              <a:t> </a:t>
            </a:r>
            <a:r>
              <a:rPr lang="en-US" sz="1600" dirty="0" err="1"/>
              <a:t>di</a:t>
            </a:r>
            <a:r>
              <a:rPr lang="en-US" sz="1600" dirty="0"/>
              <a:t> “peasant” per </a:t>
            </a:r>
            <a:r>
              <a:rPr lang="en-US" sz="1600" dirty="0" err="1"/>
              <a:t>differenziare</a:t>
            </a:r>
            <a:r>
              <a:rPr lang="en-US" sz="1600" dirty="0"/>
              <a:t> </a:t>
            </a:r>
            <a:r>
              <a:rPr lang="en-US" sz="1600" dirty="0" err="1"/>
              <a:t>Milocca</a:t>
            </a:r>
            <a:r>
              <a:rPr lang="en-US" sz="1600" dirty="0"/>
              <a:t> e la Sicilia </a:t>
            </a:r>
            <a:r>
              <a:rPr lang="en-US" sz="1600" dirty="0" err="1"/>
              <a:t>dalle</a:t>
            </a:r>
            <a:r>
              <a:rPr lang="en-US" sz="1600" dirty="0"/>
              <a:t> </a:t>
            </a:r>
            <a:r>
              <a:rPr lang="en-US" sz="1600" dirty="0" err="1"/>
              <a:t>società</a:t>
            </a:r>
            <a:r>
              <a:rPr lang="en-US" sz="1600" dirty="0"/>
              <a:t> “primitive”, </a:t>
            </a:r>
            <a:r>
              <a:rPr lang="en-US" sz="1600" dirty="0" err="1"/>
              <a:t>spesso</a:t>
            </a:r>
            <a:r>
              <a:rPr lang="en-US" sz="1600" dirty="0"/>
              <a:t> definite </a:t>
            </a:r>
            <a:r>
              <a:rPr lang="en-US" sz="1600" dirty="0" err="1"/>
              <a:t>anche</a:t>
            </a:r>
            <a:r>
              <a:rPr lang="en-US" sz="1600" dirty="0"/>
              <a:t> “</a:t>
            </a:r>
            <a:r>
              <a:rPr lang="en-US" sz="1600" dirty="0" err="1"/>
              <a:t>senza</a:t>
            </a:r>
            <a:r>
              <a:rPr lang="en-US" sz="1600" dirty="0"/>
              <a:t> </a:t>
            </a:r>
            <a:r>
              <a:rPr lang="en-US" sz="1600" dirty="0" err="1"/>
              <a:t>scrittura</a:t>
            </a:r>
            <a:r>
              <a:rPr lang="en-US" sz="1600" dirty="0"/>
              <a:t>. </a:t>
            </a:r>
          </a:p>
          <a:p>
            <a:pPr>
              <a:spcAft>
                <a:spcPts val="600"/>
              </a:spcAft>
              <a:buFont typeface="Wingdings" pitchFamily="2" charset="2"/>
              <a:buChar char="§"/>
            </a:pPr>
            <a:r>
              <a:rPr lang="it-IT" sz="1600" dirty="0"/>
              <a:t> Dopo la pubblicazione della sua monografia Pitt-</a:t>
            </a:r>
            <a:r>
              <a:rPr lang="it-IT" sz="1600" dirty="0" err="1"/>
              <a:t>Rivers</a:t>
            </a:r>
            <a:r>
              <a:rPr lang="it-IT" sz="1600" dirty="0"/>
              <a:t>  viene invitato all’Università di Chicago da Robert </a:t>
            </a:r>
            <a:r>
              <a:rPr lang="it-IT" sz="1600" dirty="0" err="1"/>
              <a:t>Redfield</a:t>
            </a:r>
            <a:r>
              <a:rPr lang="it-IT" sz="1600" dirty="0"/>
              <a:t>, che in quegli anni era interessato a sviluppare tecniche di studio di “società intermedie”: la ricerca su </a:t>
            </a:r>
            <a:r>
              <a:rPr lang="it-IT" sz="1600" dirty="0" err="1"/>
              <a:t>Alcalá</a:t>
            </a:r>
            <a:r>
              <a:rPr lang="it-IT" sz="1600" dirty="0"/>
              <a:t> de la Sierra gli era sembrata molto promettente in questo senso.</a:t>
            </a:r>
          </a:p>
          <a:p>
            <a:pPr>
              <a:spcAft>
                <a:spcPts val="600"/>
              </a:spcAft>
              <a:buFont typeface="Wingdings" pitchFamily="2" charset="2"/>
              <a:buChar char="§"/>
            </a:pPr>
            <a:r>
              <a:rPr lang="it-IT" sz="1600" b="1" dirty="0"/>
              <a:t> La definizione di queste società intermedie come semiletterate o arretrate, società più “tradizionali” che “moderne”</a:t>
            </a:r>
            <a:r>
              <a:rPr lang="it-IT" sz="1600" dirty="0"/>
              <a:t>, contribuisce in modo decisivo a ripensare il carattere liminare del Mediterraneo, il suo essere sospeso tra familiare ed esotico, e a “trasformarlo in una risorsa”: il Mediterraneo diventa così un legittimo contesto di indagine etnografica, familiare ma “a qualche distanza”, quella che separa la tradizione dalla modernità.</a:t>
            </a:r>
          </a:p>
        </p:txBody>
      </p:sp>
    </p:spTree>
    <p:extLst>
      <p:ext uri="{BB962C8B-B14F-4D97-AF65-F5344CB8AC3E}">
        <p14:creationId xmlns:p14="http://schemas.microsoft.com/office/powerpoint/2010/main" val="3555252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7F87BD-A8AF-4CC4-BC0A-439E1B0283E0}"/>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BE20370E-1B29-4B5A-8D5B-6CCD2F37144C}"/>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2826240-1EE6-4DEE-B135-F171CE860655}"/>
              </a:ext>
            </a:extLst>
          </p:cNvPr>
          <p:cNvSpPr txBox="1"/>
          <p:nvPr/>
        </p:nvSpPr>
        <p:spPr>
          <a:xfrm>
            <a:off x="0" y="282339"/>
            <a:ext cx="12192000" cy="1384995"/>
          </a:xfrm>
          <a:prstGeom prst="rect">
            <a:avLst/>
          </a:prstGeom>
          <a:noFill/>
        </p:spPr>
        <p:txBody>
          <a:bodyPr wrap="square" rtlCol="0">
            <a:spAutoFit/>
          </a:bodyPr>
          <a:lstStyle/>
          <a:p>
            <a:r>
              <a:rPr lang="it-IT" sz="2800" b="1" i="1" dirty="0"/>
              <a:t>Studi etnografici in area mediterranea negli anni ’50 e inizi ’60</a:t>
            </a:r>
            <a:endParaRPr lang="it-IT" sz="2800" dirty="0"/>
          </a:p>
          <a:p>
            <a:endParaRPr lang="it-IT" sz="2800" dirty="0"/>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B9F990E-EB22-440F-834E-4102C7B115E2}"/>
              </a:ext>
            </a:extLst>
          </p:cNvPr>
          <p:cNvSpPr txBox="1"/>
          <p:nvPr/>
        </p:nvSpPr>
        <p:spPr>
          <a:xfrm>
            <a:off x="368449" y="1350236"/>
            <a:ext cx="9343176" cy="4054956"/>
          </a:xfrm>
          <a:prstGeom prst="rect">
            <a:avLst/>
          </a:prstGeom>
          <a:noFill/>
        </p:spPr>
        <p:txBody>
          <a:bodyPr wrap="square" rtlCol="0">
            <a:spAutoFit/>
          </a:bodyPr>
          <a:lstStyle/>
          <a:p>
            <a:pPr>
              <a:buFont typeface="Wingdings" pitchFamily="2" charset="2"/>
              <a:buChar char="§"/>
            </a:pPr>
            <a:r>
              <a:rPr lang="it-IT" sz="1600" dirty="0"/>
              <a:t> Negli anni ’50 gli antropologi britannici (e non solo) si impegnano sempre più nella ricerca etnografica sulla sponda nord mediterranea:</a:t>
            </a:r>
          </a:p>
          <a:p>
            <a:pPr marL="180000" lvl="0">
              <a:spcAft>
                <a:spcPts val="600"/>
              </a:spcAft>
            </a:pPr>
            <a:r>
              <a:rPr lang="it-IT" sz="1600" b="1" dirty="0"/>
              <a:t>Michael Kenny</a:t>
            </a:r>
            <a:r>
              <a:rPr lang="it-IT" sz="1600" dirty="0"/>
              <a:t> in due comunità castigliane (Spagna); </a:t>
            </a:r>
            <a:r>
              <a:rPr lang="it-IT" sz="1600" b="1" dirty="0"/>
              <a:t>John Campbell </a:t>
            </a:r>
            <a:r>
              <a:rPr lang="it-IT" sz="1600" dirty="0"/>
              <a:t>tra i pastori </a:t>
            </a:r>
            <a:r>
              <a:rPr lang="it-IT" sz="1600" dirty="0" err="1"/>
              <a:t>Sarakatsani</a:t>
            </a:r>
            <a:r>
              <a:rPr lang="it-IT" sz="1600" dirty="0"/>
              <a:t> in Grecia; e poco dopo </a:t>
            </a:r>
            <a:r>
              <a:rPr lang="it-IT" sz="1600" b="1" dirty="0"/>
              <a:t>Jeremy </a:t>
            </a:r>
            <a:r>
              <a:rPr lang="it-IT" sz="1600" b="1" dirty="0" err="1"/>
              <a:t>Boissevain</a:t>
            </a:r>
            <a:r>
              <a:rPr lang="it-IT" sz="1600" dirty="0"/>
              <a:t> (antropologo anglo-olandese formatosi alla London </a:t>
            </a:r>
            <a:r>
              <a:rPr lang="it-IT" sz="1600" dirty="0" err="1"/>
              <a:t>School</a:t>
            </a:r>
            <a:r>
              <a:rPr lang="it-IT" sz="1600" dirty="0"/>
              <a:t> </a:t>
            </a:r>
            <a:r>
              <a:rPr lang="it-IT" sz="1600" dirty="0" err="1"/>
              <a:t>of</a:t>
            </a:r>
            <a:r>
              <a:rPr lang="it-IT" sz="1600" dirty="0"/>
              <a:t> </a:t>
            </a:r>
            <a:r>
              <a:rPr lang="it-IT" sz="1600" dirty="0" err="1"/>
              <a:t>Economics</a:t>
            </a:r>
            <a:r>
              <a:rPr lang="it-IT" sz="1600" dirty="0"/>
              <a:t>) a Malta e </a:t>
            </a:r>
            <a:r>
              <a:rPr lang="it-IT" sz="1600" b="1" dirty="0"/>
              <a:t>John Davis </a:t>
            </a:r>
            <a:r>
              <a:rPr lang="it-IT" sz="1600" dirty="0"/>
              <a:t>a Pisticci in Basilicata.</a:t>
            </a:r>
          </a:p>
          <a:p>
            <a:pPr>
              <a:buFont typeface="Wingdings" pitchFamily="2" charset="2"/>
              <a:buChar char="§"/>
            </a:pPr>
            <a:r>
              <a:rPr lang="it-IT" sz="1600" dirty="0"/>
              <a:t> Cresce negli stessi anni anche il numero di coloro che scelgono di condurre il loro </a:t>
            </a:r>
            <a:r>
              <a:rPr lang="it-IT" sz="1600" i="1" dirty="0" err="1"/>
              <a:t>fieldwork</a:t>
            </a:r>
            <a:r>
              <a:rPr lang="it-IT" sz="1600" dirty="0"/>
              <a:t>  nei paesi, certamente più esotici, della sponda sud-mediterranea:</a:t>
            </a:r>
          </a:p>
          <a:p>
            <a:pPr marL="180000" lvl="0"/>
            <a:r>
              <a:rPr lang="it-IT" sz="1600" b="1" dirty="0" err="1"/>
              <a:t>Emrys</a:t>
            </a:r>
            <a:r>
              <a:rPr lang="it-IT" sz="1600" b="1" dirty="0"/>
              <a:t> </a:t>
            </a:r>
            <a:r>
              <a:rPr lang="it-IT" sz="1600" b="1" dirty="0" err="1"/>
              <a:t>Peters</a:t>
            </a:r>
            <a:r>
              <a:rPr lang="it-IT" sz="1600" b="1" dirty="0"/>
              <a:t> </a:t>
            </a:r>
            <a:r>
              <a:rPr lang="it-IT" sz="1600" dirty="0"/>
              <a:t>in Cirenaica (Libia) e in Libano; </a:t>
            </a:r>
            <a:r>
              <a:rPr lang="it-IT" sz="1600" b="1" dirty="0"/>
              <a:t>Paul </a:t>
            </a:r>
            <a:r>
              <a:rPr lang="it-IT" sz="1600" b="1" dirty="0" err="1"/>
              <a:t>Stirling</a:t>
            </a:r>
            <a:r>
              <a:rPr lang="it-IT" sz="1600" b="1" dirty="0"/>
              <a:t> </a:t>
            </a:r>
            <a:r>
              <a:rPr lang="it-IT" sz="1600" dirty="0"/>
              <a:t>in Turchia; </a:t>
            </a:r>
            <a:r>
              <a:rPr lang="it-IT" sz="1600" b="1" dirty="0"/>
              <a:t>Ernest </a:t>
            </a:r>
            <a:r>
              <a:rPr lang="it-IT" sz="1600" b="1" dirty="0" err="1"/>
              <a:t>Gellner</a:t>
            </a:r>
            <a:r>
              <a:rPr lang="it-IT" sz="1600" dirty="0"/>
              <a:t> in Marocco;</a:t>
            </a:r>
          </a:p>
          <a:p>
            <a:pPr marL="180000" lvl="0">
              <a:spcAft>
                <a:spcPts val="600"/>
              </a:spcAft>
            </a:pPr>
            <a:r>
              <a:rPr lang="it-IT" sz="1600" b="1" dirty="0"/>
              <a:t>Pierre </a:t>
            </a:r>
            <a:r>
              <a:rPr lang="it-IT" sz="1600" b="1" dirty="0" err="1"/>
              <a:t>Bourdieu</a:t>
            </a:r>
            <a:r>
              <a:rPr lang="it-IT" sz="1600" b="1" dirty="0"/>
              <a:t> </a:t>
            </a:r>
            <a:r>
              <a:rPr lang="it-IT" sz="1600" dirty="0"/>
              <a:t>in Algeria.</a:t>
            </a:r>
          </a:p>
          <a:p>
            <a:pPr>
              <a:spcAft>
                <a:spcPts val="600"/>
              </a:spcAft>
              <a:buFont typeface="Wingdings" pitchFamily="2" charset="2"/>
              <a:buChar char="§"/>
            </a:pPr>
            <a:r>
              <a:rPr lang="it-IT" sz="1600" dirty="0"/>
              <a:t> Molti di questi studiosi li troviamo riuniti nel convegno che </a:t>
            </a:r>
            <a:r>
              <a:rPr lang="it-IT" sz="1600" dirty="0" err="1"/>
              <a:t>Pitt-Rivers</a:t>
            </a:r>
            <a:r>
              <a:rPr lang="it-IT" sz="1600" dirty="0"/>
              <a:t> organizza durante il suo soggiorno a Chicago e che si terrà a </a:t>
            </a:r>
            <a:r>
              <a:rPr lang="it-IT" sz="1600" dirty="0" err="1"/>
              <a:t>Burg</a:t>
            </a:r>
            <a:r>
              <a:rPr lang="it-IT" sz="1600" dirty="0"/>
              <a:t> </a:t>
            </a:r>
            <a:r>
              <a:rPr lang="it-IT" sz="1600" dirty="0" err="1"/>
              <a:t>Wartenstein</a:t>
            </a:r>
            <a:r>
              <a:rPr lang="it-IT" sz="1600" dirty="0"/>
              <a:t>, in Austria, nel 1959.</a:t>
            </a:r>
          </a:p>
          <a:p>
            <a:pPr>
              <a:spcAft>
                <a:spcPts val="600"/>
              </a:spcAft>
              <a:buFont typeface="Wingdings" pitchFamily="2" charset="2"/>
              <a:buChar char="§"/>
            </a:pPr>
            <a:r>
              <a:rPr lang="it-IT" sz="1600" dirty="0"/>
              <a:t> A questo convegno parteciperanno anche alcuni studiosi nativi dei paesi mediterranei in cui fanno ricerca: ad esempio l’antropologo egiziano (allievo di </a:t>
            </a:r>
            <a:r>
              <a:rPr lang="it-IT" sz="1600" dirty="0" err="1"/>
              <a:t>Evans-Pritchard</a:t>
            </a:r>
            <a:r>
              <a:rPr lang="it-IT" sz="1600" dirty="0"/>
              <a:t> a Oxford) </a:t>
            </a:r>
            <a:r>
              <a:rPr lang="it-IT" sz="1600" b="1" dirty="0"/>
              <a:t>Ahmed </a:t>
            </a:r>
            <a:r>
              <a:rPr lang="it-IT" sz="1600" b="1" dirty="0" err="1"/>
              <a:t>Abou-Zeid</a:t>
            </a:r>
            <a:r>
              <a:rPr lang="it-IT" sz="1600" dirty="0"/>
              <a:t>, che lavora tra i beduini </a:t>
            </a:r>
            <a:r>
              <a:rPr lang="it-IT" sz="1600" dirty="0" err="1"/>
              <a:t>Awlad</a:t>
            </a:r>
            <a:r>
              <a:rPr lang="it-IT" sz="1600" dirty="0"/>
              <a:t> ‘Ali, e l’antropologo italiano </a:t>
            </a:r>
            <a:r>
              <a:rPr lang="it-IT" sz="1600" b="1" dirty="0"/>
              <a:t>Tullio </a:t>
            </a:r>
            <a:r>
              <a:rPr lang="it-IT" sz="1600" b="1" dirty="0" err="1"/>
              <a:t>Tentori</a:t>
            </a:r>
            <a:r>
              <a:rPr lang="it-IT" sz="1600" dirty="0"/>
              <a:t>,</a:t>
            </a:r>
            <a:r>
              <a:rPr lang="it-IT" sz="1600" b="1" dirty="0"/>
              <a:t> </a:t>
            </a:r>
            <a:r>
              <a:rPr lang="it-IT" sz="1600" dirty="0"/>
              <a:t>che aveva studiato con </a:t>
            </a:r>
            <a:r>
              <a:rPr lang="it-IT" sz="1600" dirty="0" err="1"/>
              <a:t>Redfield</a:t>
            </a:r>
            <a:r>
              <a:rPr lang="it-IT" sz="1600" dirty="0"/>
              <a:t> a Chicago e sta progettando uno studio a</a:t>
            </a:r>
            <a:r>
              <a:rPr lang="it-IT" sz="1600" dirty="0">
                <a:solidFill>
                  <a:srgbClr val="FF0000"/>
                </a:solidFill>
              </a:rPr>
              <a:t> </a:t>
            </a:r>
            <a:r>
              <a:rPr lang="it-IT" sz="1600" dirty="0"/>
              <a:t>Matera.</a:t>
            </a:r>
            <a:endParaRPr lang="it-IT" dirty="0"/>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val="2068771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491150-0A6F-47D2-967F-18CC4FCC205A}"/>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Titolo 1">
            <a:extLst>
              <a:ext uri="{FF2B5EF4-FFF2-40B4-BE49-F238E27FC236}">
                <a16:creationId xmlns:a16="http://schemas.microsoft.com/office/drawing/2014/main" id="{2BA40961-6FC9-4CC2-BDB5-60F4A54C81E3}"/>
              </a:ext>
            </a:extLst>
          </p:cNvPr>
          <p:cNvSpPr txBox="1">
            <a:spLocks/>
          </p:cNvSpPr>
          <p:nvPr/>
        </p:nvSpPr>
        <p:spPr>
          <a:xfrm>
            <a:off x="197667" y="6259145"/>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62677D1-11EA-4653-9C88-1FF5DF9B2F64}"/>
              </a:ext>
            </a:extLst>
          </p:cNvPr>
          <p:cNvSpPr txBox="1"/>
          <p:nvPr/>
        </p:nvSpPr>
        <p:spPr>
          <a:xfrm>
            <a:off x="0" y="282337"/>
            <a:ext cx="12192000" cy="523220"/>
          </a:xfrm>
          <a:prstGeom prst="rect">
            <a:avLst/>
          </a:prstGeom>
          <a:noFill/>
        </p:spPr>
        <p:txBody>
          <a:bodyPr wrap="square" rtlCol="0">
            <a:spAutoFit/>
          </a:bodyPr>
          <a:lstStyle/>
          <a:p>
            <a:r>
              <a:rPr lang="it-IT" sz="2800" b="1" dirty="0">
                <a:latin typeface="Tahoma" panose="020B0604030504040204" pitchFamily="34" charset="0"/>
                <a:ea typeface="Tahoma" panose="020B0604030504040204" pitchFamily="34" charset="0"/>
                <a:cs typeface="Tahoma" panose="020B0604030504040204" pitchFamily="34" charset="0"/>
              </a:rPr>
              <a:t>					Lezione 2</a:t>
            </a:r>
          </a:p>
        </p:txBody>
      </p:sp>
      <p:sp>
        <p:nvSpPr>
          <p:cNvPr id="6" name="CasellaDiTesto 5">
            <a:extLst>
              <a:ext uri="{FF2B5EF4-FFF2-40B4-BE49-F238E27FC236}">
                <a16:creationId xmlns:a16="http://schemas.microsoft.com/office/drawing/2014/main" id="{B3BD40C0-613A-4874-8B4F-F766B0777D5D}"/>
              </a:ext>
            </a:extLst>
          </p:cNvPr>
          <p:cNvSpPr txBox="1"/>
          <p:nvPr/>
        </p:nvSpPr>
        <p:spPr>
          <a:xfrm>
            <a:off x="368449" y="1131307"/>
            <a:ext cx="9343176" cy="4427145"/>
          </a:xfrm>
          <a:prstGeom prst="rect">
            <a:avLst/>
          </a:prstGeom>
          <a:noFill/>
        </p:spPr>
        <p:txBody>
          <a:bodyPr wrap="square" rtlCol="0">
            <a:spAutoFit/>
          </a:bodyPr>
          <a:lstStyle/>
          <a:p>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7" name="Rettangolo 6"/>
          <p:cNvSpPr/>
          <p:nvPr/>
        </p:nvSpPr>
        <p:spPr>
          <a:xfrm>
            <a:off x="1922804" y="2444097"/>
            <a:ext cx="6922093" cy="1384995"/>
          </a:xfrm>
          <a:prstGeom prst="rect">
            <a:avLst/>
          </a:prstGeom>
        </p:spPr>
        <p:txBody>
          <a:bodyPr wrap="square">
            <a:spAutoFit/>
          </a:bodyPr>
          <a:lstStyle/>
          <a:p>
            <a:pPr algn="ctr"/>
            <a:r>
              <a:rPr lang="it-IT" sz="2800" b="1" i="1" dirty="0"/>
              <a:t>Le origini dell’antropologia del Mediterraneo:</a:t>
            </a:r>
          </a:p>
          <a:p>
            <a:pPr algn="ctr"/>
            <a:r>
              <a:rPr lang="it-IT" sz="2800" b="1" i="1" dirty="0"/>
              <a:t>da </a:t>
            </a:r>
            <a:r>
              <a:rPr lang="it-IT" sz="2800" b="1" i="1" dirty="0" err="1"/>
              <a:t>Pitt-Rivers</a:t>
            </a:r>
            <a:r>
              <a:rPr lang="it-IT" sz="2800" b="1" i="1" dirty="0"/>
              <a:t> in Andalusia al convegno di  </a:t>
            </a:r>
            <a:r>
              <a:rPr lang="it-IT" sz="2800" b="1" i="1" dirty="0" err="1"/>
              <a:t>Burg</a:t>
            </a:r>
            <a:r>
              <a:rPr lang="it-IT" sz="2800" b="1" i="1" dirty="0"/>
              <a:t> </a:t>
            </a:r>
            <a:r>
              <a:rPr lang="it-IT" sz="2800" b="1" i="1" dirty="0" err="1"/>
              <a:t>Wartenstein</a:t>
            </a:r>
            <a:endParaRPr lang="it-IT" sz="2800" b="1" i="1" dirty="0"/>
          </a:p>
        </p:txBody>
      </p:sp>
    </p:spTree>
    <p:extLst>
      <p:ext uri="{BB962C8B-B14F-4D97-AF65-F5344CB8AC3E}">
        <p14:creationId xmlns:p14="http://schemas.microsoft.com/office/powerpoint/2010/main" val="35552520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7F87BD-A8AF-4CC4-BC0A-439E1B0283E0}"/>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BE20370E-1B29-4B5A-8D5B-6CCD2F37144C}"/>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2826240-1EE6-4DEE-B135-F171CE860655}"/>
              </a:ext>
            </a:extLst>
          </p:cNvPr>
          <p:cNvSpPr txBox="1"/>
          <p:nvPr/>
        </p:nvSpPr>
        <p:spPr>
          <a:xfrm>
            <a:off x="0" y="282337"/>
            <a:ext cx="12192000" cy="1384995"/>
          </a:xfrm>
          <a:prstGeom prst="rect">
            <a:avLst/>
          </a:prstGeom>
          <a:noFill/>
        </p:spPr>
        <p:txBody>
          <a:bodyPr wrap="square" rtlCol="0">
            <a:spAutoFit/>
          </a:bodyPr>
          <a:lstStyle/>
          <a:p>
            <a:pPr lvl="0"/>
            <a:r>
              <a:rPr lang="it-IT" sz="2800" b="1" i="1" dirty="0"/>
              <a:t>L’antropologia del Mediterraneo:</a:t>
            </a:r>
          </a:p>
          <a:p>
            <a:pPr lvl="0"/>
            <a:r>
              <a:rPr lang="it-IT" sz="2800" b="1" i="1" dirty="0"/>
              <a:t>un campo di studi “nuovo</a:t>
            </a:r>
            <a:r>
              <a:rPr lang="it-IT" sz="2800" i="1" dirty="0"/>
              <a:t> </a:t>
            </a:r>
            <a:r>
              <a:rPr lang="it-IT" sz="2800" b="1" i="1" dirty="0"/>
              <a:t>e controverso</a:t>
            </a:r>
            <a:r>
              <a:rPr lang="it-IT" sz="2800" b="1" dirty="0"/>
              <a:t>”</a:t>
            </a:r>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B9F990E-EB22-440F-834E-4102C7B115E2}"/>
              </a:ext>
            </a:extLst>
          </p:cNvPr>
          <p:cNvSpPr txBox="1"/>
          <p:nvPr/>
        </p:nvSpPr>
        <p:spPr>
          <a:xfrm>
            <a:off x="368449" y="1563879"/>
            <a:ext cx="9343176" cy="3770263"/>
          </a:xfrm>
          <a:prstGeom prst="rect">
            <a:avLst/>
          </a:prstGeom>
          <a:noFill/>
        </p:spPr>
        <p:txBody>
          <a:bodyPr wrap="square" rtlCol="0">
            <a:spAutoFit/>
          </a:bodyPr>
          <a:lstStyle/>
          <a:p>
            <a:pPr lvl="0">
              <a:spcAft>
                <a:spcPts val="600"/>
              </a:spcAft>
              <a:buFont typeface="Wingdings" pitchFamily="2" charset="2"/>
              <a:buChar char="§"/>
            </a:pPr>
            <a:r>
              <a:rPr lang="it-IT" sz="1600" dirty="0"/>
              <a:t> Come ha osservato l’antropologo americano David </a:t>
            </a:r>
            <a:r>
              <a:rPr lang="it-IT" sz="1600" dirty="0" err="1"/>
              <a:t>Gilmore</a:t>
            </a:r>
            <a:r>
              <a:rPr lang="it-IT" sz="1600" dirty="0"/>
              <a:t> (1982), «fare antropologia </a:t>
            </a:r>
            <a:r>
              <a:rPr lang="it-IT" sz="1600" i="1" dirty="0"/>
              <a:t>nel</a:t>
            </a:r>
            <a:r>
              <a:rPr lang="it-IT" sz="1600" dirty="0"/>
              <a:t> Mediterraneo non costituisce nulla di nuovo: alcuni dei primi studi etnografici sono stati condotti proprio in questa regione”. Si possono ricordare gli studi etnografici condotti in Marocco già prima della Grande Guerra da uno dei maestri di </a:t>
            </a:r>
            <a:r>
              <a:rPr lang="it-IT" sz="1600" dirty="0" err="1"/>
              <a:t>Malinowski</a:t>
            </a:r>
            <a:r>
              <a:rPr lang="it-IT" sz="1600" dirty="0"/>
              <a:t>, l’antropologo </a:t>
            </a:r>
            <a:r>
              <a:rPr lang="it-IT" sz="1600" dirty="0" err="1"/>
              <a:t>finlandese-britannico</a:t>
            </a:r>
            <a:r>
              <a:rPr lang="it-IT" sz="1600" dirty="0"/>
              <a:t> </a:t>
            </a:r>
            <a:r>
              <a:rPr lang="it-IT" sz="1600" dirty="0" err="1"/>
              <a:t>Edvard</a:t>
            </a:r>
            <a:r>
              <a:rPr lang="it-IT" sz="1600" dirty="0"/>
              <a:t> </a:t>
            </a:r>
            <a:r>
              <a:rPr lang="it-IT" sz="1600" dirty="0" err="1"/>
              <a:t>Westermarck</a:t>
            </a:r>
            <a:r>
              <a:rPr lang="it-IT" sz="1600" dirty="0"/>
              <a:t> (1862-1939), e poi negli anni ’20 dal francese Robert Montagne (1893-1954).</a:t>
            </a:r>
          </a:p>
          <a:p>
            <a:pPr lvl="0">
              <a:spcAft>
                <a:spcPts val="600"/>
              </a:spcAft>
              <a:buFont typeface="Wingdings" pitchFamily="2" charset="2"/>
              <a:buChar char="§"/>
            </a:pPr>
            <a:r>
              <a:rPr lang="it-IT" sz="1600" dirty="0"/>
              <a:t> </a:t>
            </a:r>
            <a:r>
              <a:rPr lang="it-IT" sz="1600" dirty="0" err="1"/>
              <a:t>Gilmore</a:t>
            </a:r>
            <a:r>
              <a:rPr lang="it-IT" sz="1600" dirty="0"/>
              <a:t> aggiunge però che «un’antropologia </a:t>
            </a:r>
            <a:r>
              <a:rPr lang="it-IT" sz="1600" i="1" dirty="0"/>
              <a:t>del</a:t>
            </a:r>
            <a:r>
              <a:rPr lang="it-IT" sz="1600" dirty="0"/>
              <a:t> Mediterraneo, di un’area che includa tanto la sponda cristiana quanto quella musulmana, è invece qualcosa di nuovo e di controverso».</a:t>
            </a:r>
          </a:p>
          <a:p>
            <a:pPr>
              <a:spcAft>
                <a:spcPts val="600"/>
              </a:spcAft>
              <a:buFont typeface="Wingdings" pitchFamily="2" charset="2"/>
              <a:buChar char="§"/>
            </a:pPr>
            <a:r>
              <a:rPr lang="it-IT" sz="1600" dirty="0"/>
              <a:t> E anche che la nascita di un’antropologia del Mediterraneo si deve soprattutto alla crescente attenzione etnografica prestata dopo la fine della seconda guerra mondiale ai paesi sud-europei, che porta gli antropologi a «rendersi gradualmente conto delle molte affinità tra i popoli dell’Europa meridionale e quelli del Nord Africa e del Levante». </a:t>
            </a:r>
          </a:p>
          <a:p>
            <a:pPr marL="180000" indent="-180000"/>
            <a:endParaRPr lang="it-IT" sz="1600" dirty="0"/>
          </a:p>
          <a:p>
            <a:pPr marL="540000" lvl="0" indent="-180000">
              <a:buFont typeface="Arial" pitchFamily="34" charset="0"/>
              <a:buChar char="•"/>
            </a:pPr>
            <a:r>
              <a:rPr lang="en-GB" sz="1600" dirty="0"/>
              <a:t>D. Gilmore, “Anthropology of the Mediterranean area”, </a:t>
            </a:r>
            <a:r>
              <a:rPr lang="en-GB" sz="1600" i="1" dirty="0"/>
              <a:t>Annual Review of Anthropology</a:t>
            </a:r>
            <a:r>
              <a:rPr lang="en-GB" sz="1600" dirty="0"/>
              <a:t>, 11, 1982, pp. 175-205.</a:t>
            </a:r>
            <a:endParaRPr lang="it-IT" sz="1600" dirty="0"/>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val="2068771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CFB984-EC62-4468-AFB3-25D582FB1DF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D2D9AA4E-E2C6-411F-BB55-82CC1BE57469}"/>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1632976-9C63-499E-995F-6595CC625DDA}"/>
              </a:ext>
            </a:extLst>
          </p:cNvPr>
          <p:cNvSpPr txBox="1"/>
          <p:nvPr/>
        </p:nvSpPr>
        <p:spPr>
          <a:xfrm>
            <a:off x="0" y="282337"/>
            <a:ext cx="12192000" cy="954107"/>
          </a:xfrm>
          <a:prstGeom prst="rect">
            <a:avLst/>
          </a:prstGeom>
          <a:noFill/>
        </p:spPr>
        <p:txBody>
          <a:bodyPr wrap="square" rtlCol="0">
            <a:spAutoFit/>
          </a:bodyPr>
          <a:lstStyle/>
          <a:p>
            <a:r>
              <a:rPr lang="it-IT" sz="2800" b="1" i="1" dirty="0"/>
              <a:t>Un’antropologa del Mediterraneo “scomparsa”:</a:t>
            </a:r>
          </a:p>
          <a:p>
            <a:r>
              <a:rPr lang="it-IT" sz="2800" b="1" i="1" dirty="0"/>
              <a:t>Charlotte Gower (1902-1982)</a:t>
            </a:r>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F87AEBBA-7499-4324-AB63-F36F09D32CF9}"/>
              </a:ext>
            </a:extLst>
          </p:cNvPr>
          <p:cNvSpPr txBox="1"/>
          <p:nvPr/>
        </p:nvSpPr>
        <p:spPr>
          <a:xfrm>
            <a:off x="368449" y="1358781"/>
            <a:ext cx="9343176" cy="4339650"/>
          </a:xfrm>
          <a:prstGeom prst="rect">
            <a:avLst/>
          </a:prstGeom>
          <a:noFill/>
        </p:spPr>
        <p:txBody>
          <a:bodyPr wrap="square" rtlCol="0">
            <a:spAutoFit/>
          </a:bodyPr>
          <a:lstStyle/>
          <a:p>
            <a:pPr>
              <a:spcAft>
                <a:spcPts val="600"/>
              </a:spcAft>
              <a:buFont typeface="Wingdings" pitchFamily="2" charset="2"/>
              <a:buChar char="§"/>
            </a:pPr>
            <a:r>
              <a:rPr lang="it-IT" sz="1600" dirty="0"/>
              <a:t> </a:t>
            </a:r>
            <a:r>
              <a:rPr lang="x-none" sz="1600" dirty="0"/>
              <a:t>L’antropologia statunitense offre in realtà un esempio precoce di interesse per l’area mediterranea, ma per una serie di eventi sfortunati e quasi romanzeschi </a:t>
            </a:r>
            <a:r>
              <a:rPr lang="it-IT" sz="1600" dirty="0"/>
              <a:t>un</a:t>
            </a:r>
            <a:r>
              <a:rPr lang="x-none" sz="1600" dirty="0"/>
              <a:t>’indagine condotta alla fine degli anni ’20 in Sicilia non avvierà un filone di ricerca e non eserciterà alcuna influenza sulla nascente antropologia del Mediterraneo</a:t>
            </a:r>
            <a:r>
              <a:rPr lang="it-IT" sz="1600" dirty="0"/>
              <a:t>.</a:t>
            </a:r>
          </a:p>
          <a:p>
            <a:pPr>
              <a:spcAft>
                <a:spcPts val="600"/>
              </a:spcAft>
              <a:buFont typeface="Wingdings" pitchFamily="2" charset="2"/>
              <a:buChar char="§"/>
            </a:pPr>
            <a:r>
              <a:rPr lang="it-IT" sz="1600" dirty="0"/>
              <a:t> </a:t>
            </a:r>
            <a:r>
              <a:rPr lang="x-none" sz="1600" dirty="0"/>
              <a:t>Nel 1928 a Chicago conseguono il loro dottorato</a:t>
            </a:r>
            <a:r>
              <a:rPr lang="it-IT" sz="1600" dirty="0"/>
              <a:t> (in sociologia) </a:t>
            </a:r>
            <a:r>
              <a:rPr lang="x-none" sz="1600" b="1" dirty="0"/>
              <a:t>Robert Redfield</a:t>
            </a:r>
            <a:r>
              <a:rPr lang="x-none" sz="1600" dirty="0"/>
              <a:t> (1897-1958) e </a:t>
            </a:r>
            <a:r>
              <a:rPr lang="x-none" sz="1600" b="1" dirty="0"/>
              <a:t>Charlotte Gower </a:t>
            </a:r>
            <a:r>
              <a:rPr lang="it-IT" sz="1600" dirty="0"/>
              <a:t>(1902-1982)</a:t>
            </a:r>
            <a:r>
              <a:rPr lang="x-none" sz="1600" dirty="0"/>
              <a:t>, il primo con una tesi basata su </a:t>
            </a:r>
            <a:r>
              <a:rPr lang="it-IT" sz="1600" dirty="0"/>
              <a:t>una breve </a:t>
            </a:r>
            <a:r>
              <a:rPr lang="x-none" sz="1600" dirty="0"/>
              <a:t>ricerca </a:t>
            </a:r>
            <a:r>
              <a:rPr lang="it-IT" sz="1600" dirty="0"/>
              <a:t>sul </a:t>
            </a:r>
            <a:r>
              <a:rPr lang="x-none" sz="1600" dirty="0"/>
              <a:t>campo </a:t>
            </a:r>
            <a:r>
              <a:rPr lang="it-IT" sz="1600" dirty="0"/>
              <a:t>in Messico </a:t>
            </a:r>
            <a:r>
              <a:rPr lang="x-none" sz="1600" dirty="0"/>
              <a:t>(</a:t>
            </a:r>
            <a:r>
              <a:rPr lang="x-none" sz="1600" i="1" dirty="0"/>
              <a:t>A </a:t>
            </a:r>
            <a:r>
              <a:rPr lang="it-IT" sz="1600" i="1" dirty="0"/>
              <a:t>P</a:t>
            </a:r>
            <a:r>
              <a:rPr lang="x-none" sz="1600" i="1" dirty="0"/>
              <a:t>lan for the </a:t>
            </a:r>
            <a:r>
              <a:rPr lang="it-IT" sz="1600" i="1" dirty="0"/>
              <a:t>S</a:t>
            </a:r>
            <a:r>
              <a:rPr lang="x-none" sz="1600" i="1" dirty="0"/>
              <a:t>tudy of Tepoztlán, Mexico</a:t>
            </a:r>
            <a:r>
              <a:rPr lang="x-none" sz="1600" dirty="0"/>
              <a:t>), la seconda con una ricerca sugli immigrati siciliani a Chicago (</a:t>
            </a:r>
            <a:r>
              <a:rPr lang="x-none" sz="1600" i="1" dirty="0"/>
              <a:t>The </a:t>
            </a:r>
            <a:r>
              <a:rPr lang="it-IT" sz="1600" i="1" dirty="0"/>
              <a:t>S</a:t>
            </a:r>
            <a:r>
              <a:rPr lang="x-none" sz="1600" i="1" dirty="0"/>
              <a:t>upernatural </a:t>
            </a:r>
            <a:r>
              <a:rPr lang="it-IT" sz="1600" i="1" dirty="0"/>
              <a:t>P</a:t>
            </a:r>
            <a:r>
              <a:rPr lang="x-none" sz="1600" i="1" dirty="0"/>
              <a:t>atron in Sicilian </a:t>
            </a:r>
            <a:r>
              <a:rPr lang="it-IT" sz="1600" i="1" dirty="0"/>
              <a:t>L</a:t>
            </a:r>
            <a:r>
              <a:rPr lang="x-none" sz="1600" i="1" dirty="0"/>
              <a:t>ife</a:t>
            </a:r>
            <a:r>
              <a:rPr lang="x-none" sz="1600" dirty="0"/>
              <a:t>)</a:t>
            </a:r>
            <a:r>
              <a:rPr lang="it-IT" sz="1600" dirty="0"/>
              <a:t>.</a:t>
            </a:r>
          </a:p>
          <a:p>
            <a:pPr lvl="0">
              <a:spcAft>
                <a:spcPts val="600"/>
              </a:spcAft>
              <a:buFont typeface="Wingdings" pitchFamily="2" charset="2"/>
              <a:buChar char="§"/>
            </a:pPr>
            <a:r>
              <a:rPr lang="it-IT" sz="1600" dirty="0"/>
              <a:t> Entrambi verranno incoraggiati a condurre ricerche in campo: </a:t>
            </a:r>
            <a:r>
              <a:rPr lang="it-IT" sz="1600" dirty="0" err="1"/>
              <a:t>Redfield</a:t>
            </a:r>
            <a:r>
              <a:rPr lang="it-IT" sz="1600" dirty="0"/>
              <a:t> a </a:t>
            </a:r>
            <a:r>
              <a:rPr lang="it-IT" sz="1600" dirty="0" err="1"/>
              <a:t>Tepoztlán</a:t>
            </a:r>
            <a:r>
              <a:rPr lang="it-IT" sz="1600" dirty="0"/>
              <a:t>, Gower a </a:t>
            </a:r>
            <a:r>
              <a:rPr lang="it-IT" sz="1600" dirty="0" err="1"/>
              <a:t>Milocca</a:t>
            </a:r>
            <a:r>
              <a:rPr lang="it-IT" sz="1600" dirty="0"/>
              <a:t> (cittadina in provincia di Caltanissetta, ribattezzata Milena nel 1933 in omaggio alla regina Milena [</a:t>
            </a:r>
            <a:r>
              <a:rPr lang="it-IT" sz="1600" dirty="0" err="1"/>
              <a:t>Vukotic</a:t>
            </a:r>
            <a:r>
              <a:rPr lang="it-IT" sz="1600" dirty="0"/>
              <a:t>] del Montenegro, madre della regina Elena moglie di Vittorio Emanuele III).</a:t>
            </a:r>
          </a:p>
          <a:p>
            <a:pPr lvl="0">
              <a:spcAft>
                <a:spcPts val="600"/>
              </a:spcAft>
              <a:buFont typeface="Wingdings" pitchFamily="2" charset="2"/>
              <a:buChar char="§"/>
            </a:pPr>
            <a:r>
              <a:rPr lang="it-IT" sz="1600" dirty="0"/>
              <a:t> Ma mentre </a:t>
            </a:r>
            <a:r>
              <a:rPr lang="it-IT" sz="1600" dirty="0" err="1"/>
              <a:t>Redfield</a:t>
            </a:r>
            <a:r>
              <a:rPr lang="it-IT" sz="1600" dirty="0"/>
              <a:t> pubblicherà già nel 1930 un volume (</a:t>
            </a:r>
            <a:r>
              <a:rPr lang="it-IT" sz="1600" i="1" dirty="0" err="1"/>
              <a:t>Tepoztlán</a:t>
            </a:r>
            <a:r>
              <a:rPr lang="it-IT" sz="1600" i="1" dirty="0"/>
              <a:t>. A </a:t>
            </a:r>
            <a:r>
              <a:rPr lang="it-IT" sz="1600" i="1" dirty="0" err="1"/>
              <a:t>Mexican</a:t>
            </a:r>
            <a:r>
              <a:rPr lang="it-IT" sz="1600" i="1" dirty="0"/>
              <a:t> </a:t>
            </a:r>
            <a:r>
              <a:rPr lang="it-IT" sz="1600" i="1" dirty="0" err="1"/>
              <a:t>village</a:t>
            </a:r>
            <a:r>
              <a:rPr lang="it-IT" sz="1600" dirty="0"/>
              <a:t>) destinato ad avere un’influenza decisiva sugli studi delle </a:t>
            </a:r>
            <a:r>
              <a:rPr lang="it-IT" sz="1600" i="1" dirty="0" err="1"/>
              <a:t>peasant</a:t>
            </a:r>
            <a:r>
              <a:rPr lang="it-IT" sz="1600" i="1" dirty="0"/>
              <a:t> </a:t>
            </a:r>
            <a:r>
              <a:rPr lang="it-IT" sz="1600" i="1" dirty="0" err="1"/>
              <a:t>societies</a:t>
            </a:r>
            <a:r>
              <a:rPr lang="it-IT" sz="1600" dirty="0"/>
              <a:t>, il manoscritto del volume parallelo di Charlotte Gower andrà perso e verrà ritrovato solo alla fine degli anni ’60 e pubblicato nel 1971 (</a:t>
            </a:r>
            <a:r>
              <a:rPr lang="it-IT" sz="1600" i="1" dirty="0" err="1"/>
              <a:t>Milocca</a:t>
            </a:r>
            <a:r>
              <a:rPr lang="it-IT" sz="1600" i="1" dirty="0"/>
              <a:t>: a </a:t>
            </a:r>
            <a:r>
              <a:rPr lang="it-IT" sz="1600" i="1" dirty="0" err="1"/>
              <a:t>Sicilian</a:t>
            </a:r>
            <a:r>
              <a:rPr lang="it-IT" sz="1600" i="1" dirty="0"/>
              <a:t> </a:t>
            </a:r>
            <a:r>
              <a:rPr lang="it-IT" sz="1600" i="1" dirty="0" err="1"/>
              <a:t>Village</a:t>
            </a:r>
            <a:r>
              <a:rPr lang="it-IT" sz="1600" dirty="0"/>
              <a:t>, Cambridge, Mass., </a:t>
            </a:r>
            <a:r>
              <a:rPr lang="it-IT" sz="1600" dirty="0" err="1"/>
              <a:t>Schenkman</a:t>
            </a:r>
            <a:r>
              <a:rPr lang="it-IT" sz="1600" dirty="0"/>
              <a:t>, 1971) e l’autrice figura come Charlotte Gower </a:t>
            </a:r>
            <a:r>
              <a:rPr lang="it-IT" sz="1600" dirty="0" err="1"/>
              <a:t>Chapman</a:t>
            </a:r>
            <a:r>
              <a:rPr lang="it-IT" sz="1600" dirty="0"/>
              <a:t> (aggiunta del cognome del marito).</a:t>
            </a:r>
          </a:p>
          <a:p>
            <a:endParaRPr lang="it-IT" sz="1600" dirty="0"/>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val="369698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4D0C87-7EEF-445A-B274-D70AC6B5FE3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23B54174-EBA3-4C72-8B30-772941404A9D}"/>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E9D5F10E-50F4-4326-9914-0CBFEFF1875B}"/>
              </a:ext>
            </a:extLst>
          </p:cNvPr>
          <p:cNvSpPr txBox="1"/>
          <p:nvPr/>
        </p:nvSpPr>
        <p:spPr>
          <a:xfrm>
            <a:off x="0" y="282337"/>
            <a:ext cx="12192000" cy="707886"/>
          </a:xfrm>
          <a:prstGeom prst="rect">
            <a:avLst/>
          </a:prstGeom>
          <a:noFill/>
        </p:spPr>
        <p:txBody>
          <a:bodyPr wrap="square" rtlCol="0">
            <a:spAutoFit/>
          </a:bodyPr>
          <a:lstStyle/>
          <a:p>
            <a:r>
              <a:rPr lang="it-IT" sz="2000" dirty="0"/>
              <a:t>Charlotte Gower </a:t>
            </a:r>
            <a:r>
              <a:rPr lang="it-IT" sz="2000" dirty="0" err="1"/>
              <a:t>Chapman</a:t>
            </a:r>
            <a:r>
              <a:rPr lang="it-IT" sz="2000" dirty="0"/>
              <a:t>, </a:t>
            </a:r>
            <a:r>
              <a:rPr lang="it-IT" sz="2000" i="1" dirty="0" err="1"/>
              <a:t>Milocca</a:t>
            </a:r>
            <a:r>
              <a:rPr lang="it-IT" sz="2000" i="1" dirty="0"/>
              <a:t>: a </a:t>
            </a:r>
            <a:r>
              <a:rPr lang="it-IT" sz="2000" i="1" dirty="0" err="1"/>
              <a:t>Sicilian</a:t>
            </a:r>
            <a:r>
              <a:rPr lang="it-IT" sz="2000" i="1" dirty="0"/>
              <a:t> </a:t>
            </a:r>
            <a:r>
              <a:rPr lang="it-IT" sz="2000" i="1" dirty="0" err="1"/>
              <a:t>Village</a:t>
            </a:r>
            <a:r>
              <a:rPr lang="it-IT" sz="2000" dirty="0"/>
              <a:t>, Cambridge, Mass., </a:t>
            </a:r>
            <a:r>
              <a:rPr lang="it-IT" sz="2000" dirty="0" err="1"/>
              <a:t>Schenkman</a:t>
            </a:r>
            <a:r>
              <a:rPr lang="it-IT" sz="2000" dirty="0"/>
              <a:t>, 1971</a:t>
            </a:r>
          </a:p>
          <a:p>
            <a:r>
              <a:rPr lang="it-IT" sz="2000" dirty="0"/>
              <a:t>(trad. </a:t>
            </a:r>
            <a:r>
              <a:rPr lang="it-IT" sz="2000" dirty="0" err="1"/>
              <a:t>it</a:t>
            </a:r>
            <a:r>
              <a:rPr lang="it-IT" sz="2000" dirty="0"/>
              <a:t>.: </a:t>
            </a:r>
            <a:r>
              <a:rPr lang="it-IT" sz="2000" i="1" dirty="0" err="1"/>
              <a:t>Milocca</a:t>
            </a:r>
            <a:r>
              <a:rPr lang="it-IT" sz="2000" i="1" dirty="0"/>
              <a:t>: un villaggio siciliano</a:t>
            </a:r>
            <a:r>
              <a:rPr lang="it-IT" sz="2000" dirty="0"/>
              <a:t>, Milano, Angeli, 1985)</a:t>
            </a:r>
            <a:endParaRPr lang="it-IT" sz="2000" b="1" dirty="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3E346584-B317-4747-94F7-DF50B95DF597}"/>
              </a:ext>
            </a:extLst>
          </p:cNvPr>
          <p:cNvSpPr txBox="1"/>
          <p:nvPr/>
        </p:nvSpPr>
        <p:spPr>
          <a:xfrm>
            <a:off x="368449" y="1131307"/>
            <a:ext cx="9343176" cy="4427145"/>
          </a:xfrm>
          <a:prstGeom prst="rect">
            <a:avLst/>
          </a:prstGeom>
          <a:noFill/>
        </p:spPr>
        <p:txBody>
          <a:bodyPr wrap="square" rtlCol="0">
            <a:spAutoFit/>
          </a:bodyPr>
          <a:lstStyle/>
          <a:p>
            <a:endParaRPr lang="it-IT" dirty="0"/>
          </a:p>
        </p:txBody>
      </p:sp>
      <p:sp>
        <p:nvSpPr>
          <p:cNvPr id="4" name="Segnaposto piè di pagina 3"/>
          <p:cNvSpPr>
            <a:spLocks noGrp="1"/>
          </p:cNvSpPr>
          <p:nvPr>
            <p:ph type="ftr" sz="quarter" idx="11"/>
          </p:nvPr>
        </p:nvSpPr>
        <p:spPr/>
        <p:txBody>
          <a:bodyPr/>
          <a:lstStyle/>
          <a:p>
            <a:endParaRPr lang="it-IT" dirty="0"/>
          </a:p>
        </p:txBody>
      </p:sp>
      <p:pic>
        <p:nvPicPr>
          <p:cNvPr id="1026" name="Picture 2" descr="gower_21"/>
          <p:cNvPicPr>
            <a:picLocks noChangeAspect="1" noChangeArrowheads="1"/>
          </p:cNvPicPr>
          <p:nvPr/>
        </p:nvPicPr>
        <p:blipFill>
          <a:blip r:embed="rId2"/>
          <a:srcRect/>
          <a:stretch>
            <a:fillRect/>
          </a:stretch>
        </p:blipFill>
        <p:spPr bwMode="auto">
          <a:xfrm>
            <a:off x="1136590" y="1538242"/>
            <a:ext cx="2392637" cy="3600000"/>
          </a:xfrm>
          <a:prstGeom prst="rect">
            <a:avLst/>
          </a:prstGeom>
          <a:noFill/>
          <a:ln w="9525">
            <a:noFill/>
            <a:miter lim="800000"/>
            <a:headEnd/>
            <a:tailEnd/>
          </a:ln>
        </p:spPr>
      </p:pic>
      <p:pic>
        <p:nvPicPr>
          <p:cNvPr id="1027" name="Picture 3" descr="https://milocca.files.wordpress.com/2011/06/milocca-libro-chapman1.gif"/>
          <p:cNvPicPr>
            <a:picLocks noChangeAspect="1" noChangeArrowheads="1"/>
          </p:cNvPicPr>
          <p:nvPr/>
        </p:nvPicPr>
        <p:blipFill>
          <a:blip r:embed="rId3"/>
          <a:srcRect/>
          <a:stretch>
            <a:fillRect/>
          </a:stretch>
        </p:blipFill>
        <p:spPr bwMode="auto">
          <a:xfrm>
            <a:off x="4768551" y="1555335"/>
            <a:ext cx="2344416" cy="3600000"/>
          </a:xfrm>
          <a:prstGeom prst="rect">
            <a:avLst/>
          </a:prstGeom>
          <a:noFill/>
          <a:ln w="9525">
            <a:noFill/>
            <a:miter lim="800000"/>
            <a:headEnd/>
            <a:tailEnd/>
          </a:ln>
        </p:spPr>
      </p:pic>
      <p:pic>
        <p:nvPicPr>
          <p:cNvPr id="12" name="Immagine 11" descr="undefined"/>
          <p:cNvPicPr>
            <a:picLocks noChangeAspect="1"/>
          </p:cNvPicPr>
          <p:nvPr/>
        </p:nvPicPr>
        <p:blipFill>
          <a:blip r:embed="rId4"/>
          <a:srcRect/>
          <a:stretch>
            <a:fillRect/>
          </a:stretch>
        </p:blipFill>
        <p:spPr bwMode="auto">
          <a:xfrm>
            <a:off x="8313980" y="1509223"/>
            <a:ext cx="2337669" cy="3600000"/>
          </a:xfrm>
          <a:prstGeom prst="rect">
            <a:avLst/>
          </a:prstGeom>
          <a:noFill/>
          <a:ln w="9525">
            <a:noFill/>
            <a:miter lim="800000"/>
            <a:headEnd/>
            <a:tailEnd/>
          </a:ln>
        </p:spPr>
      </p:pic>
    </p:spTree>
    <p:extLst>
      <p:ext uri="{BB962C8B-B14F-4D97-AF65-F5344CB8AC3E}">
        <p14:creationId xmlns:p14="http://schemas.microsoft.com/office/powerpoint/2010/main" val="768046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491150-0A6F-47D2-967F-18CC4FCC205A}"/>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p:txBody>
      </p:sp>
      <p:sp>
        <p:nvSpPr>
          <p:cNvPr id="3" name="Titolo 1">
            <a:extLst>
              <a:ext uri="{FF2B5EF4-FFF2-40B4-BE49-F238E27FC236}">
                <a16:creationId xmlns:a16="http://schemas.microsoft.com/office/drawing/2014/main" id="{2BA40961-6FC9-4CC2-BDB5-60F4A54C81E3}"/>
              </a:ext>
            </a:extLst>
          </p:cNvPr>
          <p:cNvSpPr txBox="1">
            <a:spLocks/>
          </p:cNvSpPr>
          <p:nvPr/>
        </p:nvSpPr>
        <p:spPr>
          <a:xfrm>
            <a:off x="197667" y="6259145"/>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62677D1-11EA-4653-9C88-1FF5DF9B2F64}"/>
              </a:ext>
            </a:extLst>
          </p:cNvPr>
          <p:cNvSpPr txBox="1"/>
          <p:nvPr/>
        </p:nvSpPr>
        <p:spPr>
          <a:xfrm>
            <a:off x="0" y="282337"/>
            <a:ext cx="12192000" cy="1815882"/>
          </a:xfrm>
          <a:prstGeom prst="rect">
            <a:avLst/>
          </a:prstGeom>
          <a:noFill/>
        </p:spPr>
        <p:txBody>
          <a:bodyPr wrap="square" rtlCol="0">
            <a:spAutoFit/>
          </a:bodyPr>
          <a:lstStyle/>
          <a:p>
            <a:pPr lvl="0"/>
            <a:r>
              <a:rPr lang="it-IT" sz="2800" b="1" i="1" dirty="0"/>
              <a:t>Un’antropologa del Mediterraneo “mancata”:</a:t>
            </a:r>
          </a:p>
          <a:p>
            <a:pPr lvl="0"/>
            <a:r>
              <a:rPr lang="it-IT" sz="2800" b="1" i="1" dirty="0"/>
              <a:t>Mary Douglas (1921-2007)</a:t>
            </a:r>
          </a:p>
          <a:p>
            <a:pPr lvl="0"/>
            <a:endParaRPr lang="it-IT" sz="2800" b="1" dirty="0"/>
          </a:p>
          <a:p>
            <a:pPr lvl="0"/>
            <a:endParaRPr lang="it-IT" sz="2800" b="1" i="1" dirty="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3BD40C0-613A-4874-8B4F-F766B0777D5D}"/>
              </a:ext>
            </a:extLst>
          </p:cNvPr>
          <p:cNvSpPr txBox="1"/>
          <p:nvPr/>
        </p:nvSpPr>
        <p:spPr>
          <a:xfrm>
            <a:off x="368449" y="1131307"/>
            <a:ext cx="9343176" cy="4427145"/>
          </a:xfrm>
          <a:prstGeom prst="rect">
            <a:avLst/>
          </a:prstGeom>
          <a:noFill/>
        </p:spPr>
        <p:txBody>
          <a:bodyPr wrap="square" rtlCol="0">
            <a:spAutoFit/>
          </a:bodyPr>
          <a:lstStyle/>
          <a:p>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7" name="Rettangolo 6"/>
          <p:cNvSpPr/>
          <p:nvPr/>
        </p:nvSpPr>
        <p:spPr>
          <a:xfrm>
            <a:off x="324740" y="1179320"/>
            <a:ext cx="8990176" cy="4339650"/>
          </a:xfrm>
          <a:prstGeom prst="rect">
            <a:avLst/>
          </a:prstGeom>
        </p:spPr>
        <p:txBody>
          <a:bodyPr wrap="square">
            <a:spAutoFit/>
          </a:bodyPr>
          <a:lstStyle/>
          <a:p>
            <a:pPr>
              <a:spcBef>
                <a:spcPts val="600"/>
              </a:spcBef>
              <a:spcAft>
                <a:spcPts val="300"/>
              </a:spcAft>
            </a:pPr>
            <a:endParaRPr lang="it-IT" sz="1600" dirty="0"/>
          </a:p>
          <a:p>
            <a:pPr>
              <a:spcBef>
                <a:spcPts val="600"/>
              </a:spcBef>
              <a:spcAft>
                <a:spcPts val="300"/>
              </a:spcAft>
              <a:buFont typeface="Wingdings" pitchFamily="2" charset="2"/>
              <a:buChar char="§"/>
            </a:pPr>
            <a:r>
              <a:rPr lang="it-IT" sz="1600" dirty="0"/>
              <a:t> </a:t>
            </a:r>
            <a:r>
              <a:rPr lang="x-none" sz="1600"/>
              <a:t>John Davis (</a:t>
            </a:r>
            <a:r>
              <a:rPr lang="x-none" sz="1600" i="1"/>
              <a:t>People of the Mediterranean</a:t>
            </a:r>
            <a:r>
              <a:rPr lang="x-none" sz="1600"/>
              <a:t>, pp. 247-248) presenta </a:t>
            </a:r>
            <a:r>
              <a:rPr lang="it-IT" sz="1600" dirty="0"/>
              <a:t>Edward E. </a:t>
            </a:r>
            <a:r>
              <a:rPr lang="x-none" sz="1600"/>
              <a:t>Evans-Pritchard</a:t>
            </a:r>
            <a:r>
              <a:rPr lang="it-IT" sz="1600" dirty="0"/>
              <a:t>, professore di Antropologia sociale a Oxford dal 1946 al 1970,</a:t>
            </a:r>
            <a:r>
              <a:rPr lang="x-none" sz="1600"/>
              <a:t> come antesignano e forza propulsiva dell’antropologia mediterranea. La testimonianza </a:t>
            </a:r>
            <a:r>
              <a:rPr lang="it-IT" sz="1600" dirty="0"/>
              <a:t>di </a:t>
            </a:r>
            <a:r>
              <a:rPr lang="x-none" sz="1600"/>
              <a:t>Mary Douglas </a:t>
            </a:r>
            <a:r>
              <a:rPr lang="it-IT" sz="1600" dirty="0"/>
              <a:t>resa al suo allievo e biografo Richard </a:t>
            </a:r>
            <a:r>
              <a:rPr lang="it-IT" sz="1600" dirty="0" err="1"/>
              <a:t>Fardon</a:t>
            </a:r>
            <a:r>
              <a:rPr lang="it-IT" sz="1600" dirty="0"/>
              <a:t> </a:t>
            </a:r>
            <a:r>
              <a:rPr lang="x-none" sz="1600"/>
              <a:t>(v. sotto), insieme a numerosi altri elementi, induce a dubitarne: il Mediterraneo non era buono da pensare come destinazione di campo e ambito di indagine. E comunque lo stesso Davis (p. 248) scrive: «bisogna però ammettere che quegli allievi furono mandati allo sbaraglio» [v.</a:t>
            </a:r>
            <a:r>
              <a:rPr lang="it-IT" sz="1600" dirty="0"/>
              <a:t> oltre,</a:t>
            </a:r>
            <a:r>
              <a:rPr lang="x-none" sz="1600"/>
              <a:t> testimonianza di Pitt-Rivers].</a:t>
            </a:r>
            <a:endParaRPr lang="it-IT" sz="1600" dirty="0"/>
          </a:p>
          <a:p>
            <a:pPr lvl="0">
              <a:spcAft>
                <a:spcPts val="300"/>
              </a:spcAft>
              <a:buFont typeface="Wingdings" pitchFamily="2" charset="2"/>
              <a:buChar char="§"/>
            </a:pPr>
            <a:r>
              <a:rPr lang="it-CH" sz="1600" dirty="0"/>
              <a:t> Come si legge nella biografia di Mary Douglas scritta da Richard </a:t>
            </a:r>
            <a:r>
              <a:rPr lang="it-CH" sz="1600" dirty="0" err="1"/>
              <a:t>Fardon</a:t>
            </a:r>
            <a:r>
              <a:rPr lang="it-CH" sz="1600" dirty="0"/>
              <a:t> (1999, p. 47):</a:t>
            </a:r>
          </a:p>
          <a:p>
            <a:pPr marL="360000" lvl="0">
              <a:spcAft>
                <a:spcPts val="900"/>
              </a:spcAft>
            </a:pPr>
            <a:r>
              <a:rPr lang="it-CH" sz="1600" dirty="0"/>
              <a:t>[Nel 1948] “</a:t>
            </a:r>
            <a:r>
              <a:rPr lang="it-CH" sz="1600" dirty="0" err="1"/>
              <a:t>Evans-Pritchard</a:t>
            </a:r>
            <a:r>
              <a:rPr lang="it-CH" sz="1600" dirty="0"/>
              <a:t> stroncò sul nascere l’ambizione di Mary </a:t>
            </a:r>
            <a:r>
              <a:rPr lang="it-CH" sz="1600" dirty="0" err="1"/>
              <a:t>Tew</a:t>
            </a:r>
            <a:r>
              <a:rPr lang="it-CH" sz="1600" dirty="0"/>
              <a:t> [cognome da nubile] di continuare la sua educazione ‘europea’ attraverso una ricerca etnografica in Italia o in Grecia. L’Africa era il posto dove andare! Non avrebbe dovuto rammaricarsi della sua insistenza: a posteriori si rese conto che l’Africa richiedeva rigore teorico, mentre un’antropologia del Mediterraneo non esisteva ancora. Sente oggi che fare ricerca nel Mediterraneo l’avrebbe probabilmente condotta a diventare una giornalista”.</a:t>
            </a:r>
          </a:p>
          <a:p>
            <a:pPr>
              <a:buFont typeface="Arial" pitchFamily="34" charset="0"/>
              <a:buChar char="•"/>
            </a:pPr>
            <a:r>
              <a:rPr lang="it-IT" sz="1600" dirty="0"/>
              <a:t> J. Davis, </a:t>
            </a:r>
            <a:r>
              <a:rPr lang="it-IT" sz="1600" i="1" dirty="0"/>
              <a:t>People </a:t>
            </a:r>
            <a:r>
              <a:rPr lang="it-IT" sz="1600" i="1" dirty="0" err="1"/>
              <a:t>of</a:t>
            </a:r>
            <a:r>
              <a:rPr lang="it-IT" sz="1600" i="1" dirty="0"/>
              <a:t> the </a:t>
            </a:r>
            <a:r>
              <a:rPr lang="it-IT" sz="1600" i="1" dirty="0" err="1"/>
              <a:t>Mediterranean</a:t>
            </a:r>
            <a:r>
              <a:rPr lang="it-IT" sz="1600" dirty="0"/>
              <a:t>, London, </a:t>
            </a:r>
            <a:r>
              <a:rPr lang="it-IT" sz="1600" dirty="0" err="1"/>
              <a:t>Routledge</a:t>
            </a:r>
            <a:r>
              <a:rPr lang="it-IT" sz="1600" dirty="0"/>
              <a:t> &amp; </a:t>
            </a:r>
            <a:r>
              <a:rPr lang="it-IT" sz="1600" dirty="0" err="1"/>
              <a:t>Kegan</a:t>
            </a:r>
            <a:r>
              <a:rPr lang="it-IT" sz="1600" dirty="0"/>
              <a:t> Paul, 1977</a:t>
            </a:r>
            <a:r>
              <a:rPr lang="en-GB" sz="1600" dirty="0"/>
              <a:t>.</a:t>
            </a:r>
            <a:endParaRPr lang="it-IT" sz="1600" dirty="0"/>
          </a:p>
          <a:p>
            <a:pPr lvl="0">
              <a:buFont typeface="Arial" pitchFamily="34" charset="0"/>
              <a:buChar char="•"/>
            </a:pPr>
            <a:r>
              <a:rPr lang="en-GB" sz="1600" dirty="0"/>
              <a:t> R. </a:t>
            </a:r>
            <a:r>
              <a:rPr lang="en-GB" sz="1600" dirty="0" err="1"/>
              <a:t>Fardon</a:t>
            </a:r>
            <a:r>
              <a:rPr lang="en-GB" sz="1600" dirty="0"/>
              <a:t>, </a:t>
            </a:r>
            <a:r>
              <a:rPr lang="en-GB" sz="1600" i="1" dirty="0"/>
              <a:t>Mary Douglas: An Intellectual Biography</a:t>
            </a:r>
            <a:r>
              <a:rPr lang="en-GB" sz="1600" dirty="0"/>
              <a:t>, London, </a:t>
            </a:r>
            <a:r>
              <a:rPr lang="en-GB" sz="1600" dirty="0" err="1"/>
              <a:t>Routledge</a:t>
            </a:r>
            <a:r>
              <a:rPr lang="en-GB" sz="1600" dirty="0"/>
              <a:t>, 1999.</a:t>
            </a:r>
            <a:endParaRPr lang="it-IT" sz="1400" dirty="0"/>
          </a:p>
        </p:txBody>
      </p:sp>
    </p:spTree>
    <p:extLst>
      <p:ext uri="{BB962C8B-B14F-4D97-AF65-F5344CB8AC3E}">
        <p14:creationId xmlns:p14="http://schemas.microsoft.com/office/powerpoint/2010/main" val="3555252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7F87BD-A8AF-4CC4-BC0A-439E1B0283E0}"/>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BE20370E-1B29-4B5A-8D5B-6CCD2F37144C}"/>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2826240-1EE6-4DEE-B135-F171CE860655}"/>
              </a:ext>
            </a:extLst>
          </p:cNvPr>
          <p:cNvSpPr txBox="1"/>
          <p:nvPr/>
        </p:nvSpPr>
        <p:spPr>
          <a:xfrm>
            <a:off x="0" y="282339"/>
            <a:ext cx="12192000" cy="1384995"/>
          </a:xfrm>
          <a:prstGeom prst="rect">
            <a:avLst/>
          </a:prstGeom>
          <a:noFill/>
        </p:spPr>
        <p:txBody>
          <a:bodyPr wrap="square" rtlCol="0">
            <a:spAutoFit/>
          </a:bodyPr>
          <a:lstStyle/>
          <a:p>
            <a:r>
              <a:rPr lang="it-IT" sz="2800" b="1" i="1" dirty="0"/>
              <a:t>Lo studio di </a:t>
            </a:r>
            <a:r>
              <a:rPr lang="it-IT" sz="2800" b="1" i="1" dirty="0" err="1"/>
              <a:t>Julian</a:t>
            </a:r>
            <a:r>
              <a:rPr lang="it-IT" sz="2800" b="1" i="1" dirty="0"/>
              <a:t> </a:t>
            </a:r>
            <a:r>
              <a:rPr lang="it-IT" sz="2800" b="1" i="1" dirty="0" err="1"/>
              <a:t>Pitt-Rivers</a:t>
            </a:r>
            <a:r>
              <a:rPr lang="it-IT" sz="2800" b="1" i="1" dirty="0"/>
              <a:t> in Andalusia</a:t>
            </a:r>
            <a:endParaRPr lang="it-IT" sz="2800" dirty="0"/>
          </a:p>
          <a:p>
            <a:endParaRPr lang="it-IT" sz="2800" dirty="0"/>
          </a:p>
          <a:p>
            <a:endParaRPr lang="it-IT" sz="2800" b="1" dirty="0">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BB9F990E-EB22-440F-834E-4102C7B115E2}"/>
              </a:ext>
            </a:extLst>
          </p:cNvPr>
          <p:cNvSpPr txBox="1"/>
          <p:nvPr/>
        </p:nvSpPr>
        <p:spPr>
          <a:xfrm>
            <a:off x="368449" y="1350236"/>
            <a:ext cx="9343176" cy="3924151"/>
          </a:xfrm>
          <a:prstGeom prst="rect">
            <a:avLst/>
          </a:prstGeom>
          <a:noFill/>
        </p:spPr>
        <p:txBody>
          <a:bodyPr wrap="square" rtlCol="0">
            <a:spAutoFit/>
          </a:bodyPr>
          <a:lstStyle/>
          <a:p>
            <a:pPr>
              <a:spcAft>
                <a:spcPts val="600"/>
              </a:spcAft>
              <a:buFont typeface="Wingdings" pitchFamily="2" charset="2"/>
              <a:buChar char="§"/>
            </a:pPr>
            <a:r>
              <a:rPr lang="it-IT" dirty="0"/>
              <a:t> Mary Douglas dunque divenne africanista: la sua ricerca in campo fu condotta tra i Lele del Kasai, nel Congo meridionale.</a:t>
            </a:r>
          </a:p>
          <a:p>
            <a:pPr>
              <a:spcAft>
                <a:spcPts val="600"/>
              </a:spcAft>
              <a:buFont typeface="Wingdings" pitchFamily="2" charset="2"/>
              <a:buChar char="§"/>
            </a:pPr>
            <a:r>
              <a:rPr lang="it-IT" dirty="0"/>
              <a:t> Tuttavia, l’anno successivo </a:t>
            </a:r>
            <a:r>
              <a:rPr lang="it-IT" dirty="0" err="1"/>
              <a:t>Evans-Pritchard</a:t>
            </a:r>
            <a:r>
              <a:rPr lang="it-IT" dirty="0"/>
              <a:t> accondiscese – sia pure a malincuore – alla scelta determinata di un altro suo allievo, </a:t>
            </a:r>
            <a:r>
              <a:rPr lang="it-IT" dirty="0" err="1"/>
              <a:t>Julian</a:t>
            </a:r>
            <a:r>
              <a:rPr lang="it-IT" dirty="0"/>
              <a:t> </a:t>
            </a:r>
            <a:r>
              <a:rPr lang="it-IT" dirty="0" err="1"/>
              <a:t>Pitt-Rivers</a:t>
            </a:r>
            <a:r>
              <a:rPr lang="it-IT" dirty="0"/>
              <a:t> (1919-2001), di fare ricerca sul campo in Spagna, in una comunità rurale dell’Andalusia.</a:t>
            </a:r>
          </a:p>
          <a:p>
            <a:pPr>
              <a:spcAft>
                <a:spcPts val="600"/>
              </a:spcAft>
              <a:buFont typeface="Wingdings" pitchFamily="2" charset="2"/>
              <a:buChar char="§"/>
            </a:pPr>
            <a:r>
              <a:rPr lang="it-IT" dirty="0"/>
              <a:t> Nel 1954, nella prefazione che scrisse al volume di </a:t>
            </a:r>
            <a:r>
              <a:rPr lang="it-IT" dirty="0" err="1"/>
              <a:t>Pitt-Rivers</a:t>
            </a:r>
            <a:r>
              <a:rPr lang="it-IT" i="1" dirty="0"/>
              <a:t>, The People </a:t>
            </a:r>
            <a:r>
              <a:rPr lang="it-IT" i="1" dirty="0" err="1"/>
              <a:t>of</a:t>
            </a:r>
            <a:r>
              <a:rPr lang="it-IT" i="1" dirty="0"/>
              <a:t> the Sierra</a:t>
            </a:r>
            <a:r>
              <a:rPr lang="it-IT" dirty="0"/>
              <a:t>, </a:t>
            </a:r>
            <a:r>
              <a:rPr lang="it-IT" dirty="0" err="1"/>
              <a:t>Evans-Pritchard</a:t>
            </a:r>
            <a:r>
              <a:rPr lang="it-IT" dirty="0"/>
              <a:t> gli riconobbe il merito di aver dimostrato che “i metodi e i concetti che erano stati impiegati con successo nello studio delle società primitive potevano essere ugualmente bene utilizzati nello studio della vita sociale nella nostra civiltà”.</a:t>
            </a:r>
          </a:p>
          <a:p>
            <a:pPr>
              <a:spcAft>
                <a:spcPts val="600"/>
              </a:spcAft>
              <a:buFont typeface="Wingdings" pitchFamily="2" charset="2"/>
              <a:buChar char="§"/>
            </a:pPr>
            <a:r>
              <a:rPr lang="it-IT" dirty="0"/>
              <a:t> Ma era davvero così? Certo il libro di </a:t>
            </a:r>
            <a:r>
              <a:rPr lang="it-IT" dirty="0" err="1"/>
              <a:t>Pitt-Rivers</a:t>
            </a:r>
            <a:r>
              <a:rPr lang="it-IT" dirty="0"/>
              <a:t> offrì una dimostrazione della potenzialità dell’uso del </a:t>
            </a:r>
            <a:r>
              <a:rPr lang="it-IT" u="sng" dirty="0"/>
              <a:t>metodo</a:t>
            </a:r>
            <a:r>
              <a:rPr lang="it-IT" dirty="0"/>
              <a:t> etnografico della ricerca sul campo prolungata e intensiva in una località di ridotte dimensioni (→ </a:t>
            </a:r>
            <a:r>
              <a:rPr lang="it-IT" i="1" dirty="0"/>
              <a:t>studi di comunità</a:t>
            </a:r>
            <a:r>
              <a:rPr lang="it-IT" dirty="0"/>
              <a:t>). Nella seconda edizione del suo libro, </a:t>
            </a:r>
            <a:r>
              <a:rPr lang="it-IT" dirty="0" err="1"/>
              <a:t>Pitt-Rivers</a:t>
            </a:r>
            <a:r>
              <a:rPr lang="it-IT" dirty="0"/>
              <a:t> insiste però sulle serie difficoltà di ordine </a:t>
            </a:r>
            <a:r>
              <a:rPr lang="it-IT" u="sng" dirty="0"/>
              <a:t>teorico</a:t>
            </a:r>
            <a:r>
              <a:rPr lang="it-IT" dirty="0"/>
              <a:t> che dovette affrontare nel corso della sua ricerca. </a:t>
            </a:r>
          </a:p>
        </p:txBody>
      </p:sp>
      <p:sp>
        <p:nvSpPr>
          <p:cNvPr id="4" name="Segnaposto piè di pagina 3"/>
          <p:cNvSpPr>
            <a:spLocks noGrp="1"/>
          </p:cNvSpPr>
          <p:nvPr>
            <p:ph type="ftr" sz="quarter" idx="11"/>
          </p:nvPr>
        </p:nvSpPr>
        <p:spPr/>
        <p:txBody>
          <a:bodyPr/>
          <a:lstStyle/>
          <a:p>
            <a:endParaRPr lang="it-IT" dirty="0"/>
          </a:p>
        </p:txBody>
      </p:sp>
    </p:spTree>
    <p:extLst>
      <p:ext uri="{BB962C8B-B14F-4D97-AF65-F5344CB8AC3E}">
        <p14:creationId xmlns:p14="http://schemas.microsoft.com/office/powerpoint/2010/main" val="2068771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6CFB984-EC62-4468-AFB3-25D582FB1DF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rPr>
              <a:t>Antropologia del Mediterraneo</a:t>
            </a:r>
          </a:p>
          <a:p>
            <a:endParaRPr lang="it-IT" sz="28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D2D9AA4E-E2C6-411F-BB55-82CC1BE57469}"/>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rPr>
              <a:t>Paola Sacchi – Pier Paolo </a:t>
            </a:r>
            <a:r>
              <a:rPr lang="it-IT" sz="1100" b="1" dirty="0" err="1">
                <a:solidFill>
                  <a:schemeClr val="bg1"/>
                </a:solidFill>
                <a:latin typeface="Tahoma" panose="020B0604030504040204" pitchFamily="34" charset="0"/>
                <a:ea typeface="Tahoma" panose="020B0604030504040204" pitchFamily="34" charset="0"/>
                <a:cs typeface="Tahoma" panose="020B0604030504040204" pitchFamily="34" charset="0"/>
              </a:rPr>
              <a:t>Viazzo</a:t>
            </a:r>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it-IT" sz="11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81632976-9C63-499E-995F-6595CC625DDA}"/>
              </a:ext>
            </a:extLst>
          </p:cNvPr>
          <p:cNvSpPr txBox="1"/>
          <p:nvPr/>
        </p:nvSpPr>
        <p:spPr>
          <a:xfrm>
            <a:off x="0" y="282337"/>
            <a:ext cx="12192000" cy="738664"/>
          </a:xfrm>
          <a:prstGeom prst="rect">
            <a:avLst/>
          </a:prstGeom>
          <a:noFill/>
        </p:spPr>
        <p:txBody>
          <a:bodyPr wrap="square" rtlCol="0">
            <a:spAutoFit/>
          </a:bodyPr>
          <a:lstStyle/>
          <a:p>
            <a:pPr lvl="0"/>
            <a:r>
              <a:rPr lang="it-IT" sz="2200" dirty="0" err="1"/>
              <a:t>Julian</a:t>
            </a:r>
            <a:r>
              <a:rPr lang="it-IT" sz="2200" dirty="0"/>
              <a:t> </a:t>
            </a:r>
            <a:r>
              <a:rPr lang="it-IT" sz="2200" dirty="0" err="1"/>
              <a:t>Pitt-Rivers</a:t>
            </a:r>
            <a:r>
              <a:rPr lang="it-IT" sz="2200" dirty="0"/>
              <a:t>,</a:t>
            </a:r>
            <a:r>
              <a:rPr lang="it-IT" sz="2200" i="1" dirty="0"/>
              <a:t> The people </a:t>
            </a:r>
            <a:r>
              <a:rPr lang="it-IT" sz="2200" i="1" dirty="0" err="1"/>
              <a:t>of</a:t>
            </a:r>
            <a:r>
              <a:rPr lang="it-IT" sz="2200" i="1" dirty="0"/>
              <a:t> the Sierra</a:t>
            </a:r>
            <a:r>
              <a:rPr lang="it-IT" sz="2200" dirty="0"/>
              <a:t>, London, </a:t>
            </a:r>
            <a:r>
              <a:rPr lang="it-IT" sz="2200" dirty="0" err="1"/>
              <a:t>Weidenfeld</a:t>
            </a:r>
            <a:r>
              <a:rPr lang="it-IT" sz="2200" dirty="0"/>
              <a:t> &amp; </a:t>
            </a:r>
            <a:r>
              <a:rPr lang="it-IT" sz="2200" dirty="0" err="1"/>
              <a:t>Nicolson</a:t>
            </a:r>
            <a:r>
              <a:rPr lang="it-IT" sz="2200" dirty="0"/>
              <a:t>, 1954</a:t>
            </a:r>
          </a:p>
          <a:p>
            <a:pPr lvl="0"/>
            <a:r>
              <a:rPr lang="it-IT" sz="2000" dirty="0"/>
              <a:t>(2a ed. Chicago, the University </a:t>
            </a:r>
            <a:r>
              <a:rPr lang="it-IT" sz="2000" dirty="0" err="1"/>
              <a:t>of</a:t>
            </a:r>
            <a:r>
              <a:rPr lang="it-IT" sz="2000" dirty="0"/>
              <a:t> Chicago Press, 1971)</a:t>
            </a:r>
          </a:p>
        </p:txBody>
      </p:sp>
      <p:sp>
        <p:nvSpPr>
          <p:cNvPr id="4" name="Segnaposto piè di pagina 3"/>
          <p:cNvSpPr>
            <a:spLocks noGrp="1"/>
          </p:cNvSpPr>
          <p:nvPr>
            <p:ph type="ftr" sz="quarter" idx="11"/>
          </p:nvPr>
        </p:nvSpPr>
        <p:spPr/>
        <p:txBody>
          <a:bodyPr/>
          <a:lstStyle/>
          <a:p>
            <a:endParaRPr lang="it-IT" dirty="0"/>
          </a:p>
        </p:txBody>
      </p:sp>
      <p:pic>
        <p:nvPicPr>
          <p:cNvPr id="7" name="Immagine 6" descr="Julian Pitt-Rivers - EcuRed"/>
          <p:cNvPicPr>
            <a:picLocks noChangeAspect="1"/>
          </p:cNvPicPr>
          <p:nvPr/>
        </p:nvPicPr>
        <p:blipFill>
          <a:blip r:embed="rId2"/>
          <a:srcRect/>
          <a:stretch>
            <a:fillRect/>
          </a:stretch>
        </p:blipFill>
        <p:spPr bwMode="auto">
          <a:xfrm>
            <a:off x="1816708" y="1212791"/>
            <a:ext cx="2803125" cy="4140000"/>
          </a:xfrm>
          <a:prstGeom prst="rect">
            <a:avLst/>
          </a:prstGeom>
          <a:noFill/>
          <a:ln w="9525">
            <a:noFill/>
            <a:miter lim="800000"/>
            <a:headEnd/>
            <a:tailEnd/>
          </a:ln>
        </p:spPr>
      </p:pic>
      <p:pic>
        <p:nvPicPr>
          <p:cNvPr id="8" name="Immagine 7" descr="undefined"/>
          <p:cNvPicPr>
            <a:picLocks noChangeAspect="1"/>
          </p:cNvPicPr>
          <p:nvPr/>
        </p:nvPicPr>
        <p:blipFill>
          <a:blip r:embed="rId3"/>
          <a:srcRect/>
          <a:stretch>
            <a:fillRect/>
          </a:stretch>
        </p:blipFill>
        <p:spPr bwMode="auto">
          <a:xfrm>
            <a:off x="6216287" y="1276172"/>
            <a:ext cx="2789555" cy="4140000"/>
          </a:xfrm>
          <a:prstGeom prst="rect">
            <a:avLst/>
          </a:prstGeom>
          <a:noFill/>
          <a:ln w="9525">
            <a:noFill/>
            <a:miter lim="800000"/>
            <a:headEnd/>
            <a:tailEnd/>
          </a:ln>
        </p:spPr>
      </p:pic>
    </p:spTree>
    <p:extLst>
      <p:ext uri="{BB962C8B-B14F-4D97-AF65-F5344CB8AC3E}">
        <p14:creationId xmlns:p14="http://schemas.microsoft.com/office/powerpoint/2010/main" val="3696986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4D0C87-7EEF-445A-B274-D70AC6B5FE32}"/>
              </a:ext>
            </a:extLst>
          </p:cNvPr>
          <p:cNvSpPr txBox="1">
            <a:spLocks/>
          </p:cNvSpPr>
          <p:nvPr/>
        </p:nvSpPr>
        <p:spPr>
          <a:xfrm>
            <a:off x="181070" y="5894936"/>
            <a:ext cx="11796665" cy="336484"/>
          </a:xfrm>
          <a:prstGeom prst="rect">
            <a:avLst/>
          </a:prstGeom>
        </p:spPr>
        <p:txBody>
          <a:bodyP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28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Antropologia del Mediterraneo</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28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3" name="Titolo 1">
            <a:extLst>
              <a:ext uri="{FF2B5EF4-FFF2-40B4-BE49-F238E27FC236}">
                <a16:creationId xmlns:a16="http://schemas.microsoft.com/office/drawing/2014/main" id="{23B54174-EBA3-4C72-8B30-772941404A9D}"/>
              </a:ext>
            </a:extLst>
          </p:cNvPr>
          <p:cNvSpPr txBox="1">
            <a:spLocks/>
          </p:cNvSpPr>
          <p:nvPr/>
        </p:nvSpPr>
        <p:spPr>
          <a:xfrm>
            <a:off x="208229" y="6231420"/>
            <a:ext cx="11796665" cy="3364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Paola Sacchi – Pier Paolo </a:t>
            </a:r>
            <a:r>
              <a:rPr kumimoji="0" lang="it-IT" sz="1100" b="1" i="0" u="none" strike="noStrike" kern="1200" cap="none" spc="0" normalizeH="0" baseline="0" noProof="0" dirty="0" err="1">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rPr>
              <a:t>Viazzo</a:t>
            </a:r>
            <a:endParaRPr kumimoji="0" lang="it-IT" sz="1100" b="1" i="0" u="none" strike="noStrike" kern="1200" cap="none" spc="0" normalizeH="0" baseline="0" noProof="0" dirty="0">
              <a:ln>
                <a:noFill/>
              </a:ln>
              <a:solidFill>
                <a:prstClr val="white"/>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it-IT" sz="1100" b="1"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asellaDiTesto 4">
            <a:extLst>
              <a:ext uri="{FF2B5EF4-FFF2-40B4-BE49-F238E27FC236}">
                <a16:creationId xmlns:a16="http://schemas.microsoft.com/office/drawing/2014/main" id="{E9D5F10E-50F4-4326-9914-0CBFEFF1875B}"/>
              </a:ext>
            </a:extLst>
          </p:cNvPr>
          <p:cNvSpPr txBox="1"/>
          <p:nvPr/>
        </p:nvSpPr>
        <p:spPr>
          <a:xfrm>
            <a:off x="0" y="282337"/>
            <a:ext cx="12192000" cy="523220"/>
          </a:xfrm>
          <a:prstGeom prst="rect">
            <a:avLst/>
          </a:prstGeom>
          <a:noFill/>
        </p:spPr>
        <p:txBody>
          <a:bodyPr wrap="square" rtlCol="0">
            <a:spAutoFit/>
          </a:bodyPr>
          <a:lstStyle/>
          <a:p>
            <a:pPr lvl="0"/>
            <a:r>
              <a:rPr lang="it-IT" sz="2800" b="1" i="1" dirty="0" err="1"/>
              <a:t>Pitt-Rivers</a:t>
            </a:r>
            <a:r>
              <a:rPr lang="it-IT" sz="2800" b="1" i="1" dirty="0"/>
              <a:t>, </a:t>
            </a:r>
            <a:r>
              <a:rPr lang="it-IT" sz="2800" b="1" i="1" dirty="0" err="1"/>
              <a:t>Evans-Pritchard</a:t>
            </a:r>
            <a:r>
              <a:rPr lang="it-IT" sz="2800" b="1" i="1" dirty="0"/>
              <a:t> e i lignaggi scomparsi</a:t>
            </a:r>
            <a:endParaRPr kumimoji="0" lang="it-IT" sz="2600" b="1" i="1"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6" name="CasellaDiTesto 5">
            <a:extLst>
              <a:ext uri="{FF2B5EF4-FFF2-40B4-BE49-F238E27FC236}">
                <a16:creationId xmlns:a16="http://schemas.microsoft.com/office/drawing/2014/main" id="{3E346584-B317-4747-94F7-DF50B95DF597}"/>
              </a:ext>
            </a:extLst>
          </p:cNvPr>
          <p:cNvSpPr txBox="1"/>
          <p:nvPr/>
        </p:nvSpPr>
        <p:spPr>
          <a:xfrm>
            <a:off x="368449" y="1016951"/>
            <a:ext cx="9343176" cy="4407840"/>
          </a:xfrm>
          <a:prstGeom prst="rect">
            <a:avLst/>
          </a:prstGeom>
          <a:noFill/>
        </p:spPr>
        <p:txBody>
          <a:bodyPr wrap="square" rtlCol="0">
            <a:spAutoFit/>
          </a:bodyPr>
          <a:lstStyle/>
          <a:p>
            <a:pPr>
              <a:spcAft>
                <a:spcPts val="600"/>
              </a:spcAft>
              <a:buFont typeface="Wingdings" pitchFamily="2" charset="2"/>
              <a:buChar char="§"/>
            </a:pPr>
            <a:r>
              <a:rPr lang="it-IT" sz="1600" dirty="0"/>
              <a:t> A distanza di un ventennio dalla sua ricerca in Andalusia, nella prefazione alla seconda edizione del suo libro (p. </a:t>
            </a:r>
            <a:r>
              <a:rPr lang="it-IT" sz="1600" dirty="0" err="1"/>
              <a:t>xv</a:t>
            </a:r>
            <a:r>
              <a:rPr lang="it-IT" sz="1600" dirty="0"/>
              <a:t>) </a:t>
            </a:r>
            <a:r>
              <a:rPr lang="it-IT" sz="1600" dirty="0" err="1"/>
              <a:t>Pitt-Rivers</a:t>
            </a:r>
            <a:r>
              <a:rPr lang="it-IT" sz="1600" dirty="0"/>
              <a:t> scrive:</a:t>
            </a:r>
          </a:p>
          <a:p>
            <a:pPr marL="360000">
              <a:spcAft>
                <a:spcPts val="600"/>
              </a:spcAft>
            </a:pPr>
            <a:r>
              <a:rPr lang="it-IT" sz="1600" dirty="0"/>
              <a:t>La mia formazione antropologica aveva a che fare principalmente con l’Africa (…). </a:t>
            </a:r>
            <a:r>
              <a:rPr lang="it-CH" sz="1600" dirty="0"/>
              <a:t>Andai quindi sul campo portando con me i modelli dei sistemi di lignaggio e delle classi di età, ma privo di qualunque strumento concettuale destinato a rivelarsi utile per studiare la struttura sociale dell’Andalusia (…). L’Andalusia, come dovevo ben presto scoprire, aveva in realtà molto poco in comune con l’Africa, anche se si dice spesso che l’Africa comincia ai Pirenei. Di conseguenza, una volta arrivato all’importante conseguenza che in Andalusia non c’era traccia di alcun principio di linearità [</a:t>
            </a:r>
            <a:r>
              <a:rPr lang="it-IT" sz="1600" i="1" dirty="0"/>
              <a:t>no </a:t>
            </a:r>
            <a:r>
              <a:rPr lang="it-IT" sz="1600" i="1" dirty="0" err="1"/>
              <a:t>lineal</a:t>
            </a:r>
            <a:r>
              <a:rPr lang="it-IT" sz="1600" i="1" dirty="0"/>
              <a:t> </a:t>
            </a:r>
            <a:r>
              <a:rPr lang="it-IT" sz="1600" i="1" dirty="0" err="1"/>
              <a:t>principle</a:t>
            </a:r>
            <a:r>
              <a:rPr lang="it-IT" sz="1600" i="1" dirty="0"/>
              <a:t> </a:t>
            </a:r>
            <a:r>
              <a:rPr lang="it-IT" sz="1600" i="1" dirty="0" err="1"/>
              <a:t>was</a:t>
            </a:r>
            <a:r>
              <a:rPr lang="it-IT" sz="1600" i="1" dirty="0"/>
              <a:t> </a:t>
            </a:r>
            <a:r>
              <a:rPr lang="it-IT" sz="1600" i="1" dirty="0" err="1"/>
              <a:t>to</a:t>
            </a:r>
            <a:r>
              <a:rPr lang="it-IT" sz="1600" i="1" dirty="0"/>
              <a:t> </a:t>
            </a:r>
            <a:r>
              <a:rPr lang="it-IT" sz="1600" i="1" dirty="0" err="1"/>
              <a:t>be</a:t>
            </a:r>
            <a:r>
              <a:rPr lang="it-IT" sz="1600" i="1" dirty="0"/>
              <a:t> </a:t>
            </a:r>
            <a:r>
              <a:rPr lang="it-IT" sz="1600" i="1" dirty="0" err="1"/>
              <a:t>found</a:t>
            </a:r>
            <a:r>
              <a:rPr lang="it-CH" sz="1600" dirty="0"/>
              <a:t>], non ebbi alternativa al crearmi gli strumenti concettuali necessari da solo. </a:t>
            </a:r>
            <a:endParaRPr lang="en-GB" sz="1600" dirty="0"/>
          </a:p>
          <a:p>
            <a:pPr>
              <a:spcAft>
                <a:spcPts val="1800"/>
              </a:spcAft>
              <a:buFont typeface="Wingdings" pitchFamily="2" charset="2"/>
              <a:buChar char="§"/>
            </a:pPr>
            <a:r>
              <a:rPr lang="it-IT" sz="1600" dirty="0"/>
              <a:t> </a:t>
            </a:r>
            <a:r>
              <a:rPr lang="it-IT" sz="1600" dirty="0" err="1"/>
              <a:t>Pitt-Rivers</a:t>
            </a:r>
            <a:r>
              <a:rPr lang="it-IT" sz="1600" dirty="0"/>
              <a:t> (1954) nega ogni importanza, dal punto di vista strutturale, alla parentela intesa come estensione della famiglia nucleare e neolocale, assegnando invece a quest’ultima una posizione fondamentale: “ in una comunità [</a:t>
            </a:r>
            <a:r>
              <a:rPr lang="it-IT" sz="1600" dirty="0" err="1"/>
              <a:t>Alcalá</a:t>
            </a:r>
            <a:r>
              <a:rPr lang="it-IT" sz="1600" dirty="0"/>
              <a:t> de la Sierra</a:t>
            </a:r>
            <a:r>
              <a:rPr lang="it-IT" sz="1600" baseline="30000" dirty="0"/>
              <a:t>1</a:t>
            </a:r>
            <a:r>
              <a:rPr lang="it-IT" sz="1600" dirty="0"/>
              <a:t>] che non conosce altro principio di aggregazione, e nel quale le altre relazioni tendono ad essere instabili e i legami di parentela deboli, la forza della famiglia si staglia con singolare rilievo”. </a:t>
            </a:r>
          </a:p>
          <a:p>
            <a:r>
              <a:rPr lang="it-IT" sz="1500" baseline="30000" dirty="0"/>
              <a:t>1 </a:t>
            </a:r>
            <a:r>
              <a:rPr lang="it-IT" sz="1500" dirty="0"/>
              <a:t>Pseudonimo di </a:t>
            </a:r>
            <a:r>
              <a:rPr lang="it-IT" sz="1500" dirty="0" err="1"/>
              <a:t>Grazalema</a:t>
            </a:r>
            <a:r>
              <a:rPr lang="it-IT" sz="1500" dirty="0"/>
              <a:t>: l’uso di uno pseudonimo nel volume che inaugura l’antropologia del Mediterraneo è un altro elemento che non va trascurato perché dice cose importanti sulla differenza tra gli studi di popolazioni “primitive” condotti fino ad allora dagli antropologi e gli studi “della vita sociale nella nostra civiltà”. </a:t>
            </a:r>
            <a:endParaRPr kumimoji="0" lang="it-IT" sz="1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Segnaposto piè di pagina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t>Antropologia del Mediterraneo</a:t>
            </a:r>
          </a:p>
        </p:txBody>
      </p:sp>
    </p:spTree>
    <p:extLst>
      <p:ext uri="{BB962C8B-B14F-4D97-AF65-F5344CB8AC3E}">
        <p14:creationId xmlns:p14="http://schemas.microsoft.com/office/powerpoint/2010/main" val="143737663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1398</TotalTime>
  <Words>2019</Words>
  <Application>Microsoft Office PowerPoint</Application>
  <PresentationFormat>Widescreen</PresentationFormat>
  <Paragraphs>87</Paragraphs>
  <Slides>12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Calibri</vt:lpstr>
      <vt:lpstr>Calibri Light</vt:lpstr>
      <vt:lpstr>Tahoma</vt:lpstr>
      <vt:lpstr>Wingdings</vt:lpstr>
      <vt:lpstr>Tema di Office</vt:lpstr>
      <vt:lpstr>Antropologia del Mediterraneo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Unito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Stefania Stecca</dc:creator>
  <cp:lastModifiedBy>Piero Viazzo</cp:lastModifiedBy>
  <cp:revision>124</cp:revision>
  <dcterms:created xsi:type="dcterms:W3CDTF">2019-05-28T15:53:33Z</dcterms:created>
  <dcterms:modified xsi:type="dcterms:W3CDTF">2020-09-28T13:42:34Z</dcterms:modified>
</cp:coreProperties>
</file>