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3" r:id="rId3"/>
    <p:sldId id="256" r:id="rId4"/>
    <p:sldId id="258" r:id="rId5"/>
    <p:sldId id="257" r:id="rId6"/>
    <p:sldId id="259" r:id="rId7"/>
    <p:sldId id="260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 snapToObjects="1">
      <p:cViewPr varScale="1">
        <p:scale>
          <a:sx n="111" d="100"/>
          <a:sy n="111" d="100"/>
        </p:scale>
        <p:origin x="63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F292BA-1CCE-FC4D-AE40-07E25FA88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8262303-D638-3D49-A86B-36AF15097F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452EF1-A044-074A-B03A-D34E8F51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821-9105-2F48-B758-73FE33E1DA69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67CD4E-40A8-C546-8910-ADCBBB558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283829-B0F3-A944-B3B6-0F8F9FFB2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0C14-1BCB-114E-812D-425DC797F3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749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4FD3E0-600B-6A47-BB6A-EC4BF2AEB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FA8D7CC-8F36-8B4E-BB24-E12B69621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679BCE-FAAC-9D44-91F2-44B38A39C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821-9105-2F48-B758-73FE33E1DA69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07485A-2784-7A49-8453-A97C11B83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6A09EF-0690-7946-87FA-BD142A037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0C14-1BCB-114E-812D-425DC797F3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453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D82359B-4557-AE41-B53B-89CD54115B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F22A780-2C96-2242-BDA5-CB654242F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5700EC5-7568-8C4B-8BA5-D44E23ED5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821-9105-2F48-B758-73FE33E1DA69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E8B826-8017-BF45-ACEB-3559F3183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010658-9F79-384B-9DA5-B20DCEE88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0C14-1BCB-114E-812D-425DC797F3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19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75430E-2F8A-6B42-ADC2-3717CAC94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2BE085-1DEA-5642-BB22-8B44EC7C1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763405-1479-C643-A641-6FE53D9B0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821-9105-2F48-B758-73FE33E1DA69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043798-9F64-E649-93AC-474B2E35B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65B432-1CC4-AD49-A182-26613D836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0C14-1BCB-114E-812D-425DC797F3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480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66E5F6-DB23-1A4E-8F6D-F2DA89D6F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71A2C36-E618-2447-92A9-4827F58A6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53E707-DA9E-314A-B798-8767C228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821-9105-2F48-B758-73FE33E1DA69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28118E-C148-6F4D-80E8-B5F0CEDAA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C51431-9BE4-0749-8E52-15AB1F798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0C14-1BCB-114E-812D-425DC797F3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43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2D39E2-A3DC-F34A-A447-B071858AF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AB2614-BCE4-7E46-8489-B88294CAE0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E024741-8DAC-D64B-BFB0-02AD55E26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247832F-E6F8-174E-8567-ABE0AEE5B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821-9105-2F48-B758-73FE33E1DA69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88E2421-C88B-AD4B-995A-5BFC3F1BF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1ECE086-85A1-3542-9BC3-807F686FB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0C14-1BCB-114E-812D-425DC797F3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92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0F5AED-E406-EB43-A8C0-4397F0464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E2A20F3-3E2A-5540-B493-600BE1132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62FBE8B-2A9B-E04E-A649-D43BFB20CD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530ED83-C4B1-B94A-8E9F-F4039DEAB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7244207-64B9-4F4A-899D-BB5DC533AD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22454DD-F498-6B4B-9D25-522BB1F9A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821-9105-2F48-B758-73FE33E1DA69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55C4A4D-95C3-B94F-A2CD-4D505206D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932DF4C-445A-564C-9C02-C81AFC85B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0C14-1BCB-114E-812D-425DC797F3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102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297D4A-B3A1-484A-A4A3-31AFDE740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D93069F-4E5D-7442-A302-C61BE1DD8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821-9105-2F48-B758-73FE33E1DA69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72F068B-38DF-0B40-998D-12E032315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E4B2EF6-C3C2-3943-AD0D-D81102245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0C14-1BCB-114E-812D-425DC797F3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296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D6A57C3-F04C-5F41-BC0D-84AEFF0FE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821-9105-2F48-B758-73FE33E1DA69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68804E2-1DA6-E14A-8589-EC20E5A77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CB9958B-1075-2241-8CB8-9A95C6147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0C14-1BCB-114E-812D-425DC797F3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629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23C113-EFDD-1E49-B8D2-D96E358E6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05904B-386E-C042-87DC-BF5587D10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02BCB61-7862-4449-A2D8-25936D679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BD8E2F-05C4-A34F-985B-AB6082CFE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821-9105-2F48-B758-73FE33E1DA69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1A2404-A98C-794E-B1D6-62764E3D3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05AC81C-6465-C146-AB3E-DE7997253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0C14-1BCB-114E-812D-425DC797F3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017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8BD8C6-1FF0-3343-A67C-3EC666D38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78DCBDD-26A4-3A4B-98CB-9950E35E0A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D869A89-AE6A-2C45-8C7D-2C6FC8699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0A4539A-8DE7-674A-B8D5-73E91E1B9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52821-9105-2F48-B758-73FE33E1DA69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3E3AF9-0C9A-0E4D-BE59-93BEC4B9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0EAFAED-E9A3-5546-B398-186A62C5D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50C14-1BCB-114E-812D-425DC797F3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830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F5534B5-E451-9540-8C4A-D9A82C19A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BADEB5E-F760-7843-B045-E7FD89476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BD1EEB-CEBE-634E-B81A-A054EA0761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52821-9105-2F48-B758-73FE33E1DA69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3B0EF7-6048-E342-A31D-1CF30A7B3B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460353-F7FC-B64B-830C-B9C4E91BD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50C14-1BCB-114E-812D-425DC797F3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95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4365" y="2016505"/>
            <a:ext cx="11123270" cy="1965431"/>
          </a:xfrm>
          <a:prstGeom prst="rect">
            <a:avLst/>
          </a:prstGeom>
          <a:solidFill>
            <a:srgbClr val="D25D67"/>
          </a:solidFill>
          <a:ln>
            <a:solidFill>
              <a:srgbClr val="D25D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Storia dell’impresa e del lavoro</a:t>
            </a:r>
            <a:endParaRPr lang="it-IT" sz="48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4536719"/>
            <a:ext cx="12182818" cy="871169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Stefano Musso</a:t>
            </a:r>
            <a:endParaRPr lang="it-IT" sz="2800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000" b="1" i="1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A0089A-9769-814E-A328-19604BBB2621}"/>
              </a:ext>
            </a:extLst>
          </p:cNvPr>
          <p:cNvSpPr txBox="1"/>
          <p:nvPr/>
        </p:nvSpPr>
        <p:spPr>
          <a:xfrm>
            <a:off x="1886672" y="544011"/>
            <a:ext cx="8194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/>
              <a:t>      Università degli Studi di Torino</a:t>
            </a:r>
          </a:p>
        </p:txBody>
      </p:sp>
    </p:spTree>
    <p:extLst>
      <p:ext uri="{BB962C8B-B14F-4D97-AF65-F5344CB8AC3E}">
        <p14:creationId xmlns:p14="http://schemas.microsoft.com/office/powerpoint/2010/main" val="3318903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8D6023-CB05-0549-BBB0-B68B1266E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  </a:t>
            </a:r>
            <a:r>
              <a:rPr lang="it-IT" sz="5400" dirty="0"/>
              <a:t>Le Rivoluzioni industriali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DBD6F4-59C1-7C48-9CE1-A300B19CD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04841"/>
            <a:ext cx="10515600" cy="2172122"/>
          </a:xfrm>
        </p:spPr>
        <p:txBody>
          <a:bodyPr/>
          <a:lstStyle/>
          <a:p>
            <a:pPr marL="3200400" lvl="7" indent="0">
              <a:buNone/>
            </a:pPr>
            <a:r>
              <a:rPr lang="it-IT" dirty="0"/>
              <a:t>Università degli Studi di Torino</a:t>
            </a:r>
          </a:p>
          <a:p>
            <a:pPr lvl="7"/>
            <a:endParaRPr lang="it-IT" dirty="0"/>
          </a:p>
          <a:p>
            <a:pPr lvl="7"/>
            <a:endParaRPr lang="it-IT" dirty="0"/>
          </a:p>
          <a:p>
            <a:pPr marL="3200400" lvl="7" indent="0">
              <a:buNone/>
            </a:pPr>
            <a:r>
              <a:rPr lang="it-IT" dirty="0"/>
              <a:t>               Stefano Musso </a:t>
            </a:r>
          </a:p>
        </p:txBody>
      </p:sp>
    </p:spTree>
    <p:extLst>
      <p:ext uri="{BB962C8B-B14F-4D97-AF65-F5344CB8AC3E}">
        <p14:creationId xmlns:p14="http://schemas.microsoft.com/office/powerpoint/2010/main" val="4184517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F5F661-E8E1-2748-AF60-B24F60BC4CF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1122363"/>
            <a:ext cx="9144000" cy="1030287"/>
          </a:xfrm>
        </p:spPr>
        <p:txBody>
          <a:bodyPr>
            <a:noAutofit/>
          </a:bodyPr>
          <a:lstStyle/>
          <a:p>
            <a:br>
              <a:rPr lang="it-IT" sz="3100" dirty="0"/>
            </a:br>
            <a:br>
              <a:rPr lang="it-IT" sz="3100" dirty="0"/>
            </a:br>
            <a:br>
              <a:rPr lang="it-IT" sz="3100" dirty="0"/>
            </a:br>
            <a:br>
              <a:rPr lang="it-IT" sz="3100" dirty="0"/>
            </a:br>
            <a:br>
              <a:rPr lang="it-IT" sz="3100" dirty="0"/>
            </a:br>
            <a:br>
              <a:rPr lang="it-IT" sz="3100" dirty="0"/>
            </a:br>
            <a:br>
              <a:rPr lang="it-IT" sz="3100" dirty="0"/>
            </a:br>
            <a:br>
              <a:rPr lang="it-IT" sz="3100" dirty="0"/>
            </a:br>
            <a:r>
              <a:rPr lang="it-IT" sz="3100" dirty="0"/>
              <a:t>       </a:t>
            </a:r>
            <a:r>
              <a:rPr lang="it-IT" sz="2800" b="1" dirty="0"/>
              <a:t>Prima rivoluzione industriale</a:t>
            </a:r>
            <a:r>
              <a:rPr lang="it-IT" sz="2400" b="1" dirty="0"/>
              <a:t>,   fine sec. </a:t>
            </a:r>
            <a:r>
              <a:rPr lang="it-IT" sz="2400" dirty="0"/>
              <a:t> XVIII – prima metà XIX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Risultato di intreccio di rivoluzioni: agraria (rotazioni), demografica       (migliorie alimentari e igieniche), commerciale (commercio triangolare sulle rotte atlantiche) 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Macchina a vapore e meccanizzazione favoriscono il passaggio dal </a:t>
            </a:r>
            <a:r>
              <a:rPr lang="it-IT" sz="2400" dirty="0" err="1"/>
              <a:t>putting</a:t>
            </a:r>
            <a:r>
              <a:rPr lang="it-IT" sz="2400" dirty="0"/>
              <a:t> out </a:t>
            </a:r>
            <a:r>
              <a:rPr lang="it-IT" sz="2400" dirty="0" err="1"/>
              <a:t>system</a:t>
            </a:r>
            <a:r>
              <a:rPr lang="it-IT" sz="2400" dirty="0"/>
              <a:t> alla fabbrica accentrata (dal mercante imprenditore all’industriale, dal lavoratore a domicilio – spesso contadino- all’operaio)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Settore trainante: il tessile (tessuti hanno ampia domanda, lo sviluppo della produzione tessile crea domanda per altri settori merceologici: estrattivo, meccanico, chimico, trasporti) 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Imprenditoria diffusa: molte imprese di dimensione limitata</a:t>
            </a:r>
            <a:br>
              <a:rPr lang="it-IT" sz="2400" dirty="0"/>
            </a:br>
            <a:br>
              <a:rPr lang="it-IT" sz="2400" dirty="0"/>
            </a:br>
            <a:r>
              <a:rPr lang="it-IT" sz="2400" dirty="0"/>
              <a:t>Paesi first </a:t>
            </a:r>
            <a:r>
              <a:rPr lang="it-IT" sz="2400" dirty="0" err="1"/>
              <a:t>comers</a:t>
            </a:r>
            <a:r>
              <a:rPr lang="it-IT" sz="2400" dirty="0"/>
              <a:t>: Regno Unito, Paesi Bassi, Belgio, Francia</a:t>
            </a:r>
            <a:endParaRPr lang="it-IT" sz="3100" dirty="0"/>
          </a:p>
        </p:txBody>
      </p:sp>
    </p:spTree>
    <p:extLst>
      <p:ext uri="{BB962C8B-B14F-4D97-AF65-F5344CB8AC3E}">
        <p14:creationId xmlns:p14="http://schemas.microsoft.com/office/powerpoint/2010/main" val="303363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479A79-C8B8-4A4C-BAE3-A7861EDA38F3}"/>
              </a:ext>
            </a:extLst>
          </p:cNvPr>
          <p:cNvSpPr txBox="1"/>
          <p:nvPr/>
        </p:nvSpPr>
        <p:spPr>
          <a:xfrm>
            <a:off x="567159" y="1238491"/>
            <a:ext cx="10766345" cy="70788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Seconda rivoluzione industriale</a:t>
            </a:r>
            <a:r>
              <a:rPr lang="it-IT" sz="2800" dirty="0"/>
              <a:t>, </a:t>
            </a:r>
            <a:r>
              <a:rPr lang="it-IT" sz="2400" dirty="0"/>
              <a:t>seconda metà sec. XIX – anni Sessanta sec. XX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sz="2400" dirty="0"/>
              <a:t>Nuovi settori trainanti: siderurgia, metalmeccanica (reti ferroviarie), </a:t>
            </a:r>
          </a:p>
          <a:p>
            <a:r>
              <a:rPr lang="it-IT" sz="2400" dirty="0"/>
              <a:t>industria elettrica, chimica (</a:t>
            </a:r>
            <a:r>
              <a:rPr lang="it-IT" sz="2400" dirty="0" err="1"/>
              <a:t>carbonchimica</a:t>
            </a:r>
            <a:r>
              <a:rPr lang="it-IT" sz="2400" dirty="0"/>
              <a:t>, poi petrolchimica); </a:t>
            </a:r>
          </a:p>
          <a:p>
            <a:r>
              <a:rPr lang="it-IT" sz="2400" dirty="0"/>
              <a:t>poi motore a scoppio, petrolio oltre al carbone </a:t>
            </a:r>
          </a:p>
          <a:p>
            <a:endParaRPr lang="it-IT" sz="2400" dirty="0"/>
          </a:p>
          <a:p>
            <a:r>
              <a:rPr lang="it-IT" sz="2400" dirty="0"/>
              <a:t>Nascita della grande impresa (grandi impianti,  concentrazione industriale, </a:t>
            </a:r>
          </a:p>
          <a:p>
            <a:r>
              <a:rPr lang="it-IT" sz="2400" dirty="0"/>
              <a:t>mass production/mass </a:t>
            </a:r>
            <a:r>
              <a:rPr lang="it-IT" sz="2400" dirty="0" err="1"/>
              <a:t>consumption</a:t>
            </a:r>
            <a:r>
              <a:rPr lang="it-IT" sz="2400" dirty="0"/>
              <a:t>)</a:t>
            </a:r>
          </a:p>
          <a:p>
            <a:endParaRPr lang="it-IT" sz="2400" dirty="0"/>
          </a:p>
          <a:p>
            <a:r>
              <a:rPr lang="it-IT" sz="2400" dirty="0"/>
              <a:t>Paesi first </a:t>
            </a:r>
            <a:r>
              <a:rPr lang="it-IT" sz="2400" dirty="0" err="1"/>
              <a:t>comers</a:t>
            </a:r>
            <a:r>
              <a:rPr lang="it-IT" sz="2400" dirty="0"/>
              <a:t>: Inghilterra, Paesi Bassi, Belgio (</a:t>
            </a:r>
            <a:r>
              <a:rPr lang="it-IT" sz="2400"/>
              <a:t>imprenditoria diffusa)</a:t>
            </a:r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Ruolo dello Stato e della Banca universale (o mista)</a:t>
            </a:r>
          </a:p>
          <a:p>
            <a:endParaRPr lang="it-IT" sz="2400" dirty="0"/>
          </a:p>
          <a:p>
            <a:r>
              <a:rPr lang="it-IT" sz="2400" dirty="0"/>
              <a:t>Paesi </a:t>
            </a:r>
            <a:r>
              <a:rPr lang="it-IT" sz="2400" dirty="0" err="1"/>
              <a:t>second</a:t>
            </a:r>
            <a:r>
              <a:rPr lang="it-IT" sz="2400" dirty="0"/>
              <a:t> </a:t>
            </a:r>
            <a:r>
              <a:rPr lang="it-IT" sz="2400" dirty="0" err="1"/>
              <a:t>comers</a:t>
            </a:r>
            <a:r>
              <a:rPr lang="it-IT" sz="2400" dirty="0"/>
              <a:t>: Francia, Germania, Stati Uniti - metà XIX</a:t>
            </a:r>
          </a:p>
          <a:p>
            <a:endParaRPr lang="it-IT" sz="2400" dirty="0"/>
          </a:p>
          <a:p>
            <a:r>
              <a:rPr lang="it-IT" sz="2400" dirty="0"/>
              <a:t>Paesi late </a:t>
            </a:r>
            <a:r>
              <a:rPr lang="it-IT" sz="2400" dirty="0" err="1"/>
              <a:t>joiners</a:t>
            </a:r>
            <a:r>
              <a:rPr lang="it-IT" sz="2400" dirty="0"/>
              <a:t>: Impero Austro-ungarico, Russia, Italia, Giappone – ultimo terzo XIX</a:t>
            </a:r>
          </a:p>
          <a:p>
            <a:endParaRPr lang="it-IT" sz="2400" dirty="0"/>
          </a:p>
          <a:p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100047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B53EA93-E5F4-F144-A219-ADE4EDE78DA4}"/>
              </a:ext>
            </a:extLst>
          </p:cNvPr>
          <p:cNvSpPr txBox="1"/>
          <p:nvPr/>
        </p:nvSpPr>
        <p:spPr>
          <a:xfrm>
            <a:off x="960699" y="1493134"/>
            <a:ext cx="8942448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Terza rivoluzione industriale</a:t>
            </a:r>
            <a:r>
              <a:rPr lang="it-IT" sz="2800" dirty="0"/>
              <a:t>, </a:t>
            </a:r>
            <a:r>
              <a:rPr lang="it-IT" sz="2400" dirty="0"/>
              <a:t>dagli anni 1960 a oggi</a:t>
            </a:r>
          </a:p>
          <a:p>
            <a:endParaRPr lang="it-IT" sz="2400" b="1" dirty="0"/>
          </a:p>
          <a:p>
            <a:r>
              <a:rPr lang="it-IT" sz="2400" dirty="0"/>
              <a:t>Tecnologie della informazione e comunicazione (ICT) </a:t>
            </a:r>
          </a:p>
          <a:p>
            <a:r>
              <a:rPr lang="it-IT" sz="2400" dirty="0"/>
              <a:t>Informatica, ma anche trasporto aereo e container</a:t>
            </a:r>
          </a:p>
          <a:p>
            <a:endParaRPr lang="it-IT" sz="2400" dirty="0"/>
          </a:p>
          <a:p>
            <a:r>
              <a:rPr lang="it-IT" sz="2400" dirty="0"/>
              <a:t>Globalizzazione  (mercati delle merci e finanziari)</a:t>
            </a:r>
          </a:p>
          <a:p>
            <a:endParaRPr lang="it-IT" sz="2400" dirty="0"/>
          </a:p>
          <a:p>
            <a:r>
              <a:rPr lang="it-IT" sz="2400" dirty="0"/>
              <a:t>Paesi emergenti: tigri asiatiche (Singapore, Hong Kong, South Corea,</a:t>
            </a:r>
          </a:p>
          <a:p>
            <a:r>
              <a:rPr lang="it-IT" sz="2400" dirty="0"/>
              <a:t>Taiwan) – dagli anni 1970</a:t>
            </a:r>
          </a:p>
          <a:p>
            <a:r>
              <a:rPr lang="it-IT" sz="2400" dirty="0"/>
              <a:t>Paesi BRICS (Brasile, Russia, India, Cina, South Africa) – dagli anni 1990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83240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A9DF5CD-4184-5D41-80AC-04BCAF05372A}"/>
              </a:ext>
            </a:extLst>
          </p:cNvPr>
          <p:cNvSpPr txBox="1"/>
          <p:nvPr/>
        </p:nvSpPr>
        <p:spPr>
          <a:xfrm>
            <a:off x="1435261" y="1365813"/>
            <a:ext cx="7931723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Quarta rivoluzione industriale</a:t>
            </a:r>
            <a:r>
              <a:rPr lang="it-IT" sz="2800" dirty="0"/>
              <a:t>, oggi e in futuro</a:t>
            </a:r>
          </a:p>
          <a:p>
            <a:endParaRPr lang="it-IT" sz="2800" b="1" dirty="0"/>
          </a:p>
          <a:p>
            <a:r>
              <a:rPr lang="it-IT" sz="2400" dirty="0"/>
              <a:t>Quarta o accelerazione del paradigma tecnologico della terza?</a:t>
            </a:r>
          </a:p>
          <a:p>
            <a:endParaRPr lang="it-IT" sz="2400" dirty="0"/>
          </a:p>
          <a:p>
            <a:r>
              <a:rPr lang="it-IT" sz="2400" dirty="0"/>
              <a:t>Digitalizzazione (Internet of </a:t>
            </a:r>
            <a:r>
              <a:rPr lang="it-IT" sz="2400" dirty="0" err="1"/>
              <a:t>things</a:t>
            </a:r>
            <a:r>
              <a:rPr lang="it-IT" sz="2400" dirty="0"/>
              <a:t>, Big Data,</a:t>
            </a:r>
          </a:p>
          <a:p>
            <a:r>
              <a:rPr lang="it-IT" sz="2400" dirty="0"/>
              <a:t>integrazione tra uomo e macchina, tra macchina </a:t>
            </a:r>
            <a:r>
              <a:rPr lang="it-IT" sz="2400"/>
              <a:t>e macchina) </a:t>
            </a:r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Robotizzazione</a:t>
            </a:r>
          </a:p>
          <a:p>
            <a:endParaRPr lang="it-IT" sz="2400" dirty="0"/>
          </a:p>
          <a:p>
            <a:r>
              <a:rPr lang="it-IT" sz="2400" dirty="0"/>
              <a:t>Intelligenza artificiale</a:t>
            </a:r>
          </a:p>
          <a:p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11000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BD5190D-F3B4-CA4B-A902-9C63A9A22234}"/>
              </a:ext>
            </a:extLst>
          </p:cNvPr>
          <p:cNvSpPr txBox="1"/>
          <p:nvPr/>
        </p:nvSpPr>
        <p:spPr>
          <a:xfrm>
            <a:off x="1215342" y="1331089"/>
            <a:ext cx="9493753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Lo sviluppo economico moderno</a:t>
            </a:r>
            <a:r>
              <a:rPr lang="it-IT" sz="2400" dirty="0"/>
              <a:t>, le interpretazioni</a:t>
            </a:r>
            <a:endParaRPr lang="it-IT" sz="2800" b="1" dirty="0"/>
          </a:p>
          <a:p>
            <a:endParaRPr lang="it-IT" dirty="0"/>
          </a:p>
          <a:p>
            <a:r>
              <a:rPr lang="it-IT" dirty="0" err="1"/>
              <a:t>Rostow</a:t>
            </a:r>
            <a:r>
              <a:rPr lang="it-IT" dirty="0"/>
              <a:t>:   imitazione dell’UK</a:t>
            </a:r>
          </a:p>
          <a:p>
            <a:r>
              <a:rPr lang="it-IT" dirty="0"/>
              <a:t>5 stadi - decollo dal secondo al terzo stadio grazie all’investimento del 10%</a:t>
            </a:r>
          </a:p>
          <a:p>
            <a:endParaRPr lang="it-IT" dirty="0"/>
          </a:p>
          <a:p>
            <a:r>
              <a:rPr lang="it-IT" dirty="0"/>
              <a:t>Alexander </a:t>
            </a:r>
            <a:r>
              <a:rPr lang="it-IT" dirty="0" err="1"/>
              <a:t>Gerschenkron</a:t>
            </a:r>
            <a:r>
              <a:rPr lang="it-IT" dirty="0"/>
              <a:t> : imitazione con differenze </a:t>
            </a:r>
          </a:p>
          <a:p>
            <a:r>
              <a:rPr lang="it-IT" dirty="0"/>
              <a:t>Agenti sostitutivi: </a:t>
            </a:r>
            <a:r>
              <a:rPr lang="it-IT" i="1" dirty="0"/>
              <a:t>imprenditoria diffusa</a:t>
            </a:r>
            <a:r>
              <a:rPr lang="it-IT" dirty="0"/>
              <a:t> sostituita da </a:t>
            </a:r>
            <a:r>
              <a:rPr lang="it-IT" i="1" dirty="0"/>
              <a:t>Banca mista</a:t>
            </a:r>
            <a:r>
              <a:rPr lang="it-IT" dirty="0"/>
              <a:t> e </a:t>
            </a:r>
            <a:r>
              <a:rPr lang="it-IT" i="1" dirty="0"/>
              <a:t>Stato / </a:t>
            </a:r>
            <a:r>
              <a:rPr lang="it-IT" dirty="0"/>
              <a:t>vantaggi dell’arretratezza</a:t>
            </a:r>
          </a:p>
          <a:p>
            <a:endParaRPr lang="it-IT" dirty="0"/>
          </a:p>
          <a:p>
            <a:r>
              <a:rPr lang="it-IT" dirty="0" err="1"/>
              <a:t>Pollard</a:t>
            </a:r>
            <a:r>
              <a:rPr lang="it-IT" dirty="0"/>
              <a:t>: </a:t>
            </a:r>
            <a:r>
              <a:rPr lang="it-IT" i="1" dirty="0"/>
              <a:t>differenziale di contemporaneità</a:t>
            </a:r>
            <a:r>
              <a:rPr lang="it-IT" b="1" dirty="0"/>
              <a:t>:</a:t>
            </a:r>
            <a:r>
              <a:rPr lang="it-IT" dirty="0"/>
              <a:t> ferrovie, grano americano a basso costo</a:t>
            </a:r>
          </a:p>
          <a:p>
            <a:r>
              <a:rPr lang="it-IT" dirty="0"/>
              <a:t>Dimensione regionale dello sviluppo, non nazionale</a:t>
            </a:r>
          </a:p>
          <a:p>
            <a:endParaRPr lang="it-IT" dirty="0"/>
          </a:p>
          <a:p>
            <a:r>
              <a:rPr lang="it-IT" dirty="0"/>
              <a:t>David: </a:t>
            </a:r>
            <a:r>
              <a:rPr lang="it-IT" dirty="0" err="1"/>
              <a:t>Path</a:t>
            </a:r>
            <a:r>
              <a:rPr lang="it-IT" dirty="0"/>
              <a:t> </a:t>
            </a:r>
            <a:r>
              <a:rPr lang="it-IT" dirty="0" err="1"/>
              <a:t>dependence</a:t>
            </a:r>
            <a:r>
              <a:rPr lang="it-IT" dirty="0"/>
              <a:t> (importanza delle istituzioni e della storia)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8977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467</Words>
  <Application>Microsoft Macintosh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                Le Rivoluzioni industriali</vt:lpstr>
      <vt:lpstr>               Prima rivoluzione industriale,   fine sec.  XVIII – prima metà XIX  Risultato di intreccio di rivoluzioni: agraria (rotazioni), demografica       (migliorie alimentari e igieniche), commerciale (commercio triangolare sulle rotte atlantiche)   Macchina a vapore e meccanizzazione favoriscono il passaggio dal putting out system alla fabbrica accentrata (dal mercante imprenditore all’industriale, dal lavoratore a domicilio – spesso contadino- all’operaio)  Settore trainante: il tessile (tessuti hanno ampia domanda, lo sviluppo della produzione tessile crea domanda per altri settori merceologici: estrattivo, meccanico, chimico, trasporti)   Imprenditoria diffusa: molte imprese di dimensione limitata  Paesi first comers: Regno Unito, Paesi Bassi, Belgio, Francia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rivoluzioni industriali: tecnologie, conoscenze scientifiche, fonti di energia, intensità di capitale   Prima: sec. XVIII – risultato di </dc:title>
  <dc:creator>Microsoft Office User</dc:creator>
  <cp:lastModifiedBy>Microsoft Office User</cp:lastModifiedBy>
  <cp:revision>18</cp:revision>
  <dcterms:created xsi:type="dcterms:W3CDTF">2020-09-04T09:32:16Z</dcterms:created>
  <dcterms:modified xsi:type="dcterms:W3CDTF">2021-02-09T08:10:50Z</dcterms:modified>
</cp:coreProperties>
</file>