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MwX3BKz9wPuDx8KMc2HElNhMf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086c3a2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2086c3a2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086c3a2b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05a180c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05a180c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205a180cf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05a180cf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05a180cf1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205a180cf1_0_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05a180cf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05a180cf1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205a180cf1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1524000" y="502571"/>
            <a:ext cx="9144000" cy="3007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haroni"/>
              <a:buNone/>
            </a:pPr>
            <a:r>
              <a:rPr lang="it-IT">
                <a:latin typeface="Aharoni"/>
                <a:ea typeface="Aharoni"/>
                <a:cs typeface="Aharoni"/>
                <a:sym typeface="Aharoni"/>
              </a:rPr>
              <a:t>The securitisation of migration in the European Union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1524000" y="430005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it-IT" sz="4400" b="1" i="1">
                <a:highlight>
                  <a:srgbClr val="FFFF00"/>
                </a:highlight>
              </a:rPr>
              <a:t>Frontex</a:t>
            </a:r>
            <a:r>
              <a:rPr lang="it-IT" sz="4400"/>
              <a:t> and its evolving security practices</a:t>
            </a:r>
            <a:endParaRPr sz="4400"/>
          </a:p>
        </p:txBody>
      </p:sp>
      <p:sp>
        <p:nvSpPr>
          <p:cNvPr id="102" name="Google Shape;102;p1"/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8693728" y="6369668"/>
            <a:ext cx="365067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Sarah Léonard &amp; Christian Kaunert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086c3a2b4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Finanziamenti</a:t>
            </a:r>
            <a:endParaRPr/>
          </a:p>
        </p:txBody>
      </p:sp>
      <p:sp>
        <p:nvSpPr>
          <p:cNvPr id="219" name="Google Shape;219;g12086c3a2b4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Le operazioni congiunte Hera 1 ed Hera 2 avevano un bilancio totale di 3,5 milioni di euro, di cui 2,8 cofinanziati da Frontex.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Anche se nell’articolo non viene esplicitato l’esatto aumento quantitativo dei finanziamenti, esso si può dedurre dalle seguenti affermazioni:</a:t>
            </a:r>
            <a:endParaRPr/>
          </a:p>
          <a:p>
            <a:pPr marL="457200" lvl="0" indent="-345122" algn="just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sz="1983"/>
              <a:t>“Negli ultimi anni, i governi europei hanno sempre più investito in sofisticati dispositivi tecnologici per rafforzare la sicurezza delle frontiere, tra cui radar e sensori, sistemi di sorveglianza con telecamere, sistemi aerei senza pilota, e sistemi informatici su larga scala che gestiscono dati biometrici” (Dijstelbloem e Meijer, 2011; Ger - Stein 2018).</a:t>
            </a:r>
            <a:endParaRPr sz="1983"/>
          </a:p>
          <a:p>
            <a:pPr marL="45720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endParaRPr sz="1983"/>
          </a:p>
          <a:p>
            <a:pPr marL="457200" lvl="0" indent="-345122" algn="just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it-IT" sz="1983"/>
              <a:t>”Tra gennaio e agosto 2016, 667 officers di Frontex sono stati schierati, insieme a 19 navi, 1 aereo e 2 elicotteri nell’ambito dell’operazione Poseidon, mentre 523 officer di Frontex, 9 navi, 3 aerei e 2 elicotteri hanno partecipato all’operazione Triton” (Commissione Europea 2016).</a:t>
            </a:r>
            <a:endParaRPr sz="1983"/>
          </a:p>
        </p:txBody>
      </p:sp>
      <p:pic>
        <p:nvPicPr>
          <p:cNvPr id="220" name="Google Shape;220;g12086c3a2b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625" y="62575"/>
            <a:ext cx="3134301" cy="17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205a180cf1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La “crisi migratoria”</a:t>
            </a:r>
            <a:r>
              <a:rPr lang="it-IT">
                <a:highlight>
                  <a:srgbClr val="FFFF00"/>
                </a:highlight>
              </a:rPr>
              <a:t> 2005-2006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27" name="Google Shape;227;g1205a180cf1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425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             </a:t>
            </a:r>
            <a:r>
              <a:rPr lang="it-IT" b="1"/>
              <a:t> Ceuta e Melilla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Il Governo spagnolo non chiede sostegno all’Unione Europea e la Commissione europea invia una “missione tecnica sull’immigrazione illegale”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1205a180cf1_0_0"/>
          <p:cNvSpPr txBox="1">
            <a:spLocks noGrp="1"/>
          </p:cNvSpPr>
          <p:nvPr>
            <p:ph type="body" idx="2"/>
          </p:nvPr>
        </p:nvSpPr>
        <p:spPr>
          <a:xfrm>
            <a:off x="6301150" y="1825625"/>
            <a:ext cx="4765800" cy="442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                 </a:t>
            </a:r>
            <a:r>
              <a:rPr lang="it-IT" b="1"/>
              <a:t>   Canarie</a:t>
            </a:r>
            <a:endParaRPr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-IT"/>
              <a:t>Il Governo spagnolo chiede sostegno all’Unione Europea per fronteggiare la “crisi migratoria”</a:t>
            </a:r>
            <a:endParaRPr/>
          </a:p>
        </p:txBody>
      </p:sp>
      <p:sp>
        <p:nvSpPr>
          <p:cNvPr id="229" name="Google Shape;229;g1205a180cf1_0_0"/>
          <p:cNvSpPr txBox="1"/>
          <p:nvPr/>
        </p:nvSpPr>
        <p:spPr>
          <a:xfrm>
            <a:off x="3293475" y="2209200"/>
            <a:ext cx="780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1205a180cf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96638" y="2386938"/>
            <a:ext cx="867400" cy="70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205a180cf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061963" y="2386938"/>
            <a:ext cx="867400" cy="70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pratiche di Frontex nel </a:t>
            </a:r>
            <a:r>
              <a:rPr lang="it-IT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2005-2006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7" name="Google Shape;237;p10"/>
          <p:cNvCxnSpPr/>
          <p:nvPr/>
        </p:nvCxnSpPr>
        <p:spPr>
          <a:xfrm>
            <a:off x="655320" y="2316480"/>
            <a:ext cx="4572000" cy="0"/>
          </a:xfrm>
          <a:prstGeom prst="straightConnector1">
            <a:avLst/>
          </a:prstGeom>
          <a:noFill/>
          <a:ln w="19050" cap="sq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10"/>
          <p:cNvSpPr txBox="1">
            <a:spLocks noGrp="1"/>
          </p:cNvSpPr>
          <p:nvPr>
            <p:ph type="body" idx="1"/>
          </p:nvPr>
        </p:nvSpPr>
        <p:spPr>
          <a:xfrm>
            <a:off x="655325" y="2778450"/>
            <a:ext cx="5619900" cy="3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 b="1"/>
              <a:t>Hera 1 </a:t>
            </a: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                Luglio 2006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                Operazione tecnica</a:t>
            </a:r>
            <a:endParaRPr sz="2200"/>
          </a:p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 b="1"/>
              <a:t>Hera 2</a:t>
            </a:r>
            <a:endParaRPr sz="2200" b="1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/>
              <a:t>       </a:t>
            </a:r>
            <a:r>
              <a:rPr lang="it-IT" sz="2200"/>
              <a:t>Agosto 2006</a:t>
            </a:r>
            <a:endParaRPr sz="22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       Operazione umanitaria</a:t>
            </a:r>
            <a:endParaRPr sz="2200"/>
          </a:p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 b="1"/>
              <a:t>Hera 3</a:t>
            </a:r>
            <a:endParaRPr sz="2200" b="1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            Febbraio 2007</a:t>
            </a:r>
            <a:endParaRPr sz="22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            Due principali dimensioni:</a:t>
            </a:r>
            <a:endParaRPr sz="22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it-IT" sz="2200"/>
              <a:t>pattugliamento della costa dell’Africa occidentale      </a:t>
            </a:r>
            <a:endParaRPr sz="220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it-IT" sz="2200"/>
              <a:t>assistenza alle autorità spagnole per intervistare i migranti irregolari</a:t>
            </a:r>
            <a:endParaRPr sz="220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/>
              <a:t>                                      </a:t>
            </a:r>
            <a:endParaRPr sz="1800"/>
          </a:p>
        </p:txBody>
      </p:sp>
      <p:pic>
        <p:nvPicPr>
          <p:cNvPr id="239" name="Google Shape;239;p10" descr="Immagine che contiene barca, esterni, acqua, bianc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12885" r="35334"/>
          <a:stretch/>
        </p:blipFill>
        <p:spPr>
          <a:xfrm>
            <a:off x="6275200" y="0"/>
            <a:ext cx="5918578" cy="6652257"/>
          </a:xfrm>
          <a:custGeom>
            <a:avLst/>
            <a:gdLst/>
            <a:ahLst/>
            <a:cxnLst/>
            <a:rect l="l" t="t" r="r" b="b"/>
            <a:pathLst>
              <a:path w="6313150" h="6857997" extrusionOk="0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05a180cf1_0_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Il ruolo svolto da Frontex nella “crisi migratoria” </a:t>
            </a:r>
            <a:r>
              <a:rPr lang="it-IT">
                <a:highlight>
                  <a:srgbClr val="FFFF00"/>
                </a:highlight>
              </a:rPr>
              <a:t>2005-2006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246" name="Google Shape;246;g1205a180cf1_0_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84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La Spagna è porta d’accesso all’UE per i migranti irregolari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e i richiedenti asilo provenienti dall’Africa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Fornisce alle autorità spagnole assistenza tecnica per stabilire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l’identità e il paese d’origine degli immigrati sbarcati alle Canarie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Coordina operazioni congiunte in mare coinvolgendo i mezzi di vari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stati membri dell’UE. 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/>
              <a:t>                                   SECURITISATION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47" name="Google Shape;247;g1205a180cf1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643849" y="4931375"/>
            <a:ext cx="813176" cy="5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1205a180cf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7500" y="4350700"/>
            <a:ext cx="4154502" cy="250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“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Crisi migratoria</a:t>
            </a:r>
            <a:r>
              <a:rPr lang="it-IT"/>
              <a:t>”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it-IT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2015-2016</a:t>
            </a:r>
            <a:endParaRPr/>
          </a:p>
        </p:txBody>
      </p:sp>
      <p:grpSp>
        <p:nvGrpSpPr>
          <p:cNvPr id="254" name="Google Shape;254;p11"/>
          <p:cNvGrpSpPr/>
          <p:nvPr/>
        </p:nvGrpSpPr>
        <p:grpSpPr>
          <a:xfrm>
            <a:off x="838200" y="1849213"/>
            <a:ext cx="10515600" cy="4304160"/>
            <a:chOff x="0" y="23588"/>
            <a:chExt cx="10515600" cy="4304160"/>
          </a:xfrm>
        </p:grpSpPr>
        <p:sp>
          <p:nvSpPr>
            <p:cNvPr id="255" name="Google Shape;255;p11"/>
            <p:cNvSpPr/>
            <p:nvPr/>
          </p:nvSpPr>
          <p:spPr>
            <a:xfrm>
              <a:off x="0" y="23588"/>
              <a:ext cx="10515600" cy="14630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71422" y="95010"/>
              <a:ext cx="10372756" cy="132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2400" tIns="232400" rIns="232400" bIns="232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100"/>
                <a:buFont typeface="Calibri"/>
                <a:buNone/>
              </a:pPr>
              <a:r>
                <a:rPr lang="it-IT" sz="6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Riferita a Grecia e Italia</a:t>
              </a:r>
              <a:endParaRPr/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0" y="1486673"/>
              <a:ext cx="10515600" cy="2841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 txBox="1"/>
            <p:nvPr/>
          </p:nvSpPr>
          <p:spPr>
            <a:xfrm>
              <a:off x="0" y="1486673"/>
              <a:ext cx="10515600" cy="2841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77450" rIns="433825" bIns="77450" anchor="t" anchorCtr="0">
              <a:noAutofit/>
            </a:bodyPr>
            <a:lstStyle/>
            <a:p>
              <a:pPr marL="285750" marR="0" lvl="1" indent="-3048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Char char="•"/>
              </a:pPr>
              <a:r>
                <a:rPr lang="it-IT" sz="4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 quarti dei migranti fuggono dalla persecuzione e dalla violenza dell’Iraq, Siria, Afghanistan (UNHCR, 2015)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pratiche di Frontex nel </a:t>
            </a:r>
            <a:r>
              <a:rPr lang="it-IT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2015-2016</a:t>
            </a:r>
            <a:endParaRPr/>
          </a:p>
        </p:txBody>
      </p:sp>
      <p:grpSp>
        <p:nvGrpSpPr>
          <p:cNvPr id="265" name="Google Shape;265;p12"/>
          <p:cNvGrpSpPr/>
          <p:nvPr/>
        </p:nvGrpSpPr>
        <p:grpSpPr>
          <a:xfrm>
            <a:off x="4668970" y="1826548"/>
            <a:ext cx="4765984" cy="4667244"/>
            <a:chOff x="2874807" y="364206"/>
            <a:chExt cx="4765984" cy="4667244"/>
          </a:xfrm>
        </p:grpSpPr>
        <p:sp>
          <p:nvSpPr>
            <p:cNvPr id="266" name="Google Shape;266;p12"/>
            <p:cNvSpPr/>
            <p:nvPr/>
          </p:nvSpPr>
          <p:spPr>
            <a:xfrm>
              <a:off x="3108439" y="364206"/>
              <a:ext cx="4532352" cy="4532352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 txBox="1"/>
            <p:nvPr/>
          </p:nvSpPr>
          <p:spPr>
            <a:xfrm>
              <a:off x="5572636" y="1200533"/>
              <a:ext cx="1537762" cy="1510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Partecipazione ai cosiddetti «hotspot» </a:t>
              </a: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2874807" y="499098"/>
              <a:ext cx="4532352" cy="4532352"/>
            </a:xfrm>
            <a:prstGeom prst="pie">
              <a:avLst>
                <a:gd name="adj1" fmla="val 1800000"/>
                <a:gd name="adj2" fmla="val 9000000"/>
              </a:avLst>
            </a:prstGeom>
            <a:solidFill>
              <a:srgbClr val="2EE84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4115808" y="3358797"/>
              <a:ext cx="2050350" cy="14028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Analisi dei rischi</a:t>
              </a:r>
              <a:endParaRPr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2874807" y="499098"/>
              <a:ext cx="4532352" cy="4532352"/>
            </a:xfrm>
            <a:prstGeom prst="pie">
              <a:avLst>
                <a:gd name="adj1" fmla="val 9000000"/>
                <a:gd name="adj2" fmla="val 16200000"/>
              </a:avLst>
            </a:prstGeom>
            <a:solidFill>
              <a:srgbClr val="5999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 txBox="1"/>
            <p:nvPr/>
          </p:nvSpPr>
          <p:spPr>
            <a:xfrm>
              <a:off x="3360416" y="1389381"/>
              <a:ext cx="1537762" cy="15107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it-IT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Coordinamento delle operazioni congiunte (NATO, Europol)</a:t>
              </a:r>
              <a:endParaRPr/>
            </a:p>
          </p:txBody>
        </p:sp>
      </p:grpSp>
      <p:sp>
        <p:nvSpPr>
          <p:cNvPr id="272" name="Google Shape;272;p12"/>
          <p:cNvSpPr txBox="1"/>
          <p:nvPr/>
        </p:nvSpPr>
        <p:spPr>
          <a:xfrm>
            <a:off x="159325" y="2286750"/>
            <a:ext cx="37848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Operazione «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Triton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🡪 Grecia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Operazione «</a:t>
            </a:r>
            <a:r>
              <a:rPr lang="it-IT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Poseidon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» 🡪</a:t>
            </a:r>
            <a:r>
              <a:rPr lang="it-IT" sz="1800">
                <a:solidFill>
                  <a:schemeClr val="dk1"/>
                </a:solidFill>
              </a:rPr>
              <a:t> </a:t>
            </a:r>
            <a:r>
              <a:rPr lang="it-I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Italia (operazioni significativamente più grandi di quella di Hera)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2" descr="Immagine che contiene persona, maglietta, rosso, colpend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8700" y="3979075"/>
            <a:ext cx="828075" cy="470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2"/>
          <p:cNvPicPr preferRelativeResize="0"/>
          <p:nvPr/>
        </p:nvPicPr>
        <p:blipFill rotWithShape="1">
          <a:blip r:embed="rId4">
            <a:alphaModFix/>
          </a:blip>
          <a:srcRect l="8180" r="-8179"/>
          <a:stretch/>
        </p:blipFill>
        <p:spPr>
          <a:xfrm>
            <a:off x="2739359" y="2887950"/>
            <a:ext cx="906492" cy="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2"/>
          <p:cNvSpPr/>
          <p:nvPr/>
        </p:nvSpPr>
        <p:spPr>
          <a:xfrm rot="-1492">
            <a:off x="3811756" y="3252701"/>
            <a:ext cx="691200" cy="352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5999D5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205a180cf1_0_53"/>
          <p:cNvSpPr txBox="1">
            <a:spLocks noGrp="1"/>
          </p:cNvSpPr>
          <p:nvPr>
            <p:ph type="title"/>
          </p:nvPr>
        </p:nvSpPr>
        <p:spPr>
          <a:xfrm>
            <a:off x="838200" y="257525"/>
            <a:ext cx="10515600" cy="150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it-IT"/>
              <a:t>Il ruolo svolto da Frontex nella “crisi migratoria” </a:t>
            </a:r>
            <a:r>
              <a:rPr lang="it-IT">
                <a:highlight>
                  <a:srgbClr val="FFFF00"/>
                </a:highlight>
              </a:rPr>
              <a:t>2015-2016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205a180cf1_0_53"/>
          <p:cNvSpPr txBox="1">
            <a:spLocks noGrp="1"/>
          </p:cNvSpPr>
          <p:nvPr>
            <p:ph type="body" idx="1"/>
          </p:nvPr>
        </p:nvSpPr>
        <p:spPr>
          <a:xfrm>
            <a:off x="122450" y="1694200"/>
            <a:ext cx="11457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/>
              <a:t>Intensificazione delle pratiche di sicurezza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it-IT" sz="1900"/>
              <a:t>operazioni marittime congiunte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/>
              <a:t>Cooperazione con organismi che hanno un profilo di sicurezza più forte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➔"/>
            </a:pPr>
            <a:r>
              <a:rPr lang="it-IT" sz="1900"/>
              <a:t>NATO e EUROPOL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/>
              <a:t>Ruolo chiave nella produzione e nella raccolta di informazioni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➔"/>
            </a:pPr>
            <a:r>
              <a:rPr lang="it-IT" sz="1900"/>
              <a:t>migrazioni ma anche la minaccia alla sicurezza (crimine organizzato e 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/>
              <a:t>         terrorismo)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100">
                <a:solidFill>
                  <a:schemeClr val="lt1"/>
                </a:solidFill>
              </a:rPr>
              <a:t>pratiche di sicurez</a:t>
            </a:r>
            <a:endParaRPr/>
          </a:p>
        </p:txBody>
      </p:sp>
      <p:pic>
        <p:nvPicPr>
          <p:cNvPr id="283" name="Google Shape;283;g1205a180cf1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2475" y="2385868"/>
            <a:ext cx="4449525" cy="296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3" descr="Immagine che contiene persona, esterni, persone, folla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6946" t="9091" r="1663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315676" y="692659"/>
            <a:ext cx="5199068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it-IT" sz="6000">
                <a:latin typeface="Calibri"/>
                <a:ea typeface="Calibri"/>
                <a:cs typeface="Calibri"/>
                <a:sym typeface="Calibri"/>
              </a:rPr>
              <a:t>Conclusioni</a:t>
            </a:r>
            <a:endParaRPr/>
          </a:p>
        </p:txBody>
      </p:sp>
      <p:sp>
        <p:nvSpPr>
          <p:cNvPr id="292" name="Google Shape;292;p13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 txBox="1">
            <a:spLocks noGrp="1"/>
          </p:cNvSpPr>
          <p:nvPr>
            <p:ph type="body" idx="1"/>
          </p:nvPr>
        </p:nvSpPr>
        <p:spPr>
          <a:xfrm>
            <a:off x="322641" y="2800076"/>
            <a:ext cx="6399654" cy="3945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2400"/>
              <a:t>L’analisi delle pratiche di Frontex attraverso una versione rivista delle teorie sulla </a:t>
            </a:r>
            <a:r>
              <a:rPr lang="it-IT" sz="2400" i="1"/>
              <a:t>securitisation</a:t>
            </a:r>
            <a:r>
              <a:rPr lang="it-IT" sz="2400"/>
              <a:t> della Scuola di Copenaghen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2400"/>
              <a:t>Costruzione sociale della sicurezza – «crisi migratorie»?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2400"/>
              <a:t>Inquadramento della sicurezza come punto finale di un </a:t>
            </a:r>
            <a:r>
              <a:rPr lang="it-IT" sz="2400" i="1"/>
              <a:t>continuum</a:t>
            </a:r>
            <a:r>
              <a:rPr lang="it-IT" sz="2400"/>
              <a:t> (caratterizzato da sopravvivenza, minacce e militarizzazione)</a:t>
            </a:r>
            <a:endParaRPr sz="24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2400"/>
              <a:t>Intensificazione e sofisticazione delle pratiche di Frontex (Bello, 2020)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2400"/>
              <a:t>Operazioni congiunte complesse (crescente cooperazione con organismi come Europol e NATO)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228600" lvl="0" indent="-1463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4" descr="Immagine che contiene testo, edificio, esterni&#10;&#10;Descrizione generat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0223" b="55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4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/>
          </p:nvPr>
        </p:nvSpPr>
        <p:spPr>
          <a:xfrm>
            <a:off x="523875" y="5320142"/>
            <a:ext cx="11210925" cy="74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it-IT" sz="6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Grazie per l’ascolto!</a:t>
            </a:r>
            <a:endParaRPr/>
          </a:p>
        </p:txBody>
      </p:sp>
      <p:cxnSp>
        <p:nvCxnSpPr>
          <p:cNvPr id="302" name="Google Shape;302;p14"/>
          <p:cNvCxnSpPr/>
          <p:nvPr/>
        </p:nvCxnSpPr>
        <p:spPr>
          <a:xfrm>
            <a:off x="0" y="5241983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14"/>
          <p:cNvCxnSpPr/>
          <p:nvPr/>
        </p:nvCxnSpPr>
        <p:spPr>
          <a:xfrm>
            <a:off x="0" y="6134852"/>
            <a:ext cx="12192000" cy="0"/>
          </a:xfrm>
          <a:prstGeom prst="straightConnector1">
            <a:avLst/>
          </a:prstGeom>
          <a:noFill/>
          <a:ln w="41275" cap="flat" cmpd="sng">
            <a:solidFill>
              <a:schemeClr val="lt1">
                <a:alpha val="89803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p14"/>
          <p:cNvSpPr txBox="1"/>
          <p:nvPr/>
        </p:nvSpPr>
        <p:spPr>
          <a:xfrm>
            <a:off x="10273145" y="509771"/>
            <a:ext cx="225136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Laura Jung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Francesco Savi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Angelina Priore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Laetitia Kambirè</a:t>
            </a:r>
            <a:endParaRPr sz="1800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it-IT" sz="5400">
                <a:latin typeface="Calibri"/>
                <a:ea typeface="Calibri"/>
                <a:cs typeface="Calibri"/>
                <a:sym typeface="Calibri"/>
              </a:rPr>
              <a:t>L’oggetto della ricerca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52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/>
              <a:t>Indagine sull’evoluzione delle pratiche di sicurezza di Frontex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/>
              <a:t>Il quadro di «securitisation» della Scuola di Copenaghen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/>
              <a:t>La comprensione della sicurezza come appartenente a un </a:t>
            </a:r>
            <a:r>
              <a:rPr lang="it-IT" sz="2200" i="1"/>
              <a:t>continuum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it-IT" sz="2200"/>
              <a:t>L’analisi delle «crisi migratorie» nel Mediterraneo (2005-2006; 2015-2016)</a:t>
            </a:r>
            <a:endParaRPr sz="22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200"/>
              <a:t>Limiti della ricerca → difficoltà per gli autori di attingere alle informazioni, in quanto le fonti disponibili provengono prevalentemente da enti istituzionali (es. Frontex) che ne determinano il monopolio.</a:t>
            </a:r>
            <a:endParaRPr sz="2200"/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l="3193" r="597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372318" y="-828503"/>
            <a:ext cx="4818888" cy="278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it-IT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Cos’è Frontex?</a:t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715714" y="699516"/>
            <a:ext cx="4842302" cy="484230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260928" y="4123945"/>
            <a:ext cx="6971146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Agenzia europea della guardia di frontiera e costiera.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Istituita dal regolamento del consiglio CE 2007/2004, dell’ottobre 2004.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Scopo 🡪 coordinare la cooperazione operativa tra gli stati membri, per migliorare la sicurezza alle frontiere esterne dell’UE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 descr="Immagine che contiene persona, mutand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l="1831" r="26934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8247017" y="296091"/>
            <a:ext cx="3796937" cy="128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/>
              <a:t>                                                                       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Migrazione</a:t>
            </a:r>
            <a:r>
              <a:rPr lang="it-IT" sz="2000"/>
              <a:t>                    </a:t>
            </a:r>
            <a:r>
              <a:rPr lang="it-IT" sz="2000">
                <a:latin typeface="Arial"/>
                <a:ea typeface="Arial"/>
                <a:cs typeface="Arial"/>
                <a:sym typeface="Arial"/>
              </a:rPr>
              <a:t>Sicurezza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34000">
                <a:srgbClr val="000000">
                  <a:alpha val="95686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0">
                <a:srgbClr val="2F5496">
                  <a:alpha val="58823"/>
                </a:srgbClr>
              </a:gs>
              <a:gs pos="28000">
                <a:srgbClr val="2F5496">
                  <a:alpha val="58823"/>
                </a:srgbClr>
              </a:gs>
              <a:gs pos="100000">
                <a:srgbClr val="000000">
                  <a:alpha val="69803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9696077" y="1004454"/>
            <a:ext cx="898816" cy="353291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8305800" y="2272145"/>
            <a:ext cx="37962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legame tra migrazione e sicurezza posto dalle politiche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fenomeno di </a:t>
            </a:r>
            <a:r>
              <a:rPr lang="it-IT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securitisation 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   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ruolo di Frontex nel processo di </a:t>
            </a:r>
            <a:r>
              <a:rPr lang="it-IT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securitisation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l’incremento della </a:t>
            </a:r>
            <a:r>
              <a:rPr lang="it-IT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securitisation 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 “crisi migratoria” del 2015-2016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8283450" y="3706875"/>
            <a:ext cx="283200" cy="259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8283438" y="3181725"/>
            <a:ext cx="283200" cy="259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8283450" y="2349825"/>
            <a:ext cx="283200" cy="259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8283450" y="4560675"/>
            <a:ext cx="283200" cy="2598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 txBox="1"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haroni"/>
              <a:buNone/>
            </a:pPr>
            <a:r>
              <a:rPr lang="it-IT" sz="4800">
                <a:latin typeface="Aharoni"/>
                <a:ea typeface="Aharoni"/>
                <a:cs typeface="Aharoni"/>
                <a:sym typeface="Aharoni"/>
              </a:rPr>
              <a:t>La questione della «</a:t>
            </a:r>
            <a:r>
              <a:rPr lang="it-IT" sz="4800" u="sng">
                <a:latin typeface="Aharoni"/>
                <a:ea typeface="Aharoni"/>
                <a:cs typeface="Aharoni"/>
                <a:sym typeface="Aharoni"/>
              </a:rPr>
              <a:t>securitisation</a:t>
            </a:r>
            <a:r>
              <a:rPr lang="it-IT" sz="4800">
                <a:latin typeface="Aharoni"/>
                <a:ea typeface="Aharoni"/>
                <a:cs typeface="Aharoni"/>
                <a:sym typeface="Aharoni"/>
              </a:rPr>
              <a:t>»</a:t>
            </a:r>
            <a:endParaRPr/>
          </a:p>
        </p:txBody>
      </p:sp>
      <p:grpSp>
        <p:nvGrpSpPr>
          <p:cNvPr id="143" name="Google Shape;143;p5"/>
          <p:cNvGrpSpPr/>
          <p:nvPr/>
        </p:nvGrpSpPr>
        <p:grpSpPr>
          <a:xfrm>
            <a:off x="1155968" y="2282175"/>
            <a:ext cx="10074027" cy="4351338"/>
            <a:chOff x="220786" y="0"/>
            <a:chExt cx="10074027" cy="4351338"/>
          </a:xfrm>
        </p:grpSpPr>
        <p:sp>
          <p:nvSpPr>
            <p:cNvPr id="144" name="Google Shape;144;p5"/>
            <p:cNvSpPr/>
            <p:nvPr/>
          </p:nvSpPr>
          <p:spPr>
            <a:xfrm>
              <a:off x="788669" y="0"/>
              <a:ext cx="8938260" cy="4351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20786" y="1305401"/>
              <a:ext cx="3154680" cy="17405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305752" y="1390367"/>
              <a:ext cx="2984748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it-IT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atto discorsivo</a:t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680459" y="1305401"/>
              <a:ext cx="3154680" cy="1740535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>
              <a:off x="3765425" y="1390367"/>
              <a:ext cx="2984748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it-IT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atto pratico</a:t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140133" y="1305401"/>
              <a:ext cx="3154680" cy="1740535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7225099" y="1390367"/>
              <a:ext cx="2984748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it-IT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atto politico</a:t>
              </a:r>
              <a:endParaRPr/>
            </a:p>
          </p:txBody>
        </p:sp>
      </p:grpSp>
      <p:sp>
        <p:nvSpPr>
          <p:cNvPr id="151" name="Google Shape;151;p5"/>
          <p:cNvSpPr txBox="1"/>
          <p:nvPr/>
        </p:nvSpPr>
        <p:spPr>
          <a:xfrm>
            <a:off x="1614054" y="1875203"/>
            <a:ext cx="69411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(Oggettivi problemi di sicurezza?)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45473" y="288529"/>
            <a:ext cx="11748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haroni"/>
              <a:buNone/>
            </a:pPr>
            <a:r>
              <a:rPr lang="it-IT">
                <a:latin typeface="Aharoni"/>
                <a:ea typeface="Aharoni"/>
                <a:cs typeface="Aharoni"/>
                <a:sym typeface="Aharoni"/>
              </a:rPr>
              <a:t>Vecchio e nuovo quadro di «securitisation»</a:t>
            </a:r>
            <a:endParaRPr/>
          </a:p>
        </p:txBody>
      </p:sp>
      <p:grpSp>
        <p:nvGrpSpPr>
          <p:cNvPr id="157" name="Google Shape;157;p6"/>
          <p:cNvGrpSpPr/>
          <p:nvPr/>
        </p:nvGrpSpPr>
        <p:grpSpPr>
          <a:xfrm>
            <a:off x="838200" y="1826156"/>
            <a:ext cx="10515600" cy="4350274"/>
            <a:chOff x="0" y="531"/>
            <a:chExt cx="10515600" cy="4350274"/>
          </a:xfrm>
        </p:grpSpPr>
        <p:sp>
          <p:nvSpPr>
            <p:cNvPr id="158" name="Google Shape;158;p6"/>
            <p:cNvSpPr/>
            <p:nvPr/>
          </p:nvSpPr>
          <p:spPr>
            <a:xfrm>
              <a:off x="4206239" y="531"/>
              <a:ext cx="6309360" cy="20715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 txBox="1"/>
            <p:nvPr/>
          </p:nvSpPr>
          <p:spPr>
            <a:xfrm>
              <a:off x="4206239" y="259476"/>
              <a:ext cx="5532525" cy="1553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it-IT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it-IT" sz="27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securitisation</a:t>
              </a:r>
              <a:r>
                <a:rPr lang="it-IT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degli «atti di parola» (Busan, Waewer, Wilde)</a:t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0" y="531"/>
              <a:ext cx="4206240" cy="207155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101125" y="101656"/>
              <a:ext cx="4003990" cy="186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64750" rIns="129525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-IT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Vecchio quadro di securitisation (Scuola di Copenaghen)</a:t>
              </a: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4206240" y="2279246"/>
              <a:ext cx="6309360" cy="2071559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rgbClr val="CCD3EA">
                <a:alpha val="89803"/>
              </a:srgbClr>
            </a:solidFill>
            <a:ln w="12700" cap="flat" cmpd="sng">
              <a:solidFill>
                <a:srgbClr val="CCD3EA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4206240" y="2538191"/>
              <a:ext cx="5532525" cy="1553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125" tIns="17125" rIns="17125" bIns="171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Char char="•"/>
              </a:pPr>
              <a:r>
                <a:rPr lang="it-IT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(Bigo, 2000) «è possibile securizzare certi problemi </a:t>
              </a:r>
              <a:r>
                <a:rPr lang="it-IT" sz="27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senza discorsi</a:t>
              </a:r>
              <a:r>
                <a:rPr lang="it-IT" sz="27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i militari e la polizia lo sanno da molto tempo»</a:t>
              </a: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0" y="2279246"/>
              <a:ext cx="4206240" cy="2071559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 txBox="1"/>
            <p:nvPr/>
          </p:nvSpPr>
          <p:spPr>
            <a:xfrm>
              <a:off x="101125" y="2380371"/>
              <a:ext cx="4003990" cy="18693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64750" rIns="129525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400"/>
                <a:buFont typeface="Calibri"/>
                <a:buNone/>
              </a:pPr>
              <a:r>
                <a:rPr lang="it-IT" sz="3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Nuovo quadro di securitisation</a:t>
              </a:r>
              <a:endPara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Il concetto di </a:t>
            </a:r>
            <a:r>
              <a:rPr lang="it-IT" i="1">
                <a:latin typeface="Calibri"/>
                <a:ea typeface="Calibri"/>
                <a:cs typeface="Calibri"/>
                <a:sym typeface="Calibri"/>
              </a:rPr>
              <a:t>continuum</a:t>
            </a:r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body" idx="1"/>
          </p:nvPr>
        </p:nvSpPr>
        <p:spPr>
          <a:xfrm>
            <a:off x="829198" y="2141537"/>
            <a:ext cx="539336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400"/>
              <a:t>Visione più ampia del </a:t>
            </a:r>
            <a:r>
              <a:rPr lang="it-IT" sz="2400" i="1"/>
              <a:t>continuum </a:t>
            </a:r>
            <a:r>
              <a:rPr lang="it-IT" sz="2400"/>
              <a:t>sulla sicurezza: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400"/>
              <a:t>Sopravvivenza, militarizzazione e minacce esistenziali costituiscono soltanto il punto finale del regno della </a:t>
            </a:r>
            <a:r>
              <a:rPr lang="it-IT" sz="2400" b="1"/>
              <a:t>sicurezza </a:t>
            </a:r>
            <a:r>
              <a:rPr lang="it-IT" sz="2400"/>
              <a:t>(Williams, 2003)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sz="2400"/>
              <a:t>S</a:t>
            </a:r>
            <a:r>
              <a:rPr lang="it-IT" sz="2400" i="1"/>
              <a:t>ecuritisation</a:t>
            </a:r>
            <a:r>
              <a:rPr lang="it-IT" sz="2400"/>
              <a:t> come un processo a spirale (Bello, 2020)</a:t>
            </a:r>
            <a:endParaRPr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l="24720" r="19281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 extrusionOk="0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4" name="Google Shape;174;p7"/>
          <p:cNvSpPr/>
          <p:nvPr/>
        </p:nvSpPr>
        <p:spPr>
          <a:xfrm rot="10389197" flipH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>
                <a:alpha val="94901"/>
              </a:schemeClr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/>
              <a:t>“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Crisi migratoria</a:t>
            </a:r>
            <a:r>
              <a:rPr lang="it-IT"/>
              <a:t>”</a:t>
            </a:r>
            <a:r>
              <a:rPr lang="it-IT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it-IT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2005-2006</a:t>
            </a:r>
            <a:endParaRPr/>
          </a:p>
        </p:txBody>
      </p:sp>
      <p:grpSp>
        <p:nvGrpSpPr>
          <p:cNvPr id="181" name="Google Shape;181;p8"/>
          <p:cNvGrpSpPr/>
          <p:nvPr/>
        </p:nvGrpSpPr>
        <p:grpSpPr>
          <a:xfrm>
            <a:off x="838200" y="2139167"/>
            <a:ext cx="10515600" cy="3642953"/>
            <a:chOff x="0" y="354192"/>
            <a:chExt cx="10515600" cy="3642953"/>
          </a:xfrm>
        </p:grpSpPr>
        <p:sp>
          <p:nvSpPr>
            <p:cNvPr id="182" name="Google Shape;182;p8"/>
            <p:cNvSpPr/>
            <p:nvPr/>
          </p:nvSpPr>
          <p:spPr>
            <a:xfrm>
              <a:off x="0" y="354192"/>
              <a:ext cx="10515600" cy="98338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 txBox="1"/>
            <p:nvPr/>
          </p:nvSpPr>
          <p:spPr>
            <a:xfrm>
              <a:off x="48005" y="402197"/>
              <a:ext cx="10419590" cy="887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it-IT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Violenti scontri tra forze di frontiera e migranti</a:t>
              </a: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0" y="1337577"/>
              <a:ext cx="10515600" cy="997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 txBox="1"/>
            <p:nvPr/>
          </p:nvSpPr>
          <p:spPr>
            <a:xfrm>
              <a:off x="0" y="1337577"/>
              <a:ext cx="10515600" cy="9972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52050" rIns="291575" bIns="52050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Char char="•"/>
              </a:pPr>
              <a:r>
                <a:rPr lang="it-IT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 confine tra Marocco e le enclavi spagnole di Ceuta e M</a:t>
              </a:r>
              <a:r>
                <a:rPr lang="it-IT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</a:t>
              </a:r>
              <a:r>
                <a:rPr lang="it-IT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lilla (hanno causato 14 morti in pochi giorni)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0" y="2334800"/>
              <a:ext cx="10515600" cy="983384"/>
            </a:xfrm>
            <a:prstGeom prst="roundRect">
              <a:avLst>
                <a:gd name="adj" fmla="val 16667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48005" y="2382805"/>
              <a:ext cx="10419590" cy="8873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200" tIns="156200" rIns="156200" bIns="15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100"/>
                <a:buFont typeface="Calibri"/>
                <a:buNone/>
              </a:pPr>
              <a:r>
                <a:rPr lang="it-IT" sz="4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Flussi migratori </a:t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0" y="3318185"/>
              <a:ext cx="10515600" cy="67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 txBox="1"/>
            <p:nvPr/>
          </p:nvSpPr>
          <p:spPr>
            <a:xfrm>
              <a:off x="0" y="3318185"/>
              <a:ext cx="10515600" cy="678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850" tIns="52050" rIns="291575" bIns="52050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Char char="•"/>
              </a:pPr>
              <a:r>
                <a:rPr lang="it-IT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Dall’Africa Occidentale alle Isole Canarie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1210277" y="0"/>
            <a:ext cx="9771446" cy="6858000"/>
          </a:xfrm>
          <a:custGeom>
            <a:avLst/>
            <a:gdLst/>
            <a:ahLst/>
            <a:cxnLst/>
            <a:rect l="l" t="t" r="r" b="b"/>
            <a:pathLst>
              <a:path w="9771446" h="6858000" extrusionOk="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rgbClr val="D8D8D8">
              <a:alpha val="6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>
                <a:latin typeface="Calibri"/>
                <a:ea typeface="Calibri"/>
                <a:cs typeface="Calibri"/>
                <a:sym typeface="Calibri"/>
              </a:rPr>
              <a:t>Le pratiche di Frontex nel </a:t>
            </a:r>
            <a:r>
              <a:rPr lang="it-IT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2005-2006</a:t>
            </a:r>
            <a:endParaRPr/>
          </a:p>
        </p:txBody>
      </p:sp>
      <p:grpSp>
        <p:nvGrpSpPr>
          <p:cNvPr id="196" name="Google Shape;196;p9"/>
          <p:cNvGrpSpPr/>
          <p:nvPr/>
        </p:nvGrpSpPr>
        <p:grpSpPr>
          <a:xfrm>
            <a:off x="3025263" y="1542200"/>
            <a:ext cx="6141473" cy="5026367"/>
            <a:chOff x="2187063" y="-148488"/>
            <a:chExt cx="6141473" cy="5026367"/>
          </a:xfrm>
        </p:grpSpPr>
        <p:sp>
          <p:nvSpPr>
            <p:cNvPr id="197" name="Google Shape;197;p9"/>
            <p:cNvSpPr/>
            <p:nvPr/>
          </p:nvSpPr>
          <p:spPr>
            <a:xfrm>
              <a:off x="2187063" y="774"/>
              <a:ext cx="2935576" cy="1671208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 txBox="1"/>
            <p:nvPr/>
          </p:nvSpPr>
          <p:spPr>
            <a:xfrm>
              <a:off x="2236000" y="-67588"/>
              <a:ext cx="2742300" cy="16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it-IT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Coordinare la cooperazione operativa tra gli stati membri per la gestione delle frontiere</a:t>
              </a: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2480620" y="1671983"/>
              <a:ext cx="445963" cy="9116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0" name="Google Shape;200;p9"/>
            <p:cNvSpPr/>
            <p:nvPr/>
          </p:nvSpPr>
          <p:spPr>
            <a:xfrm>
              <a:off x="2926584" y="1942483"/>
              <a:ext cx="2051774" cy="1282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 txBox="1"/>
            <p:nvPr/>
          </p:nvSpPr>
          <p:spPr>
            <a:xfrm>
              <a:off x="2964143" y="1980042"/>
              <a:ext cx="1976656" cy="120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Assistere gli stati membri nella formazione delle guardie di frontiera</a:t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480620" y="1671983"/>
              <a:ext cx="293557" cy="25647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3" name="Google Shape;203;p9"/>
            <p:cNvSpPr/>
            <p:nvPr/>
          </p:nvSpPr>
          <p:spPr>
            <a:xfrm>
              <a:off x="2774178" y="3595521"/>
              <a:ext cx="2051774" cy="1282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0C9B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 txBox="1"/>
            <p:nvPr/>
          </p:nvSpPr>
          <p:spPr>
            <a:xfrm>
              <a:off x="2811737" y="3633080"/>
              <a:ext cx="1976656" cy="120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Condurre analisi di rischio</a:t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5763818" y="774"/>
              <a:ext cx="2564717" cy="1282358"/>
            </a:xfrm>
            <a:prstGeom prst="roundRect">
              <a:avLst>
                <a:gd name="adj" fmla="val 10000"/>
              </a:avLst>
            </a:prstGeom>
            <a:solidFill>
              <a:srgbClr val="6FAB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5726100" y="-148488"/>
              <a:ext cx="2564700" cy="16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175" tIns="24125" rIns="36175" bIns="24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it-IT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Seguire gli sviluppi della ricerca sul controllo e sorveglianza delle frontiere</a:t>
              </a: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6020290" y="1283133"/>
              <a:ext cx="256471" cy="9617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8" name="Google Shape;208;p9"/>
            <p:cNvSpPr/>
            <p:nvPr/>
          </p:nvSpPr>
          <p:spPr>
            <a:xfrm>
              <a:off x="6276762" y="1603723"/>
              <a:ext cx="2051774" cy="1282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8BD6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6314321" y="1641282"/>
              <a:ext cx="1976656" cy="120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Assistere gli stati membri quando è necessaria una maggiore assistenza tecnica e operativa</a:t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020290" y="1283133"/>
              <a:ext cx="256471" cy="256471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6276762" y="3206671"/>
              <a:ext cx="2051774" cy="1282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6FAB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 txBox="1"/>
            <p:nvPr/>
          </p:nvSpPr>
          <p:spPr>
            <a:xfrm>
              <a:off x="6314321" y="3244230"/>
              <a:ext cx="1976656" cy="120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20300" rIns="30475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lang="it-I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Assistere gli stati membri nell’organizzazione di operazioni di rimpatrio congiunte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</Words>
  <Application>Microsoft Office PowerPoint</Application>
  <PresentationFormat>Widescreen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Aharoni</vt:lpstr>
      <vt:lpstr>Arial</vt:lpstr>
      <vt:lpstr>Calibri</vt:lpstr>
      <vt:lpstr>Tema di Office</vt:lpstr>
      <vt:lpstr>Tema di Office</vt:lpstr>
      <vt:lpstr>The securitisation of migration in the European Union</vt:lpstr>
      <vt:lpstr>L’oggetto della ricerca</vt:lpstr>
      <vt:lpstr>Cos’è Frontex?</vt:lpstr>
      <vt:lpstr>Presentazione standard di PowerPoint</vt:lpstr>
      <vt:lpstr>La questione della «securitisation»</vt:lpstr>
      <vt:lpstr>Vecchio e nuovo quadro di «securitisation»</vt:lpstr>
      <vt:lpstr>Il concetto di continuum</vt:lpstr>
      <vt:lpstr>“Crisi migratoria” del 2005-2006</vt:lpstr>
      <vt:lpstr>Le pratiche di Frontex nel 2005-2006</vt:lpstr>
      <vt:lpstr>Finanziamenti</vt:lpstr>
      <vt:lpstr>La “crisi migratoria” 2005-2006</vt:lpstr>
      <vt:lpstr>Le pratiche di Frontex nel 2005-2006</vt:lpstr>
      <vt:lpstr>Il ruolo svolto da Frontex nella “crisi migratoria” 2005-2006 </vt:lpstr>
      <vt:lpstr>“Crisi migratoria” del 2015-2016</vt:lpstr>
      <vt:lpstr>Le pratiche di Frontex nel 2015-2016</vt:lpstr>
      <vt:lpstr> Il ruolo svolto da Frontex nella “crisi migratoria” 2015-2016  </vt:lpstr>
      <vt:lpstr>Conclusioni</vt:lpstr>
      <vt:lpstr>Grazie per l’ascolto!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securitisation of migration in the European Union</dc:title>
  <dc:creator>Francesco Savi</dc:creator>
  <cp:lastModifiedBy>TizianaCaponio</cp:lastModifiedBy>
  <cp:revision>1</cp:revision>
  <dcterms:created xsi:type="dcterms:W3CDTF">2022-03-24T15:07:07Z</dcterms:created>
  <dcterms:modified xsi:type="dcterms:W3CDTF">2022-04-04T20:11:02Z</dcterms:modified>
</cp:coreProperties>
</file>