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300" r:id="rId4"/>
    <p:sldId id="301" r:id="rId5"/>
    <p:sldId id="295" r:id="rId6"/>
    <p:sldId id="291" r:id="rId7"/>
    <p:sldId id="302" r:id="rId8"/>
    <p:sldId id="292" r:id="rId9"/>
    <p:sldId id="293" r:id="rId10"/>
    <p:sldId id="303" r:id="rId11"/>
    <p:sldId id="296" r:id="rId12"/>
    <p:sldId id="279" r:id="rId13"/>
    <p:sldId id="281" r:id="rId14"/>
    <p:sldId id="304" r:id="rId15"/>
    <p:sldId id="305" r:id="rId16"/>
    <p:sldId id="280" r:id="rId17"/>
    <p:sldId id="299" r:id="rId18"/>
    <p:sldId id="297" r:id="rId19"/>
    <p:sldId id="298" r:id="rId20"/>
    <p:sldId id="306" r:id="rId21"/>
    <p:sldId id="307" r:id="rId22"/>
    <p:sldId id="283"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9" autoAdjust="0"/>
    <p:restoredTop sz="95431" autoAdjust="0"/>
  </p:normalViewPr>
  <p:slideViewPr>
    <p:cSldViewPr snapToGrid="0">
      <p:cViewPr varScale="1">
        <p:scale>
          <a:sx n="97" d="100"/>
          <a:sy n="97" d="100"/>
        </p:scale>
        <p:origin x="34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26/09/22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CE74DF-E78B-4649-91E6-330642CEC555}" type="slidenum">
              <a:rPr lang="it-IT" sz="1200">
                <a:solidFill>
                  <a:prstClr val="black"/>
                </a:solidFill>
              </a:rPr>
              <a:pPr/>
              <a:t>19</a:t>
            </a:fld>
            <a:endParaRPr lang="it-IT" sz="1200">
              <a:solidFill>
                <a:prstClr val="black"/>
              </a:solidFill>
            </a:endParaRPr>
          </a:p>
        </p:txBody>
      </p:sp>
      <p:sp>
        <p:nvSpPr>
          <p:cNvPr id="22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138538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9</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87057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13</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14</a:t>
            </a:fld>
            <a:endParaRPr lang="it-IT"/>
          </a:p>
        </p:txBody>
      </p:sp>
    </p:spTree>
    <p:extLst>
      <p:ext uri="{BB962C8B-B14F-4D97-AF65-F5344CB8AC3E}">
        <p14:creationId xmlns:p14="http://schemas.microsoft.com/office/powerpoint/2010/main" val="607646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26/09/22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26/09/22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it-IT"/>
              <a:t>Click to edit Master text styles</a:t>
            </a:r>
          </a:p>
          <a:p>
            <a:pPr lvl="1" eaLnBrk="1" latinLnBrk="0" hangingPunct="1"/>
            <a:r>
              <a:rPr lang="it-IT"/>
              <a:t>Second level</a:t>
            </a:r>
          </a:p>
          <a:p>
            <a:pPr lvl="2" eaLnBrk="1" latinLnBrk="0" hangingPunct="1"/>
            <a:r>
              <a:rPr lang="it-IT"/>
              <a:t>Third level</a:t>
            </a:r>
          </a:p>
          <a:p>
            <a:pPr lvl="3" eaLnBrk="1" latinLnBrk="0" hangingPunct="1"/>
            <a:r>
              <a:rPr lang="it-IT"/>
              <a:t>Fourth level</a:t>
            </a:r>
          </a:p>
          <a:p>
            <a:pPr lvl="4" eaLnBrk="1" latinLnBrk="0" hangingPunct="1"/>
            <a:r>
              <a:rPr lang="it-IT"/>
              <a:t>Fifth level</a:t>
            </a:r>
            <a:endParaRPr kumimoji="0" lang="en-US"/>
          </a:p>
        </p:txBody>
      </p:sp>
      <p:sp>
        <p:nvSpPr>
          <p:cNvPr id="14" name="Date Placeholder 13"/>
          <p:cNvSpPr>
            <a:spLocks noGrp="1"/>
          </p:cNvSpPr>
          <p:nvPr>
            <p:ph type="dt" sz="half" idx="14"/>
          </p:nvPr>
        </p:nvSpPr>
        <p:spPr/>
        <p:txBody>
          <a:bodyPr/>
          <a:lstStyle/>
          <a:p>
            <a:fld id="{7FE2E624-ABAC-8645-8409-92AEF78E3CB1}" type="datetimeFigureOut">
              <a:rPr lang="en-US" smtClean="0">
                <a:solidFill>
                  <a:srgbClr val="FEFAC9"/>
                </a:solidFill>
                <a:latin typeface="Constantia"/>
              </a:rPr>
              <a:pPr/>
              <a:t>9/26/22</a:t>
            </a:fld>
            <a:endParaRPr lang="en-US">
              <a:solidFill>
                <a:srgbClr val="FEFAC9"/>
              </a:solidFill>
              <a:latin typeface="Constantia"/>
            </a:endParaRPr>
          </a:p>
        </p:txBody>
      </p:sp>
      <p:sp>
        <p:nvSpPr>
          <p:cNvPr id="15" name="Slide Number Placeholder 14"/>
          <p:cNvSpPr>
            <a:spLocks noGrp="1"/>
          </p:cNvSpPr>
          <p:nvPr>
            <p:ph type="sldNum" sz="quarter" idx="15"/>
          </p:nvPr>
        </p:nvSpPr>
        <p:spPr/>
        <p:txBody>
          <a:bodyPr/>
          <a:lstStyle>
            <a:lvl1pPr algn="ctr">
              <a:defRPr/>
            </a:lvl1pPr>
          </a:lstStyle>
          <a:p>
            <a:fld id="{D89590F1-AC0A-AD49-B242-B37209BE9DAA}" type="slidenum">
              <a:rPr lang="en-US" smtClean="0">
                <a:solidFill>
                  <a:srgbClr val="FEFAC9"/>
                </a:solidFill>
                <a:latin typeface="Constantia"/>
              </a:rPr>
              <a:pPr/>
              <a:t>‹N›</a:t>
            </a:fld>
            <a:endParaRPr lang="en-US">
              <a:solidFill>
                <a:srgbClr val="FEFAC9"/>
              </a:solidFill>
              <a:latin typeface="Constantia"/>
            </a:endParaRPr>
          </a:p>
        </p:txBody>
      </p:sp>
      <p:sp>
        <p:nvSpPr>
          <p:cNvPr id="16" name="Footer Placeholder 15"/>
          <p:cNvSpPr>
            <a:spLocks noGrp="1"/>
          </p:cNvSpPr>
          <p:nvPr>
            <p:ph type="ftr" sz="quarter" idx="16"/>
          </p:nvPr>
        </p:nvSpPr>
        <p:spPr/>
        <p:txBody>
          <a:bodyPr/>
          <a:lstStyle/>
          <a:p>
            <a:endParaRPr lang="en-US">
              <a:solidFill>
                <a:srgbClr val="FEFAC9"/>
              </a:solidFill>
              <a:latin typeface="Constantia"/>
            </a:endParaRPr>
          </a:p>
        </p:txBody>
      </p:sp>
      <p:sp>
        <p:nvSpPr>
          <p:cNvPr id="17" name="Title 16"/>
          <p:cNvSpPr>
            <a:spLocks noGrp="1"/>
          </p:cNvSpPr>
          <p:nvPr>
            <p:ph type="title"/>
          </p:nvPr>
        </p:nvSpPr>
        <p:spPr/>
        <p:txBody>
          <a:bodyPr rtlCol="0" anchor="b" anchorCtr="0"/>
          <a:lstStyle/>
          <a:p>
            <a:r>
              <a:rPr kumimoji="0" lang="it-IT"/>
              <a:t>Click to edit Master title style</a:t>
            </a:r>
            <a:endParaRPr kumimoji="0" lang="en-US"/>
          </a:p>
        </p:txBody>
      </p:sp>
    </p:spTree>
    <p:extLst>
      <p:ext uri="{BB962C8B-B14F-4D97-AF65-F5344CB8AC3E}">
        <p14:creationId xmlns:p14="http://schemas.microsoft.com/office/powerpoint/2010/main" val="1663102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26/09/22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urses.cit.cornell.edu/vicosperu/vicos-site/cornellperu_page_1.ht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ru.ffyl.unam.mx:8080/jspui/bitstream/10391/2973/1/29_CCLat_1978_Gonzalez_Prada.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fontScale="90000"/>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Dall’indigenismo</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all’Antropologia</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in </a:t>
            </a:r>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Perù</a:t>
            </a:r>
            <a:endPar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2022/23</a:t>
            </a:r>
          </a:p>
          <a:p>
            <a:r>
              <a:rPr lang="it-IT" sz="20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9" name="Picture 3" descr="lanzon">
            <a:extLst>
              <a:ext uri="{FF2B5EF4-FFF2-40B4-BE49-F238E27FC236}">
                <a16:creationId xmlns:a16="http://schemas.microsoft.com/office/drawing/2014/main" id="{AAC7CFCB-5D43-274A-A89F-1D2227DDD6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4" r="-1509"/>
          <a:stretch/>
        </p:blipFill>
        <p:spPr bwMode="auto">
          <a:xfrm>
            <a:off x="-30435" y="10942"/>
            <a:ext cx="3139395" cy="6230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B321334C-BF92-2E49-A780-046E301F8BFE}"/>
              </a:ext>
            </a:extLst>
          </p:cNvPr>
          <p:cNvSpPr txBox="1">
            <a:spLocks/>
          </p:cNvSpPr>
          <p:nvPr/>
        </p:nvSpPr>
        <p:spPr>
          <a:xfrm>
            <a:off x="4056528" y="960391"/>
            <a:ext cx="5818991" cy="4872764"/>
          </a:xfrm>
          <a:prstGeom prst="rect">
            <a:avLst/>
          </a:prstGeom>
        </p:spPr>
        <p:txBody>
          <a:bodyPr>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it-IT" sz="3200" b="1" dirty="0">
                <a:ln w="3200">
                  <a:solidFill>
                    <a:srgbClr val="444D26">
                      <a:shade val="75000"/>
                      <a:alpha val="25000"/>
                    </a:srgbClr>
                  </a:solidFill>
                  <a:prstDash val="solid"/>
                  <a:round/>
                </a:ln>
                <a:solidFill>
                  <a:srgbClr val="C00000"/>
                </a:solidFill>
                <a:latin typeface="Constantia"/>
              </a:rPr>
              <a:t>Julio C. Tello</a:t>
            </a:r>
          </a:p>
          <a:p>
            <a:r>
              <a:rPr lang="it-IT" sz="2800" dirty="0">
                <a:ln w="3200">
                  <a:solidFill>
                    <a:srgbClr val="444D26">
                      <a:shade val="75000"/>
                      <a:alpha val="25000"/>
                    </a:srgbClr>
                  </a:solidFill>
                  <a:prstDash val="solid"/>
                  <a:round/>
                </a:ln>
                <a:solidFill>
                  <a:srgbClr val="000000"/>
                </a:solidFill>
                <a:latin typeface="Constantia"/>
              </a:rPr>
              <a:t>(1880-1947)</a:t>
            </a:r>
          </a:p>
          <a:p>
            <a:endParaRPr lang="it-IT" sz="2800" dirty="0">
              <a:ln w="3200">
                <a:solidFill>
                  <a:srgbClr val="444D26">
                    <a:shade val="75000"/>
                    <a:alpha val="25000"/>
                  </a:srgbClr>
                </a:solidFill>
                <a:prstDash val="solid"/>
                <a:round/>
              </a:ln>
              <a:solidFill>
                <a:srgbClr val="000000"/>
              </a:solidFill>
              <a:latin typeface="Constantia"/>
            </a:endParaRPr>
          </a:p>
          <a:p>
            <a:r>
              <a:rPr lang="it-IT" sz="2800" dirty="0" err="1">
                <a:ln w="3200">
                  <a:solidFill>
                    <a:srgbClr val="444D26">
                      <a:shade val="75000"/>
                      <a:alpha val="25000"/>
                    </a:srgbClr>
                  </a:solidFill>
                  <a:prstDash val="solid"/>
                  <a:round/>
                </a:ln>
                <a:solidFill>
                  <a:srgbClr val="000000"/>
                </a:solidFill>
                <a:latin typeface="Constantia"/>
              </a:rPr>
              <a:t>Chavìn</a:t>
            </a:r>
            <a:r>
              <a:rPr lang="it-IT" sz="2800" dirty="0">
                <a:ln w="3200">
                  <a:solidFill>
                    <a:srgbClr val="444D26">
                      <a:shade val="75000"/>
                      <a:alpha val="25000"/>
                    </a:srgbClr>
                  </a:solidFill>
                  <a:prstDash val="solid"/>
                  <a:round/>
                </a:ln>
                <a:solidFill>
                  <a:srgbClr val="000000"/>
                </a:solidFill>
                <a:latin typeface="Constantia"/>
              </a:rPr>
              <a:t> de </a:t>
            </a:r>
            <a:r>
              <a:rPr lang="it-IT" sz="2800" dirty="0" err="1">
                <a:ln w="3200">
                  <a:solidFill>
                    <a:srgbClr val="444D26">
                      <a:shade val="75000"/>
                      <a:alpha val="25000"/>
                    </a:srgbClr>
                  </a:solidFill>
                  <a:prstDash val="solid"/>
                  <a:round/>
                </a:ln>
                <a:solidFill>
                  <a:srgbClr val="000000"/>
                </a:solidFill>
                <a:latin typeface="Constantia"/>
              </a:rPr>
              <a:t>Huantar</a:t>
            </a:r>
            <a:r>
              <a:rPr lang="it-IT" sz="2800" dirty="0">
                <a:ln w="3200">
                  <a:solidFill>
                    <a:srgbClr val="444D26">
                      <a:shade val="75000"/>
                      <a:alpha val="25000"/>
                    </a:srgbClr>
                  </a:solidFill>
                  <a:prstDash val="solid"/>
                  <a:round/>
                </a:ln>
                <a:solidFill>
                  <a:srgbClr val="000000"/>
                </a:solidFill>
                <a:latin typeface="Constantia"/>
              </a:rPr>
              <a:t> e </a:t>
            </a:r>
          </a:p>
          <a:p>
            <a:r>
              <a:rPr lang="it-IT" sz="2800" dirty="0">
                <a:ln w="3200">
                  <a:solidFill>
                    <a:srgbClr val="444D26">
                      <a:shade val="75000"/>
                      <a:alpha val="25000"/>
                    </a:srgbClr>
                  </a:solidFill>
                  <a:prstDash val="solid"/>
                  <a:round/>
                </a:ln>
                <a:solidFill>
                  <a:srgbClr val="000000"/>
                </a:solidFill>
                <a:latin typeface="Constantia"/>
              </a:rPr>
              <a:t>la </a:t>
            </a:r>
            <a:r>
              <a:rPr lang="it-IT" sz="2800" i="1" dirty="0">
                <a:ln w="3200">
                  <a:solidFill>
                    <a:srgbClr val="444D26">
                      <a:shade val="75000"/>
                      <a:alpha val="25000"/>
                    </a:srgbClr>
                  </a:solidFill>
                  <a:prstDash val="solid"/>
                  <a:round/>
                </a:ln>
                <a:solidFill>
                  <a:srgbClr val="000000"/>
                </a:solidFill>
                <a:latin typeface="Constantia"/>
              </a:rPr>
              <a:t>Cultura Madre </a:t>
            </a:r>
            <a:r>
              <a:rPr lang="it-IT" sz="2800" dirty="0">
                <a:ln w="3200">
                  <a:solidFill>
                    <a:srgbClr val="444D26">
                      <a:shade val="75000"/>
                      <a:alpha val="25000"/>
                    </a:srgbClr>
                  </a:solidFill>
                  <a:prstDash val="solid"/>
                  <a:round/>
                </a:ln>
                <a:solidFill>
                  <a:srgbClr val="000000"/>
                </a:solidFill>
                <a:latin typeface="Constantia"/>
              </a:rPr>
              <a:t>delle Ande</a:t>
            </a:r>
          </a:p>
          <a:p>
            <a:r>
              <a:rPr lang="it-IT" sz="2800" dirty="0">
                <a:ln w="3200">
                  <a:solidFill>
                    <a:srgbClr val="444D26">
                      <a:shade val="75000"/>
                      <a:alpha val="25000"/>
                    </a:srgbClr>
                  </a:solidFill>
                  <a:prstDash val="solid"/>
                  <a:round/>
                </a:ln>
                <a:solidFill>
                  <a:srgbClr val="000000"/>
                </a:solidFill>
                <a:latin typeface="Constantia"/>
              </a:rPr>
              <a:t>l’unità culturale andina</a:t>
            </a:r>
          </a:p>
          <a:p>
            <a:r>
              <a:rPr lang="it-IT" sz="2800" dirty="0">
                <a:ln w="3200">
                  <a:solidFill>
                    <a:srgbClr val="444D26">
                      <a:shade val="75000"/>
                      <a:alpha val="25000"/>
                    </a:srgbClr>
                  </a:solidFill>
                  <a:prstDash val="solid"/>
                  <a:round/>
                </a:ln>
                <a:solidFill>
                  <a:srgbClr val="000000"/>
                </a:solidFill>
                <a:latin typeface="Constantia"/>
              </a:rPr>
              <a:t>il metodo della “analogia etnografica”</a:t>
            </a:r>
          </a:p>
        </p:txBody>
      </p:sp>
    </p:spTree>
    <p:extLst>
      <p:ext uri="{BB962C8B-B14F-4D97-AF65-F5344CB8AC3E}">
        <p14:creationId xmlns:p14="http://schemas.microsoft.com/office/powerpoint/2010/main" val="2634346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395109" y="635000"/>
            <a:ext cx="9341557" cy="1200329"/>
          </a:xfrm>
          <a:prstGeom prst="rect">
            <a:avLst/>
          </a:prstGeom>
          <a:noFill/>
        </p:spPr>
        <p:txBody>
          <a:bodyPr wrap="square" rtlCol="0">
            <a:spAutoFit/>
          </a:bodyPr>
          <a:lstStyle/>
          <a:p>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Gli</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Handbook</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 of South American </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Indians</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le</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aree</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culturale</a:t>
            </a: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831269" y="2548524"/>
            <a:ext cx="5612560" cy="2677656"/>
          </a:xfrm>
          <a:prstGeom prst="rect">
            <a:avLst/>
          </a:prstGeom>
        </p:spPr>
        <p:txBody>
          <a:bodyPr wrap="square">
            <a:spAutoFit/>
          </a:bodyPr>
          <a:lstStyle/>
          <a:p>
            <a:pPr marL="457200" indent="-457200">
              <a:buFont typeface="Arial"/>
              <a:buChar char="•"/>
            </a:pPr>
            <a:r>
              <a:rPr lang="it-IT" sz="2800" dirty="0"/>
              <a:t>Bernard </a:t>
            </a:r>
            <a:r>
              <a:rPr lang="it-IT" sz="2800" dirty="0" err="1"/>
              <a:t>Mishkin</a:t>
            </a:r>
            <a:r>
              <a:rPr lang="it-IT" sz="2800" dirty="0"/>
              <a:t>, quechua, </a:t>
            </a:r>
            <a:r>
              <a:rPr lang="it-IT" sz="2800" dirty="0" err="1"/>
              <a:t>kauri</a:t>
            </a:r>
            <a:r>
              <a:rPr lang="it-IT" sz="2800" dirty="0"/>
              <a:t> 1937</a:t>
            </a:r>
          </a:p>
          <a:p>
            <a:pPr marL="457200" indent="-457200">
              <a:buFont typeface="Arial"/>
              <a:buChar char="•"/>
            </a:pPr>
            <a:r>
              <a:rPr lang="it-IT" sz="2800" dirty="0"/>
              <a:t>Harry </a:t>
            </a:r>
            <a:r>
              <a:rPr lang="it-IT" sz="2800" dirty="0" err="1"/>
              <a:t>Tschopik</a:t>
            </a:r>
            <a:r>
              <a:rPr lang="it-IT" sz="2800" dirty="0"/>
              <a:t>, </a:t>
            </a:r>
            <a:r>
              <a:rPr lang="it-IT" sz="2800" dirty="0" err="1"/>
              <a:t>aymara</a:t>
            </a:r>
            <a:r>
              <a:rPr lang="it-IT" sz="2800" dirty="0"/>
              <a:t>, lago Titicaca, 1940</a:t>
            </a:r>
          </a:p>
          <a:p>
            <a:pPr marL="457200" indent="-457200">
              <a:buFont typeface="Arial"/>
              <a:buChar char="•"/>
            </a:pPr>
            <a:r>
              <a:rPr lang="it-IT" sz="2800" dirty="0" err="1"/>
              <a:t>Weston</a:t>
            </a:r>
            <a:r>
              <a:rPr lang="it-IT" sz="2800" dirty="0"/>
              <a:t> La Barre, </a:t>
            </a:r>
            <a:r>
              <a:rPr lang="it-IT" sz="2800" dirty="0" err="1"/>
              <a:t>uru-chipaya</a:t>
            </a:r>
            <a:r>
              <a:rPr lang="it-IT" sz="2800" dirty="0"/>
              <a:t>, 1946</a:t>
            </a:r>
          </a:p>
        </p:txBody>
      </p:sp>
      <p:pic>
        <p:nvPicPr>
          <p:cNvPr id="4" name="Content Placeholder 8"/>
          <p:cNvPicPr>
            <a:picLocks noChangeAspect="1"/>
          </p:cNvPicPr>
          <p:nvPr/>
        </p:nvPicPr>
        <p:blipFill rotWithShape="1">
          <a:blip r:embed="rId2"/>
          <a:srcRect t="-351" b="283"/>
          <a:stretch/>
        </p:blipFill>
        <p:spPr>
          <a:xfrm>
            <a:off x="0" y="2477160"/>
            <a:ext cx="5359401" cy="3572934"/>
          </a:xfrm>
          <a:prstGeom prst="rect">
            <a:avLst/>
          </a:prstGeom>
        </p:spPr>
      </p:pic>
      <p:pic>
        <p:nvPicPr>
          <p:cNvPr id="5" name="Picture 4" descr="Schermata 2021-10-22 alle 14.0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spTree>
    <p:extLst>
      <p:ext uri="{BB962C8B-B14F-4D97-AF65-F5344CB8AC3E}">
        <p14:creationId xmlns:p14="http://schemas.microsoft.com/office/powerpoint/2010/main" val="61331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215655" y="497743"/>
            <a:ext cx="8314701"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The Post-World War</a:t>
            </a:r>
          </a:p>
        </p:txBody>
      </p:sp>
      <p:sp>
        <p:nvSpPr>
          <p:cNvPr id="2" name="Rectangle 1"/>
          <p:cNvSpPr/>
          <p:nvPr/>
        </p:nvSpPr>
        <p:spPr>
          <a:xfrm>
            <a:off x="898563" y="1605542"/>
            <a:ext cx="10423666" cy="4154983"/>
          </a:xfrm>
          <a:prstGeom prst="rect">
            <a:avLst/>
          </a:prstGeom>
        </p:spPr>
        <p:txBody>
          <a:bodyPr wrap="square">
            <a:spAutoFit/>
          </a:bodyPr>
          <a:lstStyle/>
          <a:p>
            <a:pPr marL="285750" indent="-285750">
              <a:buFont typeface="Arial"/>
              <a:buChar char="•"/>
            </a:pPr>
            <a:r>
              <a:rPr lang="en-US" sz="2400" dirty="0" err="1"/>
              <a:t>L’antropologia</a:t>
            </a:r>
            <a:r>
              <a:rPr lang="en-US" sz="2400" dirty="0"/>
              <a:t> </a:t>
            </a:r>
            <a:r>
              <a:rPr lang="en-US" sz="2400" i="1" dirty="0" err="1"/>
              <a:t>desenvolvista</a:t>
            </a:r>
            <a:r>
              <a:rPr lang="en-US" sz="2400" dirty="0"/>
              <a:t>: </a:t>
            </a:r>
            <a:r>
              <a:rPr lang="en-US" sz="2400" dirty="0" err="1"/>
              <a:t>l’antropologia</a:t>
            </a:r>
            <a:r>
              <a:rPr lang="en-US" sz="2400" dirty="0"/>
              <a:t> e </a:t>
            </a:r>
            <a:r>
              <a:rPr lang="en-US" sz="2400" dirty="0" err="1"/>
              <a:t>il</a:t>
            </a:r>
            <a:r>
              <a:rPr lang="en-US" sz="2400" dirty="0"/>
              <a:t> “</a:t>
            </a:r>
            <a:r>
              <a:rPr lang="en-US" sz="2400" dirty="0" err="1"/>
              <a:t>cambio</a:t>
            </a:r>
            <a:r>
              <a:rPr lang="en-US" sz="2400" dirty="0"/>
              <a:t> </a:t>
            </a:r>
            <a:r>
              <a:rPr lang="en-US" sz="2400" dirty="0" err="1"/>
              <a:t>dirigido</a:t>
            </a:r>
            <a:r>
              <a:rPr lang="en-US" sz="2400" dirty="0"/>
              <a:t>”, Plan </a:t>
            </a:r>
            <a:r>
              <a:rPr lang="en-US" sz="2400" dirty="0" err="1"/>
              <a:t>Nacional</a:t>
            </a:r>
            <a:r>
              <a:rPr lang="en-US" sz="2400" dirty="0"/>
              <a:t> de </a:t>
            </a:r>
            <a:r>
              <a:rPr lang="en-US" sz="2400" dirty="0" err="1"/>
              <a:t>Integración</a:t>
            </a:r>
            <a:r>
              <a:rPr lang="en-US" sz="2400" dirty="0"/>
              <a:t> de la </a:t>
            </a:r>
            <a:r>
              <a:rPr lang="en-US" sz="2400" dirty="0" err="1"/>
              <a:t>Población</a:t>
            </a:r>
            <a:r>
              <a:rPr lang="en-US" sz="2400" dirty="0"/>
              <a:t> </a:t>
            </a:r>
            <a:r>
              <a:rPr lang="en-US" sz="2400" dirty="0" err="1"/>
              <a:t>Aborigen</a:t>
            </a:r>
            <a:r>
              <a:rPr lang="en-US" sz="2400" dirty="0"/>
              <a:t> (1959), “</a:t>
            </a:r>
            <a:r>
              <a:rPr lang="en-US" sz="2400" dirty="0" err="1"/>
              <a:t>modernización</a:t>
            </a:r>
            <a:r>
              <a:rPr lang="en-US" sz="2400" dirty="0"/>
              <a:t> y </a:t>
            </a:r>
            <a:r>
              <a:rPr lang="en-US" sz="2400" dirty="0" err="1"/>
              <a:t>cambio</a:t>
            </a:r>
            <a:r>
              <a:rPr lang="en-US" sz="2400" dirty="0"/>
              <a:t> cultural”</a:t>
            </a:r>
          </a:p>
          <a:p>
            <a:pPr marL="285750" indent="-285750">
              <a:buFont typeface="Arial"/>
              <a:buChar char="•"/>
            </a:pPr>
            <a:r>
              <a:rPr lang="en-US" sz="2400" dirty="0"/>
              <a:t>La </a:t>
            </a:r>
            <a:r>
              <a:rPr lang="en-US" sz="2400" dirty="0" err="1"/>
              <a:t>modernizzazione</a:t>
            </a:r>
            <a:r>
              <a:rPr lang="en-US" sz="2400" dirty="0"/>
              <a:t>: </a:t>
            </a:r>
            <a:r>
              <a:rPr lang="en-US" sz="2400" dirty="0" err="1"/>
              <a:t>l’etnologia</a:t>
            </a:r>
            <a:r>
              <a:rPr lang="en-US" sz="2400" dirty="0"/>
              <a:t>, </a:t>
            </a:r>
            <a:r>
              <a:rPr lang="en-US" sz="2400" dirty="0" err="1"/>
              <a:t>i</a:t>
            </a:r>
            <a:r>
              <a:rPr lang="en-US" sz="2400" dirty="0"/>
              <a:t> </a:t>
            </a:r>
            <a:r>
              <a:rPr lang="en-US" sz="2400" dirty="0" err="1"/>
              <a:t>lavori</a:t>
            </a:r>
            <a:r>
              <a:rPr lang="en-US" sz="2400" dirty="0"/>
              <a:t> </a:t>
            </a:r>
            <a:r>
              <a:rPr lang="en-US" sz="2400" dirty="0" err="1"/>
              <a:t>sul</a:t>
            </a:r>
            <a:r>
              <a:rPr lang="en-US" sz="2400" dirty="0"/>
              <a:t> campo e </a:t>
            </a:r>
            <a:r>
              <a:rPr lang="en-US" sz="2400" dirty="0" err="1"/>
              <a:t>l’integrazione</a:t>
            </a:r>
            <a:r>
              <a:rPr lang="en-US" sz="2400" dirty="0"/>
              <a:t> </a:t>
            </a:r>
            <a:r>
              <a:rPr lang="en-US" sz="2400" dirty="0" err="1"/>
              <a:t>nell’ordine</a:t>
            </a:r>
            <a:r>
              <a:rPr lang="en-US" sz="2400" dirty="0"/>
              <a:t> </a:t>
            </a:r>
            <a:r>
              <a:rPr lang="en-US" sz="2400" dirty="0" err="1"/>
              <a:t>nazionale</a:t>
            </a:r>
            <a:r>
              <a:rPr lang="en-US" sz="2400" dirty="0"/>
              <a:t> e </a:t>
            </a:r>
            <a:r>
              <a:rPr lang="en-US" sz="2400" dirty="0" err="1"/>
              <a:t>regionale</a:t>
            </a:r>
            <a:endParaRPr lang="en-US" sz="2400" dirty="0"/>
          </a:p>
          <a:p>
            <a:pPr marL="285750" indent="-285750">
              <a:buFont typeface="Arial"/>
              <a:buChar char="•"/>
            </a:pPr>
            <a:r>
              <a:rPr lang="en-US" sz="2400" dirty="0"/>
              <a:t>La </a:t>
            </a:r>
            <a:r>
              <a:rPr lang="en-US" sz="2400" dirty="0" err="1"/>
              <a:t>tensione</a:t>
            </a:r>
            <a:r>
              <a:rPr lang="en-US" sz="2400" dirty="0"/>
              <a:t> </a:t>
            </a:r>
            <a:r>
              <a:rPr lang="en-US" sz="2400" dirty="0" err="1"/>
              <a:t>tra</a:t>
            </a:r>
            <a:r>
              <a:rPr lang="en-US" sz="2400" dirty="0"/>
              <a:t> la </a:t>
            </a:r>
            <a:r>
              <a:rPr lang="en-US" sz="2400" dirty="0" err="1"/>
              <a:t>seduzione</a:t>
            </a:r>
            <a:r>
              <a:rPr lang="en-US" sz="2400" dirty="0"/>
              <a:t> </a:t>
            </a:r>
            <a:r>
              <a:rPr lang="en-US" sz="2400" dirty="0" err="1"/>
              <a:t>dell’esotico</a:t>
            </a:r>
            <a:r>
              <a:rPr lang="en-US" sz="2400" dirty="0"/>
              <a:t> e la </a:t>
            </a:r>
            <a:r>
              <a:rPr lang="en-US" sz="2400" dirty="0" err="1"/>
              <a:t>volontà</a:t>
            </a:r>
            <a:r>
              <a:rPr lang="en-US" sz="2400" dirty="0"/>
              <a:t> di </a:t>
            </a:r>
            <a:r>
              <a:rPr lang="en-US" sz="2400" dirty="0" err="1"/>
              <a:t>assimilarlo</a:t>
            </a:r>
            <a:r>
              <a:rPr lang="en-US" sz="2400" dirty="0"/>
              <a:t>: </a:t>
            </a:r>
            <a:r>
              <a:rPr lang="en-US" sz="2400" dirty="0" err="1"/>
              <a:t>tradizione</a:t>
            </a:r>
            <a:r>
              <a:rPr lang="en-US" sz="2400" dirty="0"/>
              <a:t>/</a:t>
            </a:r>
            <a:r>
              <a:rPr lang="en-US" sz="2400" dirty="0" err="1"/>
              <a:t>modernità</a:t>
            </a:r>
            <a:endParaRPr lang="en-US" sz="2400" dirty="0"/>
          </a:p>
          <a:p>
            <a:pPr marL="285750" indent="-285750">
              <a:buFont typeface="Arial"/>
              <a:buChar char="•"/>
            </a:pPr>
            <a:r>
              <a:rPr lang="en-US" sz="2400" dirty="0"/>
              <a:t>Lo </a:t>
            </a:r>
            <a:r>
              <a:rPr lang="en-US" sz="2400" dirty="0" err="1"/>
              <a:t>strutturalismo</a:t>
            </a:r>
            <a:r>
              <a:rPr lang="en-US" sz="2400" dirty="0"/>
              <a:t>: la </a:t>
            </a:r>
            <a:r>
              <a:rPr lang="en-US" sz="2400" dirty="0" err="1"/>
              <a:t>sincronia</a:t>
            </a:r>
            <a:r>
              <a:rPr lang="en-US" sz="2400" dirty="0"/>
              <a:t> </a:t>
            </a:r>
            <a:r>
              <a:rPr lang="en-US" sz="2400" dirty="0" err="1"/>
              <a:t>nello</a:t>
            </a:r>
            <a:r>
              <a:rPr lang="en-US" sz="2400" dirty="0"/>
              <a:t> studio </a:t>
            </a:r>
            <a:r>
              <a:rPr lang="en-US" sz="2400" dirty="0" err="1"/>
              <a:t>delle</a:t>
            </a:r>
            <a:r>
              <a:rPr lang="en-US" sz="2400" dirty="0"/>
              <a:t> </a:t>
            </a:r>
            <a:r>
              <a:rPr lang="en-US" sz="2400" dirty="0" err="1"/>
              <a:t>comunità</a:t>
            </a:r>
            <a:endParaRPr lang="en-US" sz="2400" dirty="0"/>
          </a:p>
          <a:p>
            <a:pPr marL="285750" indent="-285750">
              <a:buFont typeface="Arial"/>
              <a:buChar char="•"/>
            </a:pPr>
            <a:r>
              <a:rPr lang="en-US" sz="2400" dirty="0"/>
              <a:t>La </a:t>
            </a:r>
            <a:r>
              <a:rPr lang="en-US" sz="2400" dirty="0" err="1"/>
              <a:t>teoria</a:t>
            </a:r>
            <a:r>
              <a:rPr lang="en-US" sz="2400" dirty="0"/>
              <a:t> </a:t>
            </a:r>
            <a:r>
              <a:rPr lang="en-US" sz="2400" dirty="0" err="1"/>
              <a:t>della</a:t>
            </a:r>
            <a:r>
              <a:rPr lang="en-US" sz="2400" dirty="0"/>
              <a:t> </a:t>
            </a:r>
            <a:r>
              <a:rPr lang="en-US" sz="2400" dirty="0" err="1"/>
              <a:t>dipendenza</a:t>
            </a:r>
            <a:endParaRPr lang="en-US" sz="2400" dirty="0"/>
          </a:p>
          <a:p>
            <a:pPr marL="285750" indent="-285750">
              <a:buFont typeface="Arial"/>
              <a:buChar char="•"/>
            </a:pPr>
            <a:r>
              <a:rPr lang="en-US" sz="2400" dirty="0" err="1"/>
              <a:t>Etnia</a:t>
            </a:r>
            <a:r>
              <a:rPr lang="en-US" sz="2400" dirty="0"/>
              <a:t> come </a:t>
            </a:r>
            <a:r>
              <a:rPr lang="en-US" sz="2400" dirty="0" err="1"/>
              <a:t>classe</a:t>
            </a:r>
            <a:r>
              <a:rPr lang="en-US" sz="2400" dirty="0"/>
              <a:t>: </a:t>
            </a:r>
            <a:r>
              <a:rPr lang="en-US" sz="2400" dirty="0" err="1"/>
              <a:t>marxismo</a:t>
            </a:r>
            <a:endParaRPr lang="en-US" sz="2400" dirty="0"/>
          </a:p>
          <a:p>
            <a:pPr marL="285750" indent="-285750">
              <a:buFont typeface="Arial"/>
              <a:buChar char="•"/>
            </a:pPr>
            <a:r>
              <a:rPr lang="en-US" sz="2400" dirty="0"/>
              <a:t>I </a:t>
            </a:r>
            <a:r>
              <a:rPr lang="en-US" sz="2400" dirty="0" err="1"/>
              <a:t>movimenti</a:t>
            </a:r>
            <a:r>
              <a:rPr lang="en-US" sz="2400" dirty="0"/>
              <a:t> </a:t>
            </a:r>
            <a:r>
              <a:rPr lang="en-US" sz="2400" dirty="0" err="1"/>
              <a:t>contadini</a:t>
            </a:r>
            <a:r>
              <a:rPr lang="en-US" sz="2400" dirty="0"/>
              <a:t> e le </a:t>
            </a:r>
            <a:r>
              <a:rPr lang="en-US" sz="2400" dirty="0" err="1"/>
              <a:t>migrazioni</a:t>
            </a:r>
            <a:r>
              <a:rPr lang="en-US" sz="2400" dirty="0"/>
              <a:t> interne</a:t>
            </a:r>
          </a:p>
        </p:txBody>
      </p:sp>
    </p:spTree>
    <p:extLst>
      <p:ext uri="{BB962C8B-B14F-4D97-AF65-F5344CB8AC3E}">
        <p14:creationId xmlns:p14="http://schemas.microsoft.com/office/powerpoint/2010/main" val="237682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646331"/>
          </a:xfrm>
          <a:prstGeom prst="rect">
            <a:avLst/>
          </a:prstGeom>
          <a:noFill/>
        </p:spPr>
        <p:txBody>
          <a:bodyPr wrap="square" rtlCol="0">
            <a:spAutoFit/>
          </a:bodyPr>
          <a:lstStyle/>
          <a:p>
            <a:r>
              <a:rPr lang="en-US" sz="3600" b="1" dirty="0" err="1">
                <a:solidFill>
                  <a:srgbClr val="C00000"/>
                </a:solidFill>
              </a:rPr>
              <a:t>Valcarcél</a:t>
            </a:r>
            <a:r>
              <a:rPr lang="en-US" sz="3600" b="1" dirty="0">
                <a:solidFill>
                  <a:srgbClr val="C00000"/>
                </a:solidFill>
              </a:rPr>
              <a:t> a Lima</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5">
            <a:extLst>
              <a:ext uri="{FF2B5EF4-FFF2-40B4-BE49-F238E27FC236}">
                <a16:creationId xmlns:a16="http://schemas.microsoft.com/office/drawing/2014/main" id="{E230E5E1-90D0-8C42-91BC-66F102EDE8F6}"/>
              </a:ext>
            </a:extLst>
          </p:cNvPr>
          <p:cNvSpPr txBox="1">
            <a:spLocks/>
          </p:cNvSpPr>
          <p:nvPr/>
        </p:nvSpPr>
        <p:spPr>
          <a:xfrm>
            <a:off x="5923722" y="1654986"/>
            <a:ext cx="5803641" cy="5867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a:buChar char="•"/>
            </a:pPr>
            <a:r>
              <a:rPr lang="pt-BR" sz="2400" dirty="0"/>
              <a:t>1946 </a:t>
            </a:r>
            <a:r>
              <a:rPr lang="pt-BR" sz="2400" i="1" dirty="0" err="1"/>
              <a:t>l’Instituto</a:t>
            </a:r>
            <a:r>
              <a:rPr lang="pt-BR" sz="2400" i="1" dirty="0"/>
              <a:t> de </a:t>
            </a:r>
            <a:r>
              <a:rPr lang="pt-BR" sz="2400" i="1" dirty="0" err="1"/>
              <a:t>Etnología</a:t>
            </a:r>
            <a:r>
              <a:rPr lang="pt-BR" sz="2400" i="1" dirty="0"/>
              <a:t> </a:t>
            </a:r>
            <a:r>
              <a:rPr lang="pt-BR" sz="2400" i="1" dirty="0" err="1"/>
              <a:t>y</a:t>
            </a:r>
            <a:r>
              <a:rPr lang="pt-BR" sz="2400" i="1" dirty="0"/>
              <a:t> </a:t>
            </a:r>
            <a:r>
              <a:rPr lang="pt-BR" sz="2400" i="1" dirty="0" err="1"/>
              <a:t>Arqueología</a:t>
            </a:r>
            <a:r>
              <a:rPr lang="pt-BR" sz="2400" dirty="0"/>
              <a:t> </a:t>
            </a:r>
            <a:r>
              <a:rPr lang="pt-BR" sz="2400" dirty="0" err="1"/>
              <a:t>della</a:t>
            </a:r>
            <a:r>
              <a:rPr lang="pt-BR" sz="2400" dirty="0"/>
              <a:t> </a:t>
            </a:r>
            <a:r>
              <a:rPr lang="pt-BR" sz="2400" dirty="0" err="1"/>
              <a:t>Universidad</a:t>
            </a:r>
            <a:r>
              <a:rPr lang="pt-BR" sz="2400" dirty="0"/>
              <a:t> de San Marcos: “</a:t>
            </a:r>
            <a:r>
              <a:rPr lang="pt-BR" sz="2400" dirty="0" err="1"/>
              <a:t>il</a:t>
            </a:r>
            <a:r>
              <a:rPr lang="pt-BR" sz="2400" dirty="0"/>
              <a:t> caso </a:t>
            </a:r>
            <a:r>
              <a:rPr lang="pt-BR" sz="2400" dirty="0" err="1"/>
              <a:t>studio</a:t>
            </a:r>
            <a:r>
              <a:rPr lang="pt-BR" sz="2400" dirty="0"/>
              <a:t> e </a:t>
            </a:r>
            <a:r>
              <a:rPr lang="pt-BR" sz="2400" dirty="0" err="1"/>
              <a:t>la</a:t>
            </a:r>
            <a:r>
              <a:rPr lang="pt-BR" sz="2400" dirty="0"/>
              <a:t> </a:t>
            </a:r>
            <a:r>
              <a:rPr lang="pt-BR" sz="2400" dirty="0" err="1"/>
              <a:t>soluzione</a:t>
            </a:r>
            <a:r>
              <a:rPr lang="pt-BR" sz="2400" dirty="0"/>
              <a:t> concreta”</a:t>
            </a:r>
          </a:p>
          <a:p>
            <a:pPr marL="342900" indent="-342900">
              <a:buFont typeface="Arial"/>
              <a:buChar char="•"/>
            </a:pPr>
            <a:r>
              <a:rPr lang="pt-BR" sz="2400" dirty="0"/>
              <a:t>Il </a:t>
            </a:r>
            <a:r>
              <a:rPr lang="pt-BR" sz="2400" dirty="0" err="1"/>
              <a:t>Museo</a:t>
            </a:r>
            <a:r>
              <a:rPr lang="pt-BR" sz="2400" dirty="0"/>
              <a:t> Nacional e </a:t>
            </a:r>
            <a:r>
              <a:rPr lang="pt-BR" sz="2400" dirty="0" err="1"/>
              <a:t>la</a:t>
            </a:r>
            <a:r>
              <a:rPr lang="pt-BR" sz="2400" dirty="0"/>
              <a:t> </a:t>
            </a:r>
            <a:r>
              <a:rPr lang="pt-BR" sz="2400" i="1" dirty="0"/>
              <a:t>Revista </a:t>
            </a:r>
            <a:r>
              <a:rPr lang="pt-BR" sz="2400" i="1" dirty="0" err="1"/>
              <a:t>del</a:t>
            </a:r>
            <a:r>
              <a:rPr lang="pt-BR" sz="2400" i="1" dirty="0"/>
              <a:t> </a:t>
            </a:r>
            <a:r>
              <a:rPr lang="pt-BR" sz="2400" i="1" dirty="0" err="1"/>
              <a:t>Museo</a:t>
            </a:r>
            <a:r>
              <a:rPr lang="pt-BR" sz="2400" i="1" dirty="0"/>
              <a:t> Nacional</a:t>
            </a:r>
          </a:p>
          <a:p>
            <a:pPr marL="285750" indent="-285750">
              <a:buFontTx/>
              <a:buChar char="•"/>
            </a:pPr>
            <a:r>
              <a:rPr lang="pt-BR" sz="2400" dirty="0" err="1"/>
              <a:t>L’impulso</a:t>
            </a:r>
            <a:r>
              <a:rPr lang="pt-BR" sz="2400" dirty="0"/>
              <a:t> </a:t>
            </a:r>
            <a:r>
              <a:rPr lang="pt-BR" sz="2400" dirty="0" err="1"/>
              <a:t>nella</a:t>
            </a:r>
            <a:r>
              <a:rPr lang="pt-BR" sz="2400" dirty="0"/>
              <a:t> etnologia</a:t>
            </a:r>
          </a:p>
          <a:p>
            <a:pPr marL="285750" indent="-285750">
              <a:buFontTx/>
              <a:buChar char="•"/>
            </a:pPr>
            <a:r>
              <a:rPr lang="pt-BR" sz="2400" dirty="0"/>
              <a:t>Il corso </a:t>
            </a:r>
            <a:r>
              <a:rPr lang="pt-BR" sz="2400" dirty="0" err="1"/>
              <a:t>di</a:t>
            </a:r>
            <a:r>
              <a:rPr lang="pt-BR" sz="2400" dirty="0"/>
              <a:t> </a:t>
            </a:r>
            <a:r>
              <a:rPr lang="pt-BR" sz="2400" dirty="0" err="1"/>
              <a:t>laurea</a:t>
            </a:r>
            <a:r>
              <a:rPr lang="pt-BR" sz="2400" dirty="0"/>
              <a:t> </a:t>
            </a:r>
            <a:r>
              <a:rPr lang="pt-BR" sz="2400" dirty="0" err="1"/>
              <a:t>di</a:t>
            </a:r>
            <a:r>
              <a:rPr lang="pt-BR" sz="2400" dirty="0"/>
              <a:t> antropologia </a:t>
            </a:r>
            <a:r>
              <a:rPr lang="pt-BR" sz="2400" dirty="0" err="1"/>
              <a:t>alla</a:t>
            </a:r>
            <a:r>
              <a:rPr lang="pt-BR" sz="2400" dirty="0"/>
              <a:t> San </a:t>
            </a:r>
            <a:r>
              <a:rPr lang="pt-BR" sz="2400" dirty="0" err="1"/>
              <a:t>Antonio</a:t>
            </a:r>
            <a:r>
              <a:rPr lang="pt-BR" sz="2400" dirty="0"/>
              <a:t> </a:t>
            </a:r>
            <a:r>
              <a:rPr lang="pt-BR" sz="2400" dirty="0" err="1"/>
              <a:t>Abad</a:t>
            </a:r>
            <a:r>
              <a:rPr lang="pt-BR" sz="2400" dirty="0"/>
              <a:t> </a:t>
            </a:r>
            <a:r>
              <a:rPr lang="pt-BR" sz="2400" dirty="0" err="1"/>
              <a:t>di</a:t>
            </a:r>
            <a:r>
              <a:rPr lang="pt-BR" sz="2400" dirty="0"/>
              <a:t> Cuzco </a:t>
            </a:r>
          </a:p>
          <a:p>
            <a:pPr marL="285750" indent="-285750">
              <a:buFontTx/>
              <a:buChar char="•"/>
            </a:pPr>
            <a:r>
              <a:rPr lang="pt-BR" sz="2400" dirty="0"/>
              <a:t>La </a:t>
            </a:r>
            <a:r>
              <a:rPr lang="pt-BR" sz="2400" dirty="0" err="1"/>
              <a:t>influenzia</a:t>
            </a:r>
            <a:r>
              <a:rPr lang="pt-BR" sz="2400" dirty="0"/>
              <a:t> </a:t>
            </a:r>
            <a:r>
              <a:rPr lang="pt-BR" sz="2400" dirty="0" err="1"/>
              <a:t>boasiana</a:t>
            </a:r>
            <a:endParaRPr lang="pt-BR" sz="2400" dirty="0"/>
          </a:p>
        </p:txBody>
      </p:sp>
      <p:pic>
        <p:nvPicPr>
          <p:cNvPr id="13" name="Picture Placeholder 2">
            <a:extLst>
              <a:ext uri="{FF2B5EF4-FFF2-40B4-BE49-F238E27FC236}">
                <a16:creationId xmlns:a16="http://schemas.microsoft.com/office/drawing/2014/main" id="{00F39CC8-8260-6A40-B6BE-33B8E5989024}"/>
              </a:ext>
            </a:extLst>
          </p:cNvPr>
          <p:cNvPicPr>
            <a:picLocks noChangeAspect="1"/>
          </p:cNvPicPr>
          <p:nvPr/>
        </p:nvPicPr>
        <p:blipFill>
          <a:blip r:embed="rId4"/>
          <a:srcRect l="22784" r="22784"/>
          <a:stretch>
            <a:fillRect/>
          </a:stretch>
        </p:blipFill>
        <p:spPr>
          <a:xfrm>
            <a:off x="-9301" y="1129092"/>
            <a:ext cx="4992118" cy="4946318"/>
          </a:xfrm>
          <a:prstGeom prst="rect">
            <a:avLst/>
          </a:prstGeom>
        </p:spPr>
      </p:pic>
    </p:spTree>
    <p:extLst>
      <p:ext uri="{BB962C8B-B14F-4D97-AF65-F5344CB8AC3E}">
        <p14:creationId xmlns:p14="http://schemas.microsoft.com/office/powerpoint/2010/main" val="2855278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79713" y="90367"/>
            <a:ext cx="7399965" cy="1200329"/>
          </a:xfrm>
          <a:prstGeom prst="rect">
            <a:avLst/>
          </a:prstGeom>
          <a:noFill/>
        </p:spPr>
        <p:txBody>
          <a:bodyPr wrap="square" rtlCol="0">
            <a:spAutoFit/>
          </a:bodyPr>
          <a:lstStyle/>
          <a:p>
            <a:r>
              <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rPr>
              <a:t>Lo Andino </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e lo strutturalismo ecologico</a:t>
            </a:r>
          </a:p>
        </p:txBody>
      </p:sp>
      <p:sp>
        <p:nvSpPr>
          <p:cNvPr id="12" name="Text Placeholder 3"/>
          <p:cNvSpPr txBox="1">
            <a:spLocks/>
          </p:cNvSpPr>
          <p:nvPr/>
        </p:nvSpPr>
        <p:spPr>
          <a:xfrm>
            <a:off x="6949207" y="1308095"/>
            <a:ext cx="4809067" cy="60838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it-IT" sz="2000" dirty="0"/>
              <a:t>I modelli “eleganti” delle comunità andine</a:t>
            </a:r>
          </a:p>
          <a:p>
            <a:pPr marL="285750" indent="-285750">
              <a:buFontTx/>
              <a:buChar char="•"/>
            </a:pPr>
            <a:r>
              <a:rPr lang="it-IT" sz="2000" i="1" dirty="0" err="1"/>
              <a:t>Closed</a:t>
            </a:r>
            <a:r>
              <a:rPr lang="it-IT" sz="2000" i="1" dirty="0"/>
              <a:t> corporate community: </a:t>
            </a:r>
            <a:r>
              <a:rPr lang="it-IT" sz="2000" dirty="0"/>
              <a:t>fuori dallo spazio fuori dal tempo</a:t>
            </a:r>
          </a:p>
          <a:p>
            <a:pPr marL="285750" indent="-285750">
              <a:buFontTx/>
              <a:buChar char="•"/>
            </a:pPr>
            <a:r>
              <a:rPr lang="it-IT" sz="2000" dirty="0"/>
              <a:t>Il dogmatismo delle strutture: la comunità indigena come sistema sociale coerente e stabile </a:t>
            </a:r>
          </a:p>
          <a:p>
            <a:pPr marL="285750" indent="-285750">
              <a:buFontTx/>
              <a:buChar char="•"/>
            </a:pPr>
            <a:r>
              <a:rPr lang="it-IT" sz="2000" dirty="0"/>
              <a:t>L’organizzazione socio-politica secondo la logica socio-ambientale dell'arcipelago verticale </a:t>
            </a:r>
          </a:p>
          <a:p>
            <a:pPr marL="285750" indent="-285750">
              <a:buFontTx/>
              <a:buChar char="•"/>
            </a:pPr>
            <a:r>
              <a:rPr lang="it-IT" sz="2000" dirty="0"/>
              <a:t>Complementarietà, Reciprocità e Redistribuzione</a:t>
            </a:r>
          </a:p>
          <a:p>
            <a:pPr marL="285750" indent="-285750">
              <a:buFontTx/>
              <a:buChar char="•"/>
            </a:pPr>
            <a:r>
              <a:rPr lang="en-US" sz="2000" i="1" dirty="0"/>
              <a:t>Longue </a:t>
            </a:r>
            <a:r>
              <a:rPr lang="en-US" sz="2000" i="1" dirty="0" err="1"/>
              <a:t>durée</a:t>
            </a:r>
            <a:r>
              <a:rPr lang="en-US" sz="2000" dirty="0"/>
              <a:t>, </a:t>
            </a:r>
            <a:r>
              <a:rPr lang="it-IT" sz="2000" dirty="0"/>
              <a:t>modelli pan-andini un generico ordine “andino” delle cose</a:t>
            </a:r>
            <a:endParaRPr lang="en-US" sz="2000" dirty="0"/>
          </a:p>
          <a:p>
            <a:pPr marL="285750" indent="-285750">
              <a:buFontTx/>
              <a:buChar char="•"/>
            </a:pPr>
            <a:endParaRPr lang="en-US" sz="2000" dirty="0"/>
          </a:p>
        </p:txBody>
      </p:sp>
      <p:pic>
        <p:nvPicPr>
          <p:cNvPr id="3" name="Picture 2" descr="Tristeza Andina Chamb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6000"/>
            <a:ext cx="6574832" cy="4780682"/>
          </a:xfrm>
          <a:prstGeom prst="rect">
            <a:avLst/>
          </a:prstGeom>
        </p:spPr>
      </p:pic>
    </p:spTree>
    <p:extLst>
      <p:ext uri="{BB962C8B-B14F-4D97-AF65-F5344CB8AC3E}">
        <p14:creationId xmlns:p14="http://schemas.microsoft.com/office/powerpoint/2010/main" val="108134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226337" y="145475"/>
            <a:ext cx="6752961" cy="1569660"/>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Da indigeni a contadini:</a:t>
            </a:r>
            <a:b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b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le riforme di Velasco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Alvarado</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(1969-1975)</a:t>
            </a: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pic>
        <p:nvPicPr>
          <p:cNvPr id="9" name="Picture Placeholder 4">
            <a:extLst>
              <a:ext uri="{FF2B5EF4-FFF2-40B4-BE49-F238E27FC236}">
                <a16:creationId xmlns:a16="http://schemas.microsoft.com/office/drawing/2014/main" id="{17F3A984-E9E2-FA46-97AD-10DA85917A86}"/>
              </a:ext>
            </a:extLst>
          </p:cNvPr>
          <p:cNvPicPr>
            <a:picLocks noChangeAspect="1"/>
          </p:cNvPicPr>
          <p:nvPr/>
        </p:nvPicPr>
        <p:blipFill rotWithShape="1">
          <a:blip r:embed="rId3"/>
          <a:srcRect l="-908" r="-592"/>
          <a:stretch/>
        </p:blipFill>
        <p:spPr>
          <a:xfrm>
            <a:off x="7781731" y="13448"/>
            <a:ext cx="4425122" cy="6075873"/>
          </a:xfrm>
          <a:prstGeom prst="rect">
            <a:avLst/>
          </a:prstGeom>
        </p:spPr>
      </p:pic>
      <p:sp>
        <p:nvSpPr>
          <p:cNvPr id="11" name="Text Placeholder 3">
            <a:extLst>
              <a:ext uri="{FF2B5EF4-FFF2-40B4-BE49-F238E27FC236}">
                <a16:creationId xmlns:a16="http://schemas.microsoft.com/office/drawing/2014/main" id="{857620A2-3134-6445-9B8A-36287F50AF3E}"/>
              </a:ext>
            </a:extLst>
          </p:cNvPr>
          <p:cNvSpPr txBox="1">
            <a:spLocks/>
          </p:cNvSpPr>
          <p:nvPr/>
        </p:nvSpPr>
        <p:spPr>
          <a:xfrm>
            <a:off x="464637" y="2254765"/>
            <a:ext cx="5385747" cy="44196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t>La riforma agraria e gli studi sui contadini: la </a:t>
            </a:r>
            <a:r>
              <a:rPr lang="it-IT" sz="2000" i="1"/>
              <a:t>Ley de Comunidades Campesinas (1972)</a:t>
            </a:r>
          </a:p>
          <a:p>
            <a:r>
              <a:rPr lang="it-IT" sz="2000"/>
              <a:t>“campesinismo” antropológico: </a:t>
            </a:r>
          </a:p>
          <a:p>
            <a:r>
              <a:rPr lang="it-IT" sz="2000"/>
              <a:t>Centro Internacional de la Papa, Centro de Estudios y Promoción del Desarrollo (DESCO), Mosca Azul Editores, Centro Bartolomé de las Casas, Instituto de Estudios Peruanos</a:t>
            </a:r>
          </a:p>
          <a:p>
            <a:endParaRPr lang="it-IT" sz="2000" dirty="0"/>
          </a:p>
        </p:txBody>
      </p:sp>
    </p:spTree>
    <p:extLst>
      <p:ext uri="{BB962C8B-B14F-4D97-AF65-F5344CB8AC3E}">
        <p14:creationId xmlns:p14="http://schemas.microsoft.com/office/powerpoint/2010/main" val="130387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155750" y="0"/>
            <a:ext cx="8314701" cy="1569660"/>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Il superamento della visione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indigenista</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(1950-1970) e la teoria della dipendenza</a:t>
            </a:r>
          </a:p>
        </p:txBody>
      </p:sp>
      <p:sp>
        <p:nvSpPr>
          <p:cNvPr id="12" name="Text Placeholder 3"/>
          <p:cNvSpPr txBox="1">
            <a:spLocks/>
          </p:cNvSpPr>
          <p:nvPr/>
        </p:nvSpPr>
        <p:spPr>
          <a:xfrm>
            <a:off x="4916473" y="1217055"/>
            <a:ext cx="6570571" cy="58822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it-IT" sz="2200" dirty="0"/>
              <a:t>I cambiamenti socio-economici</a:t>
            </a:r>
          </a:p>
          <a:p>
            <a:pPr>
              <a:lnSpc>
                <a:spcPct val="100000"/>
              </a:lnSpc>
            </a:pPr>
            <a:r>
              <a:rPr lang="it-IT" sz="2200" dirty="0"/>
              <a:t>I movimenti contadini e il conflitto</a:t>
            </a:r>
          </a:p>
          <a:p>
            <a:pPr>
              <a:lnSpc>
                <a:spcPct val="100000"/>
              </a:lnSpc>
            </a:pPr>
            <a:r>
              <a:rPr lang="it-IT" sz="2200" dirty="0"/>
              <a:t>I primi studi urbani</a:t>
            </a:r>
          </a:p>
          <a:p>
            <a:pPr>
              <a:lnSpc>
                <a:spcPct val="100000"/>
              </a:lnSpc>
            </a:pPr>
            <a:r>
              <a:rPr lang="it-IT" sz="2200" dirty="0"/>
              <a:t>L’Indio nella storia</a:t>
            </a:r>
          </a:p>
          <a:p>
            <a:pPr>
              <a:lnSpc>
                <a:spcPct val="100000"/>
              </a:lnSpc>
            </a:pPr>
            <a:r>
              <a:rPr lang="it-IT" sz="2200" dirty="0"/>
              <a:t>Dall’indigenismo al </a:t>
            </a:r>
            <a:r>
              <a:rPr lang="it-IT" sz="2200" i="1" dirty="0" err="1"/>
              <a:t>campesinismo</a:t>
            </a:r>
            <a:r>
              <a:rPr lang="it-IT" sz="2200" dirty="0"/>
              <a:t>, dal culturalismo al classismo rivoluzionario</a:t>
            </a:r>
          </a:p>
          <a:p>
            <a:pPr>
              <a:lnSpc>
                <a:spcPct val="100000"/>
              </a:lnSpc>
            </a:pPr>
            <a:r>
              <a:rPr lang="it-IT" sz="2200" b="1" dirty="0"/>
              <a:t>Il conflitto, la dominazione il potere </a:t>
            </a:r>
          </a:p>
          <a:p>
            <a:pPr marL="285750" indent="-285750">
              <a:lnSpc>
                <a:spcPct val="100000"/>
              </a:lnSpc>
              <a:buFont typeface="Arial"/>
              <a:buChar char="•"/>
            </a:pPr>
            <a:r>
              <a:rPr lang="it-IT" sz="2200" dirty="0"/>
              <a:t>Relazioni interetniche: Enrique Mayer (1970) e Fernando </a:t>
            </a:r>
            <a:r>
              <a:rPr lang="it-IT" sz="2200" dirty="0" err="1"/>
              <a:t>Fuenzalida</a:t>
            </a:r>
            <a:r>
              <a:rPr lang="it-IT" sz="2200" dirty="0"/>
              <a:t> (1970)</a:t>
            </a:r>
          </a:p>
          <a:p>
            <a:pPr marL="342900" indent="-342900">
              <a:lnSpc>
                <a:spcPct val="100000"/>
              </a:lnSpc>
              <a:buFont typeface="Arial"/>
              <a:buChar char="•"/>
            </a:pPr>
            <a:r>
              <a:rPr lang="it-IT" sz="2200" dirty="0"/>
              <a:t>Il potere locale tradizionale: Julio </a:t>
            </a:r>
            <a:r>
              <a:rPr lang="it-IT" sz="2200" dirty="0" err="1"/>
              <a:t>Cotler</a:t>
            </a:r>
            <a:r>
              <a:rPr lang="it-IT" sz="2200" dirty="0"/>
              <a:t> (1968)</a:t>
            </a:r>
          </a:p>
          <a:p>
            <a:pPr marL="342900" indent="-342900">
              <a:lnSpc>
                <a:spcPct val="100000"/>
              </a:lnSpc>
              <a:buFont typeface="Arial"/>
              <a:buChar char="•"/>
            </a:pPr>
            <a:r>
              <a:rPr lang="it-IT" sz="2200" dirty="0"/>
              <a:t> </a:t>
            </a:r>
            <a:r>
              <a:rPr lang="it-IT" sz="2200" i="1" dirty="0" err="1"/>
              <a:t>cholificación</a:t>
            </a:r>
            <a:r>
              <a:rPr lang="it-IT" sz="2200" dirty="0"/>
              <a:t>: </a:t>
            </a:r>
            <a:r>
              <a:rPr lang="it-IT" sz="2200" dirty="0" err="1"/>
              <a:t>Aníbal</a:t>
            </a:r>
            <a:r>
              <a:rPr lang="it-IT" sz="2200" dirty="0"/>
              <a:t> </a:t>
            </a:r>
            <a:r>
              <a:rPr lang="it-IT" sz="2200" dirty="0" err="1"/>
              <a:t>Quijano</a:t>
            </a:r>
            <a:r>
              <a:rPr lang="it-IT" sz="2200" dirty="0"/>
              <a:t> (1964)</a:t>
            </a:r>
          </a:p>
          <a:p>
            <a:endParaRPr lang="en-US" sz="2200" dirty="0"/>
          </a:p>
          <a:p>
            <a:pPr marL="285750" indent="-285750">
              <a:buFontTx/>
              <a:buChar char="•"/>
            </a:pPr>
            <a:endParaRPr lang="en-US" sz="2200" dirty="0"/>
          </a:p>
        </p:txBody>
      </p:sp>
      <p:pic>
        <p:nvPicPr>
          <p:cNvPr id="13" name="Picture Placeholder 6"/>
          <p:cNvPicPr>
            <a:picLocks noChangeAspect="1"/>
          </p:cNvPicPr>
          <p:nvPr/>
        </p:nvPicPr>
        <p:blipFill rotWithShape="1">
          <a:blip r:embed="rId4"/>
          <a:srcRect l="482" r="692"/>
          <a:stretch/>
        </p:blipFill>
        <p:spPr>
          <a:xfrm>
            <a:off x="13214" y="1593560"/>
            <a:ext cx="4299886" cy="4469976"/>
          </a:xfrm>
          <a:prstGeom prst="rect">
            <a:avLst/>
          </a:prstGeom>
        </p:spPr>
      </p:pic>
    </p:spTree>
    <p:extLst>
      <p:ext uri="{BB962C8B-B14F-4D97-AF65-F5344CB8AC3E}">
        <p14:creationId xmlns:p14="http://schemas.microsoft.com/office/powerpoint/2010/main" val="233217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10" name="CasellaDiTesto 2"/>
          <p:cNvSpPr txBox="1"/>
          <p:nvPr/>
        </p:nvSpPr>
        <p:spPr>
          <a:xfrm>
            <a:off x="6215965" y="144987"/>
            <a:ext cx="3125203" cy="646331"/>
          </a:xfrm>
          <a:prstGeom prst="rect">
            <a:avLst/>
          </a:prstGeom>
          <a:noFill/>
        </p:spPr>
        <p:txBody>
          <a:bodyPr wrap="square" rtlCol="0">
            <a:spAutoFit/>
          </a:bodyPr>
          <a:lstStyle/>
          <a:p>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IEP 1964</a:t>
            </a:r>
          </a:p>
        </p:txBody>
      </p:sp>
      <p:sp>
        <p:nvSpPr>
          <p:cNvPr id="12" name="Text Placeholder 3"/>
          <p:cNvSpPr txBox="1">
            <a:spLocks/>
          </p:cNvSpPr>
          <p:nvPr/>
        </p:nvSpPr>
        <p:spPr>
          <a:xfrm>
            <a:off x="6008939" y="1566090"/>
            <a:ext cx="4834464" cy="43599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Tx/>
              <a:buChar char="•"/>
            </a:pPr>
            <a:r>
              <a:rPr lang="it-IT" sz="2000" dirty="0"/>
              <a:t>José </a:t>
            </a:r>
            <a:r>
              <a:rPr lang="it-IT" sz="2000" dirty="0" err="1"/>
              <a:t>Matos</a:t>
            </a:r>
            <a:r>
              <a:rPr lang="it-IT" sz="2000" dirty="0"/>
              <a:t> Mar</a:t>
            </a:r>
          </a:p>
          <a:p>
            <a:pPr marL="285750" indent="-285750">
              <a:buFontTx/>
              <a:buChar char="•"/>
            </a:pPr>
            <a:r>
              <a:rPr lang="en-US" sz="2000" dirty="0"/>
              <a:t>Maria </a:t>
            </a:r>
            <a:r>
              <a:rPr lang="en-US" sz="2000" dirty="0" err="1"/>
              <a:t>Rowstorowski</a:t>
            </a:r>
            <a:endParaRPr lang="en-US" sz="2000" dirty="0"/>
          </a:p>
          <a:p>
            <a:pPr marL="285750" indent="-285750">
              <a:buFontTx/>
              <a:buChar char="•"/>
            </a:pPr>
            <a:r>
              <a:rPr lang="en-US" sz="2000" dirty="0"/>
              <a:t>José Maria </a:t>
            </a:r>
            <a:r>
              <a:rPr lang="en-US" sz="2000" dirty="0" err="1"/>
              <a:t>Arguedas</a:t>
            </a:r>
            <a:r>
              <a:rPr lang="en-US" sz="2000" dirty="0"/>
              <a:t> </a:t>
            </a:r>
          </a:p>
          <a:p>
            <a:pPr marL="285750" indent="-285750">
              <a:buFontTx/>
              <a:buChar char="•"/>
            </a:pPr>
            <a:r>
              <a:rPr lang="en-US" sz="2000" dirty="0"/>
              <a:t>John </a:t>
            </a:r>
            <a:r>
              <a:rPr lang="en-US" sz="2000" dirty="0" err="1"/>
              <a:t>Murra</a:t>
            </a:r>
            <a:endParaRPr lang="en-US" sz="2000" dirty="0"/>
          </a:p>
          <a:p>
            <a:pPr marL="285750" indent="-285750">
              <a:buFontTx/>
              <a:buChar char="•"/>
            </a:pPr>
            <a:r>
              <a:rPr lang="en-US" sz="2000" dirty="0" err="1"/>
              <a:t>Anibal</a:t>
            </a:r>
            <a:r>
              <a:rPr lang="en-US" sz="2000" dirty="0"/>
              <a:t> </a:t>
            </a:r>
            <a:r>
              <a:rPr lang="en-US" sz="2000" dirty="0" err="1"/>
              <a:t>Quijano</a:t>
            </a:r>
            <a:endParaRPr lang="en-US" sz="2000" dirty="0"/>
          </a:p>
          <a:p>
            <a:pPr marL="285750" indent="-285750">
              <a:buFontTx/>
              <a:buChar char="•"/>
            </a:pPr>
            <a:r>
              <a:rPr lang="en-US" sz="2000" dirty="0"/>
              <a:t>Julio </a:t>
            </a:r>
            <a:r>
              <a:rPr lang="en-US" sz="2000" dirty="0" err="1"/>
              <a:t>Cotler</a:t>
            </a:r>
            <a:r>
              <a:rPr lang="en-US" sz="2000" dirty="0"/>
              <a:t> </a:t>
            </a:r>
            <a:r>
              <a:rPr lang="mr-IN" sz="2000" dirty="0"/>
              <a:t>…</a:t>
            </a:r>
            <a:endParaRPr lang="it-IT" sz="2000" dirty="0"/>
          </a:p>
          <a:p>
            <a:pPr marL="285750" indent="-285750">
              <a:buFontTx/>
              <a:buChar char="•"/>
            </a:pPr>
            <a:r>
              <a:rPr lang="it-IT" sz="2000" dirty="0"/>
              <a:t>Nuove forme di dominazione</a:t>
            </a:r>
          </a:p>
          <a:p>
            <a:pPr marL="285750" indent="-285750">
              <a:buFontTx/>
              <a:buChar char="•"/>
            </a:pPr>
            <a:r>
              <a:rPr lang="it-IT" sz="2000" dirty="0"/>
              <a:t>La etnostoria</a:t>
            </a:r>
          </a:p>
          <a:p>
            <a:pPr marL="285750" indent="-285750">
              <a:buFontTx/>
              <a:buChar char="•"/>
            </a:pPr>
            <a:r>
              <a:rPr lang="it-IT" sz="2000" dirty="0"/>
              <a:t>La nascita di nuove forme di società rurale e urbana</a:t>
            </a:r>
          </a:p>
          <a:p>
            <a:pPr marL="285750" indent="-285750">
              <a:buFontTx/>
              <a:buChar char="•"/>
            </a:pPr>
            <a:endParaRPr lang="en-US" sz="2000" dirty="0"/>
          </a:p>
          <a:p>
            <a:pPr marL="285750" indent="-285750">
              <a:buFontTx/>
              <a:buChar char="•"/>
            </a:pPr>
            <a:endParaRPr lang="en-US" sz="2000" dirty="0"/>
          </a:p>
        </p:txBody>
      </p:sp>
      <p:pic>
        <p:nvPicPr>
          <p:cNvPr id="2" name="Picture 1" descr="Reciprocidad e Intercambio.jpeg"/>
          <p:cNvPicPr>
            <a:picLocks noChangeAspect="1"/>
          </p:cNvPicPr>
          <p:nvPr/>
        </p:nvPicPr>
        <p:blipFill rotWithShape="1">
          <a:blip r:embed="rId4">
            <a:extLst>
              <a:ext uri="{28A0092B-C50C-407E-A947-70E740481C1C}">
                <a14:useLocalDpi xmlns:a14="http://schemas.microsoft.com/office/drawing/2010/main" val="0"/>
              </a:ext>
            </a:extLst>
          </a:blip>
          <a:srcRect l="18595" t="11717" r="17166" b="8458"/>
          <a:stretch/>
        </p:blipFill>
        <p:spPr>
          <a:xfrm>
            <a:off x="969624" y="3154197"/>
            <a:ext cx="1734400" cy="2798944"/>
          </a:xfrm>
          <a:prstGeom prst="rect">
            <a:avLst/>
          </a:prstGeom>
        </p:spPr>
      </p:pic>
      <p:pic>
        <p:nvPicPr>
          <p:cNvPr id="7" name="Picture 6" descr="hacienda Comunidad.jpeg"/>
          <p:cNvPicPr>
            <a:picLocks noChangeAspect="1"/>
          </p:cNvPicPr>
          <p:nvPr/>
        </p:nvPicPr>
        <p:blipFill rotWithShape="1">
          <a:blip r:embed="rId5">
            <a:extLst>
              <a:ext uri="{28A0092B-C50C-407E-A947-70E740481C1C}">
                <a14:useLocalDpi xmlns:a14="http://schemas.microsoft.com/office/drawing/2010/main" val="0"/>
              </a:ext>
            </a:extLst>
          </a:blip>
          <a:srcRect l="12478" t="3929" r="21162" b="17908"/>
          <a:stretch/>
        </p:blipFill>
        <p:spPr>
          <a:xfrm>
            <a:off x="2676708" y="3144511"/>
            <a:ext cx="1829995" cy="2799302"/>
          </a:xfrm>
          <a:prstGeom prst="rect">
            <a:avLst/>
          </a:prstGeom>
        </p:spPr>
      </p:pic>
      <p:pic>
        <p:nvPicPr>
          <p:cNvPr id="11" name="Picture 10" descr="download.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826" y="616167"/>
            <a:ext cx="1710226" cy="2565341"/>
          </a:xfrm>
          <a:prstGeom prst="rect">
            <a:avLst/>
          </a:prstGeom>
        </p:spPr>
      </p:pic>
      <p:pic>
        <p:nvPicPr>
          <p:cNvPr id="13" name="Picture 12" descr="desborde popular.jpeg"/>
          <p:cNvPicPr>
            <a:picLocks noChangeAspect="1"/>
          </p:cNvPicPr>
          <p:nvPr/>
        </p:nvPicPr>
        <p:blipFill rotWithShape="1">
          <a:blip r:embed="rId7">
            <a:extLst>
              <a:ext uri="{28A0092B-C50C-407E-A947-70E740481C1C}">
                <a14:useLocalDpi xmlns:a14="http://schemas.microsoft.com/office/drawing/2010/main" val="0"/>
              </a:ext>
            </a:extLst>
          </a:blip>
          <a:srcRect l="5262" t="6626" r="9667" b="4832"/>
          <a:stretch/>
        </p:blipFill>
        <p:spPr>
          <a:xfrm>
            <a:off x="2717679" y="637972"/>
            <a:ext cx="1789024" cy="2516226"/>
          </a:xfrm>
          <a:prstGeom prst="rect">
            <a:avLst/>
          </a:prstGeom>
        </p:spPr>
      </p:pic>
    </p:spTree>
    <p:extLst>
      <p:ext uri="{BB962C8B-B14F-4D97-AF65-F5344CB8AC3E}">
        <p14:creationId xmlns:p14="http://schemas.microsoft.com/office/powerpoint/2010/main" val="28267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descr="Schermata 09-2456916 alle 11.00.03.png"/>
          <p:cNvPicPr>
            <a:picLocks noChangeAspect="1"/>
          </p:cNvPicPr>
          <p:nvPr/>
        </p:nvPicPr>
        <p:blipFill rotWithShape="1">
          <a:blip r:embed="rId2">
            <a:extLst>
              <a:ext uri="{28A0092B-C50C-407E-A947-70E740481C1C}">
                <a14:useLocalDpi xmlns:a14="http://schemas.microsoft.com/office/drawing/2010/main" val="0"/>
              </a:ext>
            </a:extLst>
          </a:blip>
          <a:srcRect t="734" b="8267"/>
          <a:stretch/>
        </p:blipFill>
        <p:spPr>
          <a:xfrm>
            <a:off x="0" y="1296957"/>
            <a:ext cx="6335409" cy="4807005"/>
          </a:xfrm>
          <a:prstGeom prst="rect">
            <a:avLst/>
          </a:prstGeom>
        </p:spPr>
      </p:pic>
      <p:sp>
        <p:nvSpPr>
          <p:cNvPr id="4" name="Rectangle 3"/>
          <p:cNvSpPr/>
          <p:nvPr/>
        </p:nvSpPr>
        <p:spPr>
          <a:xfrm>
            <a:off x="7133815" y="1432056"/>
            <a:ext cx="4418100" cy="3416320"/>
          </a:xfrm>
          <a:prstGeom prst="rect">
            <a:avLst/>
          </a:prstGeom>
        </p:spPr>
        <p:txBody>
          <a:bodyPr wrap="square">
            <a:spAutoFit/>
          </a:bodyPr>
          <a:lstStyle/>
          <a:p>
            <a:pPr marL="342900" indent="-342900">
              <a:buFont typeface="Arial"/>
              <a:buChar char="•"/>
            </a:pPr>
            <a:r>
              <a:rPr lang="it-IT" sz="2400" dirty="0"/>
              <a:t>Differenziazione interna delle comunità rurali, la nascita di nuove strutture di potere </a:t>
            </a:r>
          </a:p>
          <a:p>
            <a:pPr marL="342900" indent="-342900">
              <a:buFont typeface="Arial"/>
              <a:buChar char="•"/>
            </a:pPr>
            <a:r>
              <a:rPr lang="it-IT" sz="2400" dirty="0"/>
              <a:t>La dominazione e la dipendenza</a:t>
            </a:r>
          </a:p>
          <a:p>
            <a:pPr marL="342900" indent="-342900">
              <a:buFont typeface="Arial"/>
              <a:buChar char="•"/>
            </a:pPr>
            <a:r>
              <a:rPr lang="en-US" sz="2400" dirty="0"/>
              <a:t>Il </a:t>
            </a:r>
            <a:r>
              <a:rPr lang="en-US" sz="2400" dirty="0" err="1"/>
              <a:t>paradigma</a:t>
            </a:r>
            <a:r>
              <a:rPr lang="en-US" sz="2400" dirty="0"/>
              <a:t> </a:t>
            </a:r>
            <a:r>
              <a:rPr lang="en-US" sz="2400" dirty="0" err="1"/>
              <a:t>omogenizzante</a:t>
            </a:r>
            <a:r>
              <a:rPr lang="en-US" sz="2400" dirty="0"/>
              <a:t>: </a:t>
            </a:r>
            <a:r>
              <a:rPr lang="en-US" sz="2400" dirty="0" err="1"/>
              <a:t>il</a:t>
            </a:r>
            <a:r>
              <a:rPr lang="en-US" sz="2400" dirty="0"/>
              <a:t> </a:t>
            </a:r>
            <a:r>
              <a:rPr lang="en-US" sz="2400" dirty="0" err="1"/>
              <a:t>nuovo</a:t>
            </a:r>
            <a:r>
              <a:rPr lang="en-US" sz="2400" dirty="0"/>
              <a:t> </a:t>
            </a:r>
            <a:r>
              <a:rPr lang="en-US" sz="2400" dirty="0" err="1"/>
              <a:t>progetto</a:t>
            </a:r>
            <a:r>
              <a:rPr lang="en-US" sz="2400" dirty="0"/>
              <a:t> di </a:t>
            </a:r>
            <a:r>
              <a:rPr lang="en-US" sz="2400" dirty="0" err="1"/>
              <a:t>rifondazione</a:t>
            </a:r>
            <a:r>
              <a:rPr lang="en-US" sz="2400" dirty="0"/>
              <a:t> </a:t>
            </a:r>
            <a:r>
              <a:rPr lang="en-US" sz="2400" dirty="0" err="1"/>
              <a:t>nazionale</a:t>
            </a:r>
            <a:r>
              <a:rPr lang="en-US" sz="2400" dirty="0"/>
              <a:t> </a:t>
            </a:r>
            <a:r>
              <a:rPr lang="en-US" sz="2400" dirty="0" err="1"/>
              <a:t>sia</a:t>
            </a:r>
            <a:r>
              <a:rPr lang="en-US" sz="2400" dirty="0"/>
              <a:t> </a:t>
            </a:r>
            <a:r>
              <a:rPr lang="en-US" sz="2400" dirty="0" err="1"/>
              <a:t>esso</a:t>
            </a:r>
            <a:r>
              <a:rPr lang="en-US" sz="2400" dirty="0"/>
              <a:t> </a:t>
            </a:r>
            <a:r>
              <a:rPr lang="en-US" sz="2400" dirty="0" err="1"/>
              <a:t>capitalista</a:t>
            </a:r>
            <a:r>
              <a:rPr lang="en-US" sz="2400" dirty="0"/>
              <a:t> o </a:t>
            </a:r>
            <a:r>
              <a:rPr lang="en-US" sz="2400" dirty="0" err="1"/>
              <a:t>proletario</a:t>
            </a:r>
            <a:endParaRPr lang="it-IT" sz="2400" dirty="0"/>
          </a:p>
        </p:txBody>
      </p:sp>
      <p:sp>
        <p:nvSpPr>
          <p:cNvPr id="5" name="CasellaDiTesto 2"/>
          <p:cNvSpPr txBox="1"/>
          <p:nvPr/>
        </p:nvSpPr>
        <p:spPr>
          <a:xfrm>
            <a:off x="155750" y="108080"/>
            <a:ext cx="8314701" cy="1077218"/>
          </a:xfrm>
          <a:prstGeom prst="rect">
            <a:avLst/>
          </a:prstGeom>
          <a:noFill/>
        </p:spPr>
        <p:txBody>
          <a:bodyPr wrap="square" rtlCol="0">
            <a:spAutoFit/>
          </a:bodyPr>
          <a:lstStyle/>
          <a:p>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I progetti sul cambiamento: Valle de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Lurin</a:t>
            </a:r>
            <a:r>
              <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rPr>
              <a:t> e </a:t>
            </a:r>
            <a:r>
              <a:rPr lang="it-IT" sz="3200" b="1" dirty="0" err="1">
                <a:solidFill>
                  <a:srgbClr val="BB1717"/>
                </a:solidFill>
                <a:latin typeface="Tahoma" panose="020B0604030504040204" pitchFamily="34" charset="0"/>
                <a:ea typeface="Tahoma" panose="020B0604030504040204" pitchFamily="34" charset="0"/>
                <a:cs typeface="Tahoma" panose="020B0604030504040204" pitchFamily="34" charset="0"/>
              </a:rPr>
              <a:t>Chancay</a:t>
            </a:r>
            <a:endParaRPr lang="it-IT" sz="32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Tree>
    <p:extLst>
      <p:ext uri="{BB962C8B-B14F-4D97-AF65-F5344CB8AC3E}">
        <p14:creationId xmlns:p14="http://schemas.microsoft.com/office/powerpoint/2010/main" val="29404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idx="1"/>
          </p:nvPr>
        </p:nvSpPr>
        <p:spPr/>
        <p:txBody>
          <a:bodyPr/>
          <a:lstStyle/>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buFontTx/>
              <a:buNone/>
            </a:pPr>
            <a:endParaRPr lang="it-IT" sz="2400" b="1" noProof="0">
              <a:solidFill>
                <a:srgbClr val="FFFFFF"/>
              </a:solidFill>
              <a:latin typeface="Arial" charset="0"/>
              <a:ea typeface="ＭＳ Ｐゴシック" charset="0"/>
              <a:cs typeface="ＭＳ Ｐゴシック" charset="0"/>
            </a:endParaRPr>
          </a:p>
          <a:p>
            <a:pPr eaLnBrk="1" hangingPunct="1"/>
            <a:endParaRPr lang="it-IT" sz="1600" b="1" noProof="0">
              <a:solidFill>
                <a:srgbClr val="FFFFFF"/>
              </a:solidFill>
              <a:latin typeface="Arial" charset="0"/>
              <a:ea typeface="ＭＳ Ｐゴシック" charset="0"/>
              <a:cs typeface="ＭＳ Ｐゴシック" charset="0"/>
            </a:endParaRPr>
          </a:p>
        </p:txBody>
      </p:sp>
      <p:sp>
        <p:nvSpPr>
          <p:cNvPr id="2" name="Title 1"/>
          <p:cNvSpPr>
            <a:spLocks noGrp="1"/>
          </p:cNvSpPr>
          <p:nvPr>
            <p:ph type="title"/>
          </p:nvPr>
        </p:nvSpPr>
        <p:spPr/>
        <p:txBody>
          <a:bodyPr>
            <a:normAutofit fontScale="90000"/>
          </a:bodyPr>
          <a:lstStyle/>
          <a:p>
            <a:br>
              <a:rPr lang="it-IT" sz="4400" noProof="0">
                <a:solidFill>
                  <a:srgbClr val="FFFFFF"/>
                </a:solidFill>
                <a:latin typeface="Arial" charset="0"/>
                <a:ea typeface="ＭＳ Ｐゴシック" charset="0"/>
                <a:cs typeface="ＭＳ Ｐゴシック" charset="0"/>
              </a:rPr>
            </a:br>
            <a:br>
              <a:rPr lang="it-IT" sz="4400" noProof="0">
                <a:solidFill>
                  <a:srgbClr val="FFFFFF"/>
                </a:solidFill>
                <a:latin typeface="Arial" charset="0"/>
                <a:ea typeface="ＭＳ Ｐゴシック" charset="0"/>
                <a:cs typeface="ＭＳ Ｐゴシック" charset="0"/>
              </a:rPr>
            </a:br>
            <a:br>
              <a:rPr lang="it-IT" sz="4400" noProof="0">
                <a:solidFill>
                  <a:srgbClr val="FFFFFF"/>
                </a:solidFill>
                <a:latin typeface="Arial" charset="0"/>
                <a:ea typeface="ＭＳ Ｐゴシック" charset="0"/>
                <a:cs typeface="ＭＳ Ｐゴシック" charset="0"/>
              </a:rPr>
            </a:br>
            <a:r>
              <a:rPr lang="it-IT" sz="4400" noProof="0">
                <a:solidFill>
                  <a:srgbClr val="FFFFFF"/>
                </a:solidFill>
                <a:latin typeface="Arial" charset="0"/>
                <a:ea typeface="ＭＳ Ｐゴシック" charset="0"/>
                <a:cs typeface="ＭＳ Ｐゴシック" charset="0"/>
              </a:rPr>
              <a:t>O Projeito Peru-Cornell: Vicos 1952-1966</a:t>
            </a:r>
            <a:endParaRPr lang="it-IT" noProof="0"/>
          </a:p>
        </p:txBody>
      </p:sp>
      <p:pic>
        <p:nvPicPr>
          <p:cNvPr id="6" name="Picture 5" descr="Schermata 08-2456877 alle 12.10.25.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992"/>
            <a:ext cx="12192000" cy="6811008"/>
          </a:xfrm>
          <a:prstGeom prst="rect">
            <a:avLst/>
          </a:prstGeom>
        </p:spPr>
      </p:pic>
    </p:spTree>
    <p:extLst>
      <p:ext uri="{BB962C8B-B14F-4D97-AF65-F5344CB8AC3E}">
        <p14:creationId xmlns:p14="http://schemas.microsoft.com/office/powerpoint/2010/main" val="419083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CasellaDiTesto 6">
            <a:extLst>
              <a:ext uri="{FF2B5EF4-FFF2-40B4-BE49-F238E27FC236}">
                <a16:creationId xmlns:a16="http://schemas.microsoft.com/office/drawing/2014/main" id="{4A1BC144-F9D3-4C42-96B8-114CC271BCF0}"/>
              </a:ext>
            </a:extLst>
          </p:cNvPr>
          <p:cNvSpPr txBox="1"/>
          <p:nvPr/>
        </p:nvSpPr>
        <p:spPr>
          <a:xfrm>
            <a:off x="587991" y="1152309"/>
            <a:ext cx="11177192" cy="3785652"/>
          </a:xfrm>
          <a:prstGeom prst="rect">
            <a:avLst/>
          </a:prstGeom>
          <a:noFill/>
        </p:spPr>
        <p:txBody>
          <a:bodyPr wrap="square" rtlCol="0">
            <a:spAutoFit/>
          </a:bodyPr>
          <a:lstStyle/>
          <a:p>
            <a:r>
              <a:rPr lang="es-ES_tradnl" sz="2400" dirty="0"/>
              <a:t>“… qué tenían en común antropólogos “estructuralistas” limeños con antropólogos “marxistas-leninistas” provincianos (</a:t>
            </a:r>
            <a:r>
              <a:rPr lang="es-ES_tradnl" sz="2400" dirty="0" err="1"/>
              <a:t>Degregori</a:t>
            </a:r>
            <a:r>
              <a:rPr lang="es-ES_tradnl" sz="2400" dirty="0"/>
              <a:t> et al. 2001). </a:t>
            </a:r>
          </a:p>
          <a:p>
            <a:endParaRPr lang="es-ES_tradnl" sz="2400" dirty="0"/>
          </a:p>
          <a:p>
            <a:r>
              <a:rPr lang="es-ES_tradnl" sz="2400" dirty="0"/>
              <a:t>O para plantearlo en palabras de la historiadora </a:t>
            </a:r>
            <a:r>
              <a:rPr lang="es-ES_tradnl" sz="2400" dirty="0" err="1"/>
              <a:t>Brooke</a:t>
            </a:r>
            <a:r>
              <a:rPr lang="es-ES_tradnl" sz="2400" dirty="0"/>
              <a:t> </a:t>
            </a:r>
            <a:r>
              <a:rPr lang="es-ES_tradnl" sz="2400" dirty="0" err="1"/>
              <a:t>Larson</a:t>
            </a:r>
            <a:r>
              <a:rPr lang="es-ES_tradnl" sz="2400" dirty="0"/>
              <a:t> (1998): cómo fue posible que en la misma comunidad académica conviviera una corriente que descifraba las prácticas andinas de parentesco y los verdaderos parámetros conceptuales del </a:t>
            </a:r>
            <a:r>
              <a:rPr lang="es-ES_tradnl" sz="2400" i="1" dirty="0"/>
              <a:t>ayllu</a:t>
            </a:r>
            <a:r>
              <a:rPr lang="es-ES_tradnl" sz="2400" dirty="0"/>
              <a:t>, con otros antropólogos marxistas que debatían sobre los modos de producción y el lugar que ocupaba el campesinado en la transición al capitalismo. ¿Por qué y cómo se abrió esta brecha? ¿Cuáles fueron las consecuencias en la comprensión del “mundo andino”? (</a:t>
            </a:r>
            <a:r>
              <a:rPr lang="es-ES_tradnl" sz="2400" dirty="0" err="1"/>
              <a:t>Degregori</a:t>
            </a:r>
            <a:r>
              <a:rPr lang="es-ES_tradnl" sz="2400" dirty="0"/>
              <a:t> 2005)</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Tree>
    <p:extLst>
      <p:ext uri="{BB962C8B-B14F-4D97-AF65-F5344CB8AC3E}">
        <p14:creationId xmlns:p14="http://schemas.microsoft.com/office/powerpoint/2010/main" val="24298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p:nvPr/>
        </p:nvSpPr>
        <p:spPr>
          <a:xfrm>
            <a:off x="155750" y="108080"/>
            <a:ext cx="8314701" cy="1077218"/>
          </a:xfrm>
          <a:prstGeom prst="rect">
            <a:avLst/>
          </a:prstGeom>
          <a:noFill/>
        </p:spPr>
        <p:txBody>
          <a:bodyPr wrap="square" rtlCol="0">
            <a:spAutoFit/>
          </a:bodyPr>
          <a:lstStyle/>
          <a:p>
            <a:r>
              <a:rPr lang="it-IT" sz="3200" b="1" noProof="0" dirty="0">
                <a:solidFill>
                  <a:srgbClr val="C00000"/>
                </a:solidFill>
              </a:rPr>
              <a:t>L’</a:t>
            </a:r>
            <a:r>
              <a:rPr lang="it-IT" sz="3200" b="1" noProof="0" dirty="0" err="1">
                <a:solidFill>
                  <a:srgbClr val="C00000"/>
                </a:solidFill>
              </a:rPr>
              <a:t>essenzializzazione</a:t>
            </a:r>
            <a:r>
              <a:rPr lang="it-IT" sz="3200" b="1" noProof="0" dirty="0">
                <a:solidFill>
                  <a:srgbClr val="C00000"/>
                </a:solidFill>
              </a:rPr>
              <a:t> marxista e</a:t>
            </a:r>
            <a:r>
              <a:rPr lang="it-IT" sz="3200" b="1" i="1" noProof="0" dirty="0">
                <a:solidFill>
                  <a:srgbClr val="C00000"/>
                </a:solidFill>
              </a:rPr>
              <a:t> </a:t>
            </a:r>
            <a:r>
              <a:rPr lang="it-IT" sz="3200" b="1" i="1" noProof="0" dirty="0" err="1">
                <a:solidFill>
                  <a:srgbClr val="C00000"/>
                </a:solidFill>
              </a:rPr>
              <a:t>Sendero</a:t>
            </a:r>
            <a:r>
              <a:rPr lang="it-IT" sz="3200" b="1" i="1" noProof="0" dirty="0">
                <a:solidFill>
                  <a:srgbClr val="C00000"/>
                </a:solidFill>
              </a:rPr>
              <a:t> Luminoso</a:t>
            </a:r>
            <a:endParaRPr lang="it-IT"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sp>
        <p:nvSpPr>
          <p:cNvPr id="7"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CC-BY-SA_icon.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pic>
        <p:nvPicPr>
          <p:cNvPr id="9" name="Picture Placeholder 4">
            <a:extLst>
              <a:ext uri="{FF2B5EF4-FFF2-40B4-BE49-F238E27FC236}">
                <a16:creationId xmlns:a16="http://schemas.microsoft.com/office/drawing/2014/main" id="{15A37F4B-65BA-3E45-A03D-F36451FB2407}"/>
              </a:ext>
            </a:extLst>
          </p:cNvPr>
          <p:cNvPicPr>
            <a:picLocks noChangeAspect="1"/>
          </p:cNvPicPr>
          <p:nvPr/>
        </p:nvPicPr>
        <p:blipFill rotWithShape="1">
          <a:blip r:embed="rId3"/>
          <a:srcRect l="-111"/>
          <a:stretch/>
        </p:blipFill>
        <p:spPr>
          <a:xfrm>
            <a:off x="0" y="1432056"/>
            <a:ext cx="3725325" cy="4688770"/>
          </a:xfrm>
          <a:prstGeom prst="rect">
            <a:avLst/>
          </a:prstGeom>
        </p:spPr>
      </p:pic>
      <p:sp>
        <p:nvSpPr>
          <p:cNvPr id="10" name="Text Placeholder 3">
            <a:extLst>
              <a:ext uri="{FF2B5EF4-FFF2-40B4-BE49-F238E27FC236}">
                <a16:creationId xmlns:a16="http://schemas.microsoft.com/office/drawing/2014/main" id="{9DEDF597-5B69-4A45-8933-A3784D507ACA}"/>
              </a:ext>
            </a:extLst>
          </p:cNvPr>
          <p:cNvSpPr txBox="1">
            <a:spLocks/>
          </p:cNvSpPr>
          <p:nvPr/>
        </p:nvSpPr>
        <p:spPr>
          <a:xfrm>
            <a:off x="4131733" y="1320800"/>
            <a:ext cx="7397658" cy="44173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a:t>Marxismo e strutturalismo: popolazioni indigene come mere portatrici di strutture, destinati a interpretare uno script generato a livello di relazioni economiche</a:t>
            </a:r>
          </a:p>
          <a:p>
            <a:r>
              <a:rPr lang="it-IT" sz="2000"/>
              <a:t>La mancanza sulle questioni culturali ed etniche</a:t>
            </a:r>
          </a:p>
          <a:p>
            <a:r>
              <a:rPr lang="it-IT" sz="2000" i="1"/>
              <a:t>De indio a campesinato classista</a:t>
            </a:r>
            <a:r>
              <a:rPr lang="it-IT" sz="2000"/>
              <a:t>: la “cultura” indigena come arretrata e superstiziosa </a:t>
            </a:r>
          </a:p>
          <a:p>
            <a:r>
              <a:rPr lang="it-IT" sz="2000"/>
              <a:t>Le differenze interne</a:t>
            </a:r>
          </a:p>
          <a:p>
            <a:r>
              <a:rPr lang="it-IT" sz="2000"/>
              <a:t>La riproduzione del sistema feudale</a:t>
            </a:r>
          </a:p>
          <a:p>
            <a:r>
              <a:rPr lang="it-IT" sz="2000"/>
              <a:t>Informe Uchuraccay </a:t>
            </a:r>
            <a:endParaRPr lang="it-IT" sz="2000" dirty="0"/>
          </a:p>
        </p:txBody>
      </p:sp>
    </p:spTree>
    <p:extLst>
      <p:ext uri="{BB962C8B-B14F-4D97-AF65-F5344CB8AC3E}">
        <p14:creationId xmlns:p14="http://schemas.microsoft.com/office/powerpoint/2010/main" val="403157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D166C79-F6CE-4301-9BCC-1A2994215E41}"/>
              </a:ext>
            </a:extLst>
          </p:cNvPr>
          <p:cNvSpPr txBox="1">
            <a:spLocks/>
          </p:cNvSpPr>
          <p:nvPr/>
        </p:nvSpPr>
        <p:spPr>
          <a:xfrm>
            <a:off x="127000" y="965200"/>
            <a:ext cx="11531600" cy="4584700"/>
          </a:xfrm>
          <a:prstGeom prst="rect">
            <a:avLst/>
          </a:prstGeom>
        </p:spPr>
        <p:txBody>
          <a:bodyPr>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Clr>
                <a:schemeClr val="tx1">
                  <a:lumMod val="65000"/>
                  <a:lumOff val="35000"/>
                </a:schemeClr>
              </a:buClr>
              <a:buNone/>
            </a:pPr>
            <a:r>
              <a:rPr lang="it-IT" dirty="0"/>
              <a:t>Dentro de la </a:t>
            </a:r>
            <a:r>
              <a:rPr lang="it-IT" dirty="0" err="1"/>
              <a:t>región</a:t>
            </a:r>
            <a:r>
              <a:rPr lang="it-IT" dirty="0"/>
              <a:t> </a:t>
            </a:r>
            <a:r>
              <a:rPr lang="it-IT" dirty="0" err="1"/>
              <a:t>económicamente</a:t>
            </a:r>
            <a:r>
              <a:rPr lang="it-IT" dirty="0"/>
              <a:t> </a:t>
            </a:r>
            <a:r>
              <a:rPr lang="it-IT" dirty="0" err="1"/>
              <a:t>deprimida</a:t>
            </a:r>
            <a:r>
              <a:rPr lang="it-IT" dirty="0"/>
              <a:t>, sin </a:t>
            </a:r>
            <a:r>
              <a:rPr lang="it-IT" dirty="0" err="1"/>
              <a:t>recursos</a:t>
            </a:r>
            <a:r>
              <a:rPr lang="it-IT" dirty="0"/>
              <a:t>, con un </a:t>
            </a:r>
            <a:r>
              <a:rPr lang="it-IT" dirty="0" err="1"/>
              <a:t>altísimo</a:t>
            </a:r>
            <a:r>
              <a:rPr lang="it-IT" dirty="0"/>
              <a:t> </a:t>
            </a:r>
            <a:r>
              <a:rPr lang="it-IT" dirty="0" err="1"/>
              <a:t>índice</a:t>
            </a:r>
            <a:r>
              <a:rPr lang="it-IT" dirty="0"/>
              <a:t> de </a:t>
            </a:r>
            <a:r>
              <a:rPr lang="it-IT" dirty="0" err="1"/>
              <a:t>desempleo</a:t>
            </a:r>
            <a:r>
              <a:rPr lang="it-IT" dirty="0"/>
              <a:t> y un </a:t>
            </a:r>
            <a:r>
              <a:rPr lang="it-IT" dirty="0" err="1"/>
              <a:t>rendimiento</a:t>
            </a:r>
            <a:r>
              <a:rPr lang="it-IT" dirty="0"/>
              <a:t> </a:t>
            </a:r>
            <a:r>
              <a:rPr lang="it-IT" dirty="0" err="1"/>
              <a:t>paupérrimo</a:t>
            </a:r>
            <a:r>
              <a:rPr lang="it-IT" dirty="0"/>
              <a:t> de la </a:t>
            </a:r>
            <a:r>
              <a:rPr lang="it-IT" dirty="0" err="1"/>
              <a:t>tierra</a:t>
            </a:r>
            <a:r>
              <a:rPr lang="it-IT" dirty="0"/>
              <a:t> </a:t>
            </a:r>
            <a:r>
              <a:rPr lang="it-IT" dirty="0" err="1"/>
              <a:t>que</a:t>
            </a:r>
            <a:r>
              <a:rPr lang="it-IT" dirty="0"/>
              <a:t> es </a:t>
            </a:r>
            <a:r>
              <a:rPr lang="it-IT" dirty="0" err="1"/>
              <a:t>el</a:t>
            </a:r>
            <a:r>
              <a:rPr lang="it-IT" dirty="0"/>
              <a:t> </a:t>
            </a:r>
            <a:r>
              <a:rPr lang="it-IT" dirty="0" err="1"/>
              <a:t>departamento</a:t>
            </a:r>
            <a:r>
              <a:rPr lang="it-IT" dirty="0"/>
              <a:t> de </a:t>
            </a:r>
            <a:r>
              <a:rPr lang="it-IT" dirty="0" err="1"/>
              <a:t>Ayacucho</a:t>
            </a:r>
            <a:r>
              <a:rPr lang="it-IT" dirty="0"/>
              <a:t>, </a:t>
            </a:r>
            <a:r>
              <a:rPr lang="it-IT" dirty="0" err="1"/>
              <a:t>las</a:t>
            </a:r>
            <a:r>
              <a:rPr lang="it-IT" dirty="0"/>
              <a:t> </a:t>
            </a:r>
            <a:r>
              <a:rPr lang="it-IT" dirty="0" err="1"/>
              <a:t>comunidades</a:t>
            </a:r>
            <a:r>
              <a:rPr lang="it-IT" dirty="0"/>
              <a:t> de </a:t>
            </a:r>
            <a:r>
              <a:rPr lang="it-IT" dirty="0" err="1"/>
              <a:t>las</a:t>
            </a:r>
            <a:r>
              <a:rPr lang="it-IT" dirty="0"/>
              <a:t> </a:t>
            </a:r>
            <a:r>
              <a:rPr lang="it-IT" dirty="0" err="1"/>
              <a:t>punas</a:t>
            </a:r>
            <a:r>
              <a:rPr lang="it-IT" dirty="0"/>
              <a:t> de </a:t>
            </a:r>
            <a:r>
              <a:rPr lang="it-IT" dirty="0" err="1"/>
              <a:t>Huanta</a:t>
            </a:r>
            <a:r>
              <a:rPr lang="it-IT" dirty="0"/>
              <a:t> </a:t>
            </a:r>
            <a:r>
              <a:rPr lang="it-IT" dirty="0" err="1"/>
              <a:t>representan</a:t>
            </a:r>
            <a:r>
              <a:rPr lang="it-IT" dirty="0"/>
              <a:t> </a:t>
            </a:r>
            <a:r>
              <a:rPr lang="it-IT" dirty="0" err="1"/>
              <a:t>acaso</a:t>
            </a:r>
            <a:r>
              <a:rPr lang="it-IT" dirty="0"/>
              <a:t> </a:t>
            </a:r>
            <a:r>
              <a:rPr lang="it-IT" dirty="0" err="1"/>
              <a:t>el</a:t>
            </a:r>
            <a:r>
              <a:rPr lang="it-IT" dirty="0"/>
              <a:t> </a:t>
            </a:r>
            <a:r>
              <a:rPr lang="it-IT" dirty="0" err="1"/>
              <a:t>conglomerado</a:t>
            </a:r>
            <a:r>
              <a:rPr lang="it-IT" dirty="0"/>
              <a:t> </a:t>
            </a:r>
            <a:r>
              <a:rPr lang="it-IT" dirty="0" err="1"/>
              <a:t>humano</a:t>
            </a:r>
            <a:r>
              <a:rPr lang="it-IT" dirty="0"/>
              <a:t> </a:t>
            </a:r>
            <a:r>
              <a:rPr lang="it-IT" dirty="0" err="1"/>
              <a:t>más</a:t>
            </a:r>
            <a:r>
              <a:rPr lang="it-IT" dirty="0"/>
              <a:t> </a:t>
            </a:r>
            <a:r>
              <a:rPr lang="it-IT" dirty="0" err="1"/>
              <a:t>miserable</a:t>
            </a:r>
            <a:r>
              <a:rPr lang="it-IT" dirty="0"/>
              <a:t> y </a:t>
            </a:r>
            <a:r>
              <a:rPr lang="it-IT" dirty="0" err="1"/>
              <a:t>desvalido</a:t>
            </a:r>
            <a:r>
              <a:rPr lang="it-IT" dirty="0"/>
              <a:t>. Sin </a:t>
            </a:r>
            <a:r>
              <a:rPr lang="it-IT" dirty="0" err="1"/>
              <a:t>agua</a:t>
            </a:r>
            <a:r>
              <a:rPr lang="it-IT" dirty="0"/>
              <a:t>, sin </a:t>
            </a:r>
            <a:r>
              <a:rPr lang="it-IT" dirty="0" err="1"/>
              <a:t>luz</a:t>
            </a:r>
            <a:r>
              <a:rPr lang="it-IT" dirty="0"/>
              <a:t>, sin </a:t>
            </a:r>
            <a:r>
              <a:rPr lang="it-IT" dirty="0" err="1"/>
              <a:t>atención</a:t>
            </a:r>
            <a:r>
              <a:rPr lang="it-IT" dirty="0"/>
              <a:t> </a:t>
            </a:r>
            <a:r>
              <a:rPr lang="it-IT" dirty="0" err="1"/>
              <a:t>médica</a:t>
            </a:r>
            <a:r>
              <a:rPr lang="it-IT" dirty="0"/>
              <a:t>, sin </a:t>
            </a:r>
            <a:r>
              <a:rPr lang="it-IT" dirty="0" err="1"/>
              <a:t>caminos</a:t>
            </a:r>
            <a:r>
              <a:rPr lang="it-IT" dirty="0"/>
              <a:t> </a:t>
            </a:r>
            <a:r>
              <a:rPr lang="it-IT" dirty="0" err="1"/>
              <a:t>que</a:t>
            </a:r>
            <a:r>
              <a:rPr lang="it-IT" dirty="0"/>
              <a:t> </a:t>
            </a:r>
            <a:r>
              <a:rPr lang="it-IT" dirty="0" err="1"/>
              <a:t>los</a:t>
            </a:r>
            <a:r>
              <a:rPr lang="it-IT" dirty="0"/>
              <a:t> </a:t>
            </a:r>
            <a:r>
              <a:rPr lang="it-IT" dirty="0" err="1"/>
              <a:t>enlacen</a:t>
            </a:r>
            <a:r>
              <a:rPr lang="it-IT" dirty="0"/>
              <a:t> con </a:t>
            </a:r>
            <a:r>
              <a:rPr lang="it-IT" dirty="0" err="1"/>
              <a:t>el</a:t>
            </a:r>
            <a:r>
              <a:rPr lang="it-IT" dirty="0"/>
              <a:t> resto del </a:t>
            </a:r>
            <a:r>
              <a:rPr lang="it-IT" dirty="0" err="1"/>
              <a:t>país</a:t>
            </a:r>
            <a:r>
              <a:rPr lang="it-IT" dirty="0"/>
              <a:t>, sin </a:t>
            </a:r>
            <a:r>
              <a:rPr lang="it-IT" dirty="0" err="1"/>
              <a:t>ninguna</a:t>
            </a:r>
            <a:r>
              <a:rPr lang="it-IT" dirty="0"/>
              <a:t> </a:t>
            </a:r>
            <a:r>
              <a:rPr lang="it-IT" dirty="0" err="1"/>
              <a:t>clase</a:t>
            </a:r>
            <a:r>
              <a:rPr lang="it-IT" dirty="0"/>
              <a:t> de </a:t>
            </a:r>
            <a:r>
              <a:rPr lang="it-IT" dirty="0" err="1"/>
              <a:t>asistencia</a:t>
            </a:r>
            <a:r>
              <a:rPr lang="it-IT" dirty="0"/>
              <a:t> </a:t>
            </a:r>
            <a:r>
              <a:rPr lang="it-IT" dirty="0" err="1"/>
              <a:t>técnica</a:t>
            </a:r>
            <a:r>
              <a:rPr lang="it-IT" dirty="0"/>
              <a:t> o </a:t>
            </a:r>
            <a:r>
              <a:rPr lang="it-IT" dirty="0" err="1"/>
              <a:t>servicio</a:t>
            </a:r>
            <a:r>
              <a:rPr lang="it-IT" dirty="0"/>
              <a:t> social, en </a:t>
            </a:r>
            <a:r>
              <a:rPr lang="it-IT" dirty="0" err="1"/>
              <a:t>las</a:t>
            </a:r>
            <a:r>
              <a:rPr lang="it-IT" dirty="0"/>
              <a:t> </a:t>
            </a:r>
            <a:r>
              <a:rPr lang="it-IT" dirty="0" err="1"/>
              <a:t>altas</a:t>
            </a:r>
            <a:r>
              <a:rPr lang="it-IT" dirty="0"/>
              <a:t> </a:t>
            </a:r>
            <a:r>
              <a:rPr lang="it-IT" dirty="0" err="1"/>
              <a:t>tierras</a:t>
            </a:r>
            <a:r>
              <a:rPr lang="it-IT" dirty="0"/>
              <a:t> </a:t>
            </a:r>
            <a:r>
              <a:rPr lang="it-IT" dirty="0" err="1"/>
              <a:t>inhóspitas</a:t>
            </a:r>
            <a:r>
              <a:rPr lang="it-IT" dirty="0"/>
              <a:t> de la </a:t>
            </a:r>
            <a:r>
              <a:rPr lang="it-IT" dirty="0" err="1"/>
              <a:t>cordillera</a:t>
            </a:r>
            <a:r>
              <a:rPr lang="it-IT" dirty="0"/>
              <a:t> donde han vivido </a:t>
            </a:r>
            <a:r>
              <a:rPr lang="it-IT" dirty="0" err="1"/>
              <a:t>aislados</a:t>
            </a:r>
            <a:r>
              <a:rPr lang="it-IT" dirty="0"/>
              <a:t> y </a:t>
            </a:r>
            <a:r>
              <a:rPr lang="it-IT" dirty="0" err="1"/>
              <a:t>olvidados</a:t>
            </a:r>
            <a:r>
              <a:rPr lang="it-IT" dirty="0"/>
              <a:t> </a:t>
            </a:r>
            <a:r>
              <a:rPr lang="it-IT" dirty="0" err="1"/>
              <a:t>desde</a:t>
            </a:r>
            <a:r>
              <a:rPr lang="it-IT" dirty="0"/>
              <a:t> </a:t>
            </a:r>
            <a:r>
              <a:rPr lang="it-IT" dirty="0" err="1"/>
              <a:t>los</a:t>
            </a:r>
            <a:r>
              <a:rPr lang="it-IT" dirty="0"/>
              <a:t> </a:t>
            </a:r>
            <a:r>
              <a:rPr lang="it-IT" dirty="0" err="1"/>
              <a:t>tiempos</a:t>
            </a:r>
            <a:r>
              <a:rPr lang="it-IT" dirty="0"/>
              <a:t> </a:t>
            </a:r>
            <a:r>
              <a:rPr lang="it-IT" dirty="0" err="1"/>
              <a:t>prehispánicos</a:t>
            </a:r>
            <a:r>
              <a:rPr lang="it-IT" dirty="0"/>
              <a:t>, </a:t>
            </a:r>
            <a:r>
              <a:rPr lang="it-IT" dirty="0" err="1"/>
              <a:t>los</a:t>
            </a:r>
            <a:r>
              <a:rPr lang="it-IT" dirty="0"/>
              <a:t> </a:t>
            </a:r>
            <a:r>
              <a:rPr lang="it-IT" dirty="0" err="1"/>
              <a:t>iquichanos</a:t>
            </a:r>
            <a:r>
              <a:rPr lang="it-IT" dirty="0"/>
              <a:t> han </a:t>
            </a:r>
            <a:r>
              <a:rPr lang="it-IT" dirty="0" err="1"/>
              <a:t>conocido</a:t>
            </a:r>
            <a:r>
              <a:rPr lang="it-IT" dirty="0"/>
              <a:t> de la cultura </a:t>
            </a:r>
            <a:r>
              <a:rPr lang="it-IT" dirty="0" err="1"/>
              <a:t>occidental</a:t>
            </a:r>
            <a:r>
              <a:rPr lang="it-IT" dirty="0"/>
              <a:t>, </a:t>
            </a:r>
            <a:r>
              <a:rPr lang="it-IT" dirty="0" err="1"/>
              <a:t>desde</a:t>
            </a:r>
            <a:r>
              <a:rPr lang="it-IT" dirty="0"/>
              <a:t> </a:t>
            </a:r>
            <a:r>
              <a:rPr lang="it-IT" dirty="0" err="1"/>
              <a:t>que</a:t>
            </a:r>
            <a:r>
              <a:rPr lang="it-IT" dirty="0"/>
              <a:t> se </a:t>
            </a:r>
            <a:r>
              <a:rPr lang="it-IT" dirty="0" err="1"/>
              <a:t>instaló</a:t>
            </a:r>
            <a:r>
              <a:rPr lang="it-IT" dirty="0"/>
              <a:t> la </a:t>
            </a:r>
            <a:r>
              <a:rPr lang="it-IT" dirty="0" err="1"/>
              <a:t>república</a:t>
            </a:r>
            <a:r>
              <a:rPr lang="it-IT" dirty="0"/>
              <a:t>, </a:t>
            </a:r>
            <a:r>
              <a:rPr lang="it-IT" dirty="0" err="1"/>
              <a:t>sólo</a:t>
            </a:r>
            <a:r>
              <a:rPr lang="it-IT" dirty="0"/>
              <a:t> </a:t>
            </a:r>
            <a:r>
              <a:rPr lang="it-IT" dirty="0" err="1"/>
              <a:t>las</a:t>
            </a:r>
            <a:r>
              <a:rPr lang="it-IT" dirty="0"/>
              <a:t> </a:t>
            </a:r>
            <a:r>
              <a:rPr lang="it-IT" dirty="0" err="1"/>
              <a:t>expresiones</a:t>
            </a:r>
            <a:r>
              <a:rPr lang="it-IT" dirty="0"/>
              <a:t> </a:t>
            </a:r>
            <a:r>
              <a:rPr lang="it-IT" dirty="0" err="1"/>
              <a:t>más</a:t>
            </a:r>
            <a:r>
              <a:rPr lang="it-IT" dirty="0"/>
              <a:t> </a:t>
            </a:r>
            <a:r>
              <a:rPr lang="it-IT" dirty="0" err="1"/>
              <a:t>odiosas</a:t>
            </a:r>
            <a:r>
              <a:rPr lang="it-IT" dirty="0"/>
              <a:t>: la </a:t>
            </a:r>
            <a:r>
              <a:rPr lang="it-IT" dirty="0" err="1"/>
              <a:t>explotación</a:t>
            </a:r>
            <a:r>
              <a:rPr lang="it-IT" dirty="0"/>
              <a:t> del </a:t>
            </a:r>
            <a:r>
              <a:rPr lang="it-IT" dirty="0" err="1"/>
              <a:t>gamonal</a:t>
            </a:r>
            <a:r>
              <a:rPr lang="it-IT" dirty="0"/>
              <a:t>, </a:t>
            </a:r>
            <a:r>
              <a:rPr lang="it-IT" dirty="0" err="1"/>
              <a:t>las</a:t>
            </a:r>
            <a:r>
              <a:rPr lang="it-IT" dirty="0"/>
              <a:t> </a:t>
            </a:r>
            <a:r>
              <a:rPr lang="it-IT" dirty="0" err="1"/>
              <a:t>exacciones</a:t>
            </a:r>
            <a:r>
              <a:rPr lang="it-IT" dirty="0"/>
              <a:t> y </a:t>
            </a:r>
            <a:r>
              <a:rPr lang="it-IT" dirty="0" err="1"/>
              <a:t>engaños</a:t>
            </a:r>
            <a:r>
              <a:rPr lang="it-IT" dirty="0"/>
              <a:t> del </a:t>
            </a:r>
            <a:r>
              <a:rPr lang="it-IT" dirty="0" err="1"/>
              <a:t>recaudador</a:t>
            </a:r>
            <a:r>
              <a:rPr lang="it-IT" dirty="0"/>
              <a:t> del tributo o </a:t>
            </a:r>
            <a:r>
              <a:rPr lang="it-IT" dirty="0" err="1"/>
              <a:t>los</a:t>
            </a:r>
            <a:r>
              <a:rPr lang="it-IT" dirty="0"/>
              <a:t> </a:t>
            </a:r>
            <a:r>
              <a:rPr lang="it-IT" dirty="0" err="1"/>
              <a:t>ramalazos</a:t>
            </a:r>
            <a:r>
              <a:rPr lang="it-IT" dirty="0"/>
              <a:t> de </a:t>
            </a:r>
            <a:r>
              <a:rPr lang="it-IT" dirty="0" err="1"/>
              <a:t>los</a:t>
            </a:r>
            <a:r>
              <a:rPr lang="it-IT" dirty="0"/>
              <a:t> </a:t>
            </a:r>
            <a:r>
              <a:rPr lang="it-IT" dirty="0" err="1"/>
              <a:t>motines</a:t>
            </a:r>
            <a:r>
              <a:rPr lang="it-IT" dirty="0"/>
              <a:t> y </a:t>
            </a:r>
            <a:r>
              <a:rPr lang="it-IT" dirty="0" err="1"/>
              <a:t>las</a:t>
            </a:r>
            <a:r>
              <a:rPr lang="it-IT" dirty="0"/>
              <a:t> </a:t>
            </a:r>
            <a:r>
              <a:rPr lang="it-IT" dirty="0" err="1"/>
              <a:t>guerras</a:t>
            </a:r>
            <a:r>
              <a:rPr lang="it-IT" dirty="0"/>
              <a:t> </a:t>
            </a:r>
            <a:r>
              <a:rPr lang="it-IT" dirty="0" err="1"/>
              <a:t>civiles</a:t>
            </a:r>
            <a:r>
              <a:rPr lang="it-IT" dirty="0"/>
              <a:t>. </a:t>
            </a:r>
            <a:r>
              <a:rPr lang="it-IT" dirty="0" err="1"/>
              <a:t>También</a:t>
            </a:r>
            <a:r>
              <a:rPr lang="it-IT" dirty="0"/>
              <a:t>, es </a:t>
            </a:r>
            <a:r>
              <a:rPr lang="it-IT" dirty="0" err="1"/>
              <a:t>verdad</a:t>
            </a:r>
            <a:r>
              <a:rPr lang="it-IT" dirty="0"/>
              <a:t>, una </a:t>
            </a:r>
            <a:r>
              <a:rPr lang="it-IT" dirty="0" err="1"/>
              <a:t>fe</a:t>
            </a:r>
            <a:r>
              <a:rPr lang="it-IT" dirty="0"/>
              <a:t> </a:t>
            </a:r>
            <a:r>
              <a:rPr lang="it-IT" dirty="0" err="1"/>
              <a:t>católica</a:t>
            </a:r>
            <a:r>
              <a:rPr lang="it-IT" dirty="0"/>
              <a:t> </a:t>
            </a:r>
            <a:r>
              <a:rPr lang="it-IT" dirty="0" err="1"/>
              <a:t>que</a:t>
            </a:r>
            <a:r>
              <a:rPr lang="it-IT" dirty="0"/>
              <a:t>, </a:t>
            </a:r>
            <a:r>
              <a:rPr lang="it-IT" dirty="0" err="1"/>
              <a:t>aunque</a:t>
            </a:r>
            <a:r>
              <a:rPr lang="it-IT" dirty="0"/>
              <a:t> ha </a:t>
            </a:r>
            <a:r>
              <a:rPr lang="it-IT" dirty="0" err="1"/>
              <a:t>calado</a:t>
            </a:r>
            <a:r>
              <a:rPr lang="it-IT" dirty="0"/>
              <a:t> </a:t>
            </a:r>
            <a:r>
              <a:rPr lang="it-IT" dirty="0" err="1"/>
              <a:t>hondamente</a:t>
            </a:r>
            <a:r>
              <a:rPr lang="it-IT" dirty="0"/>
              <a:t> en </a:t>
            </a:r>
            <a:r>
              <a:rPr lang="it-IT" dirty="0" err="1"/>
              <a:t>los</a:t>
            </a:r>
            <a:r>
              <a:rPr lang="it-IT" dirty="0"/>
              <a:t> </a:t>
            </a:r>
            <a:r>
              <a:rPr lang="it-IT" dirty="0" err="1"/>
              <a:t>comuneros</a:t>
            </a:r>
            <a:r>
              <a:rPr lang="it-IT" dirty="0"/>
              <a:t>, no ha </a:t>
            </a:r>
            <a:r>
              <a:rPr lang="it-IT" dirty="0" err="1"/>
              <a:t>desplazado</a:t>
            </a:r>
            <a:r>
              <a:rPr lang="it-IT" dirty="0"/>
              <a:t> del </a:t>
            </a:r>
            <a:r>
              <a:rPr lang="it-IT" dirty="0" err="1"/>
              <a:t>todo</a:t>
            </a:r>
            <a:r>
              <a:rPr lang="it-IT" dirty="0"/>
              <a:t> a </a:t>
            </a:r>
            <a:r>
              <a:rPr lang="it-IT" dirty="0" err="1"/>
              <a:t>las</a:t>
            </a:r>
            <a:r>
              <a:rPr lang="it-IT" dirty="0"/>
              <a:t> </a:t>
            </a:r>
            <a:r>
              <a:rPr lang="it-IT" dirty="0" err="1"/>
              <a:t>antiguas</a:t>
            </a:r>
            <a:r>
              <a:rPr lang="it-IT" dirty="0"/>
              <a:t> </a:t>
            </a:r>
            <a:r>
              <a:rPr lang="it-IT" dirty="0" err="1"/>
              <a:t>creencias</a:t>
            </a:r>
            <a:r>
              <a:rPr lang="it-IT" dirty="0"/>
              <a:t> </a:t>
            </a:r>
            <a:r>
              <a:rPr lang="it-IT" dirty="0" err="1"/>
              <a:t>como</a:t>
            </a:r>
            <a:r>
              <a:rPr lang="it-IT" dirty="0"/>
              <a:t> </a:t>
            </a:r>
            <a:r>
              <a:rPr lang="it-IT" dirty="0" err="1"/>
              <a:t>el</a:t>
            </a:r>
            <a:r>
              <a:rPr lang="it-IT" dirty="0"/>
              <a:t> culto a </a:t>
            </a:r>
            <a:r>
              <a:rPr lang="it-IT" dirty="0" err="1"/>
              <a:t>los</a:t>
            </a:r>
            <a:r>
              <a:rPr lang="it-IT" dirty="0"/>
              <a:t> </a:t>
            </a:r>
            <a:r>
              <a:rPr lang="it-IT" dirty="0" err="1"/>
              <a:t>apus</a:t>
            </a:r>
            <a:r>
              <a:rPr lang="it-IT" dirty="0"/>
              <a:t> (</a:t>
            </a:r>
            <a:r>
              <a:rPr lang="it-IT" dirty="0" err="1"/>
              <a:t>cerros</a:t>
            </a:r>
            <a:r>
              <a:rPr lang="it-IT" dirty="0"/>
              <a:t> </a:t>
            </a:r>
            <a:r>
              <a:rPr lang="it-IT" dirty="0" err="1"/>
              <a:t>tutelares</a:t>
            </a:r>
            <a:r>
              <a:rPr lang="it-IT" dirty="0"/>
              <a:t>), </a:t>
            </a:r>
            <a:r>
              <a:rPr lang="it-IT" dirty="0" err="1"/>
              <a:t>el</a:t>
            </a:r>
            <a:r>
              <a:rPr lang="it-IT" dirty="0"/>
              <a:t> </a:t>
            </a:r>
            <a:r>
              <a:rPr lang="it-IT" dirty="0" err="1"/>
              <a:t>más</a:t>
            </a:r>
            <a:r>
              <a:rPr lang="it-IT" dirty="0"/>
              <a:t> </a:t>
            </a:r>
            <a:r>
              <a:rPr lang="it-IT" dirty="0" err="1"/>
              <a:t>ilustre</a:t>
            </a:r>
            <a:r>
              <a:rPr lang="it-IT" dirty="0"/>
              <a:t> de </a:t>
            </a:r>
            <a:r>
              <a:rPr lang="it-IT" dirty="0" err="1"/>
              <a:t>los</a:t>
            </a:r>
            <a:r>
              <a:rPr lang="it-IT" dirty="0"/>
              <a:t> </a:t>
            </a:r>
            <a:r>
              <a:rPr lang="it-IT" dirty="0" err="1"/>
              <a:t>cuales</a:t>
            </a:r>
            <a:r>
              <a:rPr lang="it-IT" dirty="0"/>
              <a:t> es </a:t>
            </a:r>
            <a:r>
              <a:rPr lang="it-IT" dirty="0" err="1"/>
              <a:t>el</a:t>
            </a:r>
            <a:r>
              <a:rPr lang="it-IT" dirty="0"/>
              <a:t> </a:t>
            </a:r>
            <a:r>
              <a:rPr lang="it-IT" dirty="0" err="1"/>
              <a:t>apu</a:t>
            </a:r>
            <a:r>
              <a:rPr lang="it-IT" dirty="0"/>
              <a:t> </a:t>
            </a:r>
            <a:r>
              <a:rPr lang="it-IT" dirty="0" err="1"/>
              <a:t>Rasuwilca</a:t>
            </a:r>
            <a:r>
              <a:rPr lang="it-IT" dirty="0"/>
              <a:t>, </a:t>
            </a:r>
            <a:r>
              <a:rPr lang="it-IT" dirty="0" err="1"/>
              <a:t>deidad</a:t>
            </a:r>
            <a:r>
              <a:rPr lang="it-IT" dirty="0"/>
              <a:t> </a:t>
            </a:r>
            <a:r>
              <a:rPr lang="it-IT" dirty="0" err="1"/>
              <a:t>cuyo</a:t>
            </a:r>
            <a:r>
              <a:rPr lang="it-IT" dirty="0"/>
              <a:t> prestigio </a:t>
            </a:r>
            <a:r>
              <a:rPr lang="it-IT" dirty="0" err="1"/>
              <a:t>desborda</a:t>
            </a:r>
            <a:r>
              <a:rPr lang="it-IT" dirty="0"/>
              <a:t> </a:t>
            </a:r>
            <a:r>
              <a:rPr lang="it-IT" dirty="0" err="1"/>
              <a:t>el</a:t>
            </a:r>
            <a:r>
              <a:rPr lang="it-IT" dirty="0"/>
              <a:t> </a:t>
            </a:r>
            <a:r>
              <a:rPr lang="it-IT" dirty="0" err="1"/>
              <a:t>área</a:t>
            </a:r>
            <a:r>
              <a:rPr lang="it-IT" dirty="0"/>
              <a:t> </a:t>
            </a:r>
            <a:r>
              <a:rPr lang="it-IT" dirty="0" err="1"/>
              <a:t>iquichana</a:t>
            </a:r>
            <a:r>
              <a:rPr lang="it-IT" dirty="0"/>
              <a:t>. Para </a:t>
            </a:r>
            <a:r>
              <a:rPr lang="it-IT" dirty="0" err="1"/>
              <a:t>estos</a:t>
            </a:r>
            <a:r>
              <a:rPr lang="it-IT" dirty="0"/>
              <a:t> </a:t>
            </a:r>
            <a:r>
              <a:rPr lang="it-IT" dirty="0" err="1"/>
              <a:t>hombres</a:t>
            </a:r>
            <a:r>
              <a:rPr lang="it-IT" dirty="0"/>
              <a:t> y </a:t>
            </a:r>
            <a:r>
              <a:rPr lang="it-IT" dirty="0" err="1"/>
              <a:t>mujeres</a:t>
            </a:r>
            <a:r>
              <a:rPr lang="it-IT" dirty="0"/>
              <a:t>, </a:t>
            </a:r>
            <a:r>
              <a:rPr lang="it-IT" dirty="0" err="1"/>
              <a:t>anal-fabetos</a:t>
            </a:r>
            <a:r>
              <a:rPr lang="it-IT" dirty="0"/>
              <a:t> en su </a:t>
            </a:r>
            <a:r>
              <a:rPr lang="it-IT" dirty="0" err="1"/>
              <a:t>mayoría</a:t>
            </a:r>
            <a:r>
              <a:rPr lang="it-IT" dirty="0"/>
              <a:t>, </a:t>
            </a:r>
            <a:r>
              <a:rPr lang="it-IT" dirty="0" err="1"/>
              <a:t>condenados</a:t>
            </a:r>
            <a:r>
              <a:rPr lang="it-IT" dirty="0"/>
              <a:t> a </a:t>
            </a:r>
            <a:r>
              <a:rPr lang="it-IT" dirty="0" err="1"/>
              <a:t>sobrevivir</a:t>
            </a:r>
            <a:r>
              <a:rPr lang="it-IT" dirty="0"/>
              <a:t> con una dieta </a:t>
            </a:r>
            <a:r>
              <a:rPr lang="it-IT" dirty="0" err="1"/>
              <a:t>exigua</a:t>
            </a:r>
            <a:r>
              <a:rPr lang="it-IT" dirty="0"/>
              <a:t> de </a:t>
            </a:r>
            <a:r>
              <a:rPr lang="it-IT" dirty="0" err="1"/>
              <a:t>habas</a:t>
            </a:r>
            <a:r>
              <a:rPr lang="it-IT" dirty="0"/>
              <a:t> y papas, la </a:t>
            </a:r>
            <a:r>
              <a:rPr lang="it-IT" dirty="0" err="1"/>
              <a:t>lucha</a:t>
            </a:r>
            <a:r>
              <a:rPr lang="it-IT" dirty="0"/>
              <a:t> por la </a:t>
            </a:r>
            <a:r>
              <a:rPr lang="it-IT" dirty="0" err="1"/>
              <a:t>existencia</a:t>
            </a:r>
            <a:r>
              <a:rPr lang="it-IT" dirty="0"/>
              <a:t> ha </a:t>
            </a:r>
            <a:r>
              <a:rPr lang="it-IT" dirty="0" err="1"/>
              <a:t>sido</a:t>
            </a:r>
            <a:r>
              <a:rPr lang="it-IT" dirty="0"/>
              <a:t> </a:t>
            </a:r>
            <a:r>
              <a:rPr lang="it-IT" dirty="0" err="1"/>
              <a:t>tradicionalmente</a:t>
            </a:r>
            <a:r>
              <a:rPr lang="it-IT" dirty="0"/>
              <a:t> </a:t>
            </a:r>
            <a:r>
              <a:rPr lang="it-IT" dirty="0" err="1"/>
              <a:t>algo</a:t>
            </a:r>
            <a:r>
              <a:rPr lang="it-IT" dirty="0"/>
              <a:t> </a:t>
            </a:r>
            <a:r>
              <a:rPr lang="it-IT" dirty="0" err="1"/>
              <a:t>muy</a:t>
            </a:r>
            <a:r>
              <a:rPr lang="it-IT" dirty="0"/>
              <a:t> duro, un </a:t>
            </a:r>
            <a:r>
              <a:rPr lang="it-IT" dirty="0" err="1"/>
              <a:t>cotidiano</a:t>
            </a:r>
            <a:r>
              <a:rPr lang="it-IT" dirty="0"/>
              <a:t> </a:t>
            </a:r>
            <a:r>
              <a:rPr lang="it-IT" dirty="0" err="1"/>
              <a:t>desafío</a:t>
            </a:r>
            <a:r>
              <a:rPr lang="it-IT" dirty="0"/>
              <a:t> en </a:t>
            </a:r>
            <a:r>
              <a:rPr lang="it-IT" dirty="0" err="1"/>
              <a:t>el</a:t>
            </a:r>
            <a:r>
              <a:rPr lang="it-IT" dirty="0"/>
              <a:t> </a:t>
            </a:r>
            <a:r>
              <a:rPr lang="it-IT" dirty="0" err="1"/>
              <a:t>que</a:t>
            </a:r>
            <a:r>
              <a:rPr lang="it-IT" dirty="0"/>
              <a:t> la </a:t>
            </a:r>
            <a:r>
              <a:rPr lang="it-IT" dirty="0" err="1"/>
              <a:t>muerte</a:t>
            </a:r>
            <a:r>
              <a:rPr lang="it-IT" dirty="0"/>
              <a:t> por </a:t>
            </a:r>
            <a:r>
              <a:rPr lang="it-IT" dirty="0" err="1"/>
              <a:t>hambre</a:t>
            </a:r>
            <a:r>
              <a:rPr lang="it-IT" dirty="0"/>
              <a:t>, </a:t>
            </a:r>
            <a:r>
              <a:rPr lang="it-IT" dirty="0" err="1"/>
              <a:t>enfermedad</a:t>
            </a:r>
            <a:r>
              <a:rPr lang="it-IT" dirty="0"/>
              <a:t>, </a:t>
            </a:r>
            <a:r>
              <a:rPr lang="it-IT" dirty="0" err="1"/>
              <a:t>inanición</a:t>
            </a:r>
            <a:r>
              <a:rPr lang="it-IT" dirty="0"/>
              <a:t> o </a:t>
            </a:r>
            <a:r>
              <a:rPr lang="it-IT" dirty="0" err="1"/>
              <a:t>catástrofe</a:t>
            </a:r>
            <a:r>
              <a:rPr lang="it-IT" dirty="0"/>
              <a:t> </a:t>
            </a:r>
            <a:r>
              <a:rPr lang="it-IT" dirty="0" err="1"/>
              <a:t>natural</a:t>
            </a:r>
            <a:r>
              <a:rPr lang="it-IT" dirty="0"/>
              <a:t> </a:t>
            </a:r>
            <a:r>
              <a:rPr lang="it-IT" dirty="0" err="1"/>
              <a:t>acechaba</a:t>
            </a:r>
            <a:r>
              <a:rPr lang="it-IT" dirty="0"/>
              <a:t> a cada paso. La </a:t>
            </a:r>
            <a:r>
              <a:rPr lang="it-IT" dirty="0" err="1"/>
              <a:t>noción</a:t>
            </a:r>
            <a:r>
              <a:rPr lang="it-IT" dirty="0"/>
              <a:t> </a:t>
            </a:r>
            <a:r>
              <a:rPr lang="it-IT" dirty="0" err="1"/>
              <a:t>misma</a:t>
            </a:r>
            <a:r>
              <a:rPr lang="it-IT" dirty="0"/>
              <a:t> te </a:t>
            </a:r>
            <a:r>
              <a:rPr lang="it-IT" dirty="0" err="1"/>
              <a:t>superación</a:t>
            </a:r>
            <a:r>
              <a:rPr lang="it-IT" dirty="0"/>
              <a:t> o </a:t>
            </a:r>
            <a:r>
              <a:rPr lang="it-IT" dirty="0" err="1"/>
              <a:t>progreso</a:t>
            </a:r>
            <a:r>
              <a:rPr lang="it-IT" dirty="0"/>
              <a:t> </a:t>
            </a:r>
            <a:r>
              <a:rPr lang="it-IT" dirty="0" err="1"/>
              <a:t>debe</a:t>
            </a:r>
            <a:r>
              <a:rPr lang="it-IT" dirty="0"/>
              <a:t> ser </a:t>
            </a:r>
            <a:r>
              <a:rPr lang="it-IT" dirty="0" err="1"/>
              <a:t>difícil</a:t>
            </a:r>
            <a:r>
              <a:rPr lang="it-IT" dirty="0"/>
              <a:t> de </a:t>
            </a:r>
            <a:r>
              <a:rPr lang="it-IT" dirty="0" err="1"/>
              <a:t>concebir</a:t>
            </a:r>
            <a:r>
              <a:rPr lang="it-IT" dirty="0"/>
              <a:t> ―o </a:t>
            </a:r>
            <a:r>
              <a:rPr lang="it-IT" dirty="0" err="1"/>
              <a:t>adoptar</a:t>
            </a:r>
            <a:r>
              <a:rPr lang="it-IT" dirty="0"/>
              <a:t> un </a:t>
            </a:r>
            <a:r>
              <a:rPr lang="it-IT" dirty="0" err="1"/>
              <a:t>contenido</a:t>
            </a:r>
            <a:r>
              <a:rPr lang="it-IT" dirty="0"/>
              <a:t> </a:t>
            </a:r>
            <a:r>
              <a:rPr lang="it-IT" dirty="0" err="1"/>
              <a:t>patético</a:t>
            </a:r>
            <a:r>
              <a:rPr lang="it-IT" dirty="0"/>
              <a:t>― para </a:t>
            </a:r>
            <a:r>
              <a:rPr lang="it-IT" dirty="0" err="1"/>
              <a:t>comunidades</a:t>
            </a:r>
            <a:r>
              <a:rPr lang="it-IT" dirty="0"/>
              <a:t> </a:t>
            </a:r>
            <a:r>
              <a:rPr lang="it-IT" dirty="0" err="1"/>
              <a:t>que</a:t>
            </a:r>
            <a:r>
              <a:rPr lang="it-IT" dirty="0"/>
              <a:t>, </a:t>
            </a:r>
            <a:r>
              <a:rPr lang="it-IT" dirty="0" err="1"/>
              <a:t>desde</a:t>
            </a:r>
            <a:r>
              <a:rPr lang="it-IT" dirty="0"/>
              <a:t> </a:t>
            </a:r>
            <a:r>
              <a:rPr lang="it-IT" dirty="0" err="1"/>
              <a:t>que</a:t>
            </a:r>
            <a:r>
              <a:rPr lang="it-IT" dirty="0"/>
              <a:t> </a:t>
            </a:r>
            <a:r>
              <a:rPr lang="it-IT" dirty="0" err="1"/>
              <a:t>sus</a:t>
            </a:r>
            <a:r>
              <a:rPr lang="it-IT" dirty="0"/>
              <a:t> </a:t>
            </a:r>
            <a:r>
              <a:rPr lang="it-IT" dirty="0" err="1"/>
              <a:t>miembros</a:t>
            </a:r>
            <a:r>
              <a:rPr lang="it-IT" dirty="0"/>
              <a:t> </a:t>
            </a:r>
            <a:r>
              <a:rPr lang="it-IT" dirty="0" err="1"/>
              <a:t>tienen</a:t>
            </a:r>
            <a:r>
              <a:rPr lang="it-IT" dirty="0"/>
              <a:t> memoria, no han </a:t>
            </a:r>
            <a:r>
              <a:rPr lang="it-IT" dirty="0" err="1"/>
              <a:t>experimentado</a:t>
            </a:r>
            <a:r>
              <a:rPr lang="it-IT" dirty="0"/>
              <a:t> </a:t>
            </a:r>
            <a:r>
              <a:rPr lang="it-IT" dirty="0" err="1"/>
              <a:t>mejora</a:t>
            </a:r>
            <a:r>
              <a:rPr lang="it-IT" dirty="0"/>
              <a:t> </a:t>
            </a:r>
            <a:r>
              <a:rPr lang="it-IT" dirty="0" err="1"/>
              <a:t>alguna</a:t>
            </a:r>
            <a:r>
              <a:rPr lang="it-IT" dirty="0"/>
              <a:t> en </a:t>
            </a:r>
            <a:r>
              <a:rPr lang="it-IT" dirty="0" err="1"/>
              <a:t>sus</a:t>
            </a:r>
            <a:r>
              <a:rPr lang="it-IT" dirty="0"/>
              <a:t> </a:t>
            </a:r>
            <a:r>
              <a:rPr lang="it-IT" dirty="0" err="1"/>
              <a:t>condiciones</a:t>
            </a:r>
            <a:r>
              <a:rPr lang="it-IT" dirty="0"/>
              <a:t> de </a:t>
            </a:r>
            <a:r>
              <a:rPr lang="it-IT" dirty="0" err="1"/>
              <a:t>vida</a:t>
            </a:r>
            <a:r>
              <a:rPr lang="it-IT" dirty="0"/>
              <a:t> sino, </a:t>
            </a:r>
            <a:r>
              <a:rPr lang="it-IT" dirty="0" err="1"/>
              <a:t>más</a:t>
            </a:r>
            <a:r>
              <a:rPr lang="it-IT" dirty="0"/>
              <a:t> </a:t>
            </a:r>
            <a:r>
              <a:rPr lang="it-IT" dirty="0" err="1"/>
              <a:t>bien</a:t>
            </a:r>
            <a:r>
              <a:rPr lang="it-IT" dirty="0"/>
              <a:t>, un </a:t>
            </a:r>
            <a:r>
              <a:rPr lang="it-IT" dirty="0" err="1"/>
              <a:t>prolongado</a:t>
            </a:r>
            <a:r>
              <a:rPr lang="it-IT" dirty="0"/>
              <a:t> </a:t>
            </a:r>
            <a:r>
              <a:rPr lang="it-IT" dirty="0" err="1"/>
              <a:t>estancamiento</a:t>
            </a:r>
            <a:r>
              <a:rPr lang="it-IT" dirty="0"/>
              <a:t> con </a:t>
            </a:r>
            <a:r>
              <a:rPr lang="it-IT" dirty="0" err="1"/>
              <a:t>periódicos</a:t>
            </a:r>
            <a:r>
              <a:rPr lang="it-IT" dirty="0"/>
              <a:t> </a:t>
            </a:r>
            <a:r>
              <a:rPr lang="it-IT" dirty="0" err="1"/>
              <a:t>retrocesos</a:t>
            </a:r>
            <a:r>
              <a:rPr lang="it-IT" dirty="0"/>
              <a:t>. </a:t>
            </a:r>
            <a:endParaRPr lang="en-US" dirty="0"/>
          </a:p>
          <a:p>
            <a:pPr marL="0" indent="0">
              <a:buClr>
                <a:schemeClr val="tx1">
                  <a:lumMod val="65000"/>
                  <a:lumOff val="35000"/>
                </a:schemeClr>
              </a:buClr>
              <a:buNone/>
            </a:pPr>
            <a:endParaRPr lang="it-IT" noProof="1">
              <a:solidFill>
                <a:schemeClr val="tx1"/>
              </a:solidFill>
              <a:latin typeface="Calibri" panose="020F0502020204030204" pitchFamily="34" charset="0"/>
              <a:cs typeface="Calibri" panose="020F0502020204030204" pitchFamily="34" charset="0"/>
            </a:endParaRPr>
          </a:p>
        </p:txBody>
      </p:sp>
      <p:sp>
        <p:nvSpPr>
          <p:cNvPr id="2" name="Titolo 1">
            <a:extLst>
              <a:ext uri="{FF2B5EF4-FFF2-40B4-BE49-F238E27FC236}">
                <a16:creationId xmlns:a16="http://schemas.microsoft.com/office/drawing/2014/main" id="{AFD1131B-F824-4126-9DEA-F7B95935FFD2}"/>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Latin American Anthropology</a:t>
            </a:r>
          </a:p>
        </p:txBody>
      </p:sp>
      <p:sp>
        <p:nvSpPr>
          <p:cNvPr id="5" name="Sottotitolo 2">
            <a:extLst>
              <a:ext uri="{FF2B5EF4-FFF2-40B4-BE49-F238E27FC236}">
                <a16:creationId xmlns:a16="http://schemas.microsoft.com/office/drawing/2014/main" id="{76A9BDC1-6D03-48A5-BC50-7ABD7DE9C5F8}"/>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8" descr="CC-BY-SA_icon.svg.png">
            <a:extLst>
              <a:ext uri="{FF2B5EF4-FFF2-40B4-BE49-F238E27FC236}">
                <a16:creationId xmlns:a16="http://schemas.microsoft.com/office/drawing/2014/main" id="{9550E148-4153-460F-BD03-A6CF44DE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7" name="CasellaDiTesto 2">
            <a:extLst>
              <a:ext uri="{FF2B5EF4-FFF2-40B4-BE49-F238E27FC236}">
                <a16:creationId xmlns:a16="http://schemas.microsoft.com/office/drawing/2014/main" id="{A60C4681-A789-4EED-8A80-2C8EA7B5690F}"/>
              </a:ext>
            </a:extLst>
          </p:cNvPr>
          <p:cNvSpPr txBox="1"/>
          <p:nvPr/>
        </p:nvSpPr>
        <p:spPr>
          <a:xfrm>
            <a:off x="0" y="7819"/>
            <a:ext cx="5466781" cy="769441"/>
          </a:xfrm>
          <a:prstGeom prst="rect">
            <a:avLst/>
          </a:prstGeom>
          <a:noFill/>
        </p:spPr>
        <p:txBody>
          <a:bodyPr wrap="square" rtlCol="0">
            <a:spAutoFit/>
          </a:bodyPr>
          <a:lstStyle/>
          <a:p>
            <a:r>
              <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Informe </a:t>
            </a:r>
            <a:r>
              <a:rPr lang="it-IT" sz="4400" dirty="0" err="1">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Uchuraccay</a:t>
            </a:r>
            <a:endParaRPr lang="it-IT" sz="4400" dirty="0">
              <a:solidFill>
                <a:srgbClr val="BB1717"/>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9433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D407E46-B135-48C2-B1BF-A08A6688921A}"/>
              </a:ext>
            </a:extLst>
          </p:cNvPr>
          <p:cNvSpPr txBox="1">
            <a:spLocks/>
          </p:cNvSpPr>
          <p:nvPr/>
        </p:nvSpPr>
        <p:spPr>
          <a:xfrm>
            <a:off x="3639494" y="429894"/>
            <a:ext cx="2033518" cy="8328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000" b="1" dirty="0">
                <a:solidFill>
                  <a:schemeClr val="bg1"/>
                </a:solidFill>
                <a:latin typeface="Roboto" panose="02000000000000000000" pitchFamily="2" charset="0"/>
                <a:ea typeface="Roboto" panose="02000000000000000000" pitchFamily="2" charset="0"/>
                <a:cs typeface="Roboto" panose="02000000000000000000" pitchFamily="2" charset="0"/>
              </a:rPr>
              <a:t>Nome del corso</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1203" y="6193574"/>
            <a:ext cx="1546160" cy="544780"/>
          </a:xfrm>
          <a:prstGeom prst="rect">
            <a:avLst/>
          </a:prstGeom>
        </p:spPr>
      </p:pic>
      <p:sp>
        <p:nvSpPr>
          <p:cNvPr id="3" name="Rectangle 2"/>
          <p:cNvSpPr/>
          <p:nvPr/>
        </p:nvSpPr>
        <p:spPr>
          <a:xfrm>
            <a:off x="419327" y="1074852"/>
            <a:ext cx="10938505" cy="4832092"/>
          </a:xfrm>
          <a:prstGeom prst="rect">
            <a:avLst/>
          </a:prstGeom>
        </p:spPr>
        <p:txBody>
          <a:bodyPr wrap="square">
            <a:spAutoFit/>
          </a:bodyPr>
          <a:lstStyle/>
          <a:p>
            <a:r>
              <a:rPr lang="en-US" sz="2200" dirty="0"/>
              <a:t>Lo </a:t>
            </a:r>
            <a:r>
              <a:rPr lang="en-US" sz="2200" dirty="0" err="1"/>
              <a:t>andino</a:t>
            </a:r>
            <a:r>
              <a:rPr lang="en-US" sz="2200" dirty="0"/>
              <a:t> [...] ha </a:t>
            </a:r>
            <a:r>
              <a:rPr lang="en-US" sz="2200" dirty="0" err="1"/>
              <a:t>dejado</a:t>
            </a:r>
            <a:r>
              <a:rPr lang="en-US" sz="2200" dirty="0"/>
              <a:t> de </a:t>
            </a:r>
            <a:r>
              <a:rPr lang="en-US" sz="2200" dirty="0" err="1"/>
              <a:t>ser</a:t>
            </a:r>
            <a:r>
              <a:rPr lang="en-US" sz="2200" dirty="0"/>
              <a:t> </a:t>
            </a:r>
            <a:r>
              <a:rPr lang="en-US" sz="2200" dirty="0" err="1"/>
              <a:t>sinónimo</a:t>
            </a:r>
            <a:r>
              <a:rPr lang="en-US" sz="2200" dirty="0"/>
              <a:t> </a:t>
            </a:r>
            <a:r>
              <a:rPr lang="en-US" sz="2200" dirty="0" err="1"/>
              <a:t>exclusivo</a:t>
            </a:r>
            <a:r>
              <a:rPr lang="en-US" sz="2200" dirty="0"/>
              <a:t> de </a:t>
            </a:r>
            <a:r>
              <a:rPr lang="en-US" sz="2200" dirty="0" err="1"/>
              <a:t>términos</a:t>
            </a:r>
            <a:r>
              <a:rPr lang="en-US" sz="2200" dirty="0"/>
              <a:t> </a:t>
            </a:r>
            <a:r>
              <a:rPr lang="en-US" sz="2200" dirty="0" err="1"/>
              <a:t>como</a:t>
            </a:r>
            <a:r>
              <a:rPr lang="en-US" sz="2200" dirty="0"/>
              <a:t> </a:t>
            </a:r>
            <a:r>
              <a:rPr lang="en-US" sz="2200" dirty="0" err="1"/>
              <a:t>indígena</a:t>
            </a:r>
            <a:r>
              <a:rPr lang="en-US" sz="2200" dirty="0"/>
              <a:t>, sierra, </a:t>
            </a:r>
            <a:r>
              <a:rPr lang="en-US" sz="2200" dirty="0" err="1"/>
              <a:t>medios</a:t>
            </a:r>
            <a:r>
              <a:rPr lang="en-US" sz="2200" dirty="0"/>
              <a:t> </a:t>
            </a:r>
            <a:r>
              <a:rPr lang="en-US" sz="2200" dirty="0" err="1"/>
              <a:t>rurales</a:t>
            </a:r>
            <a:r>
              <a:rPr lang="en-US" sz="2200" dirty="0"/>
              <a:t>. Las </a:t>
            </a:r>
            <a:r>
              <a:rPr lang="en-US" sz="2200" dirty="0" err="1"/>
              <a:t>migraciones</a:t>
            </a:r>
            <a:r>
              <a:rPr lang="en-US" sz="2200" dirty="0"/>
              <a:t> </a:t>
            </a:r>
            <a:r>
              <a:rPr lang="en-US" sz="2200" dirty="0" err="1"/>
              <a:t>han</a:t>
            </a:r>
            <a:r>
              <a:rPr lang="en-US" sz="2200" dirty="0"/>
              <a:t> </a:t>
            </a:r>
            <a:r>
              <a:rPr lang="en-US" sz="2200" dirty="0" err="1"/>
              <a:t>generado</a:t>
            </a:r>
            <a:r>
              <a:rPr lang="en-US" sz="2200" dirty="0"/>
              <a:t> el </a:t>
            </a:r>
            <a:r>
              <a:rPr lang="en-US" sz="2200" dirty="0" err="1"/>
              <a:t>fenómeno</a:t>
            </a:r>
            <a:r>
              <a:rPr lang="en-US" sz="2200" dirty="0"/>
              <a:t> sin </a:t>
            </a:r>
            <a:r>
              <a:rPr lang="en-US" sz="2200" dirty="0" err="1"/>
              <a:t>precedentes</a:t>
            </a:r>
            <a:r>
              <a:rPr lang="en-US" sz="2200" dirty="0"/>
              <a:t> del </a:t>
            </a:r>
            <a:r>
              <a:rPr lang="en-US" sz="2200" dirty="0" err="1"/>
              <a:t>descenso</a:t>
            </a:r>
            <a:r>
              <a:rPr lang="en-US" sz="2200" dirty="0"/>
              <a:t> </a:t>
            </a:r>
            <a:r>
              <a:rPr lang="en-US" sz="2200" dirty="0" err="1"/>
              <a:t>masivo</a:t>
            </a:r>
            <a:r>
              <a:rPr lang="en-US" sz="2200" dirty="0"/>
              <a:t> de los hombres </a:t>
            </a:r>
            <a:r>
              <a:rPr lang="en-US" sz="2200" dirty="0" err="1"/>
              <a:t>andinos</a:t>
            </a:r>
            <a:r>
              <a:rPr lang="en-US" sz="2200" dirty="0"/>
              <a:t> a la costa. Ha </a:t>
            </a:r>
            <a:r>
              <a:rPr lang="en-US" sz="2200" dirty="0" err="1"/>
              <a:t>terminado</a:t>
            </a:r>
            <a:r>
              <a:rPr lang="en-US" sz="2200" dirty="0"/>
              <a:t> </a:t>
            </a:r>
            <a:r>
              <a:rPr lang="en-US" sz="2200" dirty="0" err="1"/>
              <a:t>ocurriendo</a:t>
            </a:r>
            <a:r>
              <a:rPr lang="en-US" sz="2200" dirty="0"/>
              <a:t> el </a:t>
            </a:r>
            <a:r>
              <a:rPr lang="en-US" sz="2200" dirty="0" err="1"/>
              <a:t>vaticinio</a:t>
            </a:r>
            <a:r>
              <a:rPr lang="en-US" sz="2200" dirty="0"/>
              <a:t> de Luis </a:t>
            </a:r>
            <a:r>
              <a:rPr lang="en-US" sz="2200" dirty="0" err="1"/>
              <a:t>Valcárcel</a:t>
            </a:r>
            <a:r>
              <a:rPr lang="en-US" sz="2200" dirty="0"/>
              <a:t> </a:t>
            </a:r>
            <a:r>
              <a:rPr lang="en-US" sz="2200" dirty="0" err="1"/>
              <a:t>pero</a:t>
            </a:r>
            <a:r>
              <a:rPr lang="en-US" sz="2200" dirty="0"/>
              <a:t> sin </a:t>
            </a:r>
            <a:r>
              <a:rPr lang="en-US" sz="2200" dirty="0" err="1"/>
              <a:t>sus</a:t>
            </a:r>
            <a:r>
              <a:rPr lang="en-US" sz="2200" dirty="0"/>
              <a:t> </a:t>
            </a:r>
            <a:r>
              <a:rPr lang="en-US" sz="2200" dirty="0" err="1"/>
              <a:t>rasgos</a:t>
            </a:r>
            <a:r>
              <a:rPr lang="en-US" sz="2200" dirty="0"/>
              <a:t> </a:t>
            </a:r>
            <a:r>
              <a:rPr lang="en-US" sz="2200" dirty="0" err="1"/>
              <a:t>apocalípticos</a:t>
            </a:r>
            <a:r>
              <a:rPr lang="en-US" sz="2200" dirty="0"/>
              <a:t>. </a:t>
            </a:r>
            <a:r>
              <a:rPr lang="en-US" sz="2200" dirty="0" err="1"/>
              <a:t>Estos</a:t>
            </a:r>
            <a:r>
              <a:rPr lang="en-US" sz="2200" dirty="0"/>
              <a:t> hombres </a:t>
            </a:r>
            <a:r>
              <a:rPr lang="en-US" sz="2200" dirty="0" err="1"/>
              <a:t>reclaman</a:t>
            </a:r>
            <a:r>
              <a:rPr lang="en-US" sz="2200" dirty="0"/>
              <a:t> </a:t>
            </a:r>
            <a:r>
              <a:rPr lang="en-US" sz="2200" dirty="0" err="1"/>
              <a:t>respuestas</a:t>
            </a:r>
            <a:r>
              <a:rPr lang="en-US" sz="2200" dirty="0"/>
              <a:t> </a:t>
            </a:r>
            <a:r>
              <a:rPr lang="en-US" sz="2200" dirty="0" err="1"/>
              <a:t>nuevas</a:t>
            </a:r>
            <a:r>
              <a:rPr lang="en-US" sz="2200" dirty="0"/>
              <a:t>” (Flores-Galindo 1987a: 365-366)</a:t>
            </a:r>
          </a:p>
          <a:p>
            <a:r>
              <a:rPr lang="en-US" sz="2200" dirty="0"/>
              <a:t>A </a:t>
            </a:r>
            <a:r>
              <a:rPr lang="en-US" sz="2200" dirty="0" err="1"/>
              <a:t>pesar</a:t>
            </a:r>
            <a:r>
              <a:rPr lang="en-US" sz="2200" dirty="0"/>
              <a:t> de los </a:t>
            </a:r>
            <a:r>
              <a:rPr lang="en-US" sz="2200" dirty="0" err="1"/>
              <a:t>aspectos</a:t>
            </a:r>
            <a:r>
              <a:rPr lang="en-US" sz="2200" dirty="0"/>
              <a:t> </a:t>
            </a:r>
            <a:r>
              <a:rPr lang="en-US" sz="2200" dirty="0" err="1"/>
              <a:t>etnocidas</a:t>
            </a:r>
            <a:r>
              <a:rPr lang="en-US" sz="2200" dirty="0"/>
              <a:t> [de la </a:t>
            </a:r>
            <a:r>
              <a:rPr lang="en-US" sz="2200" dirty="0" err="1"/>
              <a:t>migración</a:t>
            </a:r>
            <a:r>
              <a:rPr lang="en-US" sz="2200" dirty="0"/>
              <a:t>], </a:t>
            </a:r>
            <a:r>
              <a:rPr lang="en-US" sz="2200" dirty="0" err="1"/>
              <a:t>es</a:t>
            </a:r>
            <a:r>
              <a:rPr lang="en-US" sz="2200" dirty="0"/>
              <a:t> </a:t>
            </a:r>
            <a:r>
              <a:rPr lang="en-US" sz="2200" dirty="0" err="1"/>
              <a:t>posible</a:t>
            </a:r>
            <a:r>
              <a:rPr lang="en-US" sz="2200" dirty="0"/>
              <a:t> </a:t>
            </a:r>
            <a:r>
              <a:rPr lang="en-US" sz="2200" dirty="0" err="1"/>
              <a:t>afirmar</a:t>
            </a:r>
            <a:r>
              <a:rPr lang="en-US" sz="2200" dirty="0"/>
              <a:t> </a:t>
            </a:r>
            <a:r>
              <a:rPr lang="en-US" sz="2200" dirty="0" err="1"/>
              <a:t>que</a:t>
            </a:r>
            <a:r>
              <a:rPr lang="en-US" sz="2200" dirty="0"/>
              <a:t> los </a:t>
            </a:r>
            <a:r>
              <a:rPr lang="en-US" sz="2200" dirty="0" err="1"/>
              <a:t>efectos</a:t>
            </a:r>
            <a:r>
              <a:rPr lang="en-US" sz="2200" dirty="0"/>
              <a:t> de </a:t>
            </a:r>
            <a:r>
              <a:rPr lang="en-US" sz="2200" dirty="0" err="1"/>
              <a:t>ese</a:t>
            </a:r>
            <a:r>
              <a:rPr lang="en-US" sz="2200" dirty="0"/>
              <a:t> </a:t>
            </a:r>
            <a:r>
              <a:rPr lang="en-US" sz="2200" dirty="0" err="1"/>
              <a:t>tránsito</a:t>
            </a:r>
            <a:r>
              <a:rPr lang="en-US" sz="2200" dirty="0"/>
              <a:t> </a:t>
            </a:r>
            <a:r>
              <a:rPr lang="en-US" sz="2200" dirty="0" err="1"/>
              <a:t>han</a:t>
            </a:r>
            <a:r>
              <a:rPr lang="en-US" sz="2200" dirty="0"/>
              <a:t> </a:t>
            </a:r>
            <a:r>
              <a:rPr lang="en-US" sz="2200" dirty="0" err="1"/>
              <a:t>sido</a:t>
            </a:r>
            <a:r>
              <a:rPr lang="en-US" sz="2200" dirty="0"/>
              <a:t> principal y </a:t>
            </a:r>
            <a:r>
              <a:rPr lang="en-US" sz="2200" dirty="0" err="1"/>
              <a:t>profundamente</a:t>
            </a:r>
            <a:r>
              <a:rPr lang="en-US" sz="2200" dirty="0"/>
              <a:t> </a:t>
            </a:r>
            <a:r>
              <a:rPr lang="en-US" sz="2200" dirty="0" err="1"/>
              <a:t>democratizadores</a:t>
            </a:r>
            <a:r>
              <a:rPr lang="en-US" sz="2200" dirty="0"/>
              <a:t> e </a:t>
            </a:r>
            <a:r>
              <a:rPr lang="en-US" sz="2200" dirty="0" err="1"/>
              <a:t>integradores</a:t>
            </a:r>
            <a:r>
              <a:rPr lang="en-US" sz="2200" dirty="0"/>
              <a:t> en la </a:t>
            </a:r>
            <a:r>
              <a:rPr lang="en-US" sz="2200" dirty="0" err="1"/>
              <a:t>sociedad</a:t>
            </a:r>
            <a:r>
              <a:rPr lang="en-US" sz="2200" dirty="0"/>
              <a:t> </a:t>
            </a:r>
            <a:r>
              <a:rPr lang="en-US" sz="2200" dirty="0" err="1"/>
              <a:t>peruana</a:t>
            </a:r>
            <a:r>
              <a:rPr lang="en-US" sz="2200" dirty="0"/>
              <a:t>. La </a:t>
            </a:r>
            <a:r>
              <a:rPr lang="en-US" sz="2200" dirty="0" err="1"/>
              <a:t>lucha</a:t>
            </a:r>
            <a:r>
              <a:rPr lang="en-US" sz="2200" dirty="0"/>
              <a:t> </a:t>
            </a:r>
            <a:r>
              <a:rPr lang="en-US" sz="2200" dirty="0" err="1"/>
              <a:t>por</a:t>
            </a:r>
            <a:r>
              <a:rPr lang="en-US" sz="2200" dirty="0"/>
              <a:t> la </a:t>
            </a:r>
            <a:r>
              <a:rPr lang="en-US" sz="2200" dirty="0" err="1"/>
              <a:t>tierra</a:t>
            </a:r>
            <a:r>
              <a:rPr lang="en-US" sz="2200" dirty="0"/>
              <a:t> [...] </a:t>
            </a:r>
            <a:r>
              <a:rPr lang="en-US" sz="2200" dirty="0" err="1"/>
              <a:t>golpeó</a:t>
            </a:r>
            <a:r>
              <a:rPr lang="en-US" sz="2200" dirty="0"/>
              <a:t> de </a:t>
            </a:r>
            <a:r>
              <a:rPr lang="en-US" sz="2200" dirty="0" err="1"/>
              <a:t>muerte</a:t>
            </a:r>
            <a:r>
              <a:rPr lang="en-US" sz="2200" dirty="0"/>
              <a:t> el </a:t>
            </a:r>
            <a:r>
              <a:rPr lang="en-US" sz="2200" dirty="0" err="1"/>
              <a:t>poder</a:t>
            </a:r>
            <a:r>
              <a:rPr lang="en-US" sz="2200" dirty="0"/>
              <a:t> </a:t>
            </a:r>
            <a:r>
              <a:rPr lang="en-US" sz="2200" dirty="0" err="1"/>
              <a:t>político</a:t>
            </a:r>
            <a:r>
              <a:rPr lang="en-US" sz="2200" dirty="0"/>
              <a:t> de los </a:t>
            </a:r>
            <a:r>
              <a:rPr lang="en-US" sz="2200" dirty="0" err="1"/>
              <a:t>gamonales</a:t>
            </a:r>
            <a:r>
              <a:rPr lang="en-US" sz="2200" dirty="0"/>
              <a:t>, </a:t>
            </a:r>
            <a:r>
              <a:rPr lang="en-US" sz="2200" dirty="0" err="1"/>
              <a:t>resquebrajó</a:t>
            </a:r>
            <a:r>
              <a:rPr lang="en-US" sz="2200" dirty="0"/>
              <a:t> </a:t>
            </a:r>
            <a:r>
              <a:rPr lang="en-US" sz="2200" dirty="0" err="1"/>
              <a:t>las</a:t>
            </a:r>
            <a:r>
              <a:rPr lang="en-US" sz="2200" dirty="0"/>
              <a:t> </a:t>
            </a:r>
            <a:r>
              <a:rPr lang="en-US" sz="2200" dirty="0" err="1"/>
              <a:t>barreras</a:t>
            </a:r>
            <a:r>
              <a:rPr lang="en-US" sz="2200" dirty="0"/>
              <a:t> </a:t>
            </a:r>
            <a:r>
              <a:rPr lang="en-US" sz="2200" dirty="0" err="1"/>
              <a:t>estamentales</a:t>
            </a:r>
            <a:r>
              <a:rPr lang="en-US" sz="2200" dirty="0"/>
              <a:t> </a:t>
            </a:r>
            <a:r>
              <a:rPr lang="en-US" sz="2200" dirty="0" err="1"/>
              <a:t>subsistentes</a:t>
            </a:r>
            <a:r>
              <a:rPr lang="en-US" sz="2200" dirty="0"/>
              <a:t> en el campo y </a:t>
            </a:r>
            <a:r>
              <a:rPr lang="en-US" sz="2200" dirty="0" err="1"/>
              <a:t>conquistó</a:t>
            </a:r>
            <a:r>
              <a:rPr lang="en-US" sz="2200" dirty="0"/>
              <a:t> la </a:t>
            </a:r>
            <a:r>
              <a:rPr lang="en-US" sz="2200" dirty="0" err="1"/>
              <a:t>ampliación</a:t>
            </a:r>
            <a:r>
              <a:rPr lang="en-US" sz="2200" dirty="0"/>
              <a:t> de la </a:t>
            </a:r>
            <a:r>
              <a:rPr lang="en-US" sz="2200" dirty="0" err="1"/>
              <a:t>ciudadanía</a:t>
            </a:r>
            <a:r>
              <a:rPr lang="en-US" sz="2200" dirty="0"/>
              <a:t>. (</a:t>
            </a:r>
            <a:r>
              <a:rPr lang="en-US" sz="2200" dirty="0" err="1"/>
              <a:t>Degregori</a:t>
            </a:r>
            <a:r>
              <a:rPr lang="en-US" sz="2200" dirty="0"/>
              <a:t> 1986: 53)</a:t>
            </a:r>
          </a:p>
          <a:p>
            <a:pPr algn="just"/>
            <a:r>
              <a:rPr lang="en-US" sz="2200" dirty="0"/>
              <a:t>En </a:t>
            </a:r>
            <a:r>
              <a:rPr lang="en-US" sz="2200" dirty="0" err="1"/>
              <a:t>otras</a:t>
            </a:r>
            <a:r>
              <a:rPr lang="en-US" sz="2200" dirty="0"/>
              <a:t> </a:t>
            </a:r>
            <a:r>
              <a:rPr lang="en-US" sz="2200" dirty="0" err="1"/>
              <a:t>palabras</a:t>
            </a:r>
            <a:r>
              <a:rPr lang="en-US" sz="2200" dirty="0"/>
              <a:t>, </a:t>
            </a:r>
            <a:r>
              <a:rPr lang="en-US" sz="2200" dirty="0" err="1"/>
              <a:t>para</a:t>
            </a:r>
            <a:r>
              <a:rPr lang="en-US" sz="2200" dirty="0"/>
              <a:t> la </a:t>
            </a:r>
            <a:r>
              <a:rPr lang="en-US" sz="2200" dirty="0" err="1"/>
              <a:t>solución</a:t>
            </a:r>
            <a:r>
              <a:rPr lang="en-US" sz="2200" dirty="0"/>
              <a:t> del </a:t>
            </a:r>
            <a:r>
              <a:rPr lang="en-US" sz="2200" dirty="0" err="1"/>
              <a:t>problema</a:t>
            </a:r>
            <a:r>
              <a:rPr lang="en-US" sz="2200" dirty="0"/>
              <a:t> </a:t>
            </a:r>
            <a:r>
              <a:rPr lang="en-US" sz="2200" dirty="0" err="1"/>
              <a:t>nacional</a:t>
            </a:r>
            <a:r>
              <a:rPr lang="en-US" sz="2200" dirty="0"/>
              <a:t> no </a:t>
            </a:r>
            <a:r>
              <a:rPr lang="en-US" sz="2200" dirty="0" err="1"/>
              <a:t>basta</a:t>
            </a:r>
            <a:r>
              <a:rPr lang="en-US" sz="2200" dirty="0"/>
              <a:t> </a:t>
            </a:r>
            <a:r>
              <a:rPr lang="en-US" sz="2200" dirty="0" err="1"/>
              <a:t>alcanzar</a:t>
            </a:r>
            <a:r>
              <a:rPr lang="en-US" sz="2200" dirty="0"/>
              <a:t> </a:t>
            </a:r>
            <a:r>
              <a:rPr lang="en-US" sz="2200" dirty="0" err="1"/>
              <a:t>una</a:t>
            </a:r>
            <a:r>
              <a:rPr lang="en-US" sz="2200" dirty="0"/>
              <a:t> </a:t>
            </a:r>
            <a:r>
              <a:rPr lang="en-US" sz="2200" dirty="0" err="1"/>
              <a:t>identidad</a:t>
            </a:r>
            <a:r>
              <a:rPr lang="en-US" sz="2200" dirty="0"/>
              <a:t> cultural “</a:t>
            </a:r>
            <a:r>
              <a:rPr lang="en-US" sz="2200" dirty="0" err="1"/>
              <a:t>chola</a:t>
            </a:r>
            <a:r>
              <a:rPr lang="en-US" sz="2200" dirty="0"/>
              <a:t>”. </a:t>
            </a:r>
            <a:r>
              <a:rPr lang="en-US" sz="2200" dirty="0" err="1"/>
              <a:t>Es</a:t>
            </a:r>
            <a:r>
              <a:rPr lang="en-US" sz="2200" dirty="0"/>
              <a:t> </a:t>
            </a:r>
            <a:r>
              <a:rPr lang="en-US" sz="2200" dirty="0" err="1"/>
              <a:t>necesario</a:t>
            </a:r>
            <a:r>
              <a:rPr lang="en-US" sz="2200" dirty="0"/>
              <a:t>, </a:t>
            </a:r>
            <a:r>
              <a:rPr lang="en-US" sz="2200" dirty="0" err="1"/>
              <a:t>además</a:t>
            </a:r>
            <a:r>
              <a:rPr lang="en-US" sz="2200" dirty="0"/>
              <a:t>, el </a:t>
            </a:r>
            <a:r>
              <a:rPr lang="en-US" sz="2200" dirty="0" err="1"/>
              <a:t>desarrollo</a:t>
            </a:r>
            <a:r>
              <a:rPr lang="en-US" sz="2200" dirty="0"/>
              <a:t> de un </a:t>
            </a:r>
            <a:r>
              <a:rPr lang="en-US" sz="2200" dirty="0" err="1"/>
              <a:t>bloque</a:t>
            </a:r>
            <a:r>
              <a:rPr lang="en-US" sz="2200" dirty="0"/>
              <a:t> </a:t>
            </a:r>
            <a:r>
              <a:rPr lang="en-US" sz="2200" dirty="0" err="1"/>
              <a:t>nacional</a:t>
            </a:r>
            <a:r>
              <a:rPr lang="en-US" sz="2200" dirty="0"/>
              <a:t>-popular </a:t>
            </a:r>
            <a:r>
              <a:rPr lang="en-US" sz="2200" dirty="0" err="1"/>
              <a:t>que</a:t>
            </a:r>
            <a:r>
              <a:rPr lang="en-US" sz="2200" dirty="0"/>
              <a:t> </a:t>
            </a:r>
            <a:r>
              <a:rPr lang="en-US" sz="2200" dirty="0" err="1"/>
              <a:t>transforme</a:t>
            </a:r>
            <a:r>
              <a:rPr lang="en-US" sz="2200" dirty="0"/>
              <a:t> </a:t>
            </a:r>
            <a:r>
              <a:rPr lang="en-US" sz="2200" dirty="0" err="1"/>
              <a:t>revolucionariamente</a:t>
            </a:r>
            <a:r>
              <a:rPr lang="en-US" sz="2200" dirty="0"/>
              <a:t> el Estado, de </a:t>
            </a:r>
            <a:r>
              <a:rPr lang="en-US" sz="2200" dirty="0" err="1"/>
              <a:t>modo</a:t>
            </a:r>
            <a:r>
              <a:rPr lang="en-US" sz="2200" dirty="0"/>
              <a:t> </a:t>
            </a:r>
            <a:r>
              <a:rPr lang="en-US" sz="2200" dirty="0" err="1"/>
              <a:t>que</a:t>
            </a:r>
            <a:r>
              <a:rPr lang="en-US" sz="2200" dirty="0"/>
              <a:t> la </a:t>
            </a:r>
            <a:r>
              <a:rPr lang="en-US" sz="2200" dirty="0" err="1"/>
              <a:t>sociedad</a:t>
            </a:r>
            <a:r>
              <a:rPr lang="en-US" sz="2200" dirty="0"/>
              <a:t> se </a:t>
            </a:r>
            <a:r>
              <a:rPr lang="en-US" sz="2200" dirty="0" err="1"/>
              <a:t>reconozca</a:t>
            </a:r>
            <a:r>
              <a:rPr lang="en-US" sz="2200" dirty="0"/>
              <a:t> </a:t>
            </a:r>
            <a:r>
              <a:rPr lang="en-US" sz="2200" dirty="0" err="1"/>
              <a:t>plenamente</a:t>
            </a:r>
            <a:r>
              <a:rPr lang="en-US" sz="2200" dirty="0"/>
              <a:t> en </a:t>
            </a:r>
            <a:r>
              <a:rPr lang="en-US" sz="2200" dirty="0" err="1"/>
              <a:t>él</a:t>
            </a:r>
            <a:r>
              <a:rPr lang="en-US" sz="2200" dirty="0"/>
              <a:t>. (</a:t>
            </a:r>
            <a:r>
              <a:rPr lang="en-US" sz="2200" dirty="0" err="1"/>
              <a:t>Degregori</a:t>
            </a:r>
            <a:r>
              <a:rPr lang="en-US" sz="2200" dirty="0"/>
              <a:t> 1986: 55)</a:t>
            </a:r>
          </a:p>
        </p:txBody>
      </p:sp>
    </p:spTree>
    <p:extLst>
      <p:ext uri="{BB962C8B-B14F-4D97-AF65-F5344CB8AC3E}">
        <p14:creationId xmlns:p14="http://schemas.microsoft.com/office/powerpoint/2010/main" val="269768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538272"/>
            <a:ext cx="9674406" cy="646331"/>
          </a:xfrm>
          <a:prstGeom prst="rect">
            <a:avLst/>
          </a:prstGeom>
          <a:noFill/>
        </p:spPr>
        <p:txBody>
          <a:bodyPr wrap="square" rtlCol="0">
            <a:spAutoFit/>
          </a:bodyPr>
          <a:lstStyle/>
          <a:p>
            <a:r>
              <a:rPr lang="en-US" sz="3600" b="1" dirty="0">
                <a:solidFill>
                  <a:srgbClr val="C00000"/>
                </a:solidFill>
              </a:rPr>
              <a:t>Gonzales Prada (1844-1918)</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hermata 2021-10-22 alle 14.0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pic>
        <p:nvPicPr>
          <p:cNvPr id="6" name="Picture Placeholder 4">
            <a:hlinkClick r:id="rId3"/>
            <a:extLst>
              <a:ext uri="{FF2B5EF4-FFF2-40B4-BE49-F238E27FC236}">
                <a16:creationId xmlns:a16="http://schemas.microsoft.com/office/drawing/2014/main" id="{E829BFFE-5D78-EB4D-A980-1B32247052DD}"/>
              </a:ext>
            </a:extLst>
          </p:cNvPr>
          <p:cNvPicPr>
            <a:picLocks noChangeAspect="1"/>
          </p:cNvPicPr>
          <p:nvPr/>
        </p:nvPicPr>
        <p:blipFill>
          <a:blip r:embed="rId4"/>
          <a:srcRect l="11653" r="11653"/>
          <a:stretch>
            <a:fillRect/>
          </a:stretch>
        </p:blipFill>
        <p:spPr>
          <a:xfrm>
            <a:off x="0" y="1789763"/>
            <a:ext cx="4665579" cy="4311231"/>
          </a:xfrm>
          <a:prstGeom prst="rect">
            <a:avLst/>
          </a:prstGeom>
        </p:spPr>
      </p:pic>
      <p:sp>
        <p:nvSpPr>
          <p:cNvPr id="7" name="Text Placeholder 3">
            <a:extLst>
              <a:ext uri="{FF2B5EF4-FFF2-40B4-BE49-F238E27FC236}">
                <a16:creationId xmlns:a16="http://schemas.microsoft.com/office/drawing/2014/main" id="{F8C87237-8A00-BE40-A184-F928D52FAF29}"/>
              </a:ext>
            </a:extLst>
          </p:cNvPr>
          <p:cNvSpPr txBox="1">
            <a:spLocks/>
          </p:cNvSpPr>
          <p:nvPr/>
        </p:nvSpPr>
        <p:spPr>
          <a:xfrm>
            <a:off x="5851092" y="1694206"/>
            <a:ext cx="5373967" cy="43112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err="1"/>
              <a:t>Nuestros</a:t>
            </a:r>
            <a:r>
              <a:rPr lang="pt-BR" dirty="0"/>
              <a:t> </a:t>
            </a:r>
            <a:r>
              <a:rPr lang="pt-BR" dirty="0" err="1"/>
              <a:t>Indios</a:t>
            </a:r>
            <a:r>
              <a:rPr lang="pt-BR" dirty="0"/>
              <a:t>: </a:t>
            </a:r>
            <a:r>
              <a:rPr lang="pt-BR" dirty="0" err="1"/>
              <a:t>assimilazione</a:t>
            </a:r>
            <a:r>
              <a:rPr lang="pt-BR" dirty="0"/>
              <a:t> </a:t>
            </a:r>
            <a:r>
              <a:rPr lang="pt-BR" dirty="0" err="1"/>
              <a:t>attraverso</a:t>
            </a:r>
            <a:r>
              <a:rPr lang="pt-BR" dirty="0"/>
              <a:t> </a:t>
            </a:r>
            <a:r>
              <a:rPr lang="pt-BR" dirty="0" err="1"/>
              <a:t>l’educazione</a:t>
            </a:r>
            <a:r>
              <a:rPr lang="pt-BR" dirty="0"/>
              <a:t> </a:t>
            </a:r>
            <a:r>
              <a:rPr lang="pt-BR" dirty="0" err="1"/>
              <a:t>rurale</a:t>
            </a:r>
            <a:r>
              <a:rPr lang="pt-BR" dirty="0"/>
              <a:t> massiva </a:t>
            </a:r>
          </a:p>
          <a:p>
            <a:r>
              <a:rPr lang="pt-BR" dirty="0"/>
              <a:t>Il </a:t>
            </a:r>
            <a:r>
              <a:rPr lang="pt-BR" dirty="0" err="1"/>
              <a:t>programma</a:t>
            </a:r>
            <a:r>
              <a:rPr lang="pt-BR" dirty="0"/>
              <a:t> </a:t>
            </a:r>
            <a:r>
              <a:rPr lang="pt-BR" dirty="0" err="1"/>
              <a:t>di</a:t>
            </a:r>
            <a:r>
              <a:rPr lang="pt-BR" dirty="0"/>
              <a:t> </a:t>
            </a:r>
            <a:r>
              <a:rPr lang="pt-BR" dirty="0" err="1"/>
              <a:t>civilizzazione</a:t>
            </a:r>
            <a:r>
              <a:rPr lang="pt-BR" dirty="0"/>
              <a:t> </a:t>
            </a:r>
            <a:r>
              <a:rPr lang="pt-BR" dirty="0" err="1"/>
              <a:t>dell’indio</a:t>
            </a:r>
            <a:endParaRPr lang="pt-BR" dirty="0"/>
          </a:p>
          <a:p>
            <a:endParaRPr lang="pt-BR" dirty="0"/>
          </a:p>
          <a:p>
            <a:endParaRPr lang="pt-BR" dirty="0"/>
          </a:p>
        </p:txBody>
      </p:sp>
      <p:sp>
        <p:nvSpPr>
          <p:cNvPr id="8" name="Content Placeholder 1">
            <a:extLst>
              <a:ext uri="{FF2B5EF4-FFF2-40B4-BE49-F238E27FC236}">
                <a16:creationId xmlns:a16="http://schemas.microsoft.com/office/drawing/2014/main" id="{634EEF03-0834-A049-8328-1990C54E53E9}"/>
              </a:ext>
            </a:extLst>
          </p:cNvPr>
          <p:cNvSpPr txBox="1">
            <a:spLocks/>
          </p:cNvSpPr>
          <p:nvPr/>
        </p:nvSpPr>
        <p:spPr>
          <a:xfrm>
            <a:off x="4792713" y="4227104"/>
            <a:ext cx="7307847" cy="1925053"/>
          </a:xfrm>
          <a:prstGeom prst="rect">
            <a:avLst/>
          </a:prstGeom>
          <a:solidFill>
            <a:schemeClr val="tx2">
              <a:tint val="40000"/>
            </a:schemeClr>
          </a:solidFill>
          <a:effectLst>
            <a:outerShdw blurRad="88900" sx="103000" sy="103000" algn="ctr" rotWithShape="0">
              <a:prstClr val="black">
                <a:alpha val="32000"/>
              </a:prstClr>
            </a:outerShdw>
            <a:softEdge rad="127000"/>
          </a:effectLst>
        </p:spPr>
        <p:txBody>
          <a:bodyPr vert="horz">
            <a:normAutofit/>
          </a:bodyPr>
          <a:lstStyle>
            <a:lvl1pPr marL="0" indent="0" algn="l" rtl="0" eaLnBrk="1" latinLnBrk="0" hangingPunct="1">
              <a:spcBef>
                <a:spcPts val="600"/>
              </a:spcBef>
              <a:buClr>
                <a:schemeClr val="accent2"/>
              </a:buClr>
              <a:buSzPct val="85000"/>
              <a:buFont typeface="Wingdings 2"/>
              <a:buNone/>
              <a:defRPr kumimoji="0" sz="3200" kern="1200">
                <a:solidFill>
                  <a:schemeClr val="bg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just"/>
            <a:r>
              <a:rPr lang="es-ES_tradnl" sz="2000" i="1" dirty="0"/>
              <a:t>“Alguien dijo que el Perú no es una nación sino un territorio habitado. Si el Perú blasona de constituir nación, debe manifestar donde se hallan los ciudadanos, los elementos esenciales de la nacionalidad. Ciudadano quiete decir hombre libre, y aquí vegetan rebaños de siervos” (González Prada 1888).</a:t>
            </a:r>
            <a:r>
              <a:rPr lang="es-ES" sz="2000" i="1" dirty="0"/>
              <a:t> </a:t>
            </a:r>
            <a:endParaRPr lang="en-US" sz="2000" i="1" dirty="0"/>
          </a:p>
        </p:txBody>
      </p:sp>
    </p:spTree>
    <p:extLst>
      <p:ext uri="{BB962C8B-B14F-4D97-AF65-F5344CB8AC3E}">
        <p14:creationId xmlns:p14="http://schemas.microsoft.com/office/powerpoint/2010/main" val="164880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538272"/>
            <a:ext cx="9674406" cy="646331"/>
          </a:xfrm>
          <a:prstGeom prst="rect">
            <a:avLst/>
          </a:prstGeom>
          <a:noFill/>
        </p:spPr>
        <p:txBody>
          <a:bodyPr wrap="square" rtlCol="0">
            <a:spAutoFit/>
          </a:bodyPr>
          <a:lstStyle/>
          <a:p>
            <a:r>
              <a:rPr lang="en-US" sz="3600" b="1" dirty="0">
                <a:solidFill>
                  <a:srgbClr val="C00000"/>
                </a:solidFill>
              </a:rPr>
              <a:t>Augusto  </a:t>
            </a:r>
            <a:r>
              <a:rPr lang="en-US" sz="3600" b="1" dirty="0" err="1">
                <a:solidFill>
                  <a:srgbClr val="C00000"/>
                </a:solidFill>
              </a:rPr>
              <a:t>Leguìa</a:t>
            </a:r>
            <a:r>
              <a:rPr lang="en-US" sz="3600" b="1" dirty="0">
                <a:solidFill>
                  <a:srgbClr val="C00000"/>
                </a:solidFill>
              </a:rPr>
              <a:t>: 1908-1912 e 1919-1930</a:t>
            </a:r>
            <a:endParaRPr lang="it-IT" sz="3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hermata 2021-10-22 alle 14.00.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pic>
        <p:nvPicPr>
          <p:cNvPr id="9" name="Picture Placeholder 4" descr="Sabogal.jpg">
            <a:extLst>
              <a:ext uri="{FF2B5EF4-FFF2-40B4-BE49-F238E27FC236}">
                <a16:creationId xmlns:a16="http://schemas.microsoft.com/office/drawing/2014/main" id="{E7DFE52B-428E-EC45-9047-CFB95136D5B7}"/>
              </a:ext>
            </a:extLst>
          </p:cNvPr>
          <p:cNvPicPr>
            <a:picLocks noChangeAspect="1"/>
          </p:cNvPicPr>
          <p:nvPr/>
        </p:nvPicPr>
        <p:blipFill>
          <a:blip r:embed="rId3">
            <a:extLst>
              <a:ext uri="{28A0092B-C50C-407E-A947-70E740481C1C}">
                <a14:useLocalDpi xmlns:a14="http://schemas.microsoft.com/office/drawing/2010/main" val="0"/>
              </a:ext>
            </a:extLst>
          </a:blip>
          <a:srcRect l="19563" r="19563"/>
          <a:stretch>
            <a:fillRect/>
          </a:stretch>
        </p:blipFill>
        <p:spPr>
          <a:xfrm>
            <a:off x="0" y="1479883"/>
            <a:ext cx="3883615" cy="4586514"/>
          </a:xfrm>
          <a:prstGeom prst="rect">
            <a:avLst/>
          </a:prstGeom>
        </p:spPr>
      </p:pic>
      <p:sp>
        <p:nvSpPr>
          <p:cNvPr id="10" name="Text Placeholder 3">
            <a:extLst>
              <a:ext uri="{FF2B5EF4-FFF2-40B4-BE49-F238E27FC236}">
                <a16:creationId xmlns:a16="http://schemas.microsoft.com/office/drawing/2014/main" id="{9C4841F8-AC24-F443-B7D5-E4C6DD436D0C}"/>
              </a:ext>
            </a:extLst>
          </p:cNvPr>
          <p:cNvSpPr txBox="1">
            <a:spLocks/>
          </p:cNvSpPr>
          <p:nvPr/>
        </p:nvSpPr>
        <p:spPr>
          <a:xfrm>
            <a:off x="4876800" y="1864772"/>
            <a:ext cx="5872236" cy="41702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400" dirty="0"/>
              <a:t>La</a:t>
            </a:r>
            <a:r>
              <a:rPr lang="pt-BR" sz="2400" i="1" dirty="0"/>
              <a:t> </a:t>
            </a:r>
            <a:r>
              <a:rPr lang="pt-BR" sz="2400" i="1" dirty="0" err="1"/>
              <a:t>Patria</a:t>
            </a:r>
            <a:r>
              <a:rPr lang="pt-BR" sz="2400" i="1" dirty="0"/>
              <a:t> Nueva</a:t>
            </a:r>
            <a:r>
              <a:rPr lang="pt-BR" sz="2400" dirty="0"/>
              <a:t>: </a:t>
            </a:r>
            <a:r>
              <a:rPr lang="pt-BR" sz="2400" dirty="0" err="1"/>
              <a:t>l’indigenismo</a:t>
            </a:r>
            <a:r>
              <a:rPr lang="pt-BR" sz="2400" dirty="0"/>
              <a:t> </a:t>
            </a:r>
            <a:r>
              <a:rPr lang="pt-BR" sz="2400" dirty="0" err="1"/>
              <a:t>di</a:t>
            </a:r>
            <a:r>
              <a:rPr lang="pt-BR" sz="2400" dirty="0"/>
              <a:t> </a:t>
            </a:r>
            <a:r>
              <a:rPr lang="pt-BR" sz="2400" dirty="0" err="1"/>
              <a:t>stato</a:t>
            </a:r>
            <a:r>
              <a:rPr lang="pt-BR" sz="2400" dirty="0"/>
              <a:t>: </a:t>
            </a:r>
            <a:r>
              <a:rPr lang="it-IT" sz="2400" i="1" dirty="0"/>
              <a:t>Dia del Indio</a:t>
            </a:r>
            <a:r>
              <a:rPr lang="it-IT" sz="2400" dirty="0"/>
              <a:t>, </a:t>
            </a:r>
            <a:r>
              <a:rPr lang="it-IT" sz="2400" i="1" dirty="0"/>
              <a:t>Patronato de la </a:t>
            </a:r>
            <a:r>
              <a:rPr lang="it-IT" sz="2400" i="1" dirty="0" err="1"/>
              <a:t>Raza</a:t>
            </a:r>
            <a:r>
              <a:rPr lang="it-IT" sz="2400" i="1" dirty="0"/>
              <a:t> Indigena. </a:t>
            </a:r>
            <a:endParaRPr lang="pt-BR" sz="2400" dirty="0"/>
          </a:p>
          <a:p>
            <a:r>
              <a:rPr lang="pt-BR" sz="2400" dirty="0"/>
              <a:t>Le </a:t>
            </a:r>
            <a:r>
              <a:rPr lang="pt-BR" sz="2400" dirty="0" err="1"/>
              <a:t>leggi</a:t>
            </a:r>
            <a:r>
              <a:rPr lang="pt-BR" sz="2400" dirty="0"/>
              <a:t> </a:t>
            </a:r>
            <a:r>
              <a:rPr lang="pt-BR" sz="2400" dirty="0" err="1"/>
              <a:t>sulle</a:t>
            </a:r>
            <a:r>
              <a:rPr lang="pt-BR" sz="2400" dirty="0"/>
              <a:t> </a:t>
            </a:r>
            <a:r>
              <a:rPr lang="pt-BR" sz="2400" dirty="0" err="1"/>
              <a:t>comunità</a:t>
            </a:r>
            <a:r>
              <a:rPr lang="pt-BR" sz="2400" dirty="0"/>
              <a:t> </a:t>
            </a:r>
            <a:r>
              <a:rPr lang="pt-BR" sz="2400" dirty="0" err="1"/>
              <a:t>indigene</a:t>
            </a:r>
            <a:endParaRPr lang="pt-BR" sz="2400" dirty="0"/>
          </a:p>
          <a:p>
            <a:r>
              <a:rPr lang="pt-BR" sz="2400" dirty="0"/>
              <a:t>La moda “</a:t>
            </a:r>
            <a:r>
              <a:rPr lang="pt-BR" sz="2400" dirty="0" err="1"/>
              <a:t>neo-inca</a:t>
            </a:r>
            <a:r>
              <a:rPr lang="pt-BR" sz="2400" dirty="0"/>
              <a:t>” e </a:t>
            </a:r>
            <a:r>
              <a:rPr lang="pt-BR" sz="2400" dirty="0" err="1"/>
              <a:t>il</a:t>
            </a:r>
            <a:r>
              <a:rPr lang="pt-BR" sz="2400" dirty="0"/>
              <a:t> problema agrário </a:t>
            </a:r>
            <a:r>
              <a:rPr lang="pt-BR" sz="2400" dirty="0" err="1"/>
              <a:t>tra</a:t>
            </a:r>
            <a:r>
              <a:rPr lang="pt-BR" sz="2400" dirty="0"/>
              <a:t> </a:t>
            </a:r>
            <a:r>
              <a:rPr lang="pt-BR" sz="2400" dirty="0" err="1"/>
              <a:t>gli</a:t>
            </a:r>
            <a:r>
              <a:rPr lang="pt-BR" sz="2400" dirty="0"/>
              <a:t> </a:t>
            </a:r>
            <a:r>
              <a:rPr lang="pt-BR" sz="2400" dirty="0" err="1"/>
              <a:t>intellettuali</a:t>
            </a:r>
            <a:r>
              <a:rPr lang="pt-BR" sz="2400" dirty="0"/>
              <a:t> </a:t>
            </a:r>
            <a:r>
              <a:rPr lang="pt-BR" sz="2400" i="1" dirty="0" err="1"/>
              <a:t>cuzquenos</a:t>
            </a:r>
            <a:endParaRPr lang="pt-BR" sz="2400" i="1" dirty="0"/>
          </a:p>
        </p:txBody>
      </p:sp>
    </p:spTree>
    <p:extLst>
      <p:ext uri="{BB962C8B-B14F-4D97-AF65-F5344CB8AC3E}">
        <p14:creationId xmlns:p14="http://schemas.microsoft.com/office/powerpoint/2010/main" val="328525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p:nvPr/>
        </p:nvSpPr>
        <p:spPr>
          <a:xfrm>
            <a:off x="188633" y="538272"/>
            <a:ext cx="9674406" cy="1200329"/>
          </a:xfrm>
          <a:prstGeom prst="rect">
            <a:avLst/>
          </a:prstGeom>
          <a:noFill/>
        </p:spPr>
        <p:txBody>
          <a:bodyPr wrap="square" rtlCol="0">
            <a:spAutoFit/>
          </a:bodyPr>
          <a:lstStyle/>
          <a:p>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Dos</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focos</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opuestos</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de la </a:t>
            </a:r>
            <a:r>
              <a:rPr lang="it-IT"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nacionalidad</a:t>
            </a:r>
            <a: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br>
              <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rPr>
            </a:br>
            <a:endPar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pic>
        <p:nvPicPr>
          <p:cNvPr id="3" name="Content Placeholder 6"/>
          <p:cNvPicPr>
            <a:picLocks noChangeAspect="1"/>
          </p:cNvPicPr>
          <p:nvPr/>
        </p:nvPicPr>
        <p:blipFill>
          <a:blip r:embed="rId2"/>
          <a:srcRect l="14209" r="14209"/>
          <a:stretch>
            <a:fillRect/>
          </a:stretch>
        </p:blipFill>
        <p:spPr>
          <a:xfrm>
            <a:off x="0" y="2284709"/>
            <a:ext cx="4109522" cy="3797406"/>
          </a:xfrm>
          <a:prstGeom prst="rect">
            <a:avLst/>
          </a:prstGeom>
        </p:spPr>
      </p:pic>
      <p:sp>
        <p:nvSpPr>
          <p:cNvPr id="4" name="Rectangle 3"/>
          <p:cNvSpPr/>
          <p:nvPr/>
        </p:nvSpPr>
        <p:spPr>
          <a:xfrm>
            <a:off x="5998889" y="2134576"/>
            <a:ext cx="4972052" cy="3539430"/>
          </a:xfrm>
          <a:prstGeom prst="rect">
            <a:avLst/>
          </a:prstGeom>
        </p:spPr>
        <p:txBody>
          <a:bodyPr wrap="square">
            <a:spAutoFit/>
          </a:bodyPr>
          <a:lstStyle/>
          <a:p>
            <a:pPr marL="457200" indent="-457200">
              <a:buFont typeface="Arial"/>
              <a:buChar char="•"/>
            </a:pPr>
            <a:r>
              <a:rPr lang="pt-BR" sz="3200" dirty="0"/>
              <a:t>Indigenismo </a:t>
            </a:r>
            <a:r>
              <a:rPr lang="pt-BR" sz="3200" dirty="0" err="1"/>
              <a:t>politico-sociale</a:t>
            </a:r>
            <a:r>
              <a:rPr lang="pt-BR" sz="3200" dirty="0"/>
              <a:t> </a:t>
            </a:r>
            <a:r>
              <a:rPr lang="pt-BR" sz="3200" b="1" dirty="0"/>
              <a:t>VS</a:t>
            </a:r>
            <a:r>
              <a:rPr lang="pt-BR" sz="3200" dirty="0"/>
              <a:t> Indigenismo </a:t>
            </a:r>
            <a:r>
              <a:rPr lang="pt-BR" sz="3200" dirty="0" err="1"/>
              <a:t>culturale</a:t>
            </a:r>
            <a:endParaRPr lang="pt-BR" sz="3200" dirty="0"/>
          </a:p>
          <a:p>
            <a:pPr marL="457200" indent="-457200">
              <a:buFont typeface="Arial"/>
              <a:buChar char="•"/>
            </a:pPr>
            <a:r>
              <a:rPr lang="pt-BR" sz="3200" dirty="0" err="1"/>
              <a:t>Assimilazionista</a:t>
            </a:r>
            <a:r>
              <a:rPr lang="pt-BR" sz="3200" dirty="0"/>
              <a:t> </a:t>
            </a:r>
            <a:r>
              <a:rPr lang="pt-BR" sz="3200" b="1" dirty="0"/>
              <a:t>VS</a:t>
            </a:r>
            <a:r>
              <a:rPr lang="pt-BR" sz="3200" dirty="0"/>
              <a:t> </a:t>
            </a:r>
            <a:r>
              <a:rPr lang="pt-BR" sz="3200" dirty="0" err="1"/>
              <a:t>conservatore</a:t>
            </a:r>
            <a:endParaRPr lang="pt-BR" sz="3200" dirty="0"/>
          </a:p>
          <a:p>
            <a:pPr marL="457200" indent="-457200">
              <a:buFont typeface="Arial"/>
              <a:buChar char="•"/>
            </a:pPr>
            <a:r>
              <a:rPr lang="pt-BR" sz="3200" dirty="0"/>
              <a:t>Il Problema </a:t>
            </a:r>
            <a:r>
              <a:rPr lang="pt-BR" sz="3200" dirty="0" err="1"/>
              <a:t>dell’indio</a:t>
            </a:r>
            <a:r>
              <a:rPr lang="pt-BR" sz="3200" dirty="0"/>
              <a:t> </a:t>
            </a:r>
            <a:r>
              <a:rPr lang="pt-BR" sz="3200" b="1" dirty="0"/>
              <a:t>VS</a:t>
            </a:r>
            <a:r>
              <a:rPr lang="pt-BR" sz="3200" dirty="0"/>
              <a:t> </a:t>
            </a:r>
            <a:r>
              <a:rPr lang="pt-BR" sz="3200" dirty="0" err="1"/>
              <a:t>l’esempio</a:t>
            </a:r>
            <a:r>
              <a:rPr lang="pt-BR" sz="3200" dirty="0"/>
              <a:t> </a:t>
            </a:r>
            <a:r>
              <a:rPr lang="pt-BR" sz="3200" dirty="0" err="1"/>
              <a:t>dell’indio</a:t>
            </a:r>
            <a:endParaRPr lang="pt-BR" sz="3200" dirty="0"/>
          </a:p>
        </p:txBody>
      </p:sp>
      <p:pic>
        <p:nvPicPr>
          <p:cNvPr id="5" name="Picture 4" descr="Schermata 2021-10-22 alle 14.0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52157"/>
            <a:ext cx="4191000" cy="584200"/>
          </a:xfrm>
          <a:prstGeom prst="rect">
            <a:avLst/>
          </a:prstGeom>
        </p:spPr>
      </p:pic>
    </p:spTree>
    <p:extLst>
      <p:ext uri="{BB962C8B-B14F-4D97-AF65-F5344CB8AC3E}">
        <p14:creationId xmlns:p14="http://schemas.microsoft.com/office/powerpoint/2010/main" val="118315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952999" y="112889"/>
            <a:ext cx="4727223" cy="1200329"/>
          </a:xfrm>
          <a:prstGeom prst="rect">
            <a:avLst/>
          </a:prstGeom>
          <a:noFill/>
        </p:spPr>
        <p:txBody>
          <a:bodyPr wrap="square" rtlCol="0">
            <a:spAutoFit/>
          </a:bodyPr>
          <a:lstStyle/>
          <a:p>
            <a:r>
              <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rPr>
              <a:t>José C. </a:t>
            </a:r>
            <a:r>
              <a:rPr lang="pt-BR"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Mariategui</a:t>
            </a:r>
            <a:endPar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a:p>
            <a:r>
              <a:rPr lang="pt-BR" sz="3600" b="1" dirty="0">
                <a:solidFill>
                  <a:srgbClr val="BB1717"/>
                </a:solidFill>
                <a:latin typeface="Tahoma" panose="020B0604030504040204" pitchFamily="34" charset="0"/>
                <a:ea typeface="Tahoma" panose="020B0604030504040204" pitchFamily="34" charset="0"/>
                <a:cs typeface="Tahoma" panose="020B0604030504040204" pitchFamily="34" charset="0"/>
              </a:rPr>
              <a:t>(1894-1930)</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4851890" y="1560333"/>
            <a:ext cx="7071999" cy="4401205"/>
          </a:xfrm>
          <a:prstGeom prst="rect">
            <a:avLst/>
          </a:prstGeom>
          <a:noFill/>
        </p:spPr>
        <p:txBody>
          <a:bodyPr wrap="square" rtlCol="0">
            <a:spAutoFit/>
          </a:bodyPr>
          <a:lstStyle/>
          <a:p>
            <a:r>
              <a:rPr lang="it-IT" sz="2800" dirty="0"/>
              <a:t>“</a:t>
            </a:r>
            <a:r>
              <a:rPr lang="it-IT" sz="2800" dirty="0" err="1"/>
              <a:t>el</a:t>
            </a:r>
            <a:r>
              <a:rPr lang="it-IT" sz="2800" dirty="0"/>
              <a:t> alfabeto no redime </a:t>
            </a:r>
            <a:r>
              <a:rPr lang="it-IT" sz="2800" dirty="0" err="1"/>
              <a:t>el</a:t>
            </a:r>
            <a:r>
              <a:rPr lang="it-IT" sz="2800" dirty="0"/>
              <a:t> indio”</a:t>
            </a:r>
          </a:p>
          <a:p>
            <a:endParaRPr lang="it-IT" sz="2800" dirty="0"/>
          </a:p>
          <a:p>
            <a:pPr marL="457200" indent="-457200">
              <a:buFont typeface="Arial"/>
              <a:buChar char="•"/>
            </a:pPr>
            <a:r>
              <a:rPr lang="it-IT" sz="2800" dirty="0"/>
              <a:t>Fondazione del PSP 1928</a:t>
            </a:r>
          </a:p>
          <a:p>
            <a:pPr marL="457200" indent="-457200">
              <a:buFont typeface="Arial"/>
              <a:buChar char="•"/>
            </a:pPr>
            <a:r>
              <a:rPr lang="it-IT" sz="2800" dirty="0"/>
              <a:t>Il problema indigeno e il problema della terra, indigenismo e socialismo</a:t>
            </a:r>
          </a:p>
          <a:p>
            <a:pPr marL="457200" indent="-457200">
              <a:buFont typeface="Arial"/>
              <a:buChar char="•"/>
            </a:pPr>
            <a:r>
              <a:rPr lang="it-IT" sz="2800" dirty="0"/>
              <a:t>Il problema economico: indios e contadini, l’indio come incarnazione della nazione</a:t>
            </a:r>
          </a:p>
          <a:p>
            <a:pPr marL="457200" indent="-457200">
              <a:buFont typeface="Arial"/>
              <a:buChar char="•"/>
            </a:pPr>
            <a:r>
              <a:rPr lang="it-IT" sz="2800" dirty="0"/>
              <a:t>Il paradigma escludente dell’oligarchia</a:t>
            </a:r>
          </a:p>
          <a:p>
            <a:pPr marL="457200" indent="-457200">
              <a:buFont typeface="Arial"/>
              <a:buChar char="•"/>
            </a:pPr>
            <a:r>
              <a:rPr lang="it-IT" sz="2800" dirty="0" err="1"/>
              <a:t>Amauta</a:t>
            </a:r>
            <a:r>
              <a:rPr lang="it-IT" sz="2800" dirty="0"/>
              <a:t> e il </a:t>
            </a:r>
            <a:r>
              <a:rPr lang="it-IT" sz="2800" dirty="0" err="1"/>
              <a:t>Grupo</a:t>
            </a:r>
            <a:r>
              <a:rPr lang="it-IT" sz="2800" dirty="0"/>
              <a:t> </a:t>
            </a:r>
            <a:r>
              <a:rPr lang="it-IT" sz="2800" dirty="0" err="1"/>
              <a:t>Resurgimiento</a:t>
            </a:r>
            <a:r>
              <a:rPr lang="it-IT" sz="2800" dirty="0"/>
              <a:t>: “</a:t>
            </a:r>
            <a:r>
              <a:rPr lang="it-IT" sz="2800" dirty="0" err="1"/>
              <a:t>hermanos</a:t>
            </a:r>
            <a:r>
              <a:rPr lang="it-IT" sz="2800" dirty="0"/>
              <a:t> </a:t>
            </a:r>
            <a:r>
              <a:rPr lang="it-IT" sz="2800" dirty="0" err="1"/>
              <a:t>menores</a:t>
            </a:r>
            <a:r>
              <a:rPr lang="it-IT" sz="2800" dirty="0"/>
              <a:t> en </a:t>
            </a:r>
            <a:r>
              <a:rPr lang="it-IT" sz="2800" dirty="0" err="1"/>
              <a:t>desgracia</a:t>
            </a:r>
            <a:r>
              <a:rPr lang="it-IT" sz="2800" dirty="0"/>
              <a: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8198" cy="6081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Tree>
    <p:extLst>
      <p:ext uri="{BB962C8B-B14F-4D97-AF65-F5344CB8AC3E}">
        <p14:creationId xmlns:p14="http://schemas.microsoft.com/office/powerpoint/2010/main" val="79781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724401" y="381533"/>
            <a:ext cx="5836921" cy="707886"/>
          </a:xfrm>
          <a:prstGeom prst="rect">
            <a:avLst/>
          </a:prstGeom>
          <a:noFill/>
        </p:spPr>
        <p:txBody>
          <a:bodyPr wrap="square" rtlCol="0">
            <a:spAutoFit/>
          </a:bodyPr>
          <a:lstStyle/>
          <a:p>
            <a:r>
              <a:rPr lang="en-US" sz="4000" b="1" dirty="0">
                <a:solidFill>
                  <a:srgbClr val="C00000"/>
                </a:solidFill>
              </a:rPr>
              <a:t>Grupo </a:t>
            </a:r>
            <a:r>
              <a:rPr lang="en-US" sz="4000" b="1" dirty="0" err="1">
                <a:solidFill>
                  <a:srgbClr val="C00000"/>
                </a:solidFill>
              </a:rPr>
              <a:t>Resurgimiento</a:t>
            </a:r>
            <a:endParaRPr lang="pt-BR" sz="4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pic>
        <p:nvPicPr>
          <p:cNvPr id="11" name="Content Placeholder 3" descr="Revista amauta7eea.jpg">
            <a:extLst>
              <a:ext uri="{FF2B5EF4-FFF2-40B4-BE49-F238E27FC236}">
                <a16:creationId xmlns:a16="http://schemas.microsoft.com/office/drawing/2014/main" id="{12053B82-013D-1E4A-9B29-65F17563541C}"/>
              </a:ext>
            </a:extLst>
          </p:cNvPr>
          <p:cNvPicPr>
            <a:picLocks noChangeAspect="1"/>
          </p:cNvPicPr>
          <p:nvPr/>
        </p:nvPicPr>
        <p:blipFill rotWithShape="1">
          <a:blip r:embed="rId4">
            <a:extLst>
              <a:ext uri="{28A0092B-C50C-407E-A947-70E740481C1C}">
                <a14:useLocalDpi xmlns:a14="http://schemas.microsoft.com/office/drawing/2010/main" val="0"/>
              </a:ext>
            </a:extLst>
          </a:blip>
          <a:srcRect l="-281" r="-799"/>
          <a:stretch/>
        </p:blipFill>
        <p:spPr>
          <a:xfrm>
            <a:off x="-45721" y="-98124"/>
            <a:ext cx="4451696" cy="6173534"/>
          </a:xfrm>
          <a:prstGeom prst="rect">
            <a:avLst/>
          </a:prstGeom>
        </p:spPr>
      </p:pic>
      <p:sp>
        <p:nvSpPr>
          <p:cNvPr id="13" name="Content Placeholder 1">
            <a:extLst>
              <a:ext uri="{FF2B5EF4-FFF2-40B4-BE49-F238E27FC236}">
                <a16:creationId xmlns:a16="http://schemas.microsoft.com/office/drawing/2014/main" id="{3A9259A9-56A1-BA45-9B47-9B9E41E1D637}"/>
              </a:ext>
            </a:extLst>
          </p:cNvPr>
          <p:cNvSpPr txBox="1">
            <a:spLocks/>
          </p:cNvSpPr>
          <p:nvPr/>
        </p:nvSpPr>
        <p:spPr>
          <a:xfrm>
            <a:off x="4724401" y="1639934"/>
            <a:ext cx="7467599" cy="41320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defender al </a:t>
            </a:r>
            <a:r>
              <a:rPr lang="en-US" sz="2200" dirty="0" err="1"/>
              <a:t>indio</a:t>
            </a:r>
            <a:r>
              <a:rPr lang="en-US" sz="2200" dirty="0"/>
              <a:t> ante los </a:t>
            </a:r>
            <a:r>
              <a:rPr lang="en-US" sz="2200" dirty="0" err="1"/>
              <a:t>tribunales</a:t>
            </a:r>
            <a:r>
              <a:rPr lang="en-US" sz="2200" dirty="0"/>
              <a:t> y la </a:t>
            </a:r>
            <a:r>
              <a:rPr lang="en-US" sz="2200" dirty="0" err="1"/>
              <a:t>administración</a:t>
            </a:r>
            <a:r>
              <a:rPr lang="en-US" sz="2200" dirty="0"/>
              <a:t> </a:t>
            </a:r>
            <a:r>
              <a:rPr lang="en-US" sz="2200" dirty="0" err="1"/>
              <a:t>pública</a:t>
            </a:r>
            <a:r>
              <a:rPr lang="en-US" sz="2200" dirty="0"/>
              <a:t>, </a:t>
            </a:r>
          </a:p>
          <a:p>
            <a:r>
              <a:rPr lang="en-US" sz="2200" dirty="0" err="1"/>
              <a:t>fundar</a:t>
            </a:r>
            <a:r>
              <a:rPr lang="en-US" sz="2200" dirty="0"/>
              <a:t> </a:t>
            </a:r>
            <a:r>
              <a:rPr lang="en-US" sz="2200" dirty="0" err="1"/>
              <a:t>en</a:t>
            </a:r>
            <a:r>
              <a:rPr lang="en-US" sz="2200" dirty="0"/>
              <a:t> Cusco una Casa del Indio, </a:t>
            </a:r>
          </a:p>
          <a:p>
            <a:r>
              <a:rPr lang="en-US" sz="2200" dirty="0" err="1"/>
              <a:t>impulsar</a:t>
            </a:r>
            <a:r>
              <a:rPr lang="en-US" sz="2200" dirty="0"/>
              <a:t> una </a:t>
            </a:r>
            <a:r>
              <a:rPr lang="en-US" sz="2200" dirty="0" err="1"/>
              <a:t>cruzada</a:t>
            </a:r>
            <a:r>
              <a:rPr lang="en-US" sz="2200" dirty="0"/>
              <a:t> contra el </a:t>
            </a:r>
            <a:r>
              <a:rPr lang="en-US" sz="2200" dirty="0" err="1"/>
              <a:t>alcoholismo</a:t>
            </a:r>
            <a:r>
              <a:rPr lang="en-US" sz="2200" dirty="0"/>
              <a:t>, </a:t>
            </a:r>
          </a:p>
          <a:p>
            <a:r>
              <a:rPr lang="en-US" sz="2200" dirty="0" err="1"/>
              <a:t>movilizar</a:t>
            </a:r>
            <a:r>
              <a:rPr lang="en-US" sz="2200" dirty="0"/>
              <a:t> maestros </a:t>
            </a:r>
            <a:r>
              <a:rPr lang="en-US" sz="2200" dirty="0" err="1"/>
              <a:t>misioneros</a:t>
            </a:r>
            <a:r>
              <a:rPr lang="en-US" sz="2200" dirty="0"/>
              <a:t> para </a:t>
            </a:r>
            <a:r>
              <a:rPr lang="en-US" sz="2200" dirty="0" err="1"/>
              <a:t>alfabetizar</a:t>
            </a:r>
            <a:r>
              <a:rPr lang="en-US" sz="2200" dirty="0"/>
              <a:t> a los </a:t>
            </a:r>
            <a:r>
              <a:rPr lang="en-US" sz="2200" dirty="0" err="1"/>
              <a:t>indios</a:t>
            </a:r>
            <a:r>
              <a:rPr lang="en-US" sz="2200" dirty="0"/>
              <a:t>, </a:t>
            </a:r>
            <a:r>
              <a:rPr lang="en-US" sz="2200" dirty="0" err="1"/>
              <a:t>favorecer</a:t>
            </a:r>
            <a:r>
              <a:rPr lang="en-US" sz="2200" dirty="0"/>
              <a:t> la </a:t>
            </a:r>
            <a:r>
              <a:rPr lang="en-US" sz="2200" dirty="0" err="1"/>
              <a:t>fundación</a:t>
            </a:r>
            <a:r>
              <a:rPr lang="en-US" sz="2200" dirty="0"/>
              <a:t>. de </a:t>
            </a:r>
            <a:r>
              <a:rPr lang="en-US" sz="2200" dirty="0" err="1"/>
              <a:t>escuelas</a:t>
            </a:r>
            <a:r>
              <a:rPr lang="en-US" sz="2200" dirty="0"/>
              <a:t> rurales, de un </a:t>
            </a:r>
            <a:r>
              <a:rPr lang="en-US" sz="2200" dirty="0" err="1"/>
              <a:t>internado</a:t>
            </a:r>
            <a:r>
              <a:rPr lang="en-US" sz="2200" dirty="0"/>
              <a:t> </a:t>
            </a:r>
            <a:r>
              <a:rPr lang="en-US" sz="2200" dirty="0" err="1"/>
              <a:t>indígena</a:t>
            </a:r>
            <a:r>
              <a:rPr lang="en-US" sz="2200" dirty="0"/>
              <a:t> y de una </a:t>
            </a:r>
            <a:r>
              <a:rPr lang="en-US" sz="2200" dirty="0" err="1"/>
              <a:t>escuela</a:t>
            </a:r>
            <a:r>
              <a:rPr lang="en-US" sz="2200" dirty="0"/>
              <a:t> para maestros </a:t>
            </a:r>
            <a:r>
              <a:rPr lang="en-US" sz="2200" dirty="0" err="1"/>
              <a:t>indígenas</a:t>
            </a:r>
            <a:r>
              <a:rPr lang="en-US" sz="2200" dirty="0"/>
              <a:t>,</a:t>
            </a:r>
          </a:p>
          <a:p>
            <a:r>
              <a:rPr lang="en-US" sz="2200" dirty="0" err="1"/>
              <a:t>organizar</a:t>
            </a:r>
            <a:r>
              <a:rPr lang="en-US" sz="2200" dirty="0"/>
              <a:t> </a:t>
            </a:r>
            <a:r>
              <a:rPr lang="en-US" sz="2200" dirty="0" err="1"/>
              <a:t>competencias</a:t>
            </a:r>
            <a:r>
              <a:rPr lang="en-US" sz="2200" dirty="0"/>
              <a:t> para el </a:t>
            </a:r>
            <a:r>
              <a:rPr lang="en-US" sz="2200" dirty="0" err="1"/>
              <a:t>renacimiento</a:t>
            </a:r>
            <a:r>
              <a:rPr lang="en-US" sz="2200" dirty="0"/>
              <a:t> de las </a:t>
            </a:r>
            <a:r>
              <a:rPr lang="en-US" sz="2200" dirty="0" err="1"/>
              <a:t>artes</a:t>
            </a:r>
            <a:r>
              <a:rPr lang="en-US" sz="2200" dirty="0"/>
              <a:t> </a:t>
            </a:r>
            <a:r>
              <a:rPr lang="en-US" sz="2200" dirty="0" err="1"/>
              <a:t>populares</a:t>
            </a:r>
            <a:r>
              <a:rPr lang="en-US" sz="2200" dirty="0"/>
              <a:t>, </a:t>
            </a:r>
          </a:p>
          <a:p>
            <a:r>
              <a:rPr lang="en-US" sz="2200" dirty="0" err="1"/>
              <a:t>publicar</a:t>
            </a:r>
            <a:r>
              <a:rPr lang="en-US" sz="2200" dirty="0"/>
              <a:t> un </a:t>
            </a:r>
            <a:r>
              <a:rPr lang="en-US" sz="2200" dirty="0" err="1"/>
              <a:t>periódico</a:t>
            </a:r>
            <a:r>
              <a:rPr lang="en-US" sz="2200" dirty="0"/>
              <a:t> con dos </a:t>
            </a:r>
            <a:r>
              <a:rPr lang="en-US" sz="2200" dirty="0" err="1"/>
              <a:t>ediciones</a:t>
            </a:r>
            <a:r>
              <a:rPr lang="en-US" sz="2200" dirty="0"/>
              <a:t>: una para </a:t>
            </a:r>
            <a:r>
              <a:rPr lang="en-US" sz="2200" dirty="0" err="1"/>
              <a:t>crear</a:t>
            </a:r>
            <a:r>
              <a:rPr lang="en-US" sz="2200" dirty="0"/>
              <a:t> la </a:t>
            </a:r>
            <a:r>
              <a:rPr lang="en-US" sz="2200" dirty="0" err="1"/>
              <a:t>nueva</a:t>
            </a:r>
            <a:r>
              <a:rPr lang="en-US" sz="2200" dirty="0"/>
              <a:t> </a:t>
            </a:r>
            <a:r>
              <a:rPr lang="en-US" sz="2200" dirty="0" err="1"/>
              <a:t>conciencia</a:t>
            </a:r>
            <a:r>
              <a:rPr lang="en-US" sz="2200" dirty="0"/>
              <a:t> </a:t>
            </a:r>
            <a:r>
              <a:rPr lang="en-US" sz="2200" dirty="0" err="1"/>
              <a:t>frente</a:t>
            </a:r>
            <a:r>
              <a:rPr lang="en-US" sz="2200" dirty="0"/>
              <a:t> al </a:t>
            </a:r>
            <a:r>
              <a:rPr lang="en-US" sz="2200" dirty="0" err="1"/>
              <a:t>problema</a:t>
            </a:r>
            <a:r>
              <a:rPr lang="en-US" sz="2200" dirty="0"/>
              <a:t> </a:t>
            </a:r>
            <a:r>
              <a:rPr lang="en-US" sz="2200" dirty="0" err="1"/>
              <a:t>indígena</a:t>
            </a:r>
            <a:r>
              <a:rPr lang="en-US" sz="2200" dirty="0"/>
              <a:t> y </a:t>
            </a:r>
            <a:r>
              <a:rPr lang="en-US" sz="2200" dirty="0" err="1"/>
              <a:t>otra</a:t>
            </a:r>
            <a:r>
              <a:rPr lang="en-US" sz="2200" dirty="0"/>
              <a:t> para los </a:t>
            </a:r>
            <a:r>
              <a:rPr lang="en-US" sz="2200" dirty="0" err="1"/>
              <a:t>indios</a:t>
            </a:r>
            <a:r>
              <a:rPr lang="en-US" sz="2200" dirty="0"/>
              <a:t> </a:t>
            </a:r>
            <a:r>
              <a:rPr lang="en-US" sz="2200" dirty="0" err="1"/>
              <a:t>mismos</a:t>
            </a:r>
            <a:endParaRPr lang="en-US" sz="2200" dirty="0"/>
          </a:p>
        </p:txBody>
      </p:sp>
    </p:spTree>
    <p:extLst>
      <p:ext uri="{BB962C8B-B14F-4D97-AF65-F5344CB8AC3E}">
        <p14:creationId xmlns:p14="http://schemas.microsoft.com/office/powerpoint/2010/main" val="103506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23332" y="0"/>
            <a:ext cx="9341557" cy="2308324"/>
          </a:xfrm>
          <a:prstGeom prst="rect">
            <a:avLst/>
          </a:prstGeom>
          <a:noFill/>
        </p:spPr>
        <p:txBody>
          <a:bodyPr wrap="square" rtlCol="0">
            <a:spAutoFit/>
          </a:bodyPr>
          <a:lstStyle/>
          <a:p>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Luis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Valcarcél</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(1891-1987) </a:t>
            </a:r>
            <a:r>
              <a:rPr lang="nl-NL" sz="3600" b="1" i="1" dirty="0">
                <a:solidFill>
                  <a:srgbClr val="BB1717"/>
                </a:solidFill>
                <a:latin typeface="Tahoma" panose="020B0604030504040204" pitchFamily="34" charset="0"/>
                <a:ea typeface="Tahoma" panose="020B0604030504040204" pitchFamily="34" charset="0"/>
                <a:cs typeface="Tahoma" panose="020B0604030504040204" pitchFamily="34" charset="0"/>
              </a:rPr>
              <a:t>Tempestad en los Andes:  ”</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el mal de la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raza</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es el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olvido</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b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br>
            <a:endParaRPr lang="it-IT" sz="36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5374001" y="3281889"/>
            <a:ext cx="6535777" cy="2062103"/>
          </a:xfrm>
          <a:prstGeom prst="rect">
            <a:avLst/>
          </a:prstGeom>
          <a:noFill/>
        </p:spPr>
        <p:txBody>
          <a:bodyPr wrap="square" rtlCol="0">
            <a:spAutoFit/>
          </a:bodyPr>
          <a:lstStyle/>
          <a:p>
            <a:r>
              <a:rPr lang="it-IT" sz="3200" dirty="0"/>
              <a:t>La concezione mistica e il popolo eletto</a:t>
            </a:r>
          </a:p>
          <a:p>
            <a:r>
              <a:rPr lang="it-IT" sz="3200" dirty="0"/>
              <a:t>Attacco al </a:t>
            </a:r>
            <a:r>
              <a:rPr lang="it-IT" sz="3200" i="1" dirty="0"/>
              <a:t>mestizaje</a:t>
            </a:r>
          </a:p>
          <a:p>
            <a:r>
              <a:rPr lang="it-IT" sz="3200" dirty="0"/>
              <a:t>L’etnostoria del Perù antico</a:t>
            </a:r>
            <a:endParaRPr lang="en-US" sz="3200" dirty="0"/>
          </a:p>
        </p:txBody>
      </p:sp>
      <p:pic>
        <p:nvPicPr>
          <p:cNvPr id="11" name="Picture 4" descr="sechura"/>
          <p:cNvPicPr>
            <a:picLocks noChangeAspect="1" noChangeArrowheads="1"/>
          </p:cNvPicPr>
          <p:nvPr/>
        </p:nvPicPr>
        <p:blipFill rotWithShape="1">
          <a:blip r:embed="rId4">
            <a:extLst>
              <a:ext uri="{28A0092B-C50C-407E-A947-70E740481C1C}">
                <a14:useLocalDpi xmlns:a14="http://schemas.microsoft.com/office/drawing/2010/main" val="0"/>
              </a:ext>
            </a:extLst>
          </a:blip>
          <a:srcRect l="2758" t="4811" b="4811"/>
          <a:stretch/>
        </p:blipFill>
        <p:spPr bwMode="auto">
          <a:xfrm>
            <a:off x="0" y="1824190"/>
            <a:ext cx="4529667" cy="4260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1750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109" y="635000"/>
            <a:ext cx="9341557" cy="646331"/>
          </a:xfrm>
          <a:prstGeom prst="rect">
            <a:avLst/>
          </a:prstGeom>
          <a:noFill/>
        </p:spPr>
        <p:txBody>
          <a:bodyPr wrap="square" rtlCol="0">
            <a:spAutoFit/>
          </a:bodyPr>
          <a:lstStyle/>
          <a:p>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Il</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mito</a:t>
            </a:r>
            <a:r>
              <a:rPr lang="nl-NL" sz="36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nl-NL" sz="3600" b="1" dirty="0" err="1">
                <a:solidFill>
                  <a:srgbClr val="BB1717"/>
                </a:solidFill>
                <a:latin typeface="Tahoma" panose="020B0604030504040204" pitchFamily="34" charset="0"/>
                <a:ea typeface="Tahoma" panose="020B0604030504040204" pitchFamily="34" charset="0"/>
                <a:cs typeface="Tahoma" panose="020B0604030504040204" pitchFamily="34" charset="0"/>
              </a:rPr>
              <a:t>dell’</a:t>
            </a:r>
            <a:r>
              <a:rPr lang="nl-NL" sz="3600" b="1" i="1" dirty="0" err="1">
                <a:solidFill>
                  <a:srgbClr val="BB1717"/>
                </a:solidFill>
                <a:latin typeface="Tahoma" panose="020B0604030504040204" pitchFamily="34" charset="0"/>
                <a:ea typeface="Tahoma" panose="020B0604030504040204" pitchFamily="34" charset="0"/>
                <a:cs typeface="Tahoma" panose="020B0604030504040204" pitchFamily="34" charset="0"/>
              </a:rPr>
              <a:t>Andinidad</a:t>
            </a:r>
            <a:endParaRPr lang="it-IT" sz="36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dell’America Latina</a:t>
            </a:r>
          </a:p>
        </p:txBody>
      </p:sp>
      <p:pic>
        <p:nvPicPr>
          <p:cNvPr id="10" name="Picture 9"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633" y="6226055"/>
            <a:ext cx="1546160" cy="544780"/>
          </a:xfrm>
          <a:prstGeom prst="rect">
            <a:avLst/>
          </a:prstGeom>
        </p:spPr>
      </p:pic>
      <p:sp>
        <p:nvSpPr>
          <p:cNvPr id="12" name="CasellaDiTesto 6">
            <a:extLst>
              <a:ext uri="{FF2B5EF4-FFF2-40B4-BE49-F238E27FC236}">
                <a16:creationId xmlns:a16="http://schemas.microsoft.com/office/drawing/2014/main" id="{4A1BC144-F9D3-4C42-96B8-114CC271BCF0}"/>
              </a:ext>
            </a:extLst>
          </p:cNvPr>
          <p:cNvSpPr txBox="1"/>
          <p:nvPr/>
        </p:nvSpPr>
        <p:spPr>
          <a:xfrm>
            <a:off x="886667" y="1475668"/>
            <a:ext cx="10162333" cy="4493537"/>
          </a:xfrm>
          <a:prstGeom prst="rect">
            <a:avLst/>
          </a:prstGeom>
          <a:noFill/>
        </p:spPr>
        <p:txBody>
          <a:bodyPr wrap="square" rtlCol="0">
            <a:spAutoFit/>
          </a:bodyPr>
          <a:lstStyle/>
          <a:p>
            <a:r>
              <a:rPr lang="en-US" sz="2200" i="1" dirty="0"/>
              <a:t>La </a:t>
            </a:r>
            <a:r>
              <a:rPr lang="en-US" sz="2200" i="1" dirty="0" err="1"/>
              <a:t>cultura</a:t>
            </a:r>
            <a:r>
              <a:rPr lang="en-US" sz="2200" i="1" dirty="0"/>
              <a:t> </a:t>
            </a:r>
            <a:r>
              <a:rPr lang="en-US" sz="2200" i="1" dirty="0" err="1"/>
              <a:t>bajará</a:t>
            </a:r>
            <a:r>
              <a:rPr lang="en-US" sz="2200" i="1" dirty="0"/>
              <a:t> </a:t>
            </a:r>
            <a:r>
              <a:rPr lang="en-US" sz="2200" i="1" dirty="0" err="1"/>
              <a:t>otra</a:t>
            </a:r>
            <a:r>
              <a:rPr lang="en-US" sz="2200" i="1" dirty="0"/>
              <a:t> </a:t>
            </a:r>
            <a:r>
              <a:rPr lang="en-US" sz="2200" i="1" dirty="0" err="1"/>
              <a:t>vez</a:t>
            </a:r>
            <a:r>
              <a:rPr lang="en-US" sz="2200" i="1" dirty="0"/>
              <a:t> de los Andes. De </a:t>
            </a:r>
            <a:r>
              <a:rPr lang="en-US" sz="2200" i="1" dirty="0" err="1"/>
              <a:t>las</a:t>
            </a:r>
            <a:r>
              <a:rPr lang="en-US" sz="2200" i="1" dirty="0"/>
              <a:t> </a:t>
            </a:r>
            <a:r>
              <a:rPr lang="en-US" sz="2200" i="1" dirty="0" err="1"/>
              <a:t>altas</a:t>
            </a:r>
            <a:r>
              <a:rPr lang="en-US" sz="2200" i="1" dirty="0"/>
              <a:t> </a:t>
            </a:r>
            <a:r>
              <a:rPr lang="en-US" sz="2200" i="1" dirty="0" err="1"/>
              <a:t>mesetas</a:t>
            </a:r>
            <a:r>
              <a:rPr lang="en-US" sz="2200" i="1" dirty="0"/>
              <a:t> </a:t>
            </a:r>
            <a:r>
              <a:rPr lang="en-US" sz="2200" i="1" dirty="0" err="1"/>
              <a:t>descendió</a:t>
            </a:r>
            <a:r>
              <a:rPr lang="en-US" sz="2200" i="1" dirty="0"/>
              <a:t> la </a:t>
            </a:r>
            <a:r>
              <a:rPr lang="en-US" sz="2200" i="1" dirty="0" err="1"/>
              <a:t>tribu</a:t>
            </a:r>
            <a:r>
              <a:rPr lang="en-US" sz="2200" i="1" dirty="0"/>
              <a:t> </a:t>
            </a:r>
            <a:r>
              <a:rPr lang="en-US" sz="2200" i="1" dirty="0" err="1"/>
              <a:t>primigenia</a:t>
            </a:r>
            <a:r>
              <a:rPr lang="en-US" sz="2200" i="1" dirty="0"/>
              <a:t> a </a:t>
            </a:r>
            <a:r>
              <a:rPr lang="en-US" sz="2200" i="1" dirty="0" err="1"/>
              <a:t>poblar</a:t>
            </a:r>
            <a:r>
              <a:rPr lang="en-US" sz="2200" i="1" dirty="0"/>
              <a:t> </a:t>
            </a:r>
            <a:r>
              <a:rPr lang="en-US" sz="2200" i="1" dirty="0" err="1"/>
              <a:t>planicies</a:t>
            </a:r>
            <a:r>
              <a:rPr lang="en-US" sz="2200" i="1" dirty="0"/>
              <a:t> y </a:t>
            </a:r>
            <a:r>
              <a:rPr lang="en-US" sz="2200" i="1" dirty="0" err="1"/>
              <a:t>valles</a:t>
            </a:r>
            <a:r>
              <a:rPr lang="en-US" sz="2200" i="1" dirty="0"/>
              <a:t> (...). De la </a:t>
            </a:r>
            <a:r>
              <a:rPr lang="en-US" sz="2200" i="1" dirty="0" err="1"/>
              <a:t>humana</a:t>
            </a:r>
            <a:r>
              <a:rPr lang="en-US" sz="2200" i="1" dirty="0"/>
              <a:t> </a:t>
            </a:r>
            <a:r>
              <a:rPr lang="en-US" sz="2200" i="1" dirty="0" err="1"/>
              <a:t>nebulosa</a:t>
            </a:r>
            <a:r>
              <a:rPr lang="en-US" sz="2200" i="1" dirty="0"/>
              <a:t>, </a:t>
            </a:r>
            <a:r>
              <a:rPr lang="en-US" sz="2200" i="1" dirty="0" err="1"/>
              <a:t>casi</a:t>
            </a:r>
            <a:r>
              <a:rPr lang="en-US" sz="2200" i="1" dirty="0"/>
              <a:t> </a:t>
            </a:r>
            <a:r>
              <a:rPr lang="en-US" sz="2200" i="1" dirty="0" err="1"/>
              <a:t>antropopiteca</a:t>
            </a:r>
            <a:r>
              <a:rPr lang="en-US" sz="2200" i="1" dirty="0"/>
              <a:t>, </a:t>
            </a:r>
            <a:r>
              <a:rPr lang="en-US" sz="2200" i="1" dirty="0" err="1"/>
              <a:t>surgió</a:t>
            </a:r>
            <a:r>
              <a:rPr lang="en-US" sz="2200" i="1" dirty="0"/>
              <a:t> el </a:t>
            </a:r>
            <a:r>
              <a:rPr lang="en-US" sz="2200" i="1" dirty="0" err="1"/>
              <a:t>Inkario</a:t>
            </a:r>
            <a:r>
              <a:rPr lang="en-US" sz="2200" i="1" dirty="0"/>
              <a:t>, </a:t>
            </a:r>
            <a:r>
              <a:rPr lang="en-US" sz="2200" i="1" dirty="0" err="1"/>
              <a:t>otro</a:t>
            </a:r>
            <a:r>
              <a:rPr lang="en-US" sz="2200" i="1" dirty="0"/>
              <a:t> </a:t>
            </a:r>
            <a:r>
              <a:rPr lang="en-US" sz="2200" i="1" dirty="0" err="1"/>
              <a:t>luminar</a:t>
            </a:r>
            <a:r>
              <a:rPr lang="en-US" sz="2200" i="1" dirty="0"/>
              <a:t> </a:t>
            </a:r>
            <a:r>
              <a:rPr lang="en-US" sz="2200" i="1" dirty="0" err="1"/>
              <a:t>que</a:t>
            </a:r>
            <a:r>
              <a:rPr lang="en-US" sz="2200" i="1" dirty="0"/>
              <a:t> </a:t>
            </a:r>
            <a:r>
              <a:rPr lang="en-US" sz="2200" i="1" dirty="0" err="1"/>
              <a:t>duró</a:t>
            </a:r>
            <a:r>
              <a:rPr lang="en-US" sz="2200" i="1" dirty="0"/>
              <a:t> </a:t>
            </a:r>
            <a:r>
              <a:rPr lang="en-US" sz="2200" i="1" dirty="0" err="1"/>
              <a:t>cinco</a:t>
            </a:r>
            <a:r>
              <a:rPr lang="en-US" sz="2200" i="1" dirty="0"/>
              <a:t> </a:t>
            </a:r>
            <a:r>
              <a:rPr lang="en-US" sz="2200" i="1" dirty="0" err="1"/>
              <a:t>siglos</a:t>
            </a:r>
            <a:r>
              <a:rPr lang="en-US" sz="2200" i="1" dirty="0"/>
              <a:t>, y </a:t>
            </a:r>
            <a:r>
              <a:rPr lang="en-US" sz="2200" i="1" dirty="0" err="1"/>
              <a:t>habíaalumbrado</a:t>
            </a:r>
            <a:r>
              <a:rPr lang="en-US" sz="2200" i="1" dirty="0"/>
              <a:t> </a:t>
            </a:r>
            <a:r>
              <a:rPr lang="en-US" sz="2200" i="1" dirty="0" err="1"/>
              <a:t>cinco</a:t>
            </a:r>
            <a:r>
              <a:rPr lang="en-US" sz="2200" i="1" dirty="0"/>
              <a:t> </a:t>
            </a:r>
            <a:r>
              <a:rPr lang="en-US" sz="2200" i="1" dirty="0" err="1"/>
              <a:t>más</a:t>
            </a:r>
            <a:r>
              <a:rPr lang="en-US" sz="2200" i="1" dirty="0"/>
              <a:t> sin la </a:t>
            </a:r>
            <a:r>
              <a:rPr lang="en-US" sz="2200" i="1" dirty="0" err="1"/>
              <a:t>atilana</a:t>
            </a:r>
            <a:r>
              <a:rPr lang="en-US" sz="2200" i="1" dirty="0"/>
              <a:t> </a:t>
            </a:r>
            <a:r>
              <a:rPr lang="en-US" sz="2200" i="1" dirty="0" err="1"/>
              <a:t>invasión</a:t>
            </a:r>
            <a:r>
              <a:rPr lang="en-US" sz="2200" i="1" dirty="0"/>
              <a:t> de Pizarro. De </a:t>
            </a:r>
            <a:r>
              <a:rPr lang="en-US" sz="2200" i="1" dirty="0" err="1"/>
              <a:t>ese</a:t>
            </a:r>
            <a:r>
              <a:rPr lang="en-US" sz="2200" i="1" dirty="0"/>
              <a:t> </a:t>
            </a:r>
            <a:r>
              <a:rPr lang="en-US" sz="2200" i="1" dirty="0" err="1"/>
              <a:t>rescoldo</a:t>
            </a:r>
            <a:r>
              <a:rPr lang="en-US" sz="2200" i="1" dirty="0"/>
              <a:t> cultural </a:t>
            </a:r>
            <a:r>
              <a:rPr lang="en-US" sz="2200" i="1" dirty="0" err="1"/>
              <a:t>todavía</a:t>
            </a:r>
            <a:r>
              <a:rPr lang="en-US" sz="2200" i="1" dirty="0"/>
              <a:t> </a:t>
            </a:r>
            <a:r>
              <a:rPr lang="en-US" sz="2200" i="1" dirty="0" err="1"/>
              <a:t>viven</a:t>
            </a:r>
            <a:r>
              <a:rPr lang="en-US" sz="2200" i="1" dirty="0"/>
              <a:t> (...) </a:t>
            </a:r>
            <a:r>
              <a:rPr lang="en-US" sz="2200" i="1" dirty="0" err="1"/>
              <a:t>diez</a:t>
            </a:r>
            <a:r>
              <a:rPr lang="en-US" sz="2200" i="1" dirty="0"/>
              <a:t> </a:t>
            </a:r>
            <a:r>
              <a:rPr lang="en-US" sz="2200" i="1" dirty="0" err="1"/>
              <a:t>millones</a:t>
            </a:r>
            <a:r>
              <a:rPr lang="en-US" sz="2200" i="1" dirty="0"/>
              <a:t> de </a:t>
            </a:r>
            <a:r>
              <a:rPr lang="en-US" sz="2200" i="1" dirty="0" err="1"/>
              <a:t>indios</a:t>
            </a:r>
            <a:r>
              <a:rPr lang="en-US" sz="2200" i="1" dirty="0"/>
              <a:t>, </a:t>
            </a:r>
            <a:r>
              <a:rPr lang="en-US" sz="2200" i="1" dirty="0" err="1"/>
              <a:t>caídos</a:t>
            </a:r>
            <a:r>
              <a:rPr lang="en-US" sz="2200" i="1" dirty="0"/>
              <a:t> en la penumbra de </a:t>
            </a:r>
            <a:r>
              <a:rPr lang="en-US" sz="2200" i="1" dirty="0" err="1"/>
              <a:t>las</a:t>
            </a:r>
            <a:r>
              <a:rPr lang="en-US" sz="2200" i="1" dirty="0"/>
              <a:t> </a:t>
            </a:r>
            <a:r>
              <a:rPr lang="en-US" sz="2200" i="1" dirty="0" err="1"/>
              <a:t>culturas</a:t>
            </a:r>
            <a:r>
              <a:rPr lang="en-US" sz="2200" i="1" dirty="0"/>
              <a:t> </a:t>
            </a:r>
            <a:r>
              <a:rPr lang="en-US" sz="2200" i="1" dirty="0" err="1"/>
              <a:t>muertas</a:t>
            </a:r>
            <a:r>
              <a:rPr lang="en-US" sz="2200" i="1" dirty="0"/>
              <a:t>. De </a:t>
            </a:r>
            <a:r>
              <a:rPr lang="en-US" sz="2200" i="1" dirty="0" err="1"/>
              <a:t>las</a:t>
            </a:r>
            <a:r>
              <a:rPr lang="en-US" sz="2200" i="1" dirty="0"/>
              <a:t> </a:t>
            </a:r>
            <a:r>
              <a:rPr lang="en-US" sz="2200" i="1" dirty="0" err="1"/>
              <a:t>tumbas</a:t>
            </a:r>
            <a:r>
              <a:rPr lang="en-US" sz="2200" i="1" dirty="0"/>
              <a:t> </a:t>
            </a:r>
            <a:r>
              <a:rPr lang="en-US" sz="2200" i="1" dirty="0" err="1"/>
              <a:t>saldrán</a:t>
            </a:r>
            <a:r>
              <a:rPr lang="en-US" sz="2200" i="1" dirty="0"/>
              <a:t> los </a:t>
            </a:r>
            <a:r>
              <a:rPr lang="en-US" sz="2200" i="1" dirty="0" err="1"/>
              <a:t>gérmenes</a:t>
            </a:r>
            <a:r>
              <a:rPr lang="en-US" sz="2200" i="1" dirty="0"/>
              <a:t> de la Nueva </a:t>
            </a:r>
            <a:r>
              <a:rPr lang="en-US" sz="2200" i="1" dirty="0" err="1"/>
              <a:t>Edad</a:t>
            </a:r>
            <a:r>
              <a:rPr lang="en-US" sz="2200" i="1" dirty="0"/>
              <a:t>. </a:t>
            </a:r>
            <a:r>
              <a:rPr lang="en-US" sz="2200" i="1" dirty="0" err="1"/>
              <a:t>Es</a:t>
            </a:r>
            <a:r>
              <a:rPr lang="en-US" sz="2200" i="1" dirty="0"/>
              <a:t> el avatar de la </a:t>
            </a:r>
            <a:r>
              <a:rPr lang="en-US" sz="2200" i="1" dirty="0" err="1"/>
              <a:t>Raza</a:t>
            </a:r>
            <a:r>
              <a:rPr lang="en-US" sz="2200" i="1" dirty="0"/>
              <a:t>.</a:t>
            </a:r>
          </a:p>
          <a:p>
            <a:r>
              <a:rPr lang="en-US" sz="2200" i="1" dirty="0"/>
              <a:t>La </a:t>
            </a:r>
            <a:r>
              <a:rPr lang="en-US" sz="2200" i="1" dirty="0" err="1"/>
              <a:t>raza</a:t>
            </a:r>
            <a:r>
              <a:rPr lang="en-US" sz="2200" i="1" dirty="0"/>
              <a:t>, en el </a:t>
            </a:r>
            <a:r>
              <a:rPr lang="en-US" sz="2200" i="1" dirty="0" err="1"/>
              <a:t>nuevo</a:t>
            </a:r>
            <a:r>
              <a:rPr lang="en-US" sz="2200" i="1" dirty="0"/>
              <a:t> </a:t>
            </a:r>
            <a:r>
              <a:rPr lang="en-US" sz="2200" i="1" dirty="0" err="1"/>
              <a:t>ciclo</a:t>
            </a:r>
            <a:r>
              <a:rPr lang="en-US" sz="2200" i="1" dirty="0"/>
              <a:t> </a:t>
            </a:r>
            <a:r>
              <a:rPr lang="en-US" sz="2200" i="1" dirty="0" err="1"/>
              <a:t>que</a:t>
            </a:r>
            <a:r>
              <a:rPr lang="en-US" sz="2200" i="1" dirty="0"/>
              <a:t> se </a:t>
            </a:r>
            <a:r>
              <a:rPr lang="en-US" sz="2200" i="1" dirty="0" err="1"/>
              <a:t>avecina</a:t>
            </a:r>
            <a:r>
              <a:rPr lang="en-US" sz="2200" i="1" dirty="0"/>
              <a:t>, </a:t>
            </a:r>
            <a:r>
              <a:rPr lang="en-US" sz="2200" i="1" dirty="0" err="1"/>
              <a:t>reaparecerá</a:t>
            </a:r>
            <a:r>
              <a:rPr lang="en-US" sz="2200" i="1" dirty="0"/>
              <a:t> </a:t>
            </a:r>
            <a:r>
              <a:rPr lang="en-US" sz="2200" i="1" dirty="0" err="1"/>
              <a:t>esplendente</a:t>
            </a:r>
            <a:r>
              <a:rPr lang="en-US" sz="2200" i="1" dirty="0"/>
              <a:t>, </a:t>
            </a:r>
            <a:r>
              <a:rPr lang="en-US" sz="2200" i="1" dirty="0" err="1"/>
              <a:t>nimbada</a:t>
            </a:r>
            <a:r>
              <a:rPr lang="en-US" sz="2200" i="1" dirty="0"/>
              <a:t> </a:t>
            </a:r>
            <a:r>
              <a:rPr lang="en-US" sz="2200" i="1" dirty="0" err="1"/>
              <a:t>por</a:t>
            </a:r>
            <a:r>
              <a:rPr lang="en-US" sz="2200" i="1" dirty="0"/>
              <a:t> </a:t>
            </a:r>
            <a:r>
              <a:rPr lang="en-US" sz="2200" i="1" dirty="0" err="1"/>
              <a:t>sus</a:t>
            </a:r>
            <a:r>
              <a:rPr lang="en-US" sz="2200" i="1" dirty="0"/>
              <a:t> </a:t>
            </a:r>
            <a:r>
              <a:rPr lang="en-US" sz="2200" i="1" dirty="0" err="1"/>
              <a:t>eternos</a:t>
            </a:r>
            <a:r>
              <a:rPr lang="en-US" sz="2200" i="1" dirty="0"/>
              <a:t> </a:t>
            </a:r>
            <a:r>
              <a:rPr lang="en-US" sz="2200" i="1" dirty="0" err="1"/>
              <a:t>valores</a:t>
            </a:r>
            <a:r>
              <a:rPr lang="en-US" sz="2200" i="1" dirty="0"/>
              <a:t> (...); </a:t>
            </a:r>
            <a:r>
              <a:rPr lang="en-US" sz="2200" i="1" dirty="0" err="1"/>
              <a:t>es</a:t>
            </a:r>
            <a:r>
              <a:rPr lang="en-US" sz="2200" i="1" dirty="0"/>
              <a:t> el avatar </a:t>
            </a:r>
            <a:r>
              <a:rPr lang="en-US" sz="2200" i="1" dirty="0" err="1"/>
              <a:t>que</a:t>
            </a:r>
            <a:r>
              <a:rPr lang="en-US" sz="2200" i="1" dirty="0"/>
              <a:t> </a:t>
            </a:r>
            <a:r>
              <a:rPr lang="en-US" sz="2200" i="1" dirty="0" err="1"/>
              <a:t>marca</a:t>
            </a:r>
            <a:r>
              <a:rPr lang="en-US" sz="2200" i="1" dirty="0"/>
              <a:t> la </a:t>
            </a:r>
            <a:r>
              <a:rPr lang="en-US" sz="2200" i="1" dirty="0" err="1"/>
              <a:t>reaparición</a:t>
            </a:r>
            <a:r>
              <a:rPr lang="en-US" sz="2200" i="1" dirty="0"/>
              <a:t> de los pueblos </a:t>
            </a:r>
            <a:r>
              <a:rPr lang="en-US" sz="2200" i="1" dirty="0" err="1"/>
              <a:t>andinos</a:t>
            </a:r>
            <a:r>
              <a:rPr lang="en-US" sz="2200" i="1" dirty="0"/>
              <a:t> en el </a:t>
            </a:r>
            <a:r>
              <a:rPr lang="en-US" sz="2200" i="1" dirty="0" err="1"/>
              <a:t>escenario</a:t>
            </a:r>
            <a:r>
              <a:rPr lang="en-US" sz="2200" i="1" dirty="0"/>
              <a:t> de </a:t>
            </a:r>
            <a:r>
              <a:rPr lang="en-US" sz="2200" i="1" dirty="0" err="1"/>
              <a:t>las</a:t>
            </a:r>
            <a:r>
              <a:rPr lang="en-US" sz="2200" i="1" dirty="0"/>
              <a:t> </a:t>
            </a:r>
            <a:r>
              <a:rPr lang="en-US" sz="2200" i="1" dirty="0" err="1"/>
              <a:t>culturas</a:t>
            </a:r>
            <a:r>
              <a:rPr lang="en-US" sz="2200" i="1" dirty="0"/>
              <a:t>. Los hombres de la Nueva </a:t>
            </a:r>
            <a:r>
              <a:rPr lang="en-US" sz="2200" i="1" dirty="0" err="1"/>
              <a:t>Edad</a:t>
            </a:r>
            <a:r>
              <a:rPr lang="en-US" sz="2200" i="1" dirty="0"/>
              <a:t> </a:t>
            </a:r>
            <a:r>
              <a:rPr lang="en-US" sz="2200" i="1" dirty="0" err="1"/>
              <a:t>habrán</a:t>
            </a:r>
            <a:r>
              <a:rPr lang="en-US" sz="2200" i="1" dirty="0"/>
              <a:t> </a:t>
            </a:r>
            <a:r>
              <a:rPr lang="en-US" sz="2200" i="1" dirty="0" err="1"/>
              <a:t>enriquecido</a:t>
            </a:r>
            <a:r>
              <a:rPr lang="en-US" sz="2200" i="1" dirty="0"/>
              <a:t> </a:t>
            </a:r>
            <a:r>
              <a:rPr lang="en-US" sz="2200" i="1" dirty="0" err="1"/>
              <a:t>su</a:t>
            </a:r>
            <a:r>
              <a:rPr lang="en-US" sz="2200" i="1" dirty="0"/>
              <a:t> </a:t>
            </a:r>
            <a:r>
              <a:rPr lang="en-US" sz="2200" i="1" dirty="0" err="1"/>
              <a:t>acervo</a:t>
            </a:r>
            <a:r>
              <a:rPr lang="en-US" sz="2200" i="1" dirty="0"/>
              <a:t> con </a:t>
            </a:r>
            <a:r>
              <a:rPr lang="en-US" sz="2200" i="1" dirty="0" err="1"/>
              <a:t>las</a:t>
            </a:r>
            <a:r>
              <a:rPr lang="en-US" sz="2200" i="1" dirty="0"/>
              <a:t> </a:t>
            </a:r>
            <a:r>
              <a:rPr lang="en-US" sz="2200" i="1" dirty="0" err="1"/>
              <a:t>conquistas</a:t>
            </a:r>
            <a:r>
              <a:rPr lang="en-US" sz="2200" i="1" dirty="0"/>
              <a:t> de la </a:t>
            </a:r>
            <a:r>
              <a:rPr lang="en-US" sz="2200" i="1" dirty="0" err="1"/>
              <a:t>ciencia</a:t>
            </a:r>
            <a:r>
              <a:rPr lang="en-US" sz="2200" i="1" dirty="0"/>
              <a:t> occidental y la </a:t>
            </a:r>
            <a:r>
              <a:rPr lang="en-US" sz="2200" i="1" dirty="0" err="1"/>
              <a:t>sabiduría</a:t>
            </a:r>
            <a:r>
              <a:rPr lang="en-US" sz="2200" i="1" dirty="0"/>
              <a:t> de los maestros de </a:t>
            </a:r>
            <a:r>
              <a:rPr lang="en-US" sz="2200" i="1" dirty="0" err="1"/>
              <a:t>Oriente</a:t>
            </a:r>
            <a:r>
              <a:rPr lang="en-US" sz="2200" i="1" dirty="0"/>
              <a:t>. El </a:t>
            </a:r>
            <a:r>
              <a:rPr lang="en-US" sz="2200" i="1" dirty="0" err="1"/>
              <a:t>instrumento</a:t>
            </a:r>
            <a:r>
              <a:rPr lang="en-US" sz="2200" i="1" dirty="0"/>
              <a:t> y la </a:t>
            </a:r>
            <a:r>
              <a:rPr lang="en-US" sz="2200" i="1" dirty="0" err="1"/>
              <a:t>herramienta</a:t>
            </a:r>
            <a:r>
              <a:rPr lang="en-US" sz="2200" i="1" dirty="0"/>
              <a:t>, la </a:t>
            </a:r>
            <a:r>
              <a:rPr lang="en-US" sz="2200" i="1" dirty="0" err="1"/>
              <a:t>maquina</a:t>
            </a:r>
            <a:r>
              <a:rPr lang="en-US" sz="2200" i="1" dirty="0"/>
              <a:t>, el </a:t>
            </a:r>
            <a:r>
              <a:rPr lang="en-US" sz="2200" i="1" dirty="0" err="1"/>
              <a:t>libro</a:t>
            </a:r>
            <a:r>
              <a:rPr lang="en-US" sz="2200" i="1" dirty="0"/>
              <a:t> y el </a:t>
            </a:r>
            <a:r>
              <a:rPr lang="en-US" sz="2200" i="1" dirty="0" err="1"/>
              <a:t>arma</a:t>
            </a:r>
            <a:r>
              <a:rPr lang="en-US" sz="2200" i="1" dirty="0"/>
              <a:t> </a:t>
            </a:r>
            <a:r>
              <a:rPr lang="en-US" sz="2200" i="1" dirty="0" err="1"/>
              <a:t>nos</a:t>
            </a:r>
            <a:r>
              <a:rPr lang="en-US" sz="2200" i="1" dirty="0"/>
              <a:t> </a:t>
            </a:r>
            <a:r>
              <a:rPr lang="en-US" sz="2200" i="1" dirty="0" err="1"/>
              <a:t>darán</a:t>
            </a:r>
            <a:r>
              <a:rPr lang="en-US" sz="2200" i="1" dirty="0"/>
              <a:t> el </a:t>
            </a:r>
            <a:r>
              <a:rPr lang="en-US" sz="2200" i="1" dirty="0" err="1"/>
              <a:t>dominio</a:t>
            </a:r>
            <a:r>
              <a:rPr lang="en-US" sz="2200" i="1" dirty="0"/>
              <a:t> de la </a:t>
            </a:r>
            <a:r>
              <a:rPr lang="en-US" sz="2200" i="1" dirty="0" err="1"/>
              <a:t>naturaleza</a:t>
            </a:r>
            <a:r>
              <a:rPr lang="en-US" sz="2200" i="1" dirty="0"/>
              <a:t>; la </a:t>
            </a:r>
            <a:r>
              <a:rPr lang="en-US" sz="2200" i="1" dirty="0" err="1"/>
              <a:t>filosofía</a:t>
            </a:r>
            <a:r>
              <a:rPr lang="en-US" sz="2200" i="1" dirty="0"/>
              <a:t> (...) </a:t>
            </a:r>
            <a:r>
              <a:rPr lang="en-US" sz="2200" i="1" dirty="0" err="1"/>
              <a:t>hará</a:t>
            </a:r>
            <a:r>
              <a:rPr lang="en-US" sz="2200" i="1" dirty="0"/>
              <a:t> </a:t>
            </a:r>
            <a:r>
              <a:rPr lang="en-US" sz="2200" i="1" dirty="0" err="1"/>
              <a:t>penetrante</a:t>
            </a:r>
            <a:r>
              <a:rPr lang="en-US" sz="2200" i="1" dirty="0"/>
              <a:t> </a:t>
            </a:r>
            <a:r>
              <a:rPr lang="en-US" sz="2200" i="1" dirty="0" err="1"/>
              <a:t>nuestra</a:t>
            </a:r>
            <a:r>
              <a:rPr lang="en-US" sz="2200" i="1" dirty="0"/>
              <a:t> </a:t>
            </a:r>
            <a:r>
              <a:rPr lang="en-US" sz="2200" i="1" dirty="0" err="1"/>
              <a:t>mirada</a:t>
            </a:r>
            <a:r>
              <a:rPr lang="en-US" sz="2200" i="1" dirty="0"/>
              <a:t> en el </a:t>
            </a:r>
            <a:r>
              <a:rPr lang="en-US" sz="2200" i="1" dirty="0" err="1"/>
              <a:t>mundo</a:t>
            </a:r>
            <a:r>
              <a:rPr lang="en-US" sz="2200" i="1" dirty="0"/>
              <a:t> del </a:t>
            </a:r>
            <a:r>
              <a:rPr lang="en-US" sz="2200" i="1" dirty="0" err="1"/>
              <a:t>espíritu</a:t>
            </a:r>
            <a:r>
              <a:rPr lang="en-US" sz="2200" i="1" dirty="0"/>
              <a:t> (</a:t>
            </a:r>
            <a:r>
              <a:rPr lang="en-US" sz="2200" i="1" dirty="0" err="1"/>
              <a:t>Valcarcel</a:t>
            </a:r>
            <a:r>
              <a:rPr lang="en-US" sz="2200" i="1" dirty="0"/>
              <a:t>, </a:t>
            </a:r>
            <a:r>
              <a:rPr lang="en-US" sz="2200" i="1" dirty="0" err="1"/>
              <a:t>Tempestad</a:t>
            </a:r>
            <a:r>
              <a:rPr lang="en-US" sz="2200" i="1" dirty="0"/>
              <a:t> en los Andes).</a:t>
            </a:r>
          </a:p>
        </p:txBody>
      </p:sp>
    </p:spTree>
    <p:extLst>
      <p:ext uri="{BB962C8B-B14F-4D97-AF65-F5344CB8AC3E}">
        <p14:creationId xmlns:p14="http://schemas.microsoft.com/office/powerpoint/2010/main" val="3033857482"/>
      </p:ext>
    </p:extLst>
  </p:cSld>
  <p:clrMapOvr>
    <a:masterClrMapping/>
  </p:clrMapOvr>
</p:sld>
</file>

<file path=ppt/theme/theme1.xml><?xml version="1.0" encoding="utf-8"?>
<a:theme xmlns:a="http://schemas.openxmlformats.org/drawingml/2006/main" name="20200910_rep_Template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20200910_rep_Template2.potx</Template>
  <TotalTime>15907</TotalTime>
  <Words>1811</Words>
  <Application>Microsoft Macintosh PowerPoint</Application>
  <PresentationFormat>Widescreen</PresentationFormat>
  <Paragraphs>170</Paragraphs>
  <Slides>22</Slides>
  <Notes>13</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22</vt:i4>
      </vt:variant>
    </vt:vector>
  </HeadingPairs>
  <TitlesOfParts>
    <vt:vector size="31" baseType="lpstr">
      <vt:lpstr>Arial</vt:lpstr>
      <vt:lpstr>Calibri</vt:lpstr>
      <vt:lpstr>Calibri Light</vt:lpstr>
      <vt:lpstr>Constantia</vt:lpstr>
      <vt:lpstr>Roboto</vt:lpstr>
      <vt:lpstr>Tahoma</vt:lpstr>
      <vt:lpstr>Wingdings</vt:lpstr>
      <vt:lpstr>Wingdings 2</vt:lpstr>
      <vt:lpstr>20200910_rep_Template2</vt:lpstr>
      <vt:lpstr>Dall’indigenismo all’Antropologia in Perù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O Projeito Peru-Cornell: Vicos 1952-1966</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Sofia Venturoli</cp:lastModifiedBy>
  <cp:revision>131</cp:revision>
  <dcterms:created xsi:type="dcterms:W3CDTF">2019-05-28T15:53:33Z</dcterms:created>
  <dcterms:modified xsi:type="dcterms:W3CDTF">2022-09-26T07:40:32Z</dcterms:modified>
</cp:coreProperties>
</file>