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gif"/>
  <Default Extension="mp4" ContentType="video/unknown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8" r:id="rId11"/>
    <p:sldId id="266" r:id="rId12"/>
    <p:sldId id="267" r:id="rId13"/>
    <p:sldId id="269" r:id="rId14"/>
    <p:sldId id="270" r:id="rId15"/>
    <p:sldId id="300" r:id="rId16"/>
    <p:sldId id="3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0"/>
    <p:restoredTop sz="94666"/>
  </p:normalViewPr>
  <p:slideViewPr>
    <p:cSldViewPr snapToGrid="0" snapToObjects="1">
      <p:cViewPr varScale="1">
        <p:scale>
          <a:sx n="88" d="100"/>
          <a:sy n="88" d="100"/>
        </p:scale>
        <p:origin x="-1104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86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17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672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068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pt-B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95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85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38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6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56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27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93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3EC9FBD-7AE2-D346-9707-BE5334491FED}" type="datetimeFigureOut">
              <a:rPr lang="pt-BR" smtClean="0"/>
              <a:t>11/24/20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9F4B3A7-A89B-CB4A-AC73-5759F6C5E5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70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="" xmlns:a16="http://schemas.microsoft.com/office/drawing/2014/main" id="{E1D7881A-F338-DD47-AD3F-2A8F47580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729047"/>
            <a:ext cx="8991600" cy="2310938"/>
          </a:xfrm>
        </p:spPr>
        <p:txBody>
          <a:bodyPr>
            <a:noAutofit/>
          </a:bodyPr>
          <a:lstStyle/>
          <a:p>
            <a:pPr algn="ctr"/>
            <a:r>
              <a:rPr lang="pt-BR" sz="5400" dirty="0"/>
              <a:t>ETHNIC EMERGENCE AND INDIGENOUS MUSEOLOGY IN THE NORTHEAST OF BRAZIL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CE5BBEF5-FDED-BB4A-9BCE-80E7774E2FD5}"/>
              </a:ext>
            </a:extLst>
          </p:cNvPr>
          <p:cNvSpPr txBox="1"/>
          <p:nvPr/>
        </p:nvSpPr>
        <p:spPr>
          <a:xfrm>
            <a:off x="66501" y="5948616"/>
            <a:ext cx="4410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200" dirty="0">
                <a:latin typeface="Charter Roman" panose="02040503050506020203" pitchFamily="18" charset="0"/>
              </a:rPr>
              <a:t>Anna </a:t>
            </a:r>
            <a:r>
              <a:rPr lang="pt-BR" sz="1200" dirty="0" err="1">
                <a:latin typeface="Charter Roman" panose="02040503050506020203" pitchFamily="18" charset="0"/>
              </a:rPr>
              <a:t>Bottesi</a:t>
            </a:r>
            <a:endParaRPr lang="pt-BR" sz="1200" dirty="0">
              <a:latin typeface="Charter Roman" panose="02040503050506020203" pitchFamily="18" charset="0"/>
            </a:endParaRPr>
          </a:p>
          <a:p>
            <a:pPr>
              <a:lnSpc>
                <a:spcPct val="100000"/>
              </a:lnSpc>
            </a:pPr>
            <a:r>
              <a:rPr lang="pt-BR" sz="1200" dirty="0">
                <a:latin typeface="Charter Roman" panose="02040503050506020203" pitchFamily="18" charset="0"/>
              </a:rPr>
              <a:t>PhD </a:t>
            </a:r>
            <a:r>
              <a:rPr lang="pt-BR" sz="1200" dirty="0" err="1">
                <a:latin typeface="Charter Roman" panose="02040503050506020203" pitchFamily="18" charset="0"/>
              </a:rPr>
              <a:t>Student</a:t>
            </a:r>
            <a:r>
              <a:rPr lang="pt-BR" sz="1200" dirty="0">
                <a:latin typeface="Charter Roman" panose="02040503050506020203" pitchFamily="18" charset="0"/>
              </a:rPr>
              <a:t> in Global </a:t>
            </a:r>
            <a:r>
              <a:rPr lang="pt-BR" sz="1200" dirty="0" err="1">
                <a:latin typeface="Charter Roman" panose="02040503050506020203" pitchFamily="18" charset="0"/>
              </a:rPr>
              <a:t>History</a:t>
            </a:r>
            <a:r>
              <a:rPr lang="pt-BR" sz="1200" dirty="0">
                <a:latin typeface="Charter Roman" panose="02040503050506020203" pitchFamily="18" charset="0"/>
              </a:rPr>
              <a:t> </a:t>
            </a:r>
            <a:r>
              <a:rPr lang="pt-BR" sz="1200" dirty="0" err="1">
                <a:latin typeface="Charter Roman" panose="02040503050506020203" pitchFamily="18" charset="0"/>
              </a:rPr>
              <a:t>of</a:t>
            </a:r>
            <a:r>
              <a:rPr lang="pt-BR" sz="1200" dirty="0">
                <a:latin typeface="Charter Roman" panose="02040503050506020203" pitchFamily="18" charset="0"/>
              </a:rPr>
              <a:t> </a:t>
            </a:r>
            <a:r>
              <a:rPr lang="pt-BR" sz="1200" dirty="0" err="1">
                <a:latin typeface="Charter Roman" panose="02040503050506020203" pitchFamily="18" charset="0"/>
              </a:rPr>
              <a:t>Empires</a:t>
            </a:r>
            <a:r>
              <a:rPr lang="pt-BR" sz="1200" dirty="0">
                <a:latin typeface="Charter Roman" panose="02040503050506020203" pitchFamily="18" charset="0"/>
              </a:rPr>
              <a:t> (</a:t>
            </a:r>
            <a:r>
              <a:rPr lang="pt-BR" sz="1200" dirty="0" err="1">
                <a:latin typeface="Charter Roman" panose="02040503050506020203" pitchFamily="18" charset="0"/>
              </a:rPr>
              <a:t>University</a:t>
            </a:r>
            <a:r>
              <a:rPr lang="pt-BR" sz="1200" dirty="0">
                <a:latin typeface="Charter Roman" panose="02040503050506020203" pitchFamily="18" charset="0"/>
              </a:rPr>
              <a:t> </a:t>
            </a:r>
            <a:r>
              <a:rPr lang="pt-BR" sz="1200" dirty="0" err="1">
                <a:latin typeface="Charter Roman" panose="02040503050506020203" pitchFamily="18" charset="0"/>
              </a:rPr>
              <a:t>of</a:t>
            </a:r>
            <a:r>
              <a:rPr lang="pt-BR" sz="1200" dirty="0">
                <a:latin typeface="Charter Roman" panose="02040503050506020203" pitchFamily="18" charset="0"/>
              </a:rPr>
              <a:t> </a:t>
            </a:r>
            <a:r>
              <a:rPr lang="pt-BR" sz="1200" dirty="0" err="1">
                <a:latin typeface="Charter Roman" panose="02040503050506020203" pitchFamily="18" charset="0"/>
              </a:rPr>
              <a:t>Turin</a:t>
            </a:r>
            <a:r>
              <a:rPr lang="pt-BR" sz="1200" dirty="0">
                <a:latin typeface="Charter Roman" panose="02040503050506020203" pitchFamily="18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pt-BR" sz="1200" dirty="0" err="1">
                <a:latin typeface="Charter Roman" panose="02040503050506020203" pitchFamily="18" charset="0"/>
              </a:rPr>
              <a:t>Course</a:t>
            </a:r>
            <a:r>
              <a:rPr lang="pt-BR" sz="1200" dirty="0">
                <a:latin typeface="Charter Roman" panose="02040503050506020203" pitchFamily="18" charset="0"/>
              </a:rPr>
              <a:t> in </a:t>
            </a:r>
            <a:r>
              <a:rPr lang="pt-BR" sz="1200" dirty="0" err="1">
                <a:latin typeface="Charter Roman" panose="02040503050506020203" pitchFamily="18" charset="0"/>
              </a:rPr>
              <a:t>Latin</a:t>
            </a:r>
            <a:r>
              <a:rPr lang="pt-BR" sz="1200" dirty="0">
                <a:latin typeface="Charter Roman" panose="02040503050506020203" pitchFamily="18" charset="0"/>
              </a:rPr>
              <a:t> American </a:t>
            </a:r>
            <a:r>
              <a:rPr lang="pt-BR" sz="1200" dirty="0" err="1">
                <a:latin typeface="Charter Roman" panose="02040503050506020203" pitchFamily="18" charset="0"/>
              </a:rPr>
              <a:t>Antropology</a:t>
            </a:r>
            <a:r>
              <a:rPr lang="pt-BR" sz="1200" dirty="0">
                <a:latin typeface="Charter Roman" panose="02040503050506020203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pt-BR" sz="1200" dirty="0">
                <a:latin typeface="Charter Roman" panose="02040503050506020203" pitchFamily="18" charset="0"/>
              </a:rPr>
              <a:t>24/11/2020</a:t>
            </a:r>
          </a:p>
        </p:txBody>
      </p:sp>
    </p:spTree>
    <p:extLst>
      <p:ext uri="{BB962C8B-B14F-4D97-AF65-F5344CB8AC3E}">
        <p14:creationId xmlns:p14="http://schemas.microsoft.com/office/powerpoint/2010/main" val="3688571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0214.JPG">
            <a:extLst>
              <a:ext uri="{FF2B5EF4-FFF2-40B4-BE49-F238E27FC236}">
                <a16:creationId xmlns="" xmlns:a16="http://schemas.microsoft.com/office/drawing/2014/main" id="{CF52ABA3-C064-AE4E-B1A1-ADBD449308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812" y="3652873"/>
            <a:ext cx="4934174" cy="2777277"/>
          </a:xfrm>
          <a:prstGeom prst="rect">
            <a:avLst/>
          </a:prstGeom>
        </p:spPr>
      </p:pic>
      <p:pic>
        <p:nvPicPr>
          <p:cNvPr id="3" name="Immagine 2" descr="DSC00144.JPG">
            <a:extLst>
              <a:ext uri="{FF2B5EF4-FFF2-40B4-BE49-F238E27FC236}">
                <a16:creationId xmlns="" xmlns:a16="http://schemas.microsoft.com/office/drawing/2014/main" id="{E41F71B8-BB06-774B-BF45-26CBD4554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13" y="427850"/>
            <a:ext cx="4934175" cy="2777276"/>
          </a:xfrm>
          <a:prstGeom prst="rect">
            <a:avLst/>
          </a:prstGeom>
        </p:spPr>
      </p:pic>
      <p:pic>
        <p:nvPicPr>
          <p:cNvPr id="4" name="Immagine 3" descr="DSC00170.JPG">
            <a:extLst>
              <a:ext uri="{FF2B5EF4-FFF2-40B4-BE49-F238E27FC236}">
                <a16:creationId xmlns="" xmlns:a16="http://schemas.microsoft.com/office/drawing/2014/main" id="{F3C63EB4-43A7-4940-A4E2-9FD9A4B278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814" y="427850"/>
            <a:ext cx="4934173" cy="2777276"/>
          </a:xfrm>
          <a:prstGeom prst="rect">
            <a:avLst/>
          </a:prstGeom>
        </p:spPr>
      </p:pic>
      <p:pic>
        <p:nvPicPr>
          <p:cNvPr id="5" name="Immagine 4" descr="DSC00330.JPG">
            <a:extLst>
              <a:ext uri="{FF2B5EF4-FFF2-40B4-BE49-F238E27FC236}">
                <a16:creationId xmlns="" xmlns:a16="http://schemas.microsoft.com/office/drawing/2014/main" id="{41B2B805-4015-FF47-B9C1-BB69525CDB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14" y="3652875"/>
            <a:ext cx="4934174" cy="277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4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racas pintadas.jpg">
            <a:extLst>
              <a:ext uri="{FF2B5EF4-FFF2-40B4-BE49-F238E27FC236}">
                <a16:creationId xmlns="" xmlns:a16="http://schemas.microsoft.com/office/drawing/2014/main" id="{4EE8EC16-4D9A-6E41-916F-453525F209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874" y="458089"/>
            <a:ext cx="4937592" cy="2779788"/>
          </a:xfrm>
          <a:prstGeom prst="rect">
            <a:avLst/>
          </a:prstGeom>
        </p:spPr>
      </p:pic>
      <p:pic>
        <p:nvPicPr>
          <p:cNvPr id="3" name="Immagine 2" descr="DSC00051.JPG">
            <a:extLst>
              <a:ext uri="{FF2B5EF4-FFF2-40B4-BE49-F238E27FC236}">
                <a16:creationId xmlns="" xmlns:a16="http://schemas.microsoft.com/office/drawing/2014/main" id="{19F80EE9-15E4-EA4B-94E1-EDDBFC1433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32" y="3620124"/>
            <a:ext cx="4937592" cy="2779200"/>
          </a:xfrm>
          <a:prstGeom prst="rect">
            <a:avLst/>
          </a:prstGeom>
        </p:spPr>
      </p:pic>
      <p:pic>
        <p:nvPicPr>
          <p:cNvPr id="4" name="Immagine 3" descr="DSC00220.JPG">
            <a:extLst>
              <a:ext uri="{FF2B5EF4-FFF2-40B4-BE49-F238E27FC236}">
                <a16:creationId xmlns="" xmlns:a16="http://schemas.microsoft.com/office/drawing/2014/main" id="{C695DFA9-F580-994E-9939-050A809243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32" y="458677"/>
            <a:ext cx="4937592" cy="2779200"/>
          </a:xfrm>
          <a:prstGeom prst="rect">
            <a:avLst/>
          </a:prstGeom>
        </p:spPr>
      </p:pic>
      <p:pic>
        <p:nvPicPr>
          <p:cNvPr id="5" name="Immagine 4" descr="DSC00019.JPG">
            <a:extLst>
              <a:ext uri="{FF2B5EF4-FFF2-40B4-BE49-F238E27FC236}">
                <a16:creationId xmlns="" xmlns:a16="http://schemas.microsoft.com/office/drawing/2014/main" id="{05ADF2D4-C9D5-F64E-A42B-9EC59E6E4B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875" y="3620124"/>
            <a:ext cx="4937591" cy="277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58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A758D7FE-59ED-5C40-995C-DCE1491F1CC3}"/>
              </a:ext>
            </a:extLst>
          </p:cNvPr>
          <p:cNvSpPr txBox="1"/>
          <p:nvPr/>
        </p:nvSpPr>
        <p:spPr>
          <a:xfrm>
            <a:off x="7345682" y="4380673"/>
            <a:ext cx="3725743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Charter Roman" panose="02040503050506020203" pitchFamily="18" charset="0"/>
              </a:rPr>
              <a:t>MUSEALIZATION OF PLACES OF MEMORY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89C6CA21-7A2D-9847-A81C-90FE0383C5F9}"/>
              </a:ext>
            </a:extLst>
          </p:cNvPr>
          <p:cNvSpPr txBox="1"/>
          <p:nvPr/>
        </p:nvSpPr>
        <p:spPr>
          <a:xfrm>
            <a:off x="3046928" y="390699"/>
            <a:ext cx="609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CHARTER ROMAN" panose="02040503050506020203" pitchFamily="18" charset="0"/>
              </a:rPr>
              <a:t>The </a:t>
            </a:r>
            <a:r>
              <a:rPr lang="pt-BR" b="1" i="1" dirty="0" err="1">
                <a:latin typeface="CHARTER ROMAN" panose="02040503050506020203" pitchFamily="18" charset="0"/>
              </a:rPr>
              <a:t>Museum</a:t>
            </a:r>
            <a:r>
              <a:rPr lang="pt-BR" b="1" i="1" dirty="0">
                <a:latin typeface="CHARTER ROMAN" panose="02040503050506020203" pitchFamily="18" charset="0"/>
              </a:rPr>
              <a:t> as </a:t>
            </a:r>
            <a:r>
              <a:rPr lang="pt-BR" b="1" i="1" dirty="0" err="1">
                <a:latin typeface="CHARTER ROMAN" panose="02040503050506020203" pitchFamily="18" charset="0"/>
              </a:rPr>
              <a:t>instrument</a:t>
            </a:r>
            <a:r>
              <a:rPr lang="pt-BR" b="1" i="1" dirty="0">
                <a:latin typeface="CHARTER ROMAN" panose="02040503050506020203" pitchFamily="18" charset="0"/>
              </a:rPr>
              <a:t> for </a:t>
            </a:r>
            <a:r>
              <a:rPr lang="pt-BR" b="1" i="1" dirty="0" err="1">
                <a:latin typeface="CHARTER ROMAN" panose="02040503050506020203" pitchFamily="18" charset="0"/>
              </a:rPr>
              <a:t>the</a:t>
            </a:r>
            <a:r>
              <a:rPr lang="pt-BR" b="1" i="1" dirty="0">
                <a:latin typeface="CHARTER ROMAN" panose="02040503050506020203" pitchFamily="18" charset="0"/>
              </a:rPr>
              <a:t> </a:t>
            </a:r>
            <a:r>
              <a:rPr lang="pt-BR" b="1" i="1" dirty="0" err="1">
                <a:latin typeface="CHARTER ROMAN" panose="02040503050506020203" pitchFamily="18" charset="0"/>
              </a:rPr>
              <a:t>political</a:t>
            </a:r>
            <a:r>
              <a:rPr lang="pt-BR" b="1" i="1" dirty="0">
                <a:latin typeface="CHARTER ROMAN" panose="02040503050506020203" pitchFamily="18" charset="0"/>
              </a:rPr>
              <a:t> </a:t>
            </a:r>
            <a:r>
              <a:rPr lang="pt-BR" b="1" i="1" dirty="0" err="1">
                <a:latin typeface="CHARTER ROMAN" panose="02040503050506020203" pitchFamily="18" charset="0"/>
              </a:rPr>
              <a:t>struggle</a:t>
            </a:r>
            <a:r>
              <a:rPr lang="pt-BR" b="1" i="1" dirty="0">
                <a:latin typeface="CHARTER ROMAN" panose="02040503050506020203" pitchFamily="18" charset="0"/>
              </a:rPr>
              <a:t>: </a:t>
            </a:r>
            <a:r>
              <a:rPr lang="pt-BR" b="1" i="1" dirty="0" err="1">
                <a:latin typeface="CHARTER ROMAN" panose="02040503050506020203" pitchFamily="18" charset="0"/>
              </a:rPr>
              <a:t>how</a:t>
            </a:r>
            <a:r>
              <a:rPr lang="pt-BR" b="1" i="1" dirty="0">
                <a:latin typeface="CHARTER ROMAN" panose="02040503050506020203" pitchFamily="18" charset="0"/>
              </a:rPr>
              <a:t>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D3688EB0-4260-7E44-8435-4C3F64F680CE}"/>
              </a:ext>
            </a:extLst>
          </p:cNvPr>
          <p:cNvSpPr txBox="1"/>
          <p:nvPr/>
        </p:nvSpPr>
        <p:spPr>
          <a:xfrm>
            <a:off x="2319389" y="2031742"/>
            <a:ext cx="75532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latin typeface="Charter Roman" panose="02040503050506020203" pitchFamily="18" charset="0"/>
              </a:rPr>
              <a:t>Imposition</a:t>
            </a:r>
            <a:r>
              <a:rPr lang="pt-BR" sz="1600" dirty="0">
                <a:latin typeface="Charter Roman" panose="02040503050506020203" pitchFamily="18" charset="0"/>
              </a:rPr>
              <a:t> in a </a:t>
            </a:r>
            <a:r>
              <a:rPr lang="pt-BR" sz="1600" dirty="0" err="1">
                <a:latin typeface="Charter Roman" panose="02040503050506020203" pitchFamily="18" charset="0"/>
              </a:rPr>
              <a:t>physical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and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conceptual </a:t>
            </a:r>
            <a:r>
              <a:rPr lang="pt-BR" sz="1600" dirty="0" err="1">
                <a:latin typeface="Charter Roman" panose="02040503050506020203" pitchFamily="18" charset="0"/>
              </a:rPr>
              <a:t>space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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imposition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in a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political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space</a:t>
            </a:r>
            <a:endParaRPr lang="pt-BR" sz="1600" dirty="0">
              <a:latin typeface="Charter Roman" panose="02040503050506020203" pitchFamily="18" charset="0"/>
              <a:sym typeface="Wingdings" pitchFamily="2" charset="2"/>
            </a:endParaRPr>
          </a:p>
          <a:p>
            <a:endParaRPr lang="pt-BR" sz="1600" dirty="0">
              <a:latin typeface="Charter Roman" panose="02040503050506020203" pitchFamily="18" charset="0"/>
              <a:sym typeface="Wingdings" pitchFamily="2" charset="2"/>
            </a:endParaRPr>
          </a:p>
          <a:p>
            <a:endParaRPr lang="pt-BR" sz="1600" dirty="0">
              <a:latin typeface="Charter Roman" panose="02040503050506020203" pitchFamily="18" charset="0"/>
              <a:sym typeface="Wingdings" pitchFamily="2" charset="2"/>
            </a:endParaRPr>
          </a:p>
          <a:p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FORMULATION OF A DISCOURSE THROUGH WHICH REPRESENT THEMSELVES</a:t>
            </a:r>
            <a:endParaRPr lang="pt-BR" sz="1600" dirty="0">
              <a:latin typeface="Charter Roman" panose="02040503050506020203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3684304F-EF37-6C42-9D06-9A91D55AD3DB}"/>
              </a:ext>
            </a:extLst>
          </p:cNvPr>
          <p:cNvSpPr txBox="1"/>
          <p:nvPr/>
        </p:nvSpPr>
        <p:spPr>
          <a:xfrm>
            <a:off x="864524" y="4380672"/>
            <a:ext cx="398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Charter Roman" panose="02040503050506020203" pitchFamily="18" charset="0"/>
              </a:rPr>
              <a:t>TRADITIONAL KNOWLEDGES RELATED TO MATERIAL CULTURE</a:t>
            </a:r>
          </a:p>
        </p:txBody>
      </p:sp>
    </p:spTree>
    <p:extLst>
      <p:ext uri="{BB962C8B-B14F-4D97-AF65-F5344CB8AC3E}">
        <p14:creationId xmlns:p14="http://schemas.microsoft.com/office/powerpoint/2010/main" val="4029610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291B2217-922B-9B46-8480-5C4DE9A02128}"/>
              </a:ext>
            </a:extLst>
          </p:cNvPr>
          <p:cNvSpPr txBox="1"/>
          <p:nvPr/>
        </p:nvSpPr>
        <p:spPr>
          <a:xfrm>
            <a:off x="3107842" y="374073"/>
            <a:ext cx="597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Charter Roman" panose="02040503050506020203" pitchFamily="18" charset="0"/>
              </a:rPr>
              <a:t>Process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of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territorialization</a:t>
            </a:r>
            <a:r>
              <a:rPr lang="pt-BR" dirty="0">
                <a:latin typeface="Charter Roman" panose="02040503050506020203" pitchFamily="18" charset="0"/>
              </a:rPr>
              <a:t> — </a:t>
            </a:r>
            <a:r>
              <a:rPr lang="pt-BR" dirty="0" err="1">
                <a:latin typeface="Charter Roman" panose="02040503050506020203" pitchFamily="18" charset="0"/>
              </a:rPr>
              <a:t>Claim</a:t>
            </a:r>
            <a:r>
              <a:rPr lang="pt-BR" dirty="0">
                <a:latin typeface="Charter Roman" panose="02040503050506020203" pitchFamily="18" charset="0"/>
              </a:rPr>
              <a:t> for </a:t>
            </a:r>
            <a:r>
              <a:rPr lang="pt-BR" dirty="0" err="1">
                <a:latin typeface="Charter Roman" panose="02040503050506020203" pitchFamily="18" charset="0"/>
              </a:rPr>
              <a:t>indigenous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lands</a:t>
            </a:r>
            <a:endParaRPr lang="pt-BR" dirty="0">
              <a:latin typeface="Charter Roman" panose="02040503050506020203" pitchFamily="18" charset="0"/>
            </a:endParaRPr>
          </a:p>
        </p:txBody>
      </p:sp>
      <p:pic>
        <p:nvPicPr>
          <p:cNvPr id="4" name="Immagine 3" descr="DSC00356.JPG">
            <a:extLst>
              <a:ext uri="{FF2B5EF4-FFF2-40B4-BE49-F238E27FC236}">
                <a16:creationId xmlns="" xmlns:a16="http://schemas.microsoft.com/office/drawing/2014/main" id="{3F80B8BD-FB79-7E44-AFC1-256200FE44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85019" y="2373607"/>
            <a:ext cx="4759132" cy="2678751"/>
          </a:xfrm>
          <a:prstGeom prst="rect">
            <a:avLst/>
          </a:prstGeom>
        </p:spPr>
      </p:pic>
      <p:pic>
        <p:nvPicPr>
          <p:cNvPr id="5" name="Immagine 4" descr="DSC00415.JPG">
            <a:extLst>
              <a:ext uri="{FF2B5EF4-FFF2-40B4-BE49-F238E27FC236}">
                <a16:creationId xmlns="" xmlns:a16="http://schemas.microsoft.com/office/drawing/2014/main" id="{338B9B9A-BC7D-6C4E-B429-7916FF82E4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831" y="4429188"/>
            <a:ext cx="4153593" cy="233791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ACAA879A-389A-DB43-93F3-06176FB339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831" y="1926021"/>
            <a:ext cx="4153593" cy="2338408"/>
          </a:xfrm>
          <a:prstGeom prst="rect">
            <a:avLst/>
          </a:prstGeom>
        </p:spPr>
      </p:pic>
      <p:pic>
        <p:nvPicPr>
          <p:cNvPr id="9" name="Immagine 8" descr="IMG_0205.jpg">
            <a:extLst>
              <a:ext uri="{FF2B5EF4-FFF2-40B4-BE49-F238E27FC236}">
                <a16:creationId xmlns="" xmlns:a16="http://schemas.microsoft.com/office/drawing/2014/main" id="{13A13AD8-BB9D-2849-8A31-50508449EE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334" y="1333417"/>
            <a:ext cx="4827495" cy="23042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631DDEA6-632D-4B49-9166-6BCD2FE9584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09" y="3823854"/>
            <a:ext cx="4152715" cy="233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61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8056687-B366-7240-B4C2-5586ECECDD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92" y="3575871"/>
            <a:ext cx="5076923" cy="28578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498F6DF3-BBFE-054C-93B1-4C4B366859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92" y="572193"/>
            <a:ext cx="5076923" cy="285680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2D0FC3C5-4F91-7047-9032-10DCBA9E29C6}"/>
              </a:ext>
            </a:extLst>
          </p:cNvPr>
          <p:cNvSpPr txBox="1"/>
          <p:nvPr/>
        </p:nvSpPr>
        <p:spPr>
          <a:xfrm>
            <a:off x="6096000" y="1155467"/>
            <a:ext cx="5076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Charter Roman" panose="02040503050506020203" pitchFamily="18" charset="0"/>
              </a:rPr>
              <a:t>These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places</a:t>
            </a:r>
            <a:r>
              <a:rPr lang="pt-BR" sz="1600" dirty="0">
                <a:latin typeface="Charter Roman" panose="02040503050506020203" pitchFamily="18" charset="0"/>
              </a:rPr>
              <a:t> are </a:t>
            </a:r>
            <a:r>
              <a:rPr lang="pt-BR" sz="1600" dirty="0" err="1">
                <a:latin typeface="Charter Roman" panose="02040503050506020203" pitchFamily="18" charset="0"/>
              </a:rPr>
              <a:t>considered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part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of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the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museum</a:t>
            </a:r>
            <a:r>
              <a:rPr lang="pt-BR" sz="1600" dirty="0">
                <a:latin typeface="Charter Roman" panose="02040503050506020203" pitchFamily="18" charset="0"/>
              </a:rPr>
              <a:t>, </a:t>
            </a:r>
            <a:r>
              <a:rPr lang="pt-BR" sz="1600" dirty="0" err="1">
                <a:latin typeface="Charter Roman" panose="02040503050506020203" pitchFamily="18" charset="0"/>
              </a:rPr>
              <a:t>but</a:t>
            </a:r>
            <a:r>
              <a:rPr lang="pt-BR" sz="1600" dirty="0">
                <a:latin typeface="Charter Roman" panose="02040503050506020203" pitchFamily="18" charset="0"/>
              </a:rPr>
              <a:t> are </a:t>
            </a:r>
            <a:r>
              <a:rPr lang="pt-BR" sz="1600" dirty="0" err="1">
                <a:latin typeface="Charter Roman" panose="02040503050506020203" pitchFamily="18" charset="0"/>
              </a:rPr>
              <a:t>also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lived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daily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</a:p>
          <a:p>
            <a:endParaRPr lang="pt-BR" sz="1600" dirty="0">
              <a:latin typeface="Charter Roman" panose="02040503050506020203" pitchFamily="18" charset="0"/>
            </a:endParaRPr>
          </a:p>
          <a:p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 The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museum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is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a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space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where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indigenous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identity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is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not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only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showed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,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but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constantly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built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,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reproduced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and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performed</a:t>
            </a:r>
            <a:endParaRPr lang="pt-BR" sz="1600" dirty="0">
              <a:latin typeface="Charter Roman" panose="02040503050506020203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54041DF6-00B0-6747-A181-CACD1FEC0DD9}"/>
              </a:ext>
            </a:extLst>
          </p:cNvPr>
          <p:cNvSpPr txBox="1"/>
          <p:nvPr/>
        </p:nvSpPr>
        <p:spPr>
          <a:xfrm>
            <a:off x="6878726" y="3769278"/>
            <a:ext cx="3678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Charter Roman" panose="02040503050506020203" pitchFamily="18" charset="0"/>
              </a:rPr>
              <a:t>Collecting</a:t>
            </a:r>
            <a:r>
              <a:rPr lang="pt-BR" sz="1600" dirty="0">
                <a:latin typeface="Charter Roman" panose="02040503050506020203" pitchFamily="18" charset="0"/>
              </a:rPr>
              <a:t> as </a:t>
            </a:r>
            <a:r>
              <a:rPr lang="pt-BR" sz="1600" dirty="0" err="1">
                <a:latin typeface="Charter Roman" panose="02040503050506020203" pitchFamily="18" charset="0"/>
              </a:rPr>
              <a:t>act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of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i="1" dirty="0">
                <a:latin typeface="CHARTER ROMAN" panose="02040503050506020203" pitchFamily="18" charset="0"/>
              </a:rPr>
              <a:t>self-</a:t>
            </a:r>
            <a:r>
              <a:rPr lang="pt-BR" sz="1600" i="1" dirty="0" err="1">
                <a:latin typeface="CHARTER ROMAN" panose="02040503050506020203" pitchFamily="18" charset="0"/>
              </a:rPr>
              <a:t>construction</a:t>
            </a:r>
            <a:endParaRPr lang="pt-BR" sz="1600" i="1" dirty="0">
              <a:latin typeface="CHARTER ROMAN" panose="02040503050506020203" pitchFamily="18" charset="0"/>
            </a:endParaRPr>
          </a:p>
          <a:p>
            <a:pPr algn="ctr"/>
            <a:r>
              <a:rPr lang="pt-BR" sz="1000" dirty="0">
                <a:latin typeface="Charter Roman" panose="02040503050506020203" pitchFamily="18" charset="0"/>
              </a:rPr>
              <a:t>(Clifford, 1988)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B7DD367F-46F9-0B4E-B4E9-7A9B6FD04A61}"/>
              </a:ext>
            </a:extLst>
          </p:cNvPr>
          <p:cNvSpPr txBox="1"/>
          <p:nvPr/>
        </p:nvSpPr>
        <p:spPr>
          <a:xfrm>
            <a:off x="7352827" y="4646818"/>
            <a:ext cx="2730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 err="1">
                <a:latin typeface="Charter Roman" panose="02040503050506020203" pitchFamily="18" charset="0"/>
              </a:rPr>
              <a:t>Notion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of</a:t>
            </a:r>
            <a:r>
              <a:rPr lang="pt-BR" sz="1600" dirty="0">
                <a:latin typeface="Charter Roman" panose="02040503050506020203" pitchFamily="18" charset="0"/>
              </a:rPr>
              <a:t> “se fazer de índio”</a:t>
            </a:r>
          </a:p>
          <a:p>
            <a:pPr algn="ctr"/>
            <a:r>
              <a:rPr lang="pt-BR" sz="1000" dirty="0">
                <a:latin typeface="Charter Roman" panose="02040503050506020203" pitchFamily="18" charset="0"/>
              </a:rPr>
              <a:t>(</a:t>
            </a:r>
            <a:r>
              <a:rPr lang="pt-BR" sz="1000" dirty="0" err="1">
                <a:latin typeface="Charter Roman" panose="02040503050506020203" pitchFamily="18" charset="0"/>
              </a:rPr>
              <a:t>Arruti</a:t>
            </a:r>
            <a:r>
              <a:rPr lang="pt-BR" sz="1000" dirty="0">
                <a:latin typeface="Charter Roman" panose="02040503050506020203" pitchFamily="18" charset="0"/>
              </a:rPr>
              <a:t>, 1999)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3351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04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902" y="4500377"/>
            <a:ext cx="3807998" cy="2143903"/>
          </a:xfrm>
          <a:prstGeom prst="rect">
            <a:avLst/>
          </a:prstGeom>
        </p:spPr>
      </p:pic>
      <p:pic>
        <p:nvPicPr>
          <p:cNvPr id="3" name="Immagine 2" descr="DSC0005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626" y="2404438"/>
            <a:ext cx="3722752" cy="2095910"/>
          </a:xfrm>
          <a:prstGeom prst="rect">
            <a:avLst/>
          </a:prstGeom>
        </p:spPr>
      </p:pic>
      <p:pic>
        <p:nvPicPr>
          <p:cNvPr id="4" name="Immagine 3" descr="DSC0001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815" y="2404438"/>
            <a:ext cx="3723641" cy="209591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54452" y="1490618"/>
            <a:ext cx="3171789" cy="593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Deconstruction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of a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stereotyped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imaginary</a:t>
            </a:r>
            <a:endParaRPr lang="it-IT" sz="1600" dirty="0">
              <a:latin typeface="Charter Roman" panose="02040503050506020203" pitchFamily="18" charset="0"/>
              <a:cs typeface="Avenir Book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658252" y="1490617"/>
            <a:ext cx="3279296" cy="593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harter Roman" panose="02040503050506020203" pitchFamily="18" charset="0"/>
                <a:cs typeface="Avenir Book"/>
              </a:rPr>
              <a:t>(Re)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construction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of the image of a </a:t>
            </a:r>
            <a:r>
              <a:rPr lang="it-IT" sz="1600" i="1" dirty="0" err="1">
                <a:latin typeface="CHARTER ROMAN" panose="02040503050506020203" pitchFamily="18" charset="0"/>
                <a:cs typeface="Avenir Book"/>
              </a:rPr>
              <a:t>contemporary</a:t>
            </a:r>
            <a:r>
              <a:rPr lang="it-IT" sz="1600" i="1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i="1" dirty="0" err="1">
                <a:latin typeface="CHARTER ROMAN" panose="02040503050506020203" pitchFamily="18" charset="0"/>
                <a:cs typeface="Avenir Book"/>
              </a:rPr>
              <a:t>indigenous</a:t>
            </a:r>
            <a:endParaRPr lang="it-IT" sz="1600" i="1" dirty="0">
              <a:latin typeface="CHARTER ROMAN" panose="02040503050506020203" pitchFamily="18" charset="0"/>
              <a:cs typeface="Avenir Book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9525D6B5-FBAD-8C47-88EC-4DCF4422A798}"/>
              </a:ext>
            </a:extLst>
          </p:cNvPr>
          <p:cNvSpPr txBox="1"/>
          <p:nvPr/>
        </p:nvSpPr>
        <p:spPr>
          <a:xfrm>
            <a:off x="1254452" y="271483"/>
            <a:ext cx="9835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err="1">
                <a:latin typeface="Charter Roman" panose="02040503050506020203" pitchFamily="18" charset="0"/>
              </a:rPr>
              <a:t>Indigenous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museums</a:t>
            </a:r>
            <a:r>
              <a:rPr lang="pt-BR" dirty="0">
                <a:latin typeface="Charter Roman" panose="02040503050506020203" pitchFamily="18" charset="0"/>
              </a:rPr>
              <a:t> are </a:t>
            </a:r>
            <a:r>
              <a:rPr lang="pt-BR" dirty="0" err="1">
                <a:latin typeface="Charter Roman" panose="02040503050506020203" pitchFamily="18" charset="0"/>
              </a:rPr>
              <a:t>political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spaces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where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b="1" i="1" dirty="0">
                <a:latin typeface="CHARTER ROMAN" panose="02040503050506020203" pitchFamily="18" charset="0"/>
              </a:rPr>
              <a:t>new </a:t>
            </a:r>
            <a:r>
              <a:rPr lang="pt-BR" b="1" i="1" dirty="0" err="1">
                <a:latin typeface="CHARTER ROMAN" panose="02040503050506020203" pitchFamily="18" charset="0"/>
              </a:rPr>
              <a:t>identities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b="1" i="1" dirty="0">
                <a:latin typeface="CHARTER ROMAN" panose="02040503050506020203" pitchFamily="18" charset="0"/>
              </a:rPr>
              <a:t>are </a:t>
            </a:r>
            <a:r>
              <a:rPr lang="pt-BR" b="1" i="1" dirty="0" err="1">
                <a:latin typeface="CHARTER ROMAN" panose="02040503050506020203" pitchFamily="18" charset="0"/>
              </a:rPr>
              <a:t>created</a:t>
            </a:r>
            <a:r>
              <a:rPr lang="pt-BR" b="1" i="1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and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where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b="1" i="1" dirty="0" err="1">
                <a:latin typeface="CHARTER ROMAN" panose="02040503050506020203" pitchFamily="18" charset="0"/>
              </a:rPr>
              <a:t>alter-native</a:t>
            </a:r>
            <a:r>
              <a:rPr lang="pt-BR" b="1" i="1" dirty="0">
                <a:latin typeface="CHARTER ROMAN" panose="02040503050506020203" pitchFamily="18" charset="0"/>
              </a:rPr>
              <a:t> non-</a:t>
            </a:r>
            <a:r>
              <a:rPr lang="pt-BR" b="1" i="1" dirty="0" err="1">
                <a:latin typeface="CHARTER ROMAN" panose="02040503050506020203" pitchFamily="18" charset="0"/>
              </a:rPr>
              <a:t>hegemonic</a:t>
            </a:r>
            <a:r>
              <a:rPr lang="pt-BR" b="1" i="1" dirty="0">
                <a:latin typeface="CHARTER ROMAN" panose="02040503050506020203" pitchFamily="18" charset="0"/>
              </a:rPr>
              <a:t> </a:t>
            </a:r>
            <a:r>
              <a:rPr lang="pt-BR" b="1" i="1" dirty="0" err="1">
                <a:latin typeface="CHARTER ROMAN" panose="02040503050506020203" pitchFamily="18" charset="0"/>
              </a:rPr>
              <a:t>knowledges</a:t>
            </a:r>
            <a:r>
              <a:rPr lang="pt-BR" b="1" i="1" dirty="0">
                <a:latin typeface="CHARTER ROMAN" panose="02040503050506020203" pitchFamily="18" charset="0"/>
              </a:rPr>
              <a:t> </a:t>
            </a:r>
            <a:r>
              <a:rPr lang="pt-BR" b="1" i="1" dirty="0" err="1">
                <a:latin typeface="CHARTER ROMAN" panose="02040503050506020203" pitchFamily="18" charset="0"/>
              </a:rPr>
              <a:t>and</a:t>
            </a:r>
            <a:r>
              <a:rPr lang="pt-BR" b="1" i="1" dirty="0">
                <a:latin typeface="CHARTER ROMAN" panose="02040503050506020203" pitchFamily="18" charset="0"/>
              </a:rPr>
              <a:t> perspectives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about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indigenous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history</a:t>
            </a:r>
            <a:r>
              <a:rPr lang="pt-BR" dirty="0">
                <a:latin typeface="Charter Roman" panose="02040503050506020203" pitchFamily="18" charset="0"/>
              </a:rPr>
              <a:t>, </a:t>
            </a:r>
            <a:r>
              <a:rPr lang="pt-BR" dirty="0" err="1">
                <a:latin typeface="Charter Roman" panose="02040503050506020203" pitchFamily="18" charset="0"/>
              </a:rPr>
              <a:t>society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and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culture</a:t>
            </a:r>
            <a:r>
              <a:rPr lang="pt-BR" dirty="0">
                <a:latin typeface="Charter Roman" panose="02040503050506020203" pitchFamily="18" charset="0"/>
              </a:rPr>
              <a:t> are </a:t>
            </a:r>
            <a:r>
              <a:rPr lang="pt-BR" dirty="0" err="1">
                <a:latin typeface="Charter Roman" panose="02040503050506020203" pitchFamily="18" charset="0"/>
              </a:rPr>
              <a:t>offered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to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the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visitors</a:t>
            </a:r>
            <a:endParaRPr lang="pt-BR" dirty="0">
              <a:latin typeface="Charter Roman" panose="02040503050506020203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7CF089F8-9150-7641-8A76-2A61EE9B72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734" y="4500407"/>
            <a:ext cx="3807998" cy="21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21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90F09D73-FCE2-114A-A5BA-82E59BBD62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31"/>
            <a:ext cx="12192000" cy="6860031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="" xmlns:a16="http://schemas.microsoft.com/office/drawing/2014/main" id="{0F9B83EB-81B3-3349-957C-0DD9898B9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383" y="1667764"/>
            <a:ext cx="9453233" cy="3520440"/>
          </a:xfrm>
        </p:spPr>
        <p:txBody>
          <a:bodyPr/>
          <a:lstStyle/>
          <a:p>
            <a:pPr algn="ctr"/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 </a:t>
            </a:r>
            <a:r>
              <a:rPr lang="pt-BR"/>
              <a:t>for </a:t>
            </a:r>
            <a:r>
              <a:rPr lang="pt-BR" smtClean="0"/>
              <a:t>YOUR attention</a:t>
            </a:r>
            <a:r>
              <a:rPr lang="pt-B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114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524B243C-6343-2B40-8520-BB7125874EBB}"/>
              </a:ext>
            </a:extLst>
          </p:cNvPr>
          <p:cNvSpPr txBox="1"/>
          <p:nvPr/>
        </p:nvSpPr>
        <p:spPr>
          <a:xfrm>
            <a:off x="2018606" y="2397948"/>
            <a:ext cx="3110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latin typeface="CHARTER ROMAN" panose="02040503050506020203" pitchFamily="18" charset="0"/>
                <a:ea typeface="Baskerville" panose="02020502070401020303" pitchFamily="18" charset="0"/>
              </a:rPr>
              <a:t>ETHNIC EMERGENCE</a:t>
            </a:r>
          </a:p>
          <a:p>
            <a:endParaRPr lang="pt-BR" sz="1600" i="1" dirty="0">
              <a:latin typeface="CHARTER ROMAN" panose="02040503050506020203" pitchFamily="18" charset="0"/>
              <a:ea typeface="Baskerville" panose="02020502070401020303" pitchFamily="18" charset="0"/>
            </a:endParaRPr>
          </a:p>
          <a:p>
            <a:endParaRPr lang="pt-BR" sz="1600" dirty="0">
              <a:latin typeface="Charter Roman" panose="02040503050506020203" pitchFamily="18" charset="0"/>
              <a:ea typeface="Baskerville" panose="02020502070401020303" pitchFamily="18" charset="0"/>
            </a:endParaRPr>
          </a:p>
          <a:p>
            <a:r>
              <a:rPr lang="pt-BR" sz="1600" dirty="0">
                <a:latin typeface="Charter Roman" panose="02040503050506020203" pitchFamily="18" charset="0"/>
                <a:ea typeface="Baskerville" panose="02020502070401020303" pitchFamily="18" charset="0"/>
              </a:rPr>
              <a:t>1920-1940</a:t>
            </a:r>
          </a:p>
          <a:p>
            <a:endParaRPr lang="pt-BR" sz="1600" dirty="0">
              <a:latin typeface="Charter Roman" panose="02040503050506020203" pitchFamily="18" charset="0"/>
              <a:ea typeface="Baskerville" panose="02020502070401020303" pitchFamily="18" charset="0"/>
            </a:endParaRPr>
          </a:p>
          <a:p>
            <a:r>
              <a:rPr lang="pt-BR" sz="1600" dirty="0">
                <a:latin typeface="Charter Roman" panose="02040503050506020203" pitchFamily="18" charset="0"/>
                <a:ea typeface="Baskerville" panose="02020502070401020303" pitchFamily="18" charset="0"/>
              </a:rPr>
              <a:t>1950-1970</a:t>
            </a:r>
          </a:p>
          <a:p>
            <a:endParaRPr lang="pt-BR" sz="1600" dirty="0">
              <a:latin typeface="Charter Roman" panose="02040503050506020203" pitchFamily="18" charset="0"/>
              <a:ea typeface="Baskerville" panose="02020502070401020303" pitchFamily="18" charset="0"/>
            </a:endParaRPr>
          </a:p>
          <a:p>
            <a:r>
              <a:rPr lang="pt-BR" sz="1600" dirty="0">
                <a:latin typeface="Charter Roman" panose="02040503050506020203" pitchFamily="18" charset="0"/>
                <a:ea typeface="Baskerville" panose="02020502070401020303" pitchFamily="18" charset="0"/>
              </a:rPr>
              <a:t>1970-today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67D0DA0A-7B81-BA48-928B-728AC0FDA57F}"/>
              </a:ext>
            </a:extLst>
          </p:cNvPr>
          <p:cNvSpPr txBox="1"/>
          <p:nvPr/>
        </p:nvSpPr>
        <p:spPr>
          <a:xfrm>
            <a:off x="4156654" y="473825"/>
            <a:ext cx="387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i="1" dirty="0">
                <a:latin typeface="Charter Roman" panose="02040503050506020203" pitchFamily="18" charset="0"/>
                <a:ea typeface="Baskerville" panose="02020502070401020303" pitchFamily="18" charset="0"/>
              </a:rPr>
              <a:t>“Are </a:t>
            </a:r>
            <a:r>
              <a:rPr lang="pt-BR" b="1" i="1" dirty="0" err="1">
                <a:latin typeface="Charter Roman" panose="02040503050506020203" pitchFamily="18" charset="0"/>
                <a:ea typeface="Baskerville" panose="02020502070401020303" pitchFamily="18" charset="0"/>
              </a:rPr>
              <a:t>there</a:t>
            </a:r>
            <a:r>
              <a:rPr lang="pt-BR" b="1" i="1" dirty="0">
                <a:latin typeface="Charter Roman" panose="02040503050506020203" pitchFamily="18" charset="0"/>
                <a:ea typeface="Baskerville" panose="02020502070401020303" pitchFamily="18" charset="0"/>
              </a:rPr>
              <a:t> </a:t>
            </a:r>
            <a:r>
              <a:rPr lang="pt-BR" b="1" i="1" dirty="0" err="1">
                <a:latin typeface="Charter Roman" panose="02040503050506020203" pitchFamily="18" charset="0"/>
                <a:ea typeface="Baskerville" panose="02020502070401020303" pitchFamily="18" charset="0"/>
              </a:rPr>
              <a:t>indians</a:t>
            </a:r>
            <a:r>
              <a:rPr lang="pt-BR" b="1" i="1" dirty="0">
                <a:latin typeface="Charter Roman" panose="02040503050506020203" pitchFamily="18" charset="0"/>
                <a:ea typeface="Baskerville" panose="02020502070401020303" pitchFamily="18" charset="0"/>
              </a:rPr>
              <a:t> in </a:t>
            </a:r>
            <a:r>
              <a:rPr lang="pt-BR" b="1" i="1" dirty="0" err="1">
                <a:latin typeface="Charter Roman" panose="02040503050506020203" pitchFamily="18" charset="0"/>
                <a:ea typeface="Baskerville" panose="02020502070401020303" pitchFamily="18" charset="0"/>
              </a:rPr>
              <a:t>the</a:t>
            </a:r>
            <a:r>
              <a:rPr lang="pt-BR" b="1" i="1" dirty="0">
                <a:latin typeface="Charter Roman" panose="02040503050506020203" pitchFamily="18" charset="0"/>
                <a:ea typeface="Baskerville" panose="02020502070401020303" pitchFamily="18" charset="0"/>
              </a:rPr>
              <a:t> </a:t>
            </a:r>
            <a:r>
              <a:rPr lang="pt-BR" b="1" i="1" dirty="0" err="1">
                <a:latin typeface="Charter Roman" panose="02040503050506020203" pitchFamily="18" charset="0"/>
                <a:ea typeface="Baskerville" panose="02020502070401020303" pitchFamily="18" charset="0"/>
              </a:rPr>
              <a:t>Northeast</a:t>
            </a:r>
            <a:r>
              <a:rPr lang="pt-BR" b="1" i="1" dirty="0">
                <a:latin typeface="Charter Roman" panose="02040503050506020203" pitchFamily="18" charset="0"/>
                <a:ea typeface="Baskerville" panose="02020502070401020303" pitchFamily="18" charset="0"/>
              </a:rPr>
              <a:t>?”</a:t>
            </a:r>
          </a:p>
          <a:p>
            <a:pPr algn="ctr"/>
            <a:r>
              <a:rPr lang="pt-BR" sz="1000" dirty="0">
                <a:latin typeface="Charter Roman" panose="02040503050506020203" pitchFamily="18" charset="0"/>
                <a:ea typeface="Baskerville" panose="02020502070401020303" pitchFamily="18" charset="0"/>
              </a:rPr>
              <a:t>(Oliveira, 1993, </a:t>
            </a:r>
            <a:r>
              <a:rPr lang="pt-BR" sz="1000" i="1" dirty="0">
                <a:latin typeface="CHARTER ROMAN" panose="02040503050506020203" pitchFamily="18" charset="0"/>
                <a:ea typeface="Baskerville" panose="02020502070401020303" pitchFamily="18" charset="0"/>
              </a:rPr>
              <a:t>Atlas das Terras Indígenas do nordeste)</a:t>
            </a:r>
            <a:endParaRPr lang="pt-BR" sz="1000" b="1" i="1" dirty="0"/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EA3A68AB-78CF-0E42-BE8E-25356FDD16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843417"/>
            <a:ext cx="5211871" cy="31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5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E7958E98-7A56-8647-8726-2005DD4BE354}"/>
              </a:ext>
            </a:extLst>
          </p:cNvPr>
          <p:cNvSpPr txBox="1"/>
          <p:nvPr/>
        </p:nvSpPr>
        <p:spPr>
          <a:xfrm>
            <a:off x="1246909" y="647333"/>
            <a:ext cx="5544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harter Roman" panose="02040503050506020203" pitchFamily="18" charset="0"/>
              </a:rPr>
              <a:t>In </a:t>
            </a:r>
            <a:r>
              <a:rPr lang="pt-BR" sz="1600" dirty="0" err="1">
                <a:latin typeface="Charter Roman" panose="02040503050506020203" pitchFamily="18" charset="0"/>
              </a:rPr>
              <a:t>the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State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of</a:t>
            </a:r>
            <a:r>
              <a:rPr lang="pt-BR" sz="1600" dirty="0">
                <a:latin typeface="Charter Roman" panose="02040503050506020203" pitchFamily="18" charset="0"/>
              </a:rPr>
              <a:t> Piauí </a:t>
            </a:r>
            <a:r>
              <a:rPr lang="pt-BR" sz="1600" dirty="0" err="1">
                <a:latin typeface="Charter Roman" panose="02040503050506020203" pitchFamily="18" charset="0"/>
              </a:rPr>
              <a:t>there</a:t>
            </a:r>
            <a:r>
              <a:rPr lang="pt-BR" sz="1600" dirty="0">
                <a:latin typeface="Charter Roman" panose="02040503050506020203" pitchFamily="18" charset="0"/>
              </a:rPr>
              <a:t> are </a:t>
            </a:r>
            <a:r>
              <a:rPr lang="pt-BR" sz="1600" dirty="0" err="1">
                <a:latin typeface="Charter Roman" panose="02040503050506020203" pitchFamily="18" charset="0"/>
              </a:rPr>
              <a:t>several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indigenous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groups</a:t>
            </a:r>
            <a:r>
              <a:rPr lang="pt-BR" sz="1600" dirty="0">
                <a:latin typeface="Charter Roman" panose="02040503050506020203" pitchFamily="18" charset="0"/>
              </a:rPr>
              <a:t>:</a:t>
            </a:r>
          </a:p>
          <a:p>
            <a:endParaRPr lang="pt-BR" sz="1600" dirty="0">
              <a:latin typeface="Charter Roman" panose="02040503050506020203" pitchFamily="18" charset="0"/>
            </a:endParaRPr>
          </a:p>
          <a:p>
            <a:r>
              <a:rPr lang="pt-BR" sz="1600" dirty="0">
                <a:latin typeface="Charter Roman" panose="02040503050506020203" pitchFamily="18" charset="0"/>
              </a:rPr>
              <a:t>1. Gamelas (Bom Jesus, Currais, Baixa Grande do Ribeiro, Santa Filomena)</a:t>
            </a:r>
          </a:p>
          <a:p>
            <a:r>
              <a:rPr lang="pt-BR" sz="1600" dirty="0">
                <a:latin typeface="Charter Roman" panose="02040503050506020203" pitchFamily="18" charset="0"/>
              </a:rPr>
              <a:t>2. </a:t>
            </a:r>
            <a:r>
              <a:rPr lang="pt-BR" sz="1600" dirty="0" err="1">
                <a:latin typeface="Charter Roman" panose="02040503050506020203" pitchFamily="18" charset="0"/>
              </a:rPr>
              <a:t>Guenguê</a:t>
            </a:r>
            <a:r>
              <a:rPr lang="pt-BR" sz="1600" dirty="0">
                <a:latin typeface="Charter Roman" panose="02040503050506020203" pitchFamily="18" charset="0"/>
              </a:rPr>
              <a:t> do Sangue (Uruçuí)</a:t>
            </a:r>
          </a:p>
          <a:p>
            <a:r>
              <a:rPr lang="pt-BR" sz="1600" dirty="0">
                <a:latin typeface="Charter Roman" panose="02040503050506020203" pitchFamily="18" charset="0"/>
              </a:rPr>
              <a:t>3. Tabajara (Piripiri)</a:t>
            </a:r>
          </a:p>
          <a:p>
            <a:r>
              <a:rPr lang="pt-BR" sz="1600" dirty="0">
                <a:latin typeface="Charter Roman" panose="02040503050506020203" pitchFamily="18" charset="0"/>
              </a:rPr>
              <a:t>4. Tabajara </a:t>
            </a:r>
            <a:r>
              <a:rPr lang="pt-BR" sz="1600" dirty="0" err="1">
                <a:latin typeface="Charter Roman" panose="02040503050506020203" pitchFamily="18" charset="0"/>
              </a:rPr>
              <a:t>Ypy</a:t>
            </a:r>
            <a:r>
              <a:rPr lang="pt-BR" sz="1600" dirty="0">
                <a:latin typeface="Charter Roman" panose="02040503050506020203" pitchFamily="18" charset="0"/>
              </a:rPr>
              <a:t> (Piripiri, Canto da Várzea)</a:t>
            </a:r>
          </a:p>
          <a:p>
            <a:r>
              <a:rPr lang="pt-BR" sz="1600" dirty="0">
                <a:latin typeface="Charter Roman" panose="02040503050506020203" pitchFamily="18" charset="0"/>
              </a:rPr>
              <a:t>5. Tabajara Tapuio (Lagoa de São Francisco/Nazaré)</a:t>
            </a:r>
          </a:p>
          <a:p>
            <a:r>
              <a:rPr lang="pt-BR" sz="1600" dirty="0">
                <a:latin typeface="Charter Roman" panose="02040503050506020203" pitchFamily="18" charset="0"/>
              </a:rPr>
              <a:t>6. </a:t>
            </a:r>
            <a:r>
              <a:rPr lang="pt-BR" sz="1600" dirty="0" err="1">
                <a:latin typeface="Charter Roman" panose="02040503050506020203" pitchFamily="18" charset="0"/>
              </a:rPr>
              <a:t>Kariri</a:t>
            </a:r>
            <a:r>
              <a:rPr lang="pt-BR" sz="1600" dirty="0">
                <a:latin typeface="Charter Roman" panose="02040503050506020203" pitchFamily="18" charset="0"/>
              </a:rPr>
              <a:t> (Queimada Nova)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447C9624-1799-854B-ACC3-785DB449C6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392" y="3042584"/>
            <a:ext cx="4488873" cy="32179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DDA29DDF-86D1-0A46-A475-9341238146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332" y="874446"/>
            <a:ext cx="3613759" cy="5109107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="" xmlns:a16="http://schemas.microsoft.com/office/drawing/2014/main" id="{F5A63416-35EC-5A4D-8EDD-08BE0072FF65}"/>
              </a:ext>
            </a:extLst>
          </p:cNvPr>
          <p:cNvGrpSpPr/>
          <p:nvPr/>
        </p:nvGrpSpPr>
        <p:grpSpPr>
          <a:xfrm>
            <a:off x="7839611" y="1741900"/>
            <a:ext cx="2606039" cy="2839390"/>
            <a:chOff x="7839611" y="1741900"/>
            <a:chExt cx="2606039" cy="2839390"/>
          </a:xfrm>
        </p:grpSpPr>
        <p:sp>
          <p:nvSpPr>
            <p:cNvPr id="9" name="Ovale 8">
              <a:extLst>
                <a:ext uri="{FF2B5EF4-FFF2-40B4-BE49-F238E27FC236}">
                  <a16:creationId xmlns="" xmlns:a16="http://schemas.microsoft.com/office/drawing/2014/main" id="{E7CC5352-0D6F-8A4F-B2D5-881F624ED73B}"/>
                </a:ext>
              </a:extLst>
            </p:cNvPr>
            <p:cNvSpPr/>
            <p:nvPr/>
          </p:nvSpPr>
          <p:spPr>
            <a:xfrm>
              <a:off x="7839611" y="4318848"/>
              <a:ext cx="266007" cy="2624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latin typeface="Charter Roman" panose="02040503050506020203" pitchFamily="18" charset="0"/>
                </a:rPr>
                <a:t>1</a:t>
              </a:r>
            </a:p>
          </p:txBody>
        </p:sp>
        <p:sp>
          <p:nvSpPr>
            <p:cNvPr id="11" name="Ovale 10">
              <a:extLst>
                <a:ext uri="{FF2B5EF4-FFF2-40B4-BE49-F238E27FC236}">
                  <a16:creationId xmlns="" xmlns:a16="http://schemas.microsoft.com/office/drawing/2014/main" id="{9B03B8F7-0983-F44F-A442-AAEA4C6AF20A}"/>
                </a:ext>
              </a:extLst>
            </p:cNvPr>
            <p:cNvSpPr/>
            <p:nvPr/>
          </p:nvSpPr>
          <p:spPr>
            <a:xfrm>
              <a:off x="8532338" y="3297778"/>
              <a:ext cx="266007" cy="2624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latin typeface="Charter Roman" panose="02040503050506020203" pitchFamily="18" charset="0"/>
                </a:rPr>
                <a:t>2</a:t>
              </a:r>
            </a:p>
          </p:txBody>
        </p:sp>
        <p:sp>
          <p:nvSpPr>
            <p:cNvPr id="12" name="Ovale 11">
              <a:extLst>
                <a:ext uri="{FF2B5EF4-FFF2-40B4-BE49-F238E27FC236}">
                  <a16:creationId xmlns="" xmlns:a16="http://schemas.microsoft.com/office/drawing/2014/main" id="{3F7CB1A5-BD00-C748-98C1-773FF724A7A9}"/>
                </a:ext>
              </a:extLst>
            </p:cNvPr>
            <p:cNvSpPr/>
            <p:nvPr/>
          </p:nvSpPr>
          <p:spPr>
            <a:xfrm>
              <a:off x="9704432" y="1869364"/>
              <a:ext cx="266007" cy="2624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latin typeface="Charter Roman" panose="02040503050506020203" pitchFamily="18" charset="0"/>
                </a:rPr>
                <a:t>3</a:t>
              </a:r>
            </a:p>
          </p:txBody>
        </p:sp>
        <p:sp>
          <p:nvSpPr>
            <p:cNvPr id="14" name="Ovale 13">
              <a:extLst>
                <a:ext uri="{FF2B5EF4-FFF2-40B4-BE49-F238E27FC236}">
                  <a16:creationId xmlns="" xmlns:a16="http://schemas.microsoft.com/office/drawing/2014/main" id="{B94DDA38-8A75-4745-BF8B-A8C74C588A88}"/>
                </a:ext>
              </a:extLst>
            </p:cNvPr>
            <p:cNvSpPr/>
            <p:nvPr/>
          </p:nvSpPr>
          <p:spPr>
            <a:xfrm>
              <a:off x="9848270" y="1741900"/>
              <a:ext cx="266007" cy="2624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latin typeface="Charter Roman" panose="02040503050506020203" pitchFamily="18" charset="0"/>
                </a:rPr>
                <a:t>4</a:t>
              </a:r>
            </a:p>
          </p:txBody>
        </p:sp>
        <p:sp>
          <p:nvSpPr>
            <p:cNvPr id="15" name="Ovale 14">
              <a:extLst>
                <a:ext uri="{FF2B5EF4-FFF2-40B4-BE49-F238E27FC236}">
                  <a16:creationId xmlns="" xmlns:a16="http://schemas.microsoft.com/office/drawing/2014/main" id="{90F1CB8B-EE91-3C44-94D0-D29DDCACBCD0}"/>
                </a:ext>
              </a:extLst>
            </p:cNvPr>
            <p:cNvSpPr/>
            <p:nvPr/>
          </p:nvSpPr>
          <p:spPr>
            <a:xfrm>
              <a:off x="9970439" y="1936853"/>
              <a:ext cx="266007" cy="2624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latin typeface="Charter Roman" panose="02040503050506020203" pitchFamily="18" charset="0"/>
                </a:rPr>
                <a:t>5</a:t>
              </a:r>
            </a:p>
          </p:txBody>
        </p:sp>
        <p:sp>
          <p:nvSpPr>
            <p:cNvPr id="16" name="Ovale 15">
              <a:extLst>
                <a:ext uri="{FF2B5EF4-FFF2-40B4-BE49-F238E27FC236}">
                  <a16:creationId xmlns="" xmlns:a16="http://schemas.microsoft.com/office/drawing/2014/main" id="{D44872FD-A17E-1B42-9DCE-522A469D9CA0}"/>
                </a:ext>
              </a:extLst>
            </p:cNvPr>
            <p:cNvSpPr/>
            <p:nvPr/>
          </p:nvSpPr>
          <p:spPr>
            <a:xfrm>
              <a:off x="10179643" y="4257092"/>
              <a:ext cx="266007" cy="2624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latin typeface="Charter Roman" panose="02040503050506020203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365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0044 2.JPG">
            <a:extLst>
              <a:ext uri="{FF2B5EF4-FFF2-40B4-BE49-F238E27FC236}">
                <a16:creationId xmlns="" xmlns:a16="http://schemas.microsoft.com/office/drawing/2014/main" id="{1428A78E-7485-A74D-A4E5-2728AE235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5971" y="3674958"/>
            <a:ext cx="3607013" cy="2030264"/>
          </a:xfrm>
          <a:prstGeom prst="rect">
            <a:avLst/>
          </a:prstGeom>
        </p:spPr>
      </p:pic>
      <p:pic>
        <p:nvPicPr>
          <p:cNvPr id="3" name="Immagine 2" descr="DSC00276.JPG">
            <a:extLst>
              <a:ext uri="{FF2B5EF4-FFF2-40B4-BE49-F238E27FC236}">
                <a16:creationId xmlns="" xmlns:a16="http://schemas.microsoft.com/office/drawing/2014/main" id="{D827658A-FBEE-224A-92EA-1F67EF7629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817" y="486649"/>
            <a:ext cx="3944608" cy="22202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86C372FB-5D7C-6045-81B5-BD5DF9FB3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8045" y="3571527"/>
            <a:ext cx="4182192" cy="248650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18A9BA9B-F088-3845-99A2-967FA76EEA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790" y="935007"/>
            <a:ext cx="4182447" cy="23514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9B1605EA-EC4E-F542-AA03-42296168C827}"/>
              </a:ext>
            </a:extLst>
          </p:cNvPr>
          <p:cNvSpPr txBox="1"/>
          <p:nvPr/>
        </p:nvSpPr>
        <p:spPr>
          <a:xfrm>
            <a:off x="274219" y="1057337"/>
            <a:ext cx="3243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Charter Roman" panose="02040503050506020203" pitchFamily="18" charset="0"/>
              </a:rPr>
              <a:t>In Nazaré </a:t>
            </a:r>
            <a:r>
              <a:rPr lang="pt-BR" sz="1600" dirty="0" err="1">
                <a:latin typeface="Charter Roman" panose="02040503050506020203" pitchFamily="18" charset="0"/>
              </a:rPr>
              <a:t>the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process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oficially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started</a:t>
            </a:r>
            <a:r>
              <a:rPr lang="pt-BR" sz="1600" dirty="0">
                <a:latin typeface="Charter Roman" panose="02040503050506020203" pitchFamily="18" charset="0"/>
              </a:rPr>
              <a:t> in 2016 </a:t>
            </a:r>
            <a:r>
              <a:rPr lang="pt-BR" sz="1600" dirty="0" err="1">
                <a:latin typeface="Charter Roman" panose="02040503050506020203" pitchFamily="18" charset="0"/>
              </a:rPr>
              <a:t>with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the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foundation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of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the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Indigenous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Association</a:t>
            </a:r>
            <a:r>
              <a:rPr lang="pt-BR" sz="1600" dirty="0">
                <a:latin typeface="Charter Roman" panose="02040503050506020203" pitchFamily="18" charset="0"/>
              </a:rPr>
              <a:t> (APIN) </a:t>
            </a:r>
            <a:r>
              <a:rPr lang="pt-BR" sz="1600" dirty="0" err="1">
                <a:latin typeface="Charter Roman" panose="02040503050506020203" pitchFamily="18" charset="0"/>
              </a:rPr>
              <a:t>and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the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Indigenous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Museum</a:t>
            </a:r>
            <a:r>
              <a:rPr lang="pt-BR" sz="1600" dirty="0">
                <a:latin typeface="Charter Roman" panose="02040503050506020203" pitchFamily="18" charset="0"/>
              </a:rPr>
              <a:t>.</a:t>
            </a:r>
          </a:p>
        </p:txBody>
      </p:sp>
      <p:pic>
        <p:nvPicPr>
          <p:cNvPr id="9" name="Immagine 8" descr="DSC00358.JPG">
            <a:extLst>
              <a:ext uri="{FF2B5EF4-FFF2-40B4-BE49-F238E27FC236}">
                <a16:creationId xmlns="" xmlns:a16="http://schemas.microsoft.com/office/drawing/2014/main" id="{D2C1B001-3884-C748-B7E9-D0184DAA5E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33" y="3816807"/>
            <a:ext cx="4538463" cy="255454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6BCE4D43-B128-DD45-96F2-A138BA1CAB86}"/>
              </a:ext>
            </a:extLst>
          </p:cNvPr>
          <p:cNvSpPr txBox="1"/>
          <p:nvPr/>
        </p:nvSpPr>
        <p:spPr>
          <a:xfrm>
            <a:off x="274219" y="2843355"/>
            <a:ext cx="4852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 err="1">
                <a:latin typeface="Charter Roman" panose="02040503050506020203" pitchFamily="18" charset="0"/>
              </a:rPr>
              <a:t>However</a:t>
            </a:r>
            <a:r>
              <a:rPr lang="pt-BR" sz="1600" dirty="0">
                <a:latin typeface="Charter Roman" panose="02040503050506020203" pitchFamily="18" charset="0"/>
              </a:rPr>
              <a:t>, </a:t>
            </a:r>
            <a:r>
              <a:rPr lang="pt-BR" sz="1600" dirty="0" err="1">
                <a:latin typeface="Charter Roman" panose="02040503050506020203" pitchFamily="18" charset="0"/>
              </a:rPr>
              <a:t>the</a:t>
            </a:r>
            <a:r>
              <a:rPr lang="pt-BR" sz="1600" dirty="0">
                <a:latin typeface="Charter Roman" panose="02040503050506020203" pitchFamily="18" charset="0"/>
              </a:rPr>
              <a:t> debate </a:t>
            </a:r>
            <a:r>
              <a:rPr lang="pt-BR" sz="1600" dirty="0" err="1">
                <a:latin typeface="Charter Roman" panose="02040503050506020203" pitchFamily="18" charset="0"/>
              </a:rPr>
              <a:t>around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the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presence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of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indigenous</a:t>
            </a:r>
            <a:r>
              <a:rPr lang="pt-BR" sz="1600" dirty="0">
                <a:latin typeface="Charter Roman" panose="02040503050506020203" pitchFamily="18" charset="0"/>
              </a:rPr>
              <a:t> memories </a:t>
            </a:r>
            <a:r>
              <a:rPr lang="pt-BR" sz="1600" dirty="0" err="1">
                <a:latin typeface="Charter Roman" panose="02040503050506020203" pitchFamily="18" charset="0"/>
              </a:rPr>
              <a:t>and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of</a:t>
            </a:r>
            <a:r>
              <a:rPr lang="pt-BR" sz="1600" dirty="0">
                <a:latin typeface="Charter Roman" panose="02040503050506020203" pitchFamily="18" charset="0"/>
              </a:rPr>
              <a:t> a peculiar </a:t>
            </a:r>
            <a:r>
              <a:rPr lang="pt-BR" sz="1600" dirty="0" err="1">
                <a:latin typeface="Charter Roman" panose="02040503050506020203" pitchFamily="18" charset="0"/>
              </a:rPr>
              <a:t>lifestyle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was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already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ongoing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since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the</a:t>
            </a:r>
            <a:r>
              <a:rPr lang="pt-BR" sz="1600" dirty="0">
                <a:latin typeface="Charter Roman" panose="02040503050506020203" pitchFamily="18" charset="0"/>
              </a:rPr>
              <a:t> 1980s. </a:t>
            </a:r>
          </a:p>
        </p:txBody>
      </p:sp>
    </p:spTree>
    <p:extLst>
      <p:ext uri="{BB962C8B-B14F-4D97-AF65-F5344CB8AC3E}">
        <p14:creationId xmlns:p14="http://schemas.microsoft.com/office/powerpoint/2010/main" val="34964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5BD590DA-F07D-EC47-8280-5EA40733C75D}"/>
              </a:ext>
            </a:extLst>
          </p:cNvPr>
          <p:cNvSpPr txBox="1"/>
          <p:nvPr/>
        </p:nvSpPr>
        <p:spPr>
          <a:xfrm>
            <a:off x="518160" y="274319"/>
            <a:ext cx="11155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harter Roman" panose="02040503050506020203" pitchFamily="18" charset="0"/>
              </a:rPr>
              <a:t>Relaboration</a:t>
            </a:r>
            <a:r>
              <a:rPr lang="en-US" sz="1600" dirty="0">
                <a:latin typeface="Charter Roman" panose="02040503050506020203" pitchFamily="18" charset="0"/>
              </a:rPr>
              <a:t> of individual and collective memories related to the community, its history and its presence on the territory it occupies.</a:t>
            </a:r>
          </a:p>
          <a:p>
            <a:endParaRPr lang="en-US" sz="1600" dirty="0">
              <a:latin typeface="Charter Roman" panose="02040503050506020203" pitchFamily="18" charset="0"/>
            </a:endParaRPr>
          </a:p>
          <a:p>
            <a:endParaRPr lang="en-US" sz="1600" dirty="0">
              <a:latin typeface="Charter Roman" panose="02040503050506020203" pitchFamily="18" charset="0"/>
            </a:endParaRPr>
          </a:p>
          <a:p>
            <a:r>
              <a:rPr lang="en-US" sz="1600" i="1" dirty="0">
                <a:latin typeface="CHARTER ROMAN" panose="02040503050506020203" pitchFamily="18" charset="0"/>
              </a:rPr>
              <a:t>Remaining Indians </a:t>
            </a:r>
            <a:r>
              <a:rPr lang="en-US" sz="1600" dirty="0">
                <a:latin typeface="Charter Roman" panose="02040503050506020203" pitchFamily="18" charset="0"/>
              </a:rPr>
              <a:t>— </a:t>
            </a:r>
            <a:r>
              <a:rPr lang="en-US" sz="1600" i="1" dirty="0">
                <a:latin typeface="CHARTER ROMAN" panose="02040503050506020203" pitchFamily="18" charset="0"/>
              </a:rPr>
              <a:t>Emergent Indians</a:t>
            </a:r>
          </a:p>
          <a:p>
            <a:endParaRPr lang="en-US" sz="1600" i="1" dirty="0">
              <a:latin typeface="CHARTER ROMAN" panose="02040503050506020203" pitchFamily="18" charset="0"/>
            </a:endParaRPr>
          </a:p>
          <a:p>
            <a:r>
              <a:rPr lang="en-US" sz="1600" i="1" dirty="0">
                <a:latin typeface="CHARTER ROMAN" panose="02040503050506020203" pitchFamily="18" charset="0"/>
              </a:rPr>
              <a:t>continuity — discontinuity</a:t>
            </a:r>
          </a:p>
          <a:p>
            <a:endParaRPr lang="en-US" sz="1600" i="1" dirty="0">
              <a:latin typeface="CHARTER ROMAN" panose="02040503050506020203" pitchFamily="18" charset="0"/>
            </a:endParaRPr>
          </a:p>
          <a:p>
            <a:r>
              <a:rPr lang="en-US" sz="1600" i="1" dirty="0">
                <a:latin typeface="CHARTER ROMAN" panose="02040503050506020203" pitchFamily="18" charset="0"/>
              </a:rPr>
              <a:t>recovery — reinterpretation-reintroduction</a:t>
            </a:r>
          </a:p>
          <a:p>
            <a:endParaRPr lang="en-US" sz="1600" i="1" dirty="0">
              <a:latin typeface="CHARTER ROMAN" panose="02040503050506020203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5290F07F-2EC5-CA48-925C-95FCAF744350}"/>
              </a:ext>
            </a:extLst>
          </p:cNvPr>
          <p:cNvSpPr txBox="1"/>
          <p:nvPr/>
        </p:nvSpPr>
        <p:spPr>
          <a:xfrm>
            <a:off x="7473142" y="1628536"/>
            <a:ext cx="1731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latin typeface="CHARTER ROMAN" panose="02040503050506020203" pitchFamily="18" charset="0"/>
              </a:rPr>
              <a:t>RITUAL CIRCUIT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59EF0D2F-B743-ED4A-ABD0-DBD0BE4A25F9}"/>
              </a:ext>
            </a:extLst>
          </p:cNvPr>
          <p:cNvSpPr txBox="1"/>
          <p:nvPr/>
        </p:nvSpPr>
        <p:spPr>
          <a:xfrm>
            <a:off x="6966657" y="3752136"/>
            <a:ext cx="2744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err="1">
                <a:latin typeface="CHARTER ROMAN" panose="02040503050506020203" pitchFamily="18" charset="0"/>
              </a:rPr>
              <a:t>Toré</a:t>
            </a:r>
            <a:endParaRPr lang="pt-BR" b="1" dirty="0">
              <a:latin typeface="CHARTER ROMAN" panose="02040503050506020203" pitchFamily="18" charset="0"/>
            </a:endParaRPr>
          </a:p>
          <a:p>
            <a:pPr algn="ctr"/>
            <a:endParaRPr lang="pt-BR" dirty="0">
              <a:latin typeface="Charter Roman" panose="02040503050506020203" pitchFamily="18" charset="0"/>
            </a:endParaRPr>
          </a:p>
          <a:p>
            <a:pPr algn="ctr"/>
            <a:r>
              <a:rPr lang="pt-BR" dirty="0" err="1">
                <a:latin typeface="Charter Roman" panose="02040503050506020203" pitchFamily="18" charset="0"/>
              </a:rPr>
              <a:t>Symbol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of</a:t>
            </a:r>
            <a:r>
              <a:rPr lang="pt-BR" dirty="0">
                <a:latin typeface="Charter Roman" panose="02040503050506020203" pitchFamily="18" charset="0"/>
              </a:rPr>
              <a:t> </a:t>
            </a:r>
            <a:r>
              <a:rPr lang="pt-BR" dirty="0" err="1">
                <a:latin typeface="Charter Roman" panose="02040503050506020203" pitchFamily="18" charset="0"/>
              </a:rPr>
              <a:t>indianity</a:t>
            </a:r>
            <a:r>
              <a:rPr lang="pt-BR" dirty="0">
                <a:latin typeface="Charter Roman" panose="02040503050506020203" pitchFamily="18" charset="0"/>
              </a:rPr>
              <a:t> (SPI)</a:t>
            </a:r>
          </a:p>
          <a:p>
            <a:pPr algn="ctr"/>
            <a:endParaRPr lang="pt-BR" dirty="0">
              <a:latin typeface="Charter Roman" panose="02040503050506020203" pitchFamily="18" charset="0"/>
            </a:endParaRPr>
          </a:p>
          <a:p>
            <a:pPr algn="ctr"/>
            <a:r>
              <a:rPr lang="pt-BR" i="1" dirty="0">
                <a:latin typeface="CHARTER ROMAN" panose="02040503050506020203" pitchFamily="18" charset="0"/>
              </a:rPr>
              <a:t>“Transmitir a semente”</a:t>
            </a:r>
          </a:p>
        </p:txBody>
      </p:sp>
      <p:pic>
        <p:nvPicPr>
          <p:cNvPr id="5" name="Toré" descr="Toré">
            <a:hlinkClick r:id="" action="ppaction://media"/>
            <a:extLst>
              <a:ext uri="{FF2B5EF4-FFF2-40B4-BE49-F238E27FC236}">
                <a16:creationId xmlns="" xmlns:a16="http://schemas.microsoft.com/office/drawing/2014/main" id="{29F6866C-5560-204E-B5CE-D533649BB8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088" y="3191123"/>
            <a:ext cx="5474912" cy="301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9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ABE460AC-5F53-BC4F-86B2-07C1E9046062}"/>
              </a:ext>
            </a:extLst>
          </p:cNvPr>
          <p:cNvSpPr txBox="1"/>
          <p:nvPr/>
        </p:nvSpPr>
        <p:spPr>
          <a:xfrm>
            <a:off x="4015590" y="199504"/>
            <a:ext cx="416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CHARTER ROMAN" panose="02040503050506020203" pitchFamily="18" charset="0"/>
              </a:rPr>
              <a:t>The </a:t>
            </a:r>
            <a:r>
              <a:rPr lang="pt-BR" b="1" i="1" dirty="0" err="1">
                <a:latin typeface="CHARTER ROMAN" panose="02040503050506020203" pitchFamily="18" charset="0"/>
              </a:rPr>
              <a:t>Indigenous</a:t>
            </a:r>
            <a:r>
              <a:rPr lang="pt-BR" b="1" i="1" dirty="0">
                <a:latin typeface="CHARTER ROMAN" panose="02040503050506020203" pitchFamily="18" charset="0"/>
              </a:rPr>
              <a:t> </a:t>
            </a:r>
            <a:r>
              <a:rPr lang="pt-BR" b="1" i="1" dirty="0" err="1">
                <a:latin typeface="CHARTER ROMAN" panose="02040503050506020203" pitchFamily="18" charset="0"/>
              </a:rPr>
              <a:t>Museum</a:t>
            </a:r>
            <a:r>
              <a:rPr lang="pt-BR" b="1" i="1" dirty="0">
                <a:latin typeface="CHARTER ROMAN" panose="02040503050506020203" pitchFamily="18" charset="0"/>
              </a:rPr>
              <a:t> “</a:t>
            </a:r>
            <a:r>
              <a:rPr lang="pt-BR" b="1" i="1" dirty="0" err="1">
                <a:latin typeface="CHARTER ROMAN" panose="02040503050506020203" pitchFamily="18" charset="0"/>
              </a:rPr>
              <a:t>Anízia</a:t>
            </a:r>
            <a:r>
              <a:rPr lang="pt-BR" b="1" i="1" dirty="0">
                <a:latin typeface="CHARTER ROMAN" panose="02040503050506020203" pitchFamily="18" charset="0"/>
              </a:rPr>
              <a:t> Maria”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C83443D3-EEEC-4346-8830-63AAC1C644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570" y="834803"/>
            <a:ext cx="4962742" cy="279237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68C783B0-E6F7-4B41-8183-C2093C9D9C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570" y="3832875"/>
            <a:ext cx="4962743" cy="279237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6CA5D19F-1A3E-5C45-A47E-2E4AE919A5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87" y="834804"/>
            <a:ext cx="4962741" cy="279236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6A6624D4-CF15-2D4D-9322-43EB482521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87" y="3832875"/>
            <a:ext cx="4962743" cy="279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3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6F7C0950-0841-7146-96F5-2B46C92F30A8}"/>
              </a:ext>
            </a:extLst>
          </p:cNvPr>
          <p:cNvSpPr txBox="1"/>
          <p:nvPr/>
        </p:nvSpPr>
        <p:spPr>
          <a:xfrm>
            <a:off x="2952350" y="656705"/>
            <a:ext cx="6287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err="1">
                <a:latin typeface="CHARTER ROMAN" panose="02040503050506020203" pitchFamily="18" charset="0"/>
              </a:rPr>
              <a:t>Indigenous</a:t>
            </a:r>
            <a:r>
              <a:rPr lang="pt-BR" sz="1600" b="1" dirty="0">
                <a:latin typeface="CHARTER ROMAN" panose="02040503050506020203" pitchFamily="18" charset="0"/>
              </a:rPr>
              <a:t> </a:t>
            </a:r>
            <a:r>
              <a:rPr lang="pt-BR" sz="1600" b="1" dirty="0" err="1">
                <a:latin typeface="CHARTER ROMAN" panose="02040503050506020203" pitchFamily="18" charset="0"/>
              </a:rPr>
              <a:t>museology</a:t>
            </a:r>
            <a:r>
              <a:rPr lang="pt-BR" sz="1600" b="1" dirty="0">
                <a:latin typeface="CHARTER ROMAN" panose="02040503050506020203" pitchFamily="18" charset="0"/>
              </a:rPr>
              <a:t> – 1990s	</a:t>
            </a:r>
            <a:r>
              <a:rPr lang="pt-BR" sz="1600" dirty="0">
                <a:latin typeface="Charter Roman" panose="02040503050506020203" pitchFamily="18" charset="0"/>
              </a:rPr>
              <a:t>	[New </a:t>
            </a:r>
            <a:r>
              <a:rPr lang="pt-BR" sz="1600" dirty="0" err="1">
                <a:latin typeface="Charter Roman" panose="02040503050506020203" pitchFamily="18" charset="0"/>
              </a:rPr>
              <a:t>museology</a:t>
            </a:r>
            <a:r>
              <a:rPr lang="pt-BR" sz="1600" dirty="0">
                <a:latin typeface="Charter Roman" panose="02040503050506020203" pitchFamily="18" charset="0"/>
              </a:rPr>
              <a:t> – 1970s]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772A8F4B-F967-924C-9AE8-B23583256840}"/>
              </a:ext>
            </a:extLst>
          </p:cNvPr>
          <p:cNvSpPr txBox="1"/>
          <p:nvPr/>
        </p:nvSpPr>
        <p:spPr>
          <a:xfrm>
            <a:off x="7525733" y="3476988"/>
            <a:ext cx="3649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harter Roman" panose="02040503050506020203" pitchFamily="18" charset="0"/>
              </a:rPr>
              <a:t>Self-</a:t>
            </a:r>
            <a:r>
              <a:rPr lang="pt-BR" sz="1600" dirty="0" err="1">
                <a:latin typeface="Charter Roman" panose="02040503050506020203" pitchFamily="18" charset="0"/>
              </a:rPr>
              <a:t>representation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and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legitimation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of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knowledges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125393AD-75E6-544E-8ADC-A2F316108D6F}"/>
              </a:ext>
            </a:extLst>
          </p:cNvPr>
          <p:cNvSpPr txBox="1"/>
          <p:nvPr/>
        </p:nvSpPr>
        <p:spPr>
          <a:xfrm>
            <a:off x="7525732" y="4505232"/>
            <a:ext cx="3649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Charter Roman" panose="02040503050506020203" pitchFamily="18" charset="0"/>
              </a:rPr>
              <a:t>Collection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of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objects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related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to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indigenous</a:t>
            </a:r>
            <a:r>
              <a:rPr lang="pt-BR" sz="1600" dirty="0">
                <a:latin typeface="Charter Roman" panose="02040503050506020203" pitchFamily="18" charset="0"/>
              </a:rPr>
              <a:t> memories, </a:t>
            </a:r>
            <a:r>
              <a:rPr lang="pt-BR" sz="1600" dirty="0" err="1">
                <a:latin typeface="Charter Roman" panose="02040503050506020203" pitchFamily="18" charset="0"/>
              </a:rPr>
              <a:t>experiences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and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skills</a:t>
            </a:r>
            <a:endParaRPr lang="pt-BR" sz="1600" dirty="0">
              <a:latin typeface="Charter Roman" panose="02040503050506020203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CDCD2583-8E03-FB4D-A826-C93B27E6D70D}"/>
              </a:ext>
            </a:extLst>
          </p:cNvPr>
          <p:cNvSpPr/>
          <p:nvPr/>
        </p:nvSpPr>
        <p:spPr>
          <a:xfrm>
            <a:off x="1014150" y="2322826"/>
            <a:ext cx="50818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Indigenous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museum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are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defined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as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:</a:t>
            </a:r>
          </a:p>
          <a:p>
            <a:pPr algn="just"/>
            <a:endParaRPr lang="it-IT" sz="1600" dirty="0">
              <a:latin typeface="Charter Roman" panose="02040503050506020203" pitchFamily="18" charset="0"/>
              <a:cs typeface="Avenir Book"/>
            </a:endParaRPr>
          </a:p>
          <a:p>
            <a:pPr algn="just"/>
            <a:r>
              <a:rPr lang="it-IT" sz="1600" dirty="0">
                <a:latin typeface="Charter Roman" panose="02040503050506020203" pitchFamily="18" charset="0"/>
                <a:cs typeface="Avenir Book"/>
              </a:rPr>
              <a:t>«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those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spaces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built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from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indigenous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peoples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into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their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communities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to (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ri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)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signify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indigenous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ethnic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identity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through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the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memory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of and in the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objects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, and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where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to start educational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processes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, to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become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politically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engaged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and to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rethink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the social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organization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of the community» </a:t>
            </a:r>
          </a:p>
          <a:p>
            <a:pPr algn="just"/>
            <a:r>
              <a:rPr lang="it-IT" sz="1600" dirty="0">
                <a:latin typeface="Charter Roman" panose="02040503050506020203" pitchFamily="18" charset="0"/>
                <a:cs typeface="Avenir Book"/>
              </a:rPr>
              <a:t>(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Gomes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 and </a:t>
            </a:r>
            <a:r>
              <a:rPr lang="it-IT" sz="1600" dirty="0" err="1">
                <a:latin typeface="Charter Roman" panose="02040503050506020203" pitchFamily="18" charset="0"/>
                <a:cs typeface="Avenir Book"/>
              </a:rPr>
              <a:t>Rodrigues</a:t>
            </a:r>
            <a:r>
              <a:rPr lang="it-IT" sz="1600" dirty="0">
                <a:latin typeface="Charter Roman" panose="02040503050506020203" pitchFamily="18" charset="0"/>
                <a:cs typeface="Avenir Book"/>
              </a:rPr>
              <a:t>, 2010: 50)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6CCD5A22-8EE8-EC43-B42F-078BD857CACF}"/>
              </a:ext>
            </a:extLst>
          </p:cNvPr>
          <p:cNvSpPr txBox="1"/>
          <p:nvPr/>
        </p:nvSpPr>
        <p:spPr>
          <a:xfrm>
            <a:off x="7525732" y="1666455"/>
            <a:ext cx="3649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Places</a:t>
            </a:r>
            <a:r>
              <a:rPr lang="it-IT" sz="1600" dirty="0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 of «</a:t>
            </a:r>
            <a:r>
              <a:rPr lang="it-IT" sz="1600" b="1" dirty="0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re-</a:t>
            </a:r>
            <a:r>
              <a:rPr lang="it-IT" sz="1600" b="1" dirty="0" err="1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existance</a:t>
            </a:r>
            <a:r>
              <a:rPr lang="it-IT" sz="1600" dirty="0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» (</a:t>
            </a:r>
            <a:r>
              <a:rPr lang="it-IT" sz="1600" dirty="0" err="1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Abreu</a:t>
            </a:r>
            <a:r>
              <a:rPr lang="it-IT" sz="1600" dirty="0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, 2005)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6CD5BC0C-4645-5A4E-A31D-001E5CDD9959}"/>
              </a:ext>
            </a:extLst>
          </p:cNvPr>
          <p:cNvSpPr txBox="1"/>
          <p:nvPr/>
        </p:nvSpPr>
        <p:spPr>
          <a:xfrm>
            <a:off x="7525732" y="2448611"/>
            <a:ext cx="3649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Museum</a:t>
            </a:r>
            <a:r>
              <a:rPr lang="it-IT" sz="1600" dirty="0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not</a:t>
            </a:r>
            <a:r>
              <a:rPr lang="it-IT" sz="1600" dirty="0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 «on the indios» </a:t>
            </a:r>
            <a:r>
              <a:rPr lang="it-IT" sz="1600" dirty="0" err="1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anymore</a:t>
            </a:r>
            <a:r>
              <a:rPr lang="it-IT" sz="1600" dirty="0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, </a:t>
            </a:r>
            <a:r>
              <a:rPr lang="it-IT" sz="1600" dirty="0" err="1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but</a:t>
            </a:r>
            <a:r>
              <a:rPr lang="it-IT" sz="1600" dirty="0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 «of the indios» (</a:t>
            </a:r>
            <a:r>
              <a:rPr lang="it-IT" sz="1600" dirty="0" err="1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Gomes</a:t>
            </a:r>
            <a:r>
              <a:rPr lang="it-IT" sz="1600" dirty="0">
                <a:solidFill>
                  <a:srgbClr val="000000"/>
                </a:solidFill>
                <a:latin typeface="Charter Roman" panose="02040503050506020203" pitchFamily="18" charset="0"/>
                <a:cs typeface="Avenir Book"/>
              </a:rPr>
              <a:t>, 2014: 2)</a:t>
            </a:r>
          </a:p>
        </p:txBody>
      </p:sp>
    </p:spTree>
    <p:extLst>
      <p:ext uri="{BB962C8B-B14F-4D97-AF65-F5344CB8AC3E}">
        <p14:creationId xmlns:p14="http://schemas.microsoft.com/office/powerpoint/2010/main" val="1436983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648C9B0A-9580-DC4B-8BAB-1C36C8FFDB33}"/>
              </a:ext>
            </a:extLst>
          </p:cNvPr>
          <p:cNvSpPr txBox="1"/>
          <p:nvPr/>
        </p:nvSpPr>
        <p:spPr>
          <a:xfrm>
            <a:off x="3046928" y="390699"/>
            <a:ext cx="609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CHARTER ROMAN" panose="02040503050506020203" pitchFamily="18" charset="0"/>
              </a:rPr>
              <a:t>The </a:t>
            </a:r>
            <a:r>
              <a:rPr lang="pt-BR" b="1" i="1" dirty="0" err="1">
                <a:latin typeface="CHARTER ROMAN" panose="02040503050506020203" pitchFamily="18" charset="0"/>
              </a:rPr>
              <a:t>Museum</a:t>
            </a:r>
            <a:r>
              <a:rPr lang="pt-BR" b="1" i="1" dirty="0">
                <a:latin typeface="CHARTER ROMAN" panose="02040503050506020203" pitchFamily="18" charset="0"/>
              </a:rPr>
              <a:t> as </a:t>
            </a:r>
            <a:r>
              <a:rPr lang="pt-BR" b="1" i="1" dirty="0" err="1">
                <a:latin typeface="CHARTER ROMAN" panose="02040503050506020203" pitchFamily="18" charset="0"/>
              </a:rPr>
              <a:t>instrument</a:t>
            </a:r>
            <a:r>
              <a:rPr lang="pt-BR" b="1" i="1" dirty="0">
                <a:latin typeface="CHARTER ROMAN" panose="02040503050506020203" pitchFamily="18" charset="0"/>
              </a:rPr>
              <a:t> for </a:t>
            </a:r>
            <a:r>
              <a:rPr lang="pt-BR" b="1" i="1" dirty="0" err="1">
                <a:latin typeface="CHARTER ROMAN" panose="02040503050506020203" pitchFamily="18" charset="0"/>
              </a:rPr>
              <a:t>the</a:t>
            </a:r>
            <a:r>
              <a:rPr lang="pt-BR" b="1" i="1" dirty="0">
                <a:latin typeface="CHARTER ROMAN" panose="02040503050506020203" pitchFamily="18" charset="0"/>
              </a:rPr>
              <a:t> </a:t>
            </a:r>
            <a:r>
              <a:rPr lang="pt-BR" b="1" i="1" dirty="0" err="1">
                <a:latin typeface="CHARTER ROMAN" panose="02040503050506020203" pitchFamily="18" charset="0"/>
              </a:rPr>
              <a:t>political</a:t>
            </a:r>
            <a:r>
              <a:rPr lang="pt-BR" b="1" i="1" dirty="0">
                <a:latin typeface="CHARTER ROMAN" panose="02040503050506020203" pitchFamily="18" charset="0"/>
              </a:rPr>
              <a:t> </a:t>
            </a:r>
            <a:r>
              <a:rPr lang="pt-BR" b="1" i="1" dirty="0" err="1">
                <a:latin typeface="CHARTER ROMAN" panose="02040503050506020203" pitchFamily="18" charset="0"/>
              </a:rPr>
              <a:t>struggle</a:t>
            </a:r>
            <a:r>
              <a:rPr lang="pt-BR" b="1" i="1" dirty="0">
                <a:latin typeface="CHARTER ROMAN" panose="02040503050506020203" pitchFamily="18" charset="0"/>
              </a:rPr>
              <a:t>: </a:t>
            </a:r>
            <a:r>
              <a:rPr lang="pt-BR" b="1" i="1" dirty="0" err="1">
                <a:latin typeface="CHARTER ROMAN" panose="02040503050506020203" pitchFamily="18" charset="0"/>
              </a:rPr>
              <a:t>how</a:t>
            </a:r>
            <a:r>
              <a:rPr lang="pt-BR" b="1" i="1" dirty="0">
                <a:latin typeface="CHARTER ROMAN" panose="02040503050506020203" pitchFamily="18" charset="0"/>
              </a:rPr>
              <a:t>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6AFBDAC9-46AE-6046-89B9-1271A546D33F}"/>
              </a:ext>
            </a:extLst>
          </p:cNvPr>
          <p:cNvSpPr txBox="1"/>
          <p:nvPr/>
        </p:nvSpPr>
        <p:spPr>
          <a:xfrm>
            <a:off x="2319389" y="2031742"/>
            <a:ext cx="75532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latin typeface="Charter Roman" panose="02040503050506020203" pitchFamily="18" charset="0"/>
              </a:rPr>
              <a:t>Imposition</a:t>
            </a:r>
            <a:r>
              <a:rPr lang="pt-BR" sz="1600" dirty="0">
                <a:latin typeface="Charter Roman" panose="02040503050506020203" pitchFamily="18" charset="0"/>
              </a:rPr>
              <a:t> in a </a:t>
            </a:r>
            <a:r>
              <a:rPr lang="pt-BR" sz="1600" dirty="0" err="1">
                <a:latin typeface="Charter Roman" panose="02040503050506020203" pitchFamily="18" charset="0"/>
              </a:rPr>
              <a:t>physical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 err="1">
                <a:latin typeface="Charter Roman" panose="02040503050506020203" pitchFamily="18" charset="0"/>
              </a:rPr>
              <a:t>and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conceptual </a:t>
            </a:r>
            <a:r>
              <a:rPr lang="pt-BR" sz="1600" dirty="0" err="1">
                <a:latin typeface="Charter Roman" panose="02040503050506020203" pitchFamily="18" charset="0"/>
              </a:rPr>
              <a:t>space</a:t>
            </a:r>
            <a:r>
              <a:rPr lang="pt-BR" sz="1600" dirty="0">
                <a:latin typeface="Charter Roman" panose="02040503050506020203" pitchFamily="18" charset="0"/>
              </a:rPr>
              <a:t> 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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imposition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in a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political</a:t>
            </a:r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 </a:t>
            </a:r>
            <a:r>
              <a:rPr lang="pt-BR" sz="1600" dirty="0" err="1">
                <a:latin typeface="Charter Roman" panose="02040503050506020203" pitchFamily="18" charset="0"/>
                <a:sym typeface="Wingdings" pitchFamily="2" charset="2"/>
              </a:rPr>
              <a:t>space</a:t>
            </a:r>
            <a:endParaRPr lang="pt-BR" sz="1600" dirty="0">
              <a:latin typeface="Charter Roman" panose="02040503050506020203" pitchFamily="18" charset="0"/>
              <a:sym typeface="Wingdings" pitchFamily="2" charset="2"/>
            </a:endParaRPr>
          </a:p>
          <a:p>
            <a:endParaRPr lang="pt-BR" sz="1600" dirty="0">
              <a:latin typeface="Charter Roman" panose="02040503050506020203" pitchFamily="18" charset="0"/>
              <a:sym typeface="Wingdings" pitchFamily="2" charset="2"/>
            </a:endParaRPr>
          </a:p>
          <a:p>
            <a:endParaRPr lang="pt-BR" sz="1600" dirty="0">
              <a:latin typeface="Charter Roman" panose="02040503050506020203" pitchFamily="18" charset="0"/>
              <a:sym typeface="Wingdings" pitchFamily="2" charset="2"/>
            </a:endParaRPr>
          </a:p>
          <a:p>
            <a:r>
              <a:rPr lang="pt-BR" sz="1600" dirty="0">
                <a:latin typeface="Charter Roman" panose="02040503050506020203" pitchFamily="18" charset="0"/>
                <a:sym typeface="Wingdings" pitchFamily="2" charset="2"/>
              </a:rPr>
              <a:t>FORMULATION OF A DISCOURSE THROUGH WHICH REPRESENT THEMSELVES</a:t>
            </a:r>
            <a:endParaRPr lang="pt-BR" sz="1600" dirty="0">
              <a:latin typeface="Charter Roman" panose="02040503050506020203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8AC17097-BC65-E049-90D4-C555963EFBC8}"/>
              </a:ext>
            </a:extLst>
          </p:cNvPr>
          <p:cNvSpPr txBox="1"/>
          <p:nvPr/>
        </p:nvSpPr>
        <p:spPr>
          <a:xfrm>
            <a:off x="864524" y="4380672"/>
            <a:ext cx="398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Charter Roman" panose="02040503050506020203" pitchFamily="18" charset="0"/>
              </a:rPr>
              <a:t>TRADITIONAL KNOWLEDGES RELATED TO MATERIAL CULTURE</a:t>
            </a:r>
          </a:p>
        </p:txBody>
      </p:sp>
    </p:spTree>
    <p:extLst>
      <p:ext uri="{BB962C8B-B14F-4D97-AF65-F5344CB8AC3E}">
        <p14:creationId xmlns:p14="http://schemas.microsoft.com/office/powerpoint/2010/main" val="154223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00524.JPG">
            <a:extLst>
              <a:ext uri="{FF2B5EF4-FFF2-40B4-BE49-F238E27FC236}">
                <a16:creationId xmlns="" xmlns:a16="http://schemas.microsoft.com/office/drawing/2014/main" id="{1A038719-06DD-A74B-BAE0-B622186615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26" y="266006"/>
            <a:ext cx="4393657" cy="2473038"/>
          </a:xfrm>
          <a:prstGeom prst="rect">
            <a:avLst/>
          </a:prstGeom>
        </p:spPr>
      </p:pic>
      <p:pic>
        <p:nvPicPr>
          <p:cNvPr id="4" name="Immagine 3" descr="DSC00025.JPG">
            <a:extLst>
              <a:ext uri="{FF2B5EF4-FFF2-40B4-BE49-F238E27FC236}">
                <a16:creationId xmlns="" xmlns:a16="http://schemas.microsoft.com/office/drawing/2014/main" id="{FB2D0929-761A-C441-B120-655D6AF6CC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39604" y="3779769"/>
            <a:ext cx="3769006" cy="2121443"/>
          </a:xfrm>
          <a:prstGeom prst="rect">
            <a:avLst/>
          </a:prstGeom>
        </p:spPr>
      </p:pic>
      <p:pic>
        <p:nvPicPr>
          <p:cNvPr id="5" name="Immagine 4" descr="DSC00615.JPG">
            <a:extLst>
              <a:ext uri="{FF2B5EF4-FFF2-40B4-BE49-F238E27FC236}">
                <a16:creationId xmlns="" xmlns:a16="http://schemas.microsoft.com/office/drawing/2014/main" id="{D90C5A0B-2E50-004C-8D65-3ED98554D3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61954" y="3779770"/>
            <a:ext cx="3769009" cy="2121445"/>
          </a:xfrm>
          <a:prstGeom prst="rect">
            <a:avLst/>
          </a:prstGeom>
        </p:spPr>
      </p:pic>
      <p:pic>
        <p:nvPicPr>
          <p:cNvPr id="6" name="Immagine 5" descr="DSC00178.JPG">
            <a:extLst>
              <a:ext uri="{FF2B5EF4-FFF2-40B4-BE49-F238E27FC236}">
                <a16:creationId xmlns="" xmlns:a16="http://schemas.microsoft.com/office/drawing/2014/main" id="{8A891BE3-0D32-1F4C-BE4B-AD3C53A60E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84949" y="2326306"/>
            <a:ext cx="3769005" cy="2121443"/>
          </a:xfrm>
          <a:prstGeom prst="rect">
            <a:avLst/>
          </a:prstGeom>
        </p:spPr>
      </p:pic>
      <p:pic>
        <p:nvPicPr>
          <p:cNvPr id="10" name="Immagine 9" descr="DSC00270.JPG">
            <a:extLst>
              <a:ext uri="{FF2B5EF4-FFF2-40B4-BE49-F238E27FC236}">
                <a16:creationId xmlns="" xmlns:a16="http://schemas.microsoft.com/office/drawing/2014/main" id="{4312D370-3DE1-864E-85CC-96DCB24115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522" y="598516"/>
            <a:ext cx="4393657" cy="247303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A3425C49-5CD5-394A-978D-FA7EC50F12E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969" y="3428999"/>
            <a:ext cx="4395210" cy="247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795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{1610362B-D342-2E48-845A-61FD5C6F0D90}tf10001070</Template>
  <TotalTime>450</TotalTime>
  <Words>568</Words>
  <Application>Microsoft Macintosh PowerPoint</Application>
  <PresentationFormat>Custom</PresentationFormat>
  <Paragraphs>80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Legno</vt:lpstr>
      <vt:lpstr>ETHNIC EMERGENCE AND INDIGENOUS MUSEOLOGY IN THE NORTHEAST OF BRAZIL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sofia venturoli</cp:lastModifiedBy>
  <cp:revision>39</cp:revision>
  <dcterms:created xsi:type="dcterms:W3CDTF">2020-11-10T11:09:56Z</dcterms:created>
  <dcterms:modified xsi:type="dcterms:W3CDTF">2020-11-24T10:58:30Z</dcterms:modified>
</cp:coreProperties>
</file>