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70" r:id="rId7"/>
    <p:sldId id="267" r:id="rId8"/>
    <p:sldId id="265" r:id="rId9"/>
    <p:sldId id="257" r:id="rId10"/>
    <p:sldId id="258" r:id="rId11"/>
    <p:sldId id="259" r:id="rId12"/>
    <p:sldId id="260" r:id="rId13"/>
    <p:sldId id="268" r:id="rId14"/>
    <p:sldId id="26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2"/>
    <p:restoredTop sz="94686"/>
  </p:normalViewPr>
  <p:slideViewPr>
    <p:cSldViewPr snapToGrid="0">
      <p:cViewPr varScale="1">
        <p:scale>
          <a:sx n="69" d="100"/>
          <a:sy n="69" d="100"/>
        </p:scale>
        <p:origin x="20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2CD5-87F1-0E13-C06F-0688D0697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AB0D9-5F2F-C8D0-36CA-B9C3FFAC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F785-845C-9048-A1D1-3DF8C906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7B3A-5213-E869-5369-F0FF1EE8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29F2-0A7A-C486-E098-CF7287AF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8966-F344-5346-7997-8A9F650B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ABC22-6067-AC76-0D16-D20C5AB4B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F1ED-005C-8AD9-845F-3F5BE7D4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1CBD9-EDC7-1D34-A1DA-CF01FDDF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546CB-6685-6932-71DC-FB74C8AE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51756-CA48-9C24-B023-B1184362E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41817-4E74-CAB2-70F0-BFC53F307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A5E8-F9FC-9886-36D2-66AB9E6C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27EB-22F9-7471-A924-EE6F0F5B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EFF9-B32D-881D-C512-387F9E92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ADA0-A3AD-FBC4-B8B9-82280BEB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51BA-26AF-14D2-870D-5C3E453D4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9EF38-6116-B6DF-E2F4-CFD25CC3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57B8-B992-189C-69F1-4013F83E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4EBB-79B4-C720-8B91-FEF7D17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86A0-E9F0-0526-B520-0C5E2668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639EB-4683-9022-AD57-82F44B74D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11A97-65D9-DD1D-B737-4032698F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4566E-3ABD-F1A0-505B-4B3D8695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0515-3DA5-FF12-43FC-72D89644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7D29-295E-5A4C-4184-ABA9BB15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905D-4041-D80D-8CEC-3EC1F9F90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3BAB-07F0-E2B9-7354-1829E62A9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946CD-D690-8F8E-DF67-5BC57AE9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B2E2-0DDC-D53B-9DBB-BE85AA7F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5CAA-76C8-629C-4CBF-FF3F032B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D45C-B436-6586-CEB9-9C70952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37D9E-A926-53D6-8416-1EEFFE222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924FB-C8DB-C572-8EF2-137978828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432FA-BF6D-E5C5-9EC1-CC2643416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ED2FF-C5A2-7285-9EC6-5C80C8A69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49724-DCD3-DA8E-2F8E-52E30602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022F5-6DD1-6C21-A6E4-DB70F031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01730-F874-CD82-45D4-6FD7E560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45EF-6D53-6CC4-1325-FEDED358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A1B99-C916-5777-F4C1-7BBCF0A0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EBA11-F24A-4C4A-9829-5334FD4A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94CBC-3D8F-07BA-AA56-DDF228C7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9D85F-969F-DB3A-F99F-872921B6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97375-260E-4E48-F8A2-A08C083A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16A7C-8DF6-9CB4-3E85-C4BC9B3B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D69B-0DEE-ADC4-4EF9-99E67F77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A5A1-B837-1210-1844-9E1776AC3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07948-4C05-D313-CE83-A22A499B1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AA2F-4ABB-8957-F50F-3BAC162D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74714-6789-603E-A85F-B1B67F1A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C1FC7-1034-196E-173D-6D45B1C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E0E3-7F53-46BA-90E1-AED2C0F5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3EE5E-8E28-F8CF-9D4B-A11D82FC3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518B0-B130-9311-A7C0-60827F9A8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FA92-96F9-7C39-1C94-B3862BD5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220CE-9030-CBCF-0766-F1F24C25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2CB24-C76E-A690-1699-2336F888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45EB7-CC16-7919-E9F8-83A5E5C7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54835-9A4C-9581-819A-B1BFEC8A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4B82C-4907-75FC-B296-D03503FD9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83352-4C10-064F-AFF8-9493B49E68BF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1E6B9-2A03-417F-BB64-1CF671627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7E7F5-6A28-6DC4-AECC-40B98D2DC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A93FA-24AD-724E-9940-BCFCC669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9B40-1721-E602-4295-1C9C94968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Settler violence as state violence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D1025-822A-0974-8A82-FAD8D3976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Alice Panepinto (QUB)</a:t>
            </a:r>
          </a:p>
          <a:p>
            <a:r>
              <a:rPr lang="en-US" dirty="0" err="1"/>
              <a:t>UniTo</a:t>
            </a:r>
            <a:r>
              <a:rPr lang="en-US" dirty="0"/>
              <a:t> 3.3.26</a:t>
            </a:r>
          </a:p>
        </p:txBody>
      </p:sp>
    </p:spTree>
    <p:extLst>
      <p:ext uri="{BB962C8B-B14F-4D97-AF65-F5344CB8AC3E}">
        <p14:creationId xmlns:p14="http://schemas.microsoft.com/office/powerpoint/2010/main" val="1394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AC7E476-FDEC-3C88-F0B1-0714957ED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B68408C-286F-76BA-7641-B4DD4AA35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8AD09BC-E15D-EA3A-F56A-25AA05489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018" y="643466"/>
            <a:ext cx="8603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7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3AC0-2AED-57E8-F2A3-B0A2D1C1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paper&#10;&#10;AI-generated content may be incorrect.">
            <a:extLst>
              <a:ext uri="{FF2B5EF4-FFF2-40B4-BE49-F238E27FC236}">
                <a16:creationId xmlns:a16="http://schemas.microsoft.com/office/drawing/2014/main" id="{BB7EE974-3D56-D842-8829-E951105A2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86" y="1802606"/>
            <a:ext cx="10109200" cy="2108200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0A026400-D4A2-376F-F824-046A09C7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22724"/>
            <a:ext cx="7772400" cy="18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B90A-FB0E-F90C-71E8-31A64F43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D418FC56-A2ED-7350-12DC-61ADD863A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2915444"/>
            <a:ext cx="9817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08F0-EC0E-4F37-42AD-577B19C7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Groupwork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87816-232D-1E71-1341-DAD42C74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settler violence in the West Bank?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C01FD-42F1-F393-8CEB-C16EA976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600" y="1122363"/>
            <a:ext cx="3505200" cy="4269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it up – tell me!</a:t>
            </a:r>
          </a:p>
        </p:txBody>
      </p:sp>
      <p:sp>
        <p:nvSpPr>
          <p:cNvPr id="13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6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BE4D3-585C-9A5D-4BBE-2D5A2DB3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are the settlers?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sX0" fmla="*/ 0 w 3647661"/>
              <a:gd name="csY0" fmla="*/ 0 h 4436126"/>
              <a:gd name="csX1" fmla="*/ 498514 w 3647661"/>
              <a:gd name="csY1" fmla="*/ 0 h 4436126"/>
              <a:gd name="csX2" fmla="*/ 1069981 w 3647661"/>
              <a:gd name="csY2" fmla="*/ 0 h 4436126"/>
              <a:gd name="csX3" fmla="*/ 1714401 w 3647661"/>
              <a:gd name="csY3" fmla="*/ 0 h 4436126"/>
              <a:gd name="csX4" fmla="*/ 2285868 w 3647661"/>
              <a:gd name="csY4" fmla="*/ 0 h 4436126"/>
              <a:gd name="csX5" fmla="*/ 2784381 w 3647661"/>
              <a:gd name="csY5" fmla="*/ 0 h 4436126"/>
              <a:gd name="csX6" fmla="*/ 3647661 w 3647661"/>
              <a:gd name="csY6" fmla="*/ 0 h 4436126"/>
              <a:gd name="csX7" fmla="*/ 3647661 w 3647661"/>
              <a:gd name="csY7" fmla="*/ 633732 h 4436126"/>
              <a:gd name="csX8" fmla="*/ 3647661 w 3647661"/>
              <a:gd name="csY8" fmla="*/ 1267465 h 4436126"/>
              <a:gd name="csX9" fmla="*/ 3647661 w 3647661"/>
              <a:gd name="csY9" fmla="*/ 1768113 h 4436126"/>
              <a:gd name="csX10" fmla="*/ 3647661 w 3647661"/>
              <a:gd name="csY10" fmla="*/ 2446207 h 4436126"/>
              <a:gd name="csX11" fmla="*/ 3647661 w 3647661"/>
              <a:gd name="csY11" fmla="*/ 2946855 h 4436126"/>
              <a:gd name="csX12" fmla="*/ 3647661 w 3647661"/>
              <a:gd name="csY12" fmla="*/ 3580587 h 4436126"/>
              <a:gd name="csX13" fmla="*/ 3647661 w 3647661"/>
              <a:gd name="csY13" fmla="*/ 4436126 h 4436126"/>
              <a:gd name="csX14" fmla="*/ 3039718 w 3647661"/>
              <a:gd name="csY14" fmla="*/ 4436126 h 4436126"/>
              <a:gd name="csX15" fmla="*/ 2431774 w 3647661"/>
              <a:gd name="csY15" fmla="*/ 4436126 h 4436126"/>
              <a:gd name="csX16" fmla="*/ 1823831 w 3647661"/>
              <a:gd name="csY16" fmla="*/ 4436126 h 4436126"/>
              <a:gd name="csX17" fmla="*/ 1288840 w 3647661"/>
              <a:gd name="csY17" fmla="*/ 4436126 h 4436126"/>
              <a:gd name="csX18" fmla="*/ 607943 w 3647661"/>
              <a:gd name="csY18" fmla="*/ 4436126 h 4436126"/>
              <a:gd name="csX19" fmla="*/ 0 w 3647661"/>
              <a:gd name="csY19" fmla="*/ 4436126 h 4436126"/>
              <a:gd name="csX20" fmla="*/ 0 w 3647661"/>
              <a:gd name="csY20" fmla="*/ 3758032 h 4436126"/>
              <a:gd name="csX21" fmla="*/ 0 w 3647661"/>
              <a:gd name="csY21" fmla="*/ 3035578 h 4436126"/>
              <a:gd name="csX22" fmla="*/ 0 w 3647661"/>
              <a:gd name="csY22" fmla="*/ 2401845 h 4436126"/>
              <a:gd name="csX23" fmla="*/ 0 w 3647661"/>
              <a:gd name="csY23" fmla="*/ 1768113 h 4436126"/>
              <a:gd name="csX24" fmla="*/ 0 w 3647661"/>
              <a:gd name="csY24" fmla="*/ 1178742 h 4436126"/>
              <a:gd name="csX25" fmla="*/ 0 w 3647661"/>
              <a:gd name="csY25" fmla="*/ 589371 h 4436126"/>
              <a:gd name="csX26" fmla="*/ 0 w 3647661"/>
              <a:gd name="csY26" fmla="*/ 0 h 4436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EF4C2-16F6-8ACC-54E1-FF903B6F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thoughts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sX0" fmla="*/ 0 w 6281928"/>
              <a:gd name="csY0" fmla="*/ 0 h 18288"/>
              <a:gd name="csX1" fmla="*/ 572353 w 6281928"/>
              <a:gd name="csY1" fmla="*/ 0 h 18288"/>
              <a:gd name="csX2" fmla="*/ 1207526 w 6281928"/>
              <a:gd name="csY2" fmla="*/ 0 h 18288"/>
              <a:gd name="csX3" fmla="*/ 1779880 w 6281928"/>
              <a:gd name="csY3" fmla="*/ 0 h 18288"/>
              <a:gd name="csX4" fmla="*/ 2540691 w 6281928"/>
              <a:gd name="csY4" fmla="*/ 0 h 18288"/>
              <a:gd name="csX5" fmla="*/ 3238683 w 6281928"/>
              <a:gd name="csY5" fmla="*/ 0 h 18288"/>
              <a:gd name="csX6" fmla="*/ 3936675 w 6281928"/>
              <a:gd name="csY6" fmla="*/ 0 h 18288"/>
              <a:gd name="csX7" fmla="*/ 4760305 w 6281928"/>
              <a:gd name="csY7" fmla="*/ 0 h 18288"/>
              <a:gd name="csX8" fmla="*/ 5521117 w 6281928"/>
              <a:gd name="csY8" fmla="*/ 0 h 18288"/>
              <a:gd name="csX9" fmla="*/ 6281928 w 6281928"/>
              <a:gd name="csY9" fmla="*/ 0 h 18288"/>
              <a:gd name="csX10" fmla="*/ 6281928 w 6281928"/>
              <a:gd name="csY10" fmla="*/ 18288 h 18288"/>
              <a:gd name="csX11" fmla="*/ 5772394 w 6281928"/>
              <a:gd name="csY11" fmla="*/ 18288 h 18288"/>
              <a:gd name="csX12" fmla="*/ 5200040 w 6281928"/>
              <a:gd name="csY12" fmla="*/ 18288 h 18288"/>
              <a:gd name="csX13" fmla="*/ 4439229 w 6281928"/>
              <a:gd name="csY13" fmla="*/ 18288 h 18288"/>
              <a:gd name="csX14" fmla="*/ 3615599 w 6281928"/>
              <a:gd name="csY14" fmla="*/ 18288 h 18288"/>
              <a:gd name="csX15" fmla="*/ 2980426 w 6281928"/>
              <a:gd name="csY15" fmla="*/ 18288 h 18288"/>
              <a:gd name="csX16" fmla="*/ 2156795 w 6281928"/>
              <a:gd name="csY16" fmla="*/ 18288 h 18288"/>
              <a:gd name="csX17" fmla="*/ 1584442 w 6281928"/>
              <a:gd name="csY17" fmla="*/ 18288 h 18288"/>
              <a:gd name="csX18" fmla="*/ 1074908 w 6281928"/>
              <a:gd name="csY18" fmla="*/ 18288 h 18288"/>
              <a:gd name="csX19" fmla="*/ 0 w 6281928"/>
              <a:gd name="csY19" fmla="*/ 18288 h 18288"/>
              <a:gd name="csX20" fmla="*/ 0 w 6281928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AB9F5-F4C0-3D85-0326-8075E67C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the consequences of settler violence in the WB?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F8F4C-F8CC-A0E7-82D7-D77C2866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9872" y="1122363"/>
            <a:ext cx="3223928" cy="3980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Ideas?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sX0" fmla="*/ 0 w 5897880"/>
              <a:gd name="csY0" fmla="*/ 0 h 18288"/>
              <a:gd name="csX1" fmla="*/ 537362 w 5897880"/>
              <a:gd name="csY1" fmla="*/ 0 h 18288"/>
              <a:gd name="csX2" fmla="*/ 1133704 w 5897880"/>
              <a:gd name="csY2" fmla="*/ 0 h 18288"/>
              <a:gd name="csX3" fmla="*/ 1671066 w 5897880"/>
              <a:gd name="csY3" fmla="*/ 0 h 18288"/>
              <a:gd name="csX4" fmla="*/ 2385365 w 5897880"/>
              <a:gd name="csY4" fmla="*/ 0 h 18288"/>
              <a:gd name="csX5" fmla="*/ 3040685 w 5897880"/>
              <a:gd name="csY5" fmla="*/ 0 h 18288"/>
              <a:gd name="csX6" fmla="*/ 3696005 w 5897880"/>
              <a:gd name="csY6" fmla="*/ 0 h 18288"/>
              <a:gd name="csX7" fmla="*/ 4469282 w 5897880"/>
              <a:gd name="csY7" fmla="*/ 0 h 18288"/>
              <a:gd name="csX8" fmla="*/ 5183581 w 5897880"/>
              <a:gd name="csY8" fmla="*/ 0 h 18288"/>
              <a:gd name="csX9" fmla="*/ 5897880 w 5897880"/>
              <a:gd name="csY9" fmla="*/ 0 h 18288"/>
              <a:gd name="csX10" fmla="*/ 5897880 w 5897880"/>
              <a:gd name="csY10" fmla="*/ 18288 h 18288"/>
              <a:gd name="csX11" fmla="*/ 5419496 w 5897880"/>
              <a:gd name="csY11" fmla="*/ 18288 h 18288"/>
              <a:gd name="csX12" fmla="*/ 4882134 w 5897880"/>
              <a:gd name="csY12" fmla="*/ 18288 h 18288"/>
              <a:gd name="csX13" fmla="*/ 4167835 w 5897880"/>
              <a:gd name="csY13" fmla="*/ 18288 h 18288"/>
              <a:gd name="csX14" fmla="*/ 3394558 w 5897880"/>
              <a:gd name="csY14" fmla="*/ 18288 h 18288"/>
              <a:gd name="csX15" fmla="*/ 2798216 w 5897880"/>
              <a:gd name="csY15" fmla="*/ 18288 h 18288"/>
              <a:gd name="csX16" fmla="*/ 2024939 w 5897880"/>
              <a:gd name="csY16" fmla="*/ 18288 h 18288"/>
              <a:gd name="csX17" fmla="*/ 1487576 w 5897880"/>
              <a:gd name="csY17" fmla="*/ 18288 h 18288"/>
              <a:gd name="csX18" fmla="*/ 1009193 w 5897880"/>
              <a:gd name="csY18" fmla="*/ 18288 h 18288"/>
              <a:gd name="csX19" fmla="*/ 0 w 5897880"/>
              <a:gd name="csY19" fmla="*/ 18288 h 18288"/>
              <a:gd name="csX20" fmla="*/ 0 w 5897880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5DBF4-3033-486D-42F8-96F91BAE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international legal framework governing the WB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sX0" fmla="*/ 0 w 3647661"/>
              <a:gd name="csY0" fmla="*/ 0 h 4436126"/>
              <a:gd name="csX1" fmla="*/ 498514 w 3647661"/>
              <a:gd name="csY1" fmla="*/ 0 h 4436126"/>
              <a:gd name="csX2" fmla="*/ 1069981 w 3647661"/>
              <a:gd name="csY2" fmla="*/ 0 h 4436126"/>
              <a:gd name="csX3" fmla="*/ 1714401 w 3647661"/>
              <a:gd name="csY3" fmla="*/ 0 h 4436126"/>
              <a:gd name="csX4" fmla="*/ 2285868 w 3647661"/>
              <a:gd name="csY4" fmla="*/ 0 h 4436126"/>
              <a:gd name="csX5" fmla="*/ 2784381 w 3647661"/>
              <a:gd name="csY5" fmla="*/ 0 h 4436126"/>
              <a:gd name="csX6" fmla="*/ 3647661 w 3647661"/>
              <a:gd name="csY6" fmla="*/ 0 h 4436126"/>
              <a:gd name="csX7" fmla="*/ 3647661 w 3647661"/>
              <a:gd name="csY7" fmla="*/ 633732 h 4436126"/>
              <a:gd name="csX8" fmla="*/ 3647661 w 3647661"/>
              <a:gd name="csY8" fmla="*/ 1267465 h 4436126"/>
              <a:gd name="csX9" fmla="*/ 3647661 w 3647661"/>
              <a:gd name="csY9" fmla="*/ 1768113 h 4436126"/>
              <a:gd name="csX10" fmla="*/ 3647661 w 3647661"/>
              <a:gd name="csY10" fmla="*/ 2446207 h 4436126"/>
              <a:gd name="csX11" fmla="*/ 3647661 w 3647661"/>
              <a:gd name="csY11" fmla="*/ 2946855 h 4436126"/>
              <a:gd name="csX12" fmla="*/ 3647661 w 3647661"/>
              <a:gd name="csY12" fmla="*/ 3580587 h 4436126"/>
              <a:gd name="csX13" fmla="*/ 3647661 w 3647661"/>
              <a:gd name="csY13" fmla="*/ 4436126 h 4436126"/>
              <a:gd name="csX14" fmla="*/ 3039718 w 3647661"/>
              <a:gd name="csY14" fmla="*/ 4436126 h 4436126"/>
              <a:gd name="csX15" fmla="*/ 2431774 w 3647661"/>
              <a:gd name="csY15" fmla="*/ 4436126 h 4436126"/>
              <a:gd name="csX16" fmla="*/ 1823831 w 3647661"/>
              <a:gd name="csY16" fmla="*/ 4436126 h 4436126"/>
              <a:gd name="csX17" fmla="*/ 1288840 w 3647661"/>
              <a:gd name="csY17" fmla="*/ 4436126 h 4436126"/>
              <a:gd name="csX18" fmla="*/ 607943 w 3647661"/>
              <a:gd name="csY18" fmla="*/ 4436126 h 4436126"/>
              <a:gd name="csX19" fmla="*/ 0 w 3647661"/>
              <a:gd name="csY19" fmla="*/ 4436126 h 4436126"/>
              <a:gd name="csX20" fmla="*/ 0 w 3647661"/>
              <a:gd name="csY20" fmla="*/ 3758032 h 4436126"/>
              <a:gd name="csX21" fmla="*/ 0 w 3647661"/>
              <a:gd name="csY21" fmla="*/ 3035578 h 4436126"/>
              <a:gd name="csX22" fmla="*/ 0 w 3647661"/>
              <a:gd name="csY22" fmla="*/ 2401845 h 4436126"/>
              <a:gd name="csX23" fmla="*/ 0 w 3647661"/>
              <a:gd name="csY23" fmla="*/ 1768113 h 4436126"/>
              <a:gd name="csX24" fmla="*/ 0 w 3647661"/>
              <a:gd name="csY24" fmla="*/ 1178742 h 4436126"/>
              <a:gd name="csX25" fmla="*/ 0 w 3647661"/>
              <a:gd name="csY25" fmla="*/ 589371 h 4436126"/>
              <a:gd name="csX26" fmla="*/ 0 w 3647661"/>
              <a:gd name="csY26" fmla="*/ 0 h 4436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754BD-BFEB-77E5-21AF-5ED8F2730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 2(4) UN Charter – prohibition of conquest through force</a:t>
            </a:r>
          </a:p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 1(2) UN Charter – self determination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sX0" fmla="*/ 0 w 6281928"/>
              <a:gd name="csY0" fmla="*/ 0 h 18288"/>
              <a:gd name="csX1" fmla="*/ 572353 w 6281928"/>
              <a:gd name="csY1" fmla="*/ 0 h 18288"/>
              <a:gd name="csX2" fmla="*/ 1207526 w 6281928"/>
              <a:gd name="csY2" fmla="*/ 0 h 18288"/>
              <a:gd name="csX3" fmla="*/ 1779880 w 6281928"/>
              <a:gd name="csY3" fmla="*/ 0 h 18288"/>
              <a:gd name="csX4" fmla="*/ 2540691 w 6281928"/>
              <a:gd name="csY4" fmla="*/ 0 h 18288"/>
              <a:gd name="csX5" fmla="*/ 3238683 w 6281928"/>
              <a:gd name="csY5" fmla="*/ 0 h 18288"/>
              <a:gd name="csX6" fmla="*/ 3936675 w 6281928"/>
              <a:gd name="csY6" fmla="*/ 0 h 18288"/>
              <a:gd name="csX7" fmla="*/ 4760305 w 6281928"/>
              <a:gd name="csY7" fmla="*/ 0 h 18288"/>
              <a:gd name="csX8" fmla="*/ 5521117 w 6281928"/>
              <a:gd name="csY8" fmla="*/ 0 h 18288"/>
              <a:gd name="csX9" fmla="*/ 6281928 w 6281928"/>
              <a:gd name="csY9" fmla="*/ 0 h 18288"/>
              <a:gd name="csX10" fmla="*/ 6281928 w 6281928"/>
              <a:gd name="csY10" fmla="*/ 18288 h 18288"/>
              <a:gd name="csX11" fmla="*/ 5772394 w 6281928"/>
              <a:gd name="csY11" fmla="*/ 18288 h 18288"/>
              <a:gd name="csX12" fmla="*/ 5200040 w 6281928"/>
              <a:gd name="csY12" fmla="*/ 18288 h 18288"/>
              <a:gd name="csX13" fmla="*/ 4439229 w 6281928"/>
              <a:gd name="csY13" fmla="*/ 18288 h 18288"/>
              <a:gd name="csX14" fmla="*/ 3615599 w 6281928"/>
              <a:gd name="csY14" fmla="*/ 18288 h 18288"/>
              <a:gd name="csX15" fmla="*/ 2980426 w 6281928"/>
              <a:gd name="csY15" fmla="*/ 18288 h 18288"/>
              <a:gd name="csX16" fmla="*/ 2156795 w 6281928"/>
              <a:gd name="csY16" fmla="*/ 18288 h 18288"/>
              <a:gd name="csX17" fmla="*/ 1584442 w 6281928"/>
              <a:gd name="csY17" fmla="*/ 18288 h 18288"/>
              <a:gd name="csX18" fmla="*/ 1074908 w 6281928"/>
              <a:gd name="csY18" fmla="*/ 18288 h 18288"/>
              <a:gd name="csX19" fmla="*/ 0 w 6281928"/>
              <a:gd name="csY19" fmla="*/ 18288 h 18288"/>
              <a:gd name="csX20" fmla="*/ 0 w 6281928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F7E5E-7177-822C-749F-7B26C8B8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Illegality of the occupation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FBC8C-9960-63E7-92AC-17E8C9BB5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ICJ AO 2024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sX0" fmla="*/ 0 w 5649003"/>
              <a:gd name="csY0" fmla="*/ 5325836 h 10651671"/>
              <a:gd name="csX1" fmla="*/ 2824502 w 5649003"/>
              <a:gd name="csY1" fmla="*/ 0 h 10651671"/>
              <a:gd name="csX2" fmla="*/ 5649004 w 5649003"/>
              <a:gd name="csY2" fmla="*/ 5325836 h 10651671"/>
              <a:gd name="csX3" fmla="*/ 2824502 w 5649003"/>
              <a:gd name="csY3" fmla="*/ 10651672 h 10651671"/>
              <a:gd name="csX4" fmla="*/ 0 w 5649003"/>
              <a:gd name="csY4" fmla="*/ 5325836 h 106516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5BB48-B2ED-9E24-1C75-9B8CC9BA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Illegality of settlements (UNSC Res 2334 – 2016)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D569F-5D62-6DA5-67B2-4DD99E3B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832" y="4353507"/>
            <a:ext cx="5733288" cy="93268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Israel’s 2018 Basic law – promoting settlement as an aim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14BDB-722A-3BAB-9BEE-091A8C5E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Is settler violence state violence?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6AD0F-5D04-BF90-4E4F-FEF1465D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0408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 question of law, politics, anthropology, economics etc… 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67D52F9C-CBEC-2D22-A53E-49BC3F55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936" b="-1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BE5BF-5C9E-DB3E-E8D9-92CDF819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ARSIWA 2001</a:t>
            </a:r>
          </a:p>
        </p:txBody>
      </p:sp>
      <p:pic>
        <p:nvPicPr>
          <p:cNvPr id="5" name="Content Placeholder 4" descr="A paper with text on it&#10;&#10;AI-generated content may be incorrect.">
            <a:extLst>
              <a:ext uri="{FF2B5EF4-FFF2-40B4-BE49-F238E27FC236}">
                <a16:creationId xmlns:a16="http://schemas.microsoft.com/office/drawing/2014/main" id="{05F43F89-6470-13EA-9C66-D0C67302B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664701"/>
            <a:ext cx="6780700" cy="55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124</Words>
  <Application>Microsoft Macintosh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Settler violence as state violence</vt:lpstr>
      <vt:lpstr>What is settler violence in the West Bank? </vt:lpstr>
      <vt:lpstr>Who are the settlers? </vt:lpstr>
      <vt:lpstr>What are the consequences of settler violence in the WB? </vt:lpstr>
      <vt:lpstr>What is the international legal framework governing the WB</vt:lpstr>
      <vt:lpstr>Illegality of the occupation</vt:lpstr>
      <vt:lpstr>Illegality of settlements (UNSC Res 2334 – 2016)</vt:lpstr>
      <vt:lpstr>Is settler violence state violence? </vt:lpstr>
      <vt:lpstr>ARSIWA 2001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Panepinto</dc:creator>
  <cp:lastModifiedBy>Alice Panepinto</cp:lastModifiedBy>
  <cp:revision>6</cp:revision>
  <dcterms:created xsi:type="dcterms:W3CDTF">2026-03-03T08:40:21Z</dcterms:created>
  <dcterms:modified xsi:type="dcterms:W3CDTF">2026-03-03T13:10:36Z</dcterms:modified>
</cp:coreProperties>
</file>