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BCA"/>
          </a:solidFill>
        </a:fill>
      </a:tcStyle>
    </a:wholeTbl>
    <a:band2H>
      <a:tcTxStyle b="def" i="def"/>
      <a:tcStyle>
        <a:tcBdr/>
        <a:fill>
          <a:solidFill>
            <a:srgbClr val="F0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ACA"/>
          </a:solidFill>
        </a:fill>
      </a:tcStyle>
    </a:wholeTbl>
    <a:band2H>
      <a:tcTxStyle b="def" i="def"/>
      <a:tcStyle>
        <a:tcBdr/>
        <a:fill>
          <a:solidFill>
            <a:srgbClr val="FA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4D4"/>
          </a:solidFill>
        </a:fill>
      </a:tcStyle>
    </a:wholeTbl>
    <a:band2H>
      <a:tcTxStyle b="def" i="def"/>
      <a:tcStyle>
        <a:tcBdr/>
        <a:fill>
          <a:solidFill>
            <a:srgbClr val="F0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Testo"/>
          <p:cNvSpPr txBox="1"/>
          <p:nvPr>
            <p:ph type="title"/>
          </p:nvPr>
        </p:nvSpPr>
        <p:spPr>
          <a:xfrm>
            <a:off x="0" y="2157319"/>
            <a:ext cx="8915400" cy="8778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4" name="Corpo livello uno…"/>
          <p:cNvSpPr txBox="1"/>
          <p:nvPr>
            <p:ph type="body" idx="1"/>
          </p:nvPr>
        </p:nvSpPr>
        <p:spPr>
          <a:xfrm>
            <a:off x="914400" y="3034552"/>
            <a:ext cx="8001000" cy="3823448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/>
          <p:nvPr>
            <p:ph type="title"/>
          </p:nvPr>
        </p:nvSpPr>
        <p:spPr>
          <a:xfrm>
            <a:off x="0" y="1124711"/>
            <a:ext cx="8915400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1" name="Picture Placeholder 2"/>
          <p:cNvSpPr/>
          <p:nvPr>
            <p:ph type="pic" sz="half" idx="21"/>
          </p:nvPr>
        </p:nvSpPr>
        <p:spPr>
          <a:xfrm>
            <a:off x="5487987" y="2048255"/>
            <a:ext cx="3427413" cy="420624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2" name="Corpo livello uno…"/>
          <p:cNvSpPr txBox="1"/>
          <p:nvPr>
            <p:ph type="body" sz="half" idx="1"/>
          </p:nvPr>
        </p:nvSpPr>
        <p:spPr>
          <a:xfrm>
            <a:off x="914400" y="2039111"/>
            <a:ext cx="4572000" cy="4224530"/>
          </a:xfrm>
          <a:prstGeom prst="rect">
            <a:avLst/>
          </a:prstGeom>
          <a:solidFill>
            <a:srgbClr val="E4E6DE"/>
          </a:solidFill>
        </p:spPr>
        <p:txBody>
          <a:bodyPr lIns="274320" tIns="274320" rIns="274320" bIns="274320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 txBox="1"/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11" name="Corpo livello uno…"/>
          <p:cNvSpPr txBox="1"/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Picture Placeholder 8"/>
          <p:cNvSpPr/>
          <p:nvPr>
            <p:ph type="pic" sz="half" idx="21"/>
          </p:nvPr>
        </p:nvSpPr>
        <p:spPr>
          <a:xfrm>
            <a:off x="927100" y="1129552"/>
            <a:ext cx="7988300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3" name="Numero diapositiva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olo Testo"/>
          <p:cNvSpPr txBox="1"/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21" name="Corpo livello uno…"/>
          <p:cNvSpPr txBox="1"/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Picture Placeholder 8"/>
          <p:cNvSpPr/>
          <p:nvPr>
            <p:ph type="pic" sz="quarter" idx="21"/>
          </p:nvPr>
        </p:nvSpPr>
        <p:spPr>
          <a:xfrm>
            <a:off x="927100" y="1129552"/>
            <a:ext cx="3986785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3" name="Picture Placeholder 8"/>
          <p:cNvSpPr/>
          <p:nvPr>
            <p:ph type="pic" sz="quarter" idx="22"/>
          </p:nvPr>
        </p:nvSpPr>
        <p:spPr>
          <a:xfrm>
            <a:off x="4928615" y="1129552"/>
            <a:ext cx="3986785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4" name="Numero diapositiva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Testo"/>
          <p:cNvSpPr txBox="1"/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32" name="Corpo livello uno…"/>
          <p:cNvSpPr txBox="1"/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" name="Picture Placeholder 8"/>
          <p:cNvSpPr/>
          <p:nvPr>
            <p:ph type="pic" sz="half" idx="21"/>
          </p:nvPr>
        </p:nvSpPr>
        <p:spPr>
          <a:xfrm>
            <a:off x="927100" y="1129552"/>
            <a:ext cx="6601969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4" name="Picture Placeholder 8"/>
          <p:cNvSpPr/>
          <p:nvPr>
            <p:ph type="pic" sz="quarter" idx="22"/>
          </p:nvPr>
        </p:nvSpPr>
        <p:spPr>
          <a:xfrm>
            <a:off x="7543800" y="1129552"/>
            <a:ext cx="1371600" cy="1481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5" name="Picture Placeholder 8"/>
          <p:cNvSpPr/>
          <p:nvPr>
            <p:ph type="pic" sz="quarter" idx="23"/>
          </p:nvPr>
        </p:nvSpPr>
        <p:spPr>
          <a:xfrm>
            <a:off x="7543800" y="2629168"/>
            <a:ext cx="1371600" cy="1481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6" name="Numero diapositiva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9801" y="959643"/>
            <a:ext cx="1637023" cy="77785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ttangolo 9"/>
          <p:cNvSpPr/>
          <p:nvPr/>
        </p:nvSpPr>
        <p:spPr>
          <a:xfrm>
            <a:off x="-6887" y="5420704"/>
            <a:ext cx="9144002" cy="580047"/>
          </a:xfrm>
          <a:prstGeom prst="rect">
            <a:avLst/>
          </a:prstGeom>
          <a:solidFill>
            <a:srgbClr val="BB1717"/>
          </a:solidFill>
          <a:ln w="3175">
            <a:solidFill>
              <a:srgbClr val="BB1717"/>
            </a:solidFill>
            <a:miter/>
          </a:ln>
        </p:spPr>
        <p:txBody>
          <a:bodyPr lIns="34289" tIns="34289" rIns="34289" bIns="34289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Numero diapositiva"/>
          <p:cNvSpPr txBox="1"/>
          <p:nvPr>
            <p:ph type="sldNum" sz="quarter" idx="2"/>
          </p:nvPr>
        </p:nvSpPr>
        <p:spPr>
          <a:xfrm>
            <a:off x="8279586" y="5648711"/>
            <a:ext cx="235765" cy="225446"/>
          </a:xfrm>
          <a:prstGeom prst="rect">
            <a:avLst/>
          </a:prstGeom>
        </p:spPr>
        <p:txBody>
          <a:bodyPr lIns="34289" tIns="34289" rIns="34289" bIns="34289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Testo"/>
          <p:cNvSpPr txBox="1"/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" name="Corpo livello uno…"/>
          <p:cNvSpPr txBox="1"/>
          <p:nvPr>
            <p:ph type="body" idx="1"/>
          </p:nvPr>
        </p:nvSpPr>
        <p:spPr>
          <a:xfrm>
            <a:off x="1114424" y="2595561"/>
            <a:ext cx="7610476" cy="367076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/>
          <p:nvPr>
            <p:ph type="title"/>
          </p:nvPr>
        </p:nvSpPr>
        <p:spPr>
          <a:xfrm>
            <a:off x="0" y="5025435"/>
            <a:ext cx="8915400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" name="Corpo livello uno…"/>
          <p:cNvSpPr txBox="1"/>
          <p:nvPr>
            <p:ph type="body" sz="quarter" idx="1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/>
          <a:lstStyle>
            <a:lvl1pPr marL="0" indent="0">
              <a:spcBef>
                <a:spcPts val="300"/>
              </a:spcBef>
              <a:buClrTx/>
              <a:buSzTx/>
              <a:buNone/>
              <a:defRPr sz="1800"/>
            </a:lvl1pPr>
            <a:lvl2pPr marL="0" indent="457200">
              <a:spcBef>
                <a:spcPts val="300"/>
              </a:spcBef>
              <a:buClrTx/>
              <a:buSzTx/>
              <a:buNone/>
              <a:defRPr sz="1800"/>
            </a:lvl2pPr>
            <a:lvl3pPr marL="0" indent="914400">
              <a:spcBef>
                <a:spcPts val="300"/>
              </a:spcBef>
              <a:buClrTx/>
              <a:buSzTx/>
              <a:buNone/>
              <a:defRPr sz="1800"/>
            </a:lvl3pPr>
            <a:lvl4pPr marL="0" indent="1371600">
              <a:spcBef>
                <a:spcPts val="300"/>
              </a:spcBef>
              <a:buClrTx/>
              <a:buSzTx/>
              <a:buNone/>
              <a:defRPr sz="1800"/>
            </a:lvl4pPr>
            <a:lvl5pPr marL="0" indent="1828800">
              <a:spcBef>
                <a:spcPts val="300"/>
              </a:spcBef>
              <a:buClrTx/>
              <a:buSzTx/>
              <a:buNone/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Picture Placeholder 8"/>
          <p:cNvSpPr/>
          <p:nvPr>
            <p:ph type="pic" idx="21"/>
          </p:nvPr>
        </p:nvSpPr>
        <p:spPr>
          <a:xfrm>
            <a:off x="927100" y="1129552"/>
            <a:ext cx="7988300" cy="3886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/>
          <p:nvPr>
            <p:ph type="title"/>
          </p:nvPr>
        </p:nvSpPr>
        <p:spPr>
          <a:xfrm>
            <a:off x="0" y="3200399"/>
            <a:ext cx="8915400" cy="2286001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2" name="Corpo livello uno…"/>
          <p:cNvSpPr txBox="1"/>
          <p:nvPr>
            <p:ph type="body" sz="quarter" idx="1"/>
          </p:nvPr>
        </p:nvSpPr>
        <p:spPr>
          <a:xfrm>
            <a:off x="914400" y="5484607"/>
            <a:ext cx="8001000" cy="777241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 anchor="ctr"/>
          <a:lstStyle>
            <a:lvl1pPr marL="0" indent="0">
              <a:spcBef>
                <a:spcPts val="300"/>
              </a:spcBef>
              <a:buClrTx/>
              <a:buSzTx/>
              <a:buNone/>
              <a:defRPr sz="1800"/>
            </a:lvl1pPr>
            <a:lvl2pPr marL="0" indent="457200">
              <a:spcBef>
                <a:spcPts val="300"/>
              </a:spcBef>
              <a:buClrTx/>
              <a:buSzTx/>
              <a:buNone/>
              <a:defRPr sz="1800"/>
            </a:lvl2pPr>
            <a:lvl3pPr marL="0" indent="914400">
              <a:spcBef>
                <a:spcPts val="300"/>
              </a:spcBef>
              <a:buClrTx/>
              <a:buSzTx/>
              <a:buNone/>
              <a:defRPr sz="1800"/>
            </a:lvl3pPr>
            <a:lvl4pPr marL="0" indent="1371600">
              <a:spcBef>
                <a:spcPts val="300"/>
              </a:spcBef>
              <a:buClrTx/>
              <a:buSzTx/>
              <a:buNone/>
              <a:defRPr sz="1800"/>
            </a:lvl4pPr>
            <a:lvl5pPr marL="0" indent="1828800">
              <a:spcBef>
                <a:spcPts val="300"/>
              </a:spcBef>
              <a:buClrTx/>
              <a:buSzTx/>
              <a:buNone/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/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1" name="Corpo livello uno…"/>
          <p:cNvSpPr txBox="1"/>
          <p:nvPr>
            <p:ph type="body" sz="half" idx="1"/>
          </p:nvPr>
        </p:nvSpPr>
        <p:spPr>
          <a:xfrm>
            <a:off x="1117600" y="2595563"/>
            <a:ext cx="3566160" cy="36814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/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0" name="Corpo livello uno…"/>
          <p:cNvSpPr txBox="1"/>
          <p:nvPr>
            <p:ph type="body" sz="quarter" idx="1"/>
          </p:nvPr>
        </p:nvSpPr>
        <p:spPr>
          <a:xfrm>
            <a:off x="1120587" y="2017713"/>
            <a:ext cx="3566161" cy="8778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Text Placeholder 4"/>
          <p:cNvSpPr/>
          <p:nvPr>
            <p:ph type="body" sz="quarter" idx="21"/>
          </p:nvPr>
        </p:nvSpPr>
        <p:spPr>
          <a:xfrm>
            <a:off x="5147533" y="2017713"/>
            <a:ext cx="3566160" cy="877888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62" name="Straight Connector 10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Straight Connector 11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" name="Straight Connector 12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Straight Connector 13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Straight Connector 14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Straight Connector 15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Testo"/>
          <p:cNvSpPr txBox="1"/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olo Testo"/>
          <p:cNvSpPr txBox="1"/>
          <p:nvPr>
            <p:ph type="title"/>
          </p:nvPr>
        </p:nvSpPr>
        <p:spPr>
          <a:xfrm>
            <a:off x="0" y="1124711"/>
            <a:ext cx="8915400" cy="9144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1" name="Corpo livello uno…"/>
          <p:cNvSpPr txBox="1"/>
          <p:nvPr>
            <p:ph type="body" sz="half" idx="1"/>
          </p:nvPr>
        </p:nvSpPr>
        <p:spPr>
          <a:xfrm>
            <a:off x="5147533" y="2590800"/>
            <a:ext cx="3566161" cy="36861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Text Placeholder 3"/>
          <p:cNvSpPr/>
          <p:nvPr>
            <p:ph type="body" sz="half" idx="21"/>
          </p:nvPr>
        </p:nvSpPr>
        <p:spPr>
          <a:xfrm>
            <a:off x="900951" y="2039110"/>
            <a:ext cx="3566161" cy="4224530"/>
          </a:xfrm>
          <a:prstGeom prst="rect">
            <a:avLst/>
          </a:prstGeom>
          <a:solidFill>
            <a:srgbClr val="E4E6DE"/>
          </a:solidFill>
        </p:spPr>
        <p:txBody>
          <a:bodyPr lIns="274320" tIns="274320" rIns="274320" bIns="274320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9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14399" y="-1"/>
            <a:ext cx="7999415" cy="182882"/>
          </a:xfrm>
          <a:prstGeom prst="rect">
            <a:avLst/>
          </a:prstGeom>
          <a:solidFill>
            <a:srgbClr val="D6D9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7"/>
          <p:cNvSpPr/>
          <p:nvPr/>
        </p:nvSpPr>
        <p:spPr>
          <a:xfrm>
            <a:off x="914399" y="6675119"/>
            <a:ext cx="7999415" cy="182881"/>
          </a:xfrm>
          <a:prstGeom prst="rect">
            <a:avLst/>
          </a:prstGeom>
          <a:solidFill>
            <a:srgbClr val="E4E6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8906793" y="6652587"/>
            <a:ext cx="223402" cy="1981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49262">
              <a:defRPr sz="800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723194" marR="0" indent="-37394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1073855" marR="0" indent="-38805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408994" marR="0" indent="-37394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1759655" marR="0" indent="-38805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094089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436989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2781476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125964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_Eutci7ack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ctrTitle"/>
          </p:nvPr>
        </p:nvSpPr>
        <p:spPr>
          <a:xfrm>
            <a:off x="874715" y="755197"/>
            <a:ext cx="7772401" cy="978409"/>
          </a:xfrm>
          <a:prstGeom prst="rect">
            <a:avLst/>
          </a:prstGeom>
        </p:spPr>
        <p:txBody>
          <a:bodyPr/>
          <a:lstStyle/>
          <a:p>
            <a:pPr/>
            <a:r>
              <a:t>Struttura e Processo</a:t>
            </a:r>
          </a:p>
        </p:txBody>
      </p:sp>
      <p:sp>
        <p:nvSpPr>
          <p:cNvPr id="155" name="Subtitle 2"/>
          <p:cNvSpPr txBox="1"/>
          <p:nvPr>
            <p:ph type="subTitle" sz="quarter" idx="1"/>
          </p:nvPr>
        </p:nvSpPr>
        <p:spPr>
          <a:xfrm>
            <a:off x="874715" y="3247838"/>
            <a:ext cx="7772401" cy="877824"/>
          </a:xfrm>
          <a:prstGeom prst="rect">
            <a:avLst/>
          </a:prstGeom>
        </p:spPr>
        <p:txBody>
          <a:bodyPr/>
          <a:lstStyle/>
          <a:p>
            <a:pPr defTabSz="877823">
              <a:spcBef>
                <a:spcPts val="0"/>
              </a:spcBef>
              <a:defRPr sz="1536"/>
            </a:pPr>
            <a:r>
              <a:t>Sofia Venturoli</a:t>
            </a:r>
          </a:p>
          <a:p>
            <a:pPr defTabSz="877823">
              <a:spcBef>
                <a:spcPts val="0"/>
              </a:spcBef>
              <a:defRPr sz="1536"/>
            </a:pPr>
            <a:r>
              <a:t>Antropologia Politica, 2023</a:t>
            </a:r>
          </a:p>
          <a:p>
            <a:pPr defTabSz="877823">
              <a:spcBef>
                <a:spcPts val="0"/>
              </a:spcBef>
              <a:defRPr sz="1536"/>
            </a:pPr>
            <a:r>
              <a:t>Unito</a:t>
            </a:r>
          </a:p>
        </p:txBody>
      </p:sp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2562" y="6051313"/>
            <a:ext cx="1204889" cy="415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tent Placeholder 2"/>
          <p:cNvSpPr txBox="1"/>
          <p:nvPr/>
        </p:nvSpPr>
        <p:spPr>
          <a:xfrm>
            <a:off x="45541" y="2301301"/>
            <a:ext cx="5332138" cy="326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normAutofit fontScale="100000" lnSpcReduction="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b="1" i="1" sz="2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marL="685800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Processo e conflitto + </a:t>
            </a:r>
            <a:r>
              <a:rPr b="1"/>
              <a:t>individuo</a:t>
            </a:r>
            <a:r>
              <a:t>: strategie manipolative, decisioni individuali</a:t>
            </a:r>
          </a:p>
          <a:p>
            <a:pPr lvl="1" marL="685800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Rituale e communitas</a:t>
            </a:r>
          </a:p>
          <a:p>
            <a:pPr lvl="1" marL="685800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Dramma sociale</a:t>
            </a:r>
          </a:p>
          <a:p>
            <a:pPr lvl="1" marL="685800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Action theory</a:t>
            </a:r>
          </a:p>
        </p:txBody>
      </p:sp>
      <p:sp>
        <p:nvSpPr>
          <p:cNvPr id="188" name="Rectangle 1"/>
          <p:cNvSpPr txBox="1"/>
          <p:nvPr/>
        </p:nvSpPr>
        <p:spPr>
          <a:xfrm>
            <a:off x="376223" y="171278"/>
            <a:ext cx="5608108" cy="235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defRPr b="1" sz="300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Victor Turner, Schism and Continuity in an African Society (1957) The forest of symbols. Aspects of Ndembu ritual (1967)</a:t>
            </a:r>
          </a:p>
        </p:txBody>
      </p:sp>
      <p:pic>
        <p:nvPicPr>
          <p:cNvPr id="189" name="ndembu.jpg" descr="ndemb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058" y="-123284"/>
            <a:ext cx="5933360" cy="5543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"/>
          <p:cNvSpPr txBox="1"/>
          <p:nvPr/>
        </p:nvSpPr>
        <p:spPr>
          <a:xfrm>
            <a:off x="238275" y="224777"/>
            <a:ext cx="6269328" cy="144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defRPr b="1" sz="300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Edmund Leach, “Political System of Highland Burma” (1954)</a:t>
            </a:r>
          </a:p>
        </p:txBody>
      </p:sp>
      <p:sp>
        <p:nvSpPr>
          <p:cNvPr id="192" name="Content Placeholder 2"/>
          <p:cNvSpPr txBox="1"/>
          <p:nvPr/>
        </p:nvSpPr>
        <p:spPr>
          <a:xfrm>
            <a:off x="119511" y="1965257"/>
            <a:ext cx="4615106" cy="345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normAutofit fontScale="100000" lnSpcReduction="0"/>
          </a:bodyPr>
          <a:lstStyle/>
          <a:p>
            <a:pPr marL="221742" indent="-221742" defTabSz="886968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b="1" i="1" sz="2716">
                <a:latin typeface="Calibri"/>
                <a:ea typeface="Calibri"/>
                <a:cs typeface="Calibri"/>
                <a:sym typeface="Calibri"/>
              </a:defRPr>
            </a:pPr>
            <a:r>
              <a:t>Fuori dall’Africa: </a:t>
            </a:r>
            <a:r>
              <a:rPr b="0" i="0"/>
              <a:t>verso un’analisi più dinamica, orientata allo studio dei processi.</a:t>
            </a:r>
          </a:p>
          <a:p>
            <a:pPr lvl="1" marL="665226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Diverse realtà etniche, linguistiche, religiose e politiche in relazione</a:t>
            </a:r>
          </a:p>
          <a:p>
            <a:pPr lvl="1" marL="665226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Norme e deviazioni</a:t>
            </a:r>
          </a:p>
          <a:p>
            <a:pPr lvl="1" marL="665226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Oltre i sistemi chiusi</a:t>
            </a:r>
          </a:p>
        </p:txBody>
      </p:sp>
      <p:grpSp>
        <p:nvGrpSpPr>
          <p:cNvPr id="195" name="Picture 3"/>
          <p:cNvGrpSpPr/>
          <p:nvPr/>
        </p:nvGrpSpPr>
        <p:grpSpPr>
          <a:xfrm>
            <a:off x="4820520" y="3659121"/>
            <a:ext cx="1292088" cy="1722783"/>
            <a:chOff x="0" y="0"/>
            <a:chExt cx="1292086" cy="1722782"/>
          </a:xfrm>
        </p:grpSpPr>
        <p:sp>
          <p:nvSpPr>
            <p:cNvPr id="193" name="Rettangolo"/>
            <p:cNvSpPr/>
            <p:nvPr/>
          </p:nvSpPr>
          <p:spPr>
            <a:xfrm>
              <a:off x="0" y="0"/>
              <a:ext cx="1292087" cy="172278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40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94" name="image8.jpeg" descr="image8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2087" cy="1722783"/>
            </a:xfrm>
            <a:prstGeom prst="rect">
              <a:avLst/>
            </a:prstGeom>
            <a:ln w="635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38100" dist="12700" dir="54000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9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4827" y="2213664"/>
            <a:ext cx="3059174" cy="3227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311008" y="2384266"/>
            <a:ext cx="8413893" cy="38820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 sz="1800"/>
            </a:pPr>
            <a:r>
              <a:t>“A Maori shaman cures meningitis through an infusion of mana, an</a:t>
            </a:r>
          </a:p>
          <a:p>
            <a:pPr marL="0" indent="0">
              <a:buSzTx/>
              <a:buFont typeface="Wingdings 2"/>
              <a:buNone/>
              <a:defRPr sz="1800"/>
            </a:pPr>
            <a:r>
              <a:t>invisible force into the body of his patient. A Cree Indian chief plans a</a:t>
            </a:r>
          </a:p>
          <a:p>
            <a:pPr marL="0" indent="0">
              <a:buSzTx/>
              <a:buFont typeface="Wingdings 2"/>
              <a:buNone/>
              <a:defRPr sz="1800"/>
            </a:pPr>
            <a:r>
              <a:t>wedding. A United States president unleashes a bombing of unprece-</a:t>
            </a:r>
          </a:p>
          <a:p>
            <a:pPr marL="0" indent="0">
              <a:buSzTx/>
              <a:buFont typeface="Wingdings 2"/>
              <a:buNone/>
              <a:defRPr sz="1800"/>
            </a:pPr>
            <a:r>
              <a:t>dented scope on an impoverished Asian country. A Lugbara sorcerer</a:t>
            </a:r>
          </a:p>
          <a:p>
            <a:pPr marL="0" indent="0">
              <a:buSzTx/>
              <a:buFont typeface="Wingdings 2"/>
              <a:buNone/>
              <a:defRPr sz="1800"/>
            </a:pPr>
            <a:r>
              <a:t>invokes ghosts to inflict sickness upon a neighbor. An Aztec priest tears</a:t>
            </a:r>
          </a:p>
          <a:p>
            <a:pPr marL="0" indent="0">
              <a:buSzTx/>
              <a:buFont typeface="Wingdings 2"/>
              <a:buNone/>
              <a:defRPr sz="1800"/>
            </a:pPr>
            <a:r>
              <a:t>the living heart from a human sacrifice” (Lewellen, 2003:88)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-1" y="1123856"/>
            <a:ext cx="8913815" cy="9144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24" t="0" r="0" b="0"/>
          <a:stretch>
            <a:fillRect/>
          </a:stretch>
        </p:blipFill>
        <p:spPr>
          <a:xfrm>
            <a:off x="329248" y="296581"/>
            <a:ext cx="8335292" cy="6223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xfrm>
            <a:off x="-1" y="853416"/>
            <a:ext cx="8913815" cy="914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la transizione e la fine del funzionalismo</a:t>
            </a:r>
          </a:p>
        </p:txBody>
      </p:sp>
      <p:sp>
        <p:nvSpPr>
          <p:cNvPr id="159" name="Content Placeholder 2"/>
          <p:cNvSpPr txBox="1"/>
          <p:nvPr>
            <p:ph type="body" idx="1"/>
          </p:nvPr>
        </p:nvSpPr>
        <p:spPr>
          <a:xfrm>
            <a:off x="97699" y="1856070"/>
            <a:ext cx="8634136" cy="3992997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spcBef>
                <a:spcPts val="1900"/>
              </a:spcBef>
              <a:defRPr sz="1727"/>
            </a:pPr>
            <a:r>
              <a:t>Mancanza di una visione collettiva delle reazioni al funzionalismo.</a:t>
            </a: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i="1" sz="1727"/>
            </a:pPr>
            <a:r>
              <a:t>“From the viewpoint of the sociology of knowledge, it is no accident that this alteration of analytical focus from structure to process has developed during a period in which the formerly colonial territories of Asia, Africa, and the Pacific have been undergoing far-reaching political changes that have culminated in independence. “</a:t>
            </a: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b="1" i="1" sz="1727"/>
            </a:pPr>
            <a:r>
              <a:t>Political Anthropology</a:t>
            </a:r>
            <a:r>
              <a:rPr b="0" i="0"/>
              <a:t>, Marc </a:t>
            </a:r>
            <a:r>
              <a:rPr b="0" i="0"/>
              <a:t>Swartz, Victor Turner, and Arthur Tuden 1966</a:t>
            </a:r>
            <a:endParaRPr b="0" i="0"/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  <a:r>
              <a:t> </a:t>
            </a:r>
          </a:p>
        </p:txBody>
      </p:sp>
      <p:sp>
        <p:nvSpPr>
          <p:cNvPr id="160" name="Title 1"/>
          <p:cNvSpPr/>
          <p:nvPr/>
        </p:nvSpPr>
        <p:spPr>
          <a:xfrm>
            <a:off x="97699" y="6044441"/>
            <a:ext cx="8816114" cy="557546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xfrm>
            <a:off x="116627" y="488915"/>
            <a:ext cx="8913815" cy="914401"/>
          </a:xfrm>
          <a:prstGeom prst="rect">
            <a:avLst/>
          </a:prstGeom>
        </p:spPr>
        <p:txBody>
          <a:bodyPr/>
          <a:lstStyle/>
          <a:p>
            <a:pPr/>
            <a:r>
              <a:t>La scuola di Manchester</a:t>
            </a:r>
          </a:p>
        </p:txBody>
      </p:sp>
      <p:sp>
        <p:nvSpPr>
          <p:cNvPr id="163" name="Content Placeholder 2"/>
          <p:cNvSpPr txBox="1"/>
          <p:nvPr>
            <p:ph type="body" sz="half" idx="1"/>
          </p:nvPr>
        </p:nvSpPr>
        <p:spPr>
          <a:xfrm>
            <a:off x="329105" y="1488658"/>
            <a:ext cx="4610879" cy="507786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t>Il Rhodes-Livingstone Institute</a:t>
            </a:r>
            <a:endParaRPr b="1"/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t>La decolonizzazione, gli effetti dei cambiamenti e della “modernizzazione” sulle strutture politiche </a:t>
            </a:r>
          </a:p>
          <a:p>
            <a:pPr marL="0" indent="0">
              <a:lnSpc>
                <a:spcPct val="110000"/>
              </a:lnSpc>
              <a:buSzTx/>
              <a:buFont typeface="Wingdings 2"/>
              <a:buNone/>
              <a:defRPr i="1"/>
            </a:pPr>
            <a:r>
              <a:t>Extended case method</a:t>
            </a:r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t>L’antropologia urbana: contraddizioni, conflitti, stravolgimento degli assetti “tradizionali” </a:t>
            </a:r>
          </a:p>
        </p:txBody>
      </p:sp>
      <p:pic>
        <p:nvPicPr>
          <p:cNvPr id="164" name="rhodes-livingstone_museum_livingstone_.jpg" descr="rhodes-livingstone_museum_livingstone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6395" y="1511917"/>
            <a:ext cx="3810001" cy="505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xfrm>
            <a:off x="116627" y="488915"/>
            <a:ext cx="8913815" cy="914401"/>
          </a:xfrm>
          <a:prstGeom prst="rect">
            <a:avLst/>
          </a:prstGeom>
        </p:spPr>
        <p:txBody>
          <a:bodyPr/>
          <a:lstStyle/>
          <a:p>
            <a:pPr/>
            <a:r>
              <a:t>L’approccio processuale </a:t>
            </a:r>
          </a:p>
        </p:txBody>
      </p:sp>
      <p:sp>
        <p:nvSpPr>
          <p:cNvPr id="167" name="Content Placeholder 2"/>
          <p:cNvSpPr txBox="1"/>
          <p:nvPr>
            <p:ph type="body" sz="half" idx="1"/>
          </p:nvPr>
        </p:nvSpPr>
        <p:spPr>
          <a:xfrm>
            <a:off x="457199" y="1530277"/>
            <a:ext cx="4610880" cy="5077860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sz="1940"/>
            </a:pPr>
            <a:r>
              <a:t>Da </a:t>
            </a:r>
            <a:r>
              <a:rPr i="1"/>
              <a:t>African Political Systems </a:t>
            </a:r>
            <a:r>
              <a:t>a </a:t>
            </a:r>
            <a:r>
              <a:rPr i="1"/>
              <a:t>Political Anthropology</a:t>
            </a:r>
            <a:r>
              <a:t>: </a:t>
            </a:r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b="1" sz="1649"/>
            </a:pPr>
            <a:r>
              <a:t>“</a:t>
            </a:r>
            <a:r>
              <a:rPr b="0"/>
              <a:t>the study of the </a:t>
            </a:r>
            <a:r>
              <a:rPr u="sng"/>
              <a:t>processes</a:t>
            </a:r>
            <a:r>
              <a:rPr b="0"/>
              <a:t> involved in determining and implementing </a:t>
            </a:r>
            <a:r>
              <a:rPr i="1"/>
              <a:t>public</a:t>
            </a:r>
            <a:r>
              <a:t> </a:t>
            </a:r>
            <a:r>
              <a:rPr i="1"/>
              <a:t>goals</a:t>
            </a:r>
            <a:r>
              <a:rPr b="0"/>
              <a:t> and in the differential </a:t>
            </a:r>
            <a:r>
              <a:t>achievement</a:t>
            </a:r>
            <a:r>
              <a:rPr b="0"/>
              <a:t> and use of power by the </a:t>
            </a:r>
            <a:r>
              <a:t>members</a:t>
            </a:r>
            <a:r>
              <a:rPr b="0"/>
              <a:t> of the group concerned with these goals” (7).</a:t>
            </a:r>
            <a:endParaRPr b="0"/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b="1" sz="1649"/>
            </a:pPr>
            <a:endParaRPr b="0"/>
          </a:p>
          <a:p>
            <a:pPr marL="0" indent="0" defTabSz="443484">
              <a:spcBef>
                <a:spcPts val="1100"/>
              </a:spcBef>
              <a:buClrTx/>
              <a:buSzTx/>
              <a:buNone/>
              <a:defRPr sz="1649">
                <a:solidFill>
                  <a:srgbClr val="000000"/>
                </a:solidFill>
              </a:defRPr>
            </a:pPr>
            <a:r>
              <a:t>“</a:t>
            </a:r>
            <a:r>
              <a:rPr b="1"/>
              <a:t>Power</a:t>
            </a:r>
            <a:r>
              <a:t>, in this context, is a symbolic medium whose functioning does not depend primarily upon its intrinsic effectiveness but upon the expec­tations that its employment arouses in those who comply with it” (14). </a:t>
            </a:r>
          </a:p>
        </p:txBody>
      </p:sp>
      <p:pic>
        <p:nvPicPr>
          <p:cNvPr id="1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2844" y="1530277"/>
            <a:ext cx="3313956" cy="4965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ent Placeholder 2"/>
          <p:cNvSpPr txBox="1"/>
          <p:nvPr>
            <p:ph type="body" idx="1"/>
          </p:nvPr>
        </p:nvSpPr>
        <p:spPr>
          <a:xfrm>
            <a:off x="369889" y="1528796"/>
            <a:ext cx="8316912" cy="5254846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l’ampiezza delle relazione e delle aree d’azione della politica si sostituiscono e si sovrappongono continuamente a seconda dei punti di vista e del momento, aree dinamiche e fluide in cui si mette in atto la competizione e si prendono le decisioni </a:t>
            </a:r>
          </a:p>
          <a:p>
            <a:pPr>
              <a:defRPr sz="2400"/>
            </a:pPr>
            <a:r>
              <a:t>Le strutture politiche non sempre si sovrappongono con le strutture sociali</a:t>
            </a:r>
          </a:p>
          <a:p>
            <a:pPr>
              <a:defRPr sz="2400"/>
            </a:pPr>
            <a:r>
              <a:t>Il coinvolgimento periodico degli </a:t>
            </a:r>
            <a:r>
              <a:rPr b="1"/>
              <a:t>individui</a:t>
            </a:r>
          </a:p>
          <a:p>
            <a:pPr>
              <a:defRPr sz="2400"/>
            </a:pPr>
            <a:r>
              <a:t>la competizione per il potere, gli obiettivi consci</a:t>
            </a:r>
          </a:p>
        </p:txBody>
      </p:sp>
      <p:sp>
        <p:nvSpPr>
          <p:cNvPr id="171" name="Title 1"/>
          <p:cNvSpPr txBox="1"/>
          <p:nvPr>
            <p:ph type="title"/>
          </p:nvPr>
        </p:nvSpPr>
        <p:spPr>
          <a:xfrm>
            <a:off x="0" y="257162"/>
            <a:ext cx="7767698" cy="914092"/>
          </a:xfrm>
          <a:prstGeom prst="rect">
            <a:avLst/>
          </a:prstGeom>
        </p:spPr>
        <p:txBody>
          <a:bodyPr/>
          <a:lstStyle/>
          <a:p>
            <a:pPr algn="just">
              <a:defRPr sz="2800"/>
            </a:pPr>
            <a:r>
              <a:t>Cambiano gli ambiti di analisi: </a:t>
            </a:r>
            <a:r>
              <a:rPr i="1"/>
              <a:t>political field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ntent Placeholder 2"/>
          <p:cNvSpPr txBox="1"/>
          <p:nvPr>
            <p:ph type="body" idx="1"/>
          </p:nvPr>
        </p:nvSpPr>
        <p:spPr>
          <a:xfrm>
            <a:off x="329734" y="1257732"/>
            <a:ext cx="8357066" cy="54122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t>obiettivi consci e gestiti dal gruppo e dall’individuo, i modi e le abilità con cui si prendono e si rafforzano le decisioni, la competizione per il potere e l’implementazione del potere</a:t>
            </a:r>
          </a:p>
          <a:p>
            <a:pPr>
              <a:lnSpc>
                <a:spcPct val="90000"/>
              </a:lnSpc>
              <a:defRPr sz="2400"/>
            </a:pPr>
            <a:r>
              <a:t>dall’equilibrio al cambiamento</a:t>
            </a:r>
          </a:p>
          <a:p>
            <a:pPr>
              <a:lnSpc>
                <a:spcPct val="90000"/>
              </a:lnSpc>
              <a:defRPr sz="2400"/>
            </a:pPr>
            <a:r>
              <a:t>competizione per il </a:t>
            </a:r>
            <a:r>
              <a:rPr u="sng">
                <a:solidFill>
                  <a:srgbClr val="8DA440"/>
                </a:solidFill>
                <a:uFill>
                  <a:solidFill>
                    <a:srgbClr val="8DA440"/>
                  </a:solidFill>
                </a:uFill>
                <a:hlinkClick r:id="rId2" invalidUrl="" action="" tgtFrame="" tooltip="" history="1" highlightClick="0" endSnd="0"/>
              </a:rPr>
              <a:t>potere </a:t>
            </a:r>
            <a:r>
              <a:rPr u="sng">
                <a:solidFill>
                  <a:srgbClr val="8DA440"/>
                </a:solidFill>
                <a:uFill>
                  <a:solidFill>
                    <a:srgbClr val="8DA440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  <a:p>
            <a:pPr>
              <a:lnSpc>
                <a:spcPct val="90000"/>
              </a:lnSpc>
              <a:defRPr sz="2400"/>
            </a:pPr>
            <a:r>
              <a:t>dalla visione astorica al contesto temporale </a:t>
            </a:r>
          </a:p>
          <a:p>
            <a:pPr>
              <a:lnSpc>
                <a:spcPct val="90000"/>
              </a:lnSpc>
              <a:defRPr sz="2400"/>
            </a:pPr>
            <a:r>
              <a:t>differenti scale di analisi: 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t>l’interesse per le attività individuali o gruppi ristretti</a:t>
            </a:r>
            <a:endParaRPr sz="1800"/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t> sistemi nazionali </a:t>
            </a:r>
            <a:endParaRPr sz="1800"/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t>strategie adattative delle culture tradizionali nei processi incorporativi dello stato-nazione</a:t>
            </a:r>
          </a:p>
        </p:txBody>
      </p:sp>
      <p:sp>
        <p:nvSpPr>
          <p:cNvPr id="174" name="Title 1"/>
          <p:cNvSpPr txBox="1"/>
          <p:nvPr>
            <p:ph type="title"/>
          </p:nvPr>
        </p:nvSpPr>
        <p:spPr>
          <a:xfrm>
            <a:off x="0" y="257162"/>
            <a:ext cx="7767698" cy="914092"/>
          </a:xfrm>
          <a:prstGeom prst="rect">
            <a:avLst/>
          </a:prstGeom>
        </p:spPr>
        <p:txBody>
          <a:bodyPr/>
          <a:lstStyle>
            <a:lvl1pPr algn="just">
              <a:defRPr i="1" sz="2800"/>
            </a:lvl1pPr>
          </a:lstStyle>
          <a:p>
            <a:pPr/>
            <a:r>
              <a:t>Process theory e Action Theory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xfrm>
            <a:off x="382985" y="516048"/>
            <a:ext cx="8439865" cy="1143001"/>
          </a:xfrm>
          <a:prstGeom prst="rect">
            <a:avLst/>
          </a:prstGeom>
        </p:spPr>
        <p:txBody>
          <a:bodyPr/>
          <a:lstStyle/>
          <a:p>
            <a:pPr algn="just" defTabSz="850391">
              <a:defRPr b="1" sz="2232"/>
            </a:pPr>
            <a:r>
              <a:t>Potere</a:t>
            </a:r>
            <a:r>
              <a:rPr b="0"/>
              <a:t> “an ability to influence the behavior of others and/or gain influence over the control of valued actions.” Ronald Cohen (1970: 31) </a:t>
            </a:r>
          </a:p>
        </p:txBody>
      </p:sp>
      <p:sp>
        <p:nvSpPr>
          <p:cNvPr id="177" name="Content Placeholder 2"/>
          <p:cNvSpPr txBox="1"/>
          <p:nvPr>
            <p:ph type="body" sz="half" idx="1"/>
          </p:nvPr>
        </p:nvSpPr>
        <p:spPr>
          <a:xfrm>
            <a:off x="270454" y="2060317"/>
            <a:ext cx="4480134" cy="5484186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indipendente</a:t>
            </a:r>
          </a:p>
          <a:p>
            <a:pPr>
              <a:defRPr sz="2800"/>
            </a:pPr>
            <a:r>
              <a:t>dipendente </a:t>
            </a:r>
          </a:p>
          <a:p>
            <a:pPr>
              <a:defRPr sz="2800"/>
            </a:pPr>
            <a:r>
              <a:t>Individuale collettivo</a:t>
            </a:r>
          </a:p>
        </p:txBody>
      </p:sp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0587" y="2057693"/>
            <a:ext cx="4072263" cy="4291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-1" y="1123856"/>
            <a:ext cx="8913815" cy="9144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757166" y="2368934"/>
            <a:ext cx="7967734" cy="3897396"/>
          </a:xfrm>
          <a:prstGeom prst="rect">
            <a:avLst/>
          </a:prstGeom>
        </p:spPr>
        <p:txBody>
          <a:bodyPr/>
          <a:lstStyle/>
          <a:p>
            <a:pPr/>
          </a:p>
          <a:p>
            <a:pPr lvl="1" marL="342900" indent="-342900"/>
            <a:r>
              <a:rPr b="1"/>
              <a:t>Supporto</a:t>
            </a:r>
            <a:r>
              <a:t>: </a:t>
            </a:r>
            <a:r>
              <a:t>“anything that contributes to the formulation and/or implementation of political ends” (Swartz, Turner, and Tuden1966: 10). Diretto o indiretto</a:t>
            </a:r>
          </a:p>
          <a:p>
            <a:pPr lvl="1" marL="342900" indent="-342900"/>
            <a:r>
              <a:rPr b="1"/>
              <a:t>Legittimità</a:t>
            </a:r>
            <a:r>
              <a:t>: “is a tipe of support that derives not from the force or ius threat but from the values…” </a:t>
            </a:r>
            <a:r>
              <a:t>(Swartz, Turner, and Tuden1966: 10) </a:t>
            </a:r>
            <a:r>
              <a:t>dipende dalla cultura politica del gruppo, la condivisione, non sempre ha a che vedere con il potere realmente messo in campo</a:t>
            </a:r>
          </a:p>
          <a:p>
            <a:pPr/>
            <a:r>
              <a:t>Coercizione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tent Placeholder 2"/>
          <p:cNvSpPr txBox="1"/>
          <p:nvPr/>
        </p:nvSpPr>
        <p:spPr>
          <a:xfrm>
            <a:off x="45541" y="2301301"/>
            <a:ext cx="5332138" cy="326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normAutofit fontScale="100000" lnSpcReduction="0"/>
          </a:bodyPr>
          <a:lstStyle/>
          <a:p>
            <a:pPr marL="182880" indent="-18288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b="1" i="1" sz="224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08547" indent="-208547" defTabSz="365760">
              <a:buSzPct val="100000"/>
              <a:buChar char="•"/>
              <a:defRPr sz="2080">
                <a:latin typeface="Calibri"/>
                <a:ea typeface="Calibri"/>
                <a:cs typeface="Calibri"/>
                <a:sym typeface="Calibri"/>
              </a:defRPr>
            </a:pPr>
            <a:r>
              <a:t>il progetto di studio sullo sviluppo della regione</a:t>
            </a:r>
          </a:p>
          <a:p>
            <a:pPr lvl="1" marL="548640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t>l’equilibro non è né statico né stabile. Ma si costruisce su un processo dialettico con il conflitto. </a:t>
            </a:r>
          </a:p>
          <a:p>
            <a:pPr lvl="1" marL="548640" indent="-18288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b="1" i="1" sz="1920">
                <a:latin typeface="Calibri"/>
                <a:ea typeface="Calibri"/>
                <a:cs typeface="Calibri"/>
                <a:sym typeface="Calibri"/>
              </a:defRPr>
            </a:pPr>
            <a:r>
              <a:rPr b="0" i="0"/>
              <a:t>processo e conflitto</a:t>
            </a:r>
          </a:p>
          <a:p>
            <a:pPr lvl="1" marL="548640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t>Il concetto di conflitto</a:t>
            </a:r>
          </a:p>
          <a:p>
            <a:pPr lvl="1" marL="548640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t>ruolo fondamentale dell’ambito rituale </a:t>
            </a:r>
          </a:p>
        </p:txBody>
      </p:sp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9528" y="2457836"/>
            <a:ext cx="3743740" cy="2949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1"/>
          <p:cNvSpPr txBox="1"/>
          <p:nvPr/>
        </p:nvSpPr>
        <p:spPr>
          <a:xfrm>
            <a:off x="326956" y="264191"/>
            <a:ext cx="6269328" cy="189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914400">
              <a:defRPr b="1" sz="300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Max Gluckman, </a:t>
            </a:r>
            <a:r>
              <a:t>Costum and Conflict in Africa (1956), </a:t>
            </a:r>
          </a:p>
          <a:p>
            <a:pPr defTabSz="914400">
              <a:defRPr b="1" sz="300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Order and Rebellion in Tribal Africa (1960)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erception">
  <a:themeElements>
    <a:clrScheme name="Percep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FF"/>
      </a:hlink>
      <a:folHlink>
        <a:srgbClr val="FF00FF"/>
      </a:folHlink>
    </a:clrScheme>
    <a:fontScheme name="Percept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ercep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erception">
  <a:themeElements>
    <a:clrScheme name="Percep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FF"/>
      </a:hlink>
      <a:folHlink>
        <a:srgbClr val="FF00FF"/>
      </a:folHlink>
    </a:clrScheme>
    <a:fontScheme name="Percept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ercep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