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2" roundtripDataSignature="AMtx7mjZ0TuKkBb/xap0Ur3Ml5ojsLW/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slide" Target="slides/slide56.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9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9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0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20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0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20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0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0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ca0f5bd109_0_14: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ca0f5bd109_0_14: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20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0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1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a0f5bd109_0_2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ca0f5bd109_0_2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9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9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2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9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9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2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2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2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2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2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2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2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2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3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3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3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3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3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0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0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3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3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3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3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3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3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3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3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3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4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4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4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4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4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2" name="Google Shape;402;p24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a0f5bd109_0_0:notes"/>
          <p:cNvSpPr txBox="1"/>
          <p:nvPr>
            <p:ph idx="1" type="body"/>
          </p:nvPr>
        </p:nvSpPr>
        <p:spPr>
          <a:xfrm>
            <a:off x="679768" y="4715153"/>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ca0f5bd109_0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4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4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4" name="Google Shape;414;p24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4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4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4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4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4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p24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4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4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4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4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4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0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0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0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0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0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20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0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0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6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26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2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6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61"/>
          <p:cNvSpPr/>
          <p:nvPr>
            <p:ph idx="2" type="pic"/>
          </p:nvPr>
        </p:nvSpPr>
        <p:spPr>
          <a:xfrm>
            <a:off x="1792288" y="612775"/>
            <a:ext cx="5486400" cy="4114800"/>
          </a:xfrm>
          <a:prstGeom prst="rect">
            <a:avLst/>
          </a:prstGeom>
          <a:noFill/>
          <a:ln>
            <a:noFill/>
          </a:ln>
        </p:spPr>
      </p:sp>
      <p:sp>
        <p:nvSpPr>
          <p:cNvPr id="73" name="Google Shape;73;p26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2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2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6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6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2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 name="Shape 21"/>
        <p:cNvGrpSpPr/>
        <p:nvPr/>
      </p:nvGrpSpPr>
      <p:grpSpPr>
        <a:xfrm>
          <a:off x="0" y="0"/>
          <a:ext cx="0" cy="0"/>
          <a:chOff x="0" y="0"/>
          <a:chExt cx="0" cy="0"/>
        </a:xfrm>
      </p:grpSpPr>
      <p:sp>
        <p:nvSpPr>
          <p:cNvPr id="22" name="Google Shape;22;p252"/>
          <p:cNvSpPr txBox="1"/>
          <p:nvPr>
            <p:ph type="title"/>
          </p:nvPr>
        </p:nvSpPr>
        <p:spPr>
          <a:xfrm>
            <a:off x="685800" y="2130425"/>
            <a:ext cx="7769225" cy="14668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2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40" name="Shape 40"/>
        <p:cNvGrpSpPr/>
        <p:nvPr/>
      </p:nvGrpSpPr>
      <p:grpSpPr>
        <a:xfrm>
          <a:off x="0" y="0"/>
          <a:ext cx="0" cy="0"/>
          <a:chOff x="0" y="0"/>
          <a:chExt cx="0" cy="0"/>
        </a:xfrm>
      </p:grpSpPr>
      <p:sp>
        <p:nvSpPr>
          <p:cNvPr id="41" name="Google Shape;41;p256"/>
          <p:cNvSpPr txBox="1"/>
          <p:nvPr>
            <p:ph idx="12" type="sldNum"/>
          </p:nvPr>
        </p:nvSpPr>
        <p:spPr>
          <a:xfrm>
            <a:off x="0" y="0"/>
            <a:ext cx="0" cy="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5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25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2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2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2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ardelgiu.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youtube.com/watch?v=JjE6ZK8vvcE" TargetMode="External"/><Relationship Id="rId4" Type="http://schemas.openxmlformats.org/officeDocument/2006/relationships/hyperlink" Target="https://www.youtube.com/watch?v=0zvrGiPkVc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oi.org/10.3386/W2623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0.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0.pn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hyperlink" Target="https://www.youtube.com/watch?v=mZ0JaKpNwHI&amp;list=RDLVmZ0JaKpNwHI&amp;start_radio=1&amp;rv=mZ0JaKpNwHI&amp;t=80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7"/>
          <p:cNvSpPr txBox="1"/>
          <p:nvPr>
            <p:ph type="ctrTitle"/>
          </p:nvPr>
        </p:nvSpPr>
        <p:spPr>
          <a:xfrm>
            <a:off x="611188" y="1557338"/>
            <a:ext cx="7772400" cy="147161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en-GB">
                <a:solidFill>
                  <a:srgbClr val="FF0000"/>
                </a:solidFill>
              </a:rPr>
              <a:t>Behavioral Economics</a:t>
            </a:r>
            <a:endParaRPr b="1">
              <a:solidFill>
                <a:srgbClr val="FF0000"/>
              </a:solidFill>
            </a:endParaRPr>
          </a:p>
          <a:p>
            <a:pPr indent="0" lvl="0" marL="0" rtl="0" algn="ctr">
              <a:spcBef>
                <a:spcPts val="0"/>
              </a:spcBef>
              <a:spcAft>
                <a:spcPts val="0"/>
              </a:spcAft>
              <a:buClr>
                <a:srgbClr val="FF0000"/>
              </a:buClr>
              <a:buSzPts val="4400"/>
              <a:buFont typeface="Calibri"/>
              <a:buNone/>
            </a:pPr>
            <a:r>
              <a:rPr b="1" lang="en-GB" sz="4400">
                <a:solidFill>
                  <a:srgbClr val="FF0000"/>
                </a:solidFill>
              </a:rPr>
              <a:t>Principles of evaluation</a:t>
            </a:r>
            <a:endParaRPr/>
          </a:p>
        </p:txBody>
      </p:sp>
      <p:sp>
        <p:nvSpPr>
          <p:cNvPr id="94" name="Google Shape;94;p197"/>
          <p:cNvSpPr txBox="1"/>
          <p:nvPr>
            <p:ph idx="1" type="subTitle"/>
          </p:nvPr>
        </p:nvSpPr>
        <p:spPr>
          <a:xfrm>
            <a:off x="611188" y="3427413"/>
            <a:ext cx="7918450" cy="2063750"/>
          </a:xfrm>
          <a:prstGeom prst="rect">
            <a:avLst/>
          </a:prstGeom>
          <a:noFill/>
          <a:ln>
            <a:noFill/>
          </a:ln>
        </p:spPr>
        <p:txBody>
          <a:bodyPr anchorCtr="0" anchor="t" bIns="45700" lIns="91425" spcFirstLastPara="1" rIns="91425" wrap="square" tIns="45700">
            <a:normAutofit fontScale="25000" lnSpcReduction="10000"/>
          </a:bodyPr>
          <a:lstStyle/>
          <a:p>
            <a:pPr indent="0" lvl="0" marL="0" rtl="0" algn="ctr">
              <a:spcBef>
                <a:spcPts val="0"/>
              </a:spcBef>
              <a:spcAft>
                <a:spcPts val="0"/>
              </a:spcAft>
              <a:buClr>
                <a:srgbClr val="888888"/>
              </a:buClr>
              <a:buSzPct val="100000"/>
              <a:buNone/>
            </a:pPr>
            <a:r>
              <a:t/>
            </a:r>
            <a:endParaRPr>
              <a:solidFill>
                <a:srgbClr val="FF0000"/>
              </a:solidFill>
            </a:endParaRPr>
          </a:p>
          <a:p>
            <a:pPr indent="0" lvl="0" marL="0" rtl="0" algn="ctr">
              <a:spcBef>
                <a:spcPts val="560"/>
              </a:spcBef>
              <a:spcAft>
                <a:spcPts val="0"/>
              </a:spcAft>
              <a:buClr>
                <a:schemeClr val="dk1"/>
              </a:buClr>
              <a:buSzPct val="100000"/>
              <a:buNone/>
            </a:pPr>
            <a:r>
              <a:rPr i="1" lang="en-GB" sz="11200">
                <a:solidFill>
                  <a:schemeClr val="dk1"/>
                </a:solidFill>
              </a:rPr>
              <a:t>Marina Della Giusta</a:t>
            </a:r>
            <a:endParaRPr sz="11200">
              <a:solidFill>
                <a:schemeClr val="dk1"/>
              </a:solidFill>
            </a:endParaRPr>
          </a:p>
          <a:p>
            <a:pPr indent="0" lvl="0" marL="0" rtl="0" algn="ctr">
              <a:spcBef>
                <a:spcPts val="560"/>
              </a:spcBef>
              <a:spcAft>
                <a:spcPts val="0"/>
              </a:spcAft>
              <a:buClr>
                <a:schemeClr val="dk1"/>
              </a:buClr>
              <a:buSzPct val="100000"/>
              <a:buNone/>
            </a:pPr>
            <a:r>
              <a:rPr lang="en-GB" sz="11200">
                <a:solidFill>
                  <a:schemeClr val="dk1"/>
                </a:solidFill>
              </a:rPr>
              <a:t>Email: marina.dellagiusta@unito.it</a:t>
            </a:r>
            <a:endParaRPr/>
          </a:p>
          <a:p>
            <a:pPr indent="0" lvl="0" marL="0" rtl="0" algn="ctr">
              <a:spcBef>
                <a:spcPts val="560"/>
              </a:spcBef>
              <a:spcAft>
                <a:spcPts val="0"/>
              </a:spcAft>
              <a:buClr>
                <a:schemeClr val="dk1"/>
              </a:buClr>
              <a:buSzPct val="100000"/>
              <a:buNone/>
            </a:pPr>
            <a:r>
              <a:rPr lang="en-GB" sz="11200">
                <a:solidFill>
                  <a:schemeClr val="dk1"/>
                </a:solidFill>
              </a:rPr>
              <a:t>Web: </a:t>
            </a:r>
            <a:r>
              <a:rPr lang="en-GB" sz="11200" u="sng">
                <a:solidFill>
                  <a:schemeClr val="dk1"/>
                </a:solidFill>
                <a:hlinkClick r:id="rId3">
                  <a:extLst>
                    <a:ext uri="{A12FA001-AC4F-418D-AE19-62706E023703}">
                      <ahyp:hlinkClr val="tx"/>
                    </a:ext>
                  </a:extLst>
                </a:hlinkClick>
              </a:rPr>
              <a:t>www.mardelgiu.com</a:t>
            </a:r>
            <a:endParaRPr sz="11200">
              <a:solidFill>
                <a:srgbClr val="FF0000"/>
              </a:solidFill>
            </a:endParaRPr>
          </a:p>
          <a:p>
            <a:pPr indent="0" lvl="0" marL="0" rtl="0" algn="ctr">
              <a:spcBef>
                <a:spcPts val="160"/>
              </a:spcBef>
              <a:spcAft>
                <a:spcPts val="0"/>
              </a:spcAft>
              <a:buClr>
                <a:srgbClr val="888888"/>
              </a:buClr>
              <a:buSzPct val="100000"/>
              <a:buNone/>
            </a:pPr>
            <a:r>
              <a:t/>
            </a:r>
            <a:endParaRPr>
              <a:solidFill>
                <a:srgbClr val="FF0000"/>
              </a:solidFill>
            </a:endParaRPr>
          </a:p>
          <a:p>
            <a:pPr indent="0" lvl="0" marL="0" rtl="0" algn="ctr">
              <a:spcBef>
                <a:spcPts val="160"/>
              </a:spcBef>
              <a:spcAft>
                <a:spcPts val="0"/>
              </a:spcAft>
              <a:buClr>
                <a:srgbClr val="888888"/>
              </a:buClr>
              <a:buSzPct val="100000"/>
              <a:buNone/>
            </a:pPr>
            <a:r>
              <a:t/>
            </a:r>
            <a:endParaRPr>
              <a:solidFill>
                <a:srgbClr val="FF0000"/>
              </a:solidFill>
            </a:endParaRPr>
          </a:p>
          <a:p>
            <a:pPr indent="0" lvl="0" marL="0" rtl="0" algn="ctr">
              <a:spcBef>
                <a:spcPts val="160"/>
              </a:spcBef>
              <a:spcAft>
                <a:spcPts val="0"/>
              </a:spcAft>
              <a:buClr>
                <a:srgbClr val="888888"/>
              </a:buClr>
              <a:buSzPct val="100000"/>
              <a:buNone/>
            </a:pPr>
            <a:r>
              <a:t/>
            </a: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Main Problems of Program Eval</a:t>
            </a:r>
            <a:endParaRPr/>
          </a:p>
        </p:txBody>
      </p:sp>
      <p:sp>
        <p:nvSpPr>
          <p:cNvPr id="154" name="Google Shape;154;p20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03200" lvl="0" marL="0" rtl="0" algn="l">
              <a:spcBef>
                <a:spcPts val="0"/>
              </a:spcBef>
              <a:spcAft>
                <a:spcPts val="0"/>
              </a:spcAft>
              <a:buClr>
                <a:schemeClr val="dk1"/>
              </a:buClr>
              <a:buSzPts val="3200"/>
              <a:buChar char="•"/>
            </a:pPr>
            <a:r>
              <a:rPr lang="en-GB"/>
              <a:t>Two main statistical problems related to the causal evaluation of a program:</a:t>
            </a:r>
            <a:endParaRPr/>
          </a:p>
          <a:p>
            <a:pPr indent="-385763" lvl="0" marL="385763" rtl="0" algn="l">
              <a:spcBef>
                <a:spcPts val="1540"/>
              </a:spcBef>
              <a:spcAft>
                <a:spcPts val="0"/>
              </a:spcAft>
              <a:buClr>
                <a:schemeClr val="dk1"/>
              </a:buClr>
              <a:buSzPts val="3200"/>
              <a:buFont typeface="Calibri"/>
              <a:buAutoNum type="arabicPeriod"/>
            </a:pPr>
            <a:r>
              <a:rPr lang="en-GB"/>
              <a:t>The </a:t>
            </a:r>
            <a:r>
              <a:rPr lang="en-GB">
                <a:solidFill>
                  <a:srgbClr val="366092"/>
                </a:solidFill>
              </a:rPr>
              <a:t>missing counterfactual</a:t>
            </a:r>
            <a:endParaRPr/>
          </a:p>
          <a:p>
            <a:pPr indent="-385763" lvl="0" marL="385763" rtl="0" algn="l">
              <a:spcBef>
                <a:spcPts val="1540"/>
              </a:spcBef>
              <a:spcAft>
                <a:spcPts val="0"/>
              </a:spcAft>
              <a:buClr>
                <a:schemeClr val="dk1"/>
              </a:buClr>
              <a:buSzPts val="3200"/>
              <a:buFont typeface="Calibri"/>
              <a:buAutoNum type="arabicPeriod"/>
            </a:pPr>
            <a:r>
              <a:rPr lang="en-GB"/>
              <a:t>The </a:t>
            </a:r>
            <a:r>
              <a:rPr lang="en-GB">
                <a:solidFill>
                  <a:srgbClr val="366092"/>
                </a:solidFill>
              </a:rPr>
              <a:t>selection</a:t>
            </a:r>
            <a:r>
              <a:rPr lang="en-GB"/>
              <a:t> problem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en-GB" sz="4000"/>
              <a:t>1. The </a:t>
            </a:r>
            <a:r>
              <a:rPr lang="en-GB" sz="4000">
                <a:solidFill>
                  <a:srgbClr val="366092"/>
                </a:solidFill>
              </a:rPr>
              <a:t>missing Counterfactual</a:t>
            </a:r>
            <a:endParaRPr sz="4000"/>
          </a:p>
        </p:txBody>
      </p:sp>
      <p:sp>
        <p:nvSpPr>
          <p:cNvPr id="160" name="Google Shape;160;p20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03200" lvl="0" marL="0" rtl="0" algn="l">
              <a:spcBef>
                <a:spcPts val="0"/>
              </a:spcBef>
              <a:spcAft>
                <a:spcPts val="0"/>
              </a:spcAft>
              <a:buClr>
                <a:schemeClr val="dk1"/>
              </a:buClr>
              <a:buSzPts val="3200"/>
              <a:buChar char="•"/>
            </a:pPr>
            <a:r>
              <a:rPr lang="en-GB"/>
              <a:t>We observe only one of the two potential outcomes for each individual</a:t>
            </a:r>
            <a:endParaRPr/>
          </a:p>
          <a:p>
            <a:pPr indent="-342900" lvl="0" marL="342900" rtl="0" algn="l">
              <a:spcBef>
                <a:spcPts val="640"/>
              </a:spcBef>
              <a:spcAft>
                <a:spcPts val="0"/>
              </a:spcAft>
              <a:buClr>
                <a:schemeClr val="dk1"/>
              </a:buClr>
              <a:buSzPts val="3200"/>
              <a:buChar char="•"/>
            </a:pPr>
            <a:r>
              <a:rPr lang="en-GB"/>
              <a:t>The unobserved outcome is called the “</a:t>
            </a:r>
            <a:r>
              <a:rPr lang="en-GB">
                <a:solidFill>
                  <a:srgbClr val="366092"/>
                </a:solidFill>
              </a:rPr>
              <a:t>Missing Counterfactual</a:t>
            </a:r>
            <a:r>
              <a:rPr lang="en-GB"/>
              <a:t>”</a:t>
            </a:r>
            <a:endParaRPr/>
          </a:p>
          <a:p>
            <a:pPr indent="-342900" lvl="0" marL="342900" rtl="0" algn="l">
              <a:spcBef>
                <a:spcPts val="640"/>
              </a:spcBef>
              <a:spcAft>
                <a:spcPts val="0"/>
              </a:spcAft>
              <a:buClr>
                <a:schemeClr val="dk1"/>
              </a:buClr>
              <a:buSzPts val="3200"/>
              <a:buChar char="•"/>
            </a:pPr>
            <a:r>
              <a:rPr lang="en-GB"/>
              <a:t>Impossible to determine the impact of treatment without this counterfactual</a:t>
            </a:r>
            <a:endParaRPr/>
          </a:p>
          <a:p>
            <a:pPr indent="-342900" lvl="0" marL="342900" rtl="0" algn="l">
              <a:spcBef>
                <a:spcPts val="640"/>
              </a:spcBef>
              <a:spcAft>
                <a:spcPts val="0"/>
              </a:spcAft>
              <a:buClr>
                <a:schemeClr val="dk1"/>
              </a:buClr>
              <a:buSzPts val="3200"/>
              <a:buChar char="•"/>
            </a:pPr>
            <a:r>
              <a:rPr lang="en-GB"/>
              <a:t>Causal </a:t>
            </a:r>
            <a:r>
              <a:rPr i="1" lang="en-GB"/>
              <a:t>inference</a:t>
            </a:r>
            <a:r>
              <a:rPr lang="en-GB"/>
              <a:t>: how </a:t>
            </a:r>
            <a:r>
              <a:rPr i="1" lang="en-GB"/>
              <a:t>estimate </a:t>
            </a:r>
            <a:r>
              <a:rPr lang="en-GB"/>
              <a:t>the missing counterfactual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7"/>
          <p:cNvSpPr txBox="1"/>
          <p:nvPr>
            <p:ph type="title"/>
          </p:nvPr>
        </p:nvSpPr>
        <p:spPr>
          <a:xfrm>
            <a:off x="0" y="242888"/>
            <a:ext cx="8945563" cy="1208087"/>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GB" sz="4000">
                <a:solidFill>
                  <a:srgbClr val="FF0000"/>
                </a:solidFill>
              </a:rPr>
              <a:t>Common mistake 1: before/after comparison</a:t>
            </a:r>
            <a:endParaRPr/>
          </a:p>
        </p:txBody>
      </p:sp>
      <p:sp>
        <p:nvSpPr>
          <p:cNvPr id="166" name="Google Shape;166;p20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Measure outcome before and after treatment</a:t>
            </a:r>
            <a:endParaRPr/>
          </a:p>
          <a:p>
            <a:pPr indent="-342900" lvl="0" marL="342900" rtl="0" algn="l">
              <a:spcBef>
                <a:spcPts val="640"/>
              </a:spcBef>
              <a:spcAft>
                <a:spcPts val="0"/>
              </a:spcAft>
              <a:buClr>
                <a:schemeClr val="dk1"/>
              </a:buClr>
              <a:buSzPts val="3200"/>
              <a:buChar char="•"/>
            </a:pPr>
            <a:r>
              <a:rPr lang="en-GB"/>
              <a:t>Use pre-treatment as a proxy for missing counterfactual</a:t>
            </a:r>
            <a:endParaRPr/>
          </a:p>
          <a:p>
            <a:pPr indent="-342900" lvl="0" marL="342900" rtl="0" algn="l">
              <a:spcBef>
                <a:spcPts val="640"/>
              </a:spcBef>
              <a:spcAft>
                <a:spcPts val="0"/>
              </a:spcAft>
              <a:buClr>
                <a:schemeClr val="dk1"/>
              </a:buClr>
              <a:buSzPts val="3200"/>
              <a:buChar char="•"/>
            </a:pPr>
            <a:r>
              <a:rPr lang="en-GB"/>
              <a:t>Calculate difference: (post)-(pre)</a:t>
            </a:r>
            <a:endParaRPr/>
          </a:p>
          <a:p>
            <a:pPr indent="-342900" lvl="0" marL="342900" rtl="0" algn="l">
              <a:spcBef>
                <a:spcPts val="640"/>
              </a:spcBef>
              <a:spcAft>
                <a:spcPts val="0"/>
              </a:spcAft>
              <a:buClr>
                <a:schemeClr val="dk1"/>
              </a:buClr>
              <a:buSzPts val="3200"/>
              <a:buChar char="•"/>
            </a:pPr>
            <a:r>
              <a:rPr lang="en-GB"/>
              <a:t>Call it “effect of treatment”</a:t>
            </a:r>
            <a:endParaRPr/>
          </a:p>
          <a:p>
            <a:pPr indent="-204787" lvl="0" marL="1478756" rtl="0" algn="l">
              <a:spcBef>
                <a:spcPts val="645"/>
              </a:spcBef>
              <a:spcAft>
                <a:spcPts val="0"/>
              </a:spcAft>
              <a:buClr>
                <a:srgbClr val="366092"/>
              </a:buClr>
              <a:buSzPts val="3225"/>
              <a:buChar char="•"/>
            </a:pPr>
            <a:r>
              <a:rPr lang="en-GB" sz="3225">
                <a:solidFill>
                  <a:srgbClr val="366092"/>
                </a:solidFill>
              </a:rPr>
              <a:t>WRONG!</a:t>
            </a:r>
            <a:r>
              <a:rPr lang="en-GB"/>
              <a:t> </a:t>
            </a:r>
            <a:endParaRPr/>
          </a:p>
          <a:p>
            <a:pPr indent="-285750" lvl="1" marL="742950" rtl="0" algn="l">
              <a:spcBef>
                <a:spcPts val="560"/>
              </a:spcBef>
              <a:spcAft>
                <a:spcPts val="0"/>
              </a:spcAft>
              <a:buClr>
                <a:schemeClr val="dk1"/>
              </a:buClr>
              <a:buSzPts val="2800"/>
              <a:buChar char="–"/>
            </a:pPr>
            <a:r>
              <a:rPr lang="en-GB"/>
              <a:t>What would have happened over time </a:t>
            </a:r>
            <a:endParaRPr/>
          </a:p>
          <a:p>
            <a:pPr indent="-177800" lvl="1" marL="205740" rtl="0" algn="l">
              <a:spcBef>
                <a:spcPts val="560"/>
              </a:spcBef>
              <a:spcAft>
                <a:spcPts val="0"/>
              </a:spcAft>
              <a:buClr>
                <a:schemeClr val="dk1"/>
              </a:buClr>
              <a:buSzPts val="2800"/>
              <a:buChar char="–"/>
            </a:pPr>
            <a:r>
              <a:rPr lang="en-GB"/>
              <a:t>   if treatment weren’t there??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ca0f5bd109_0_14"/>
          <p:cNvSpPr txBox="1"/>
          <p:nvPr>
            <p:ph type="title"/>
          </p:nvPr>
        </p:nvSpPr>
        <p:spPr>
          <a:xfrm>
            <a:off x="0" y="242888"/>
            <a:ext cx="8945700" cy="12081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GB" sz="4000">
                <a:solidFill>
                  <a:srgbClr val="FF0000"/>
                </a:solidFill>
              </a:rPr>
              <a:t>Common mistake: before/after comparison</a:t>
            </a:r>
            <a:endParaRPr/>
          </a:p>
        </p:txBody>
      </p:sp>
      <p:pic>
        <p:nvPicPr>
          <p:cNvPr id="172" name="Google Shape;172;g2ca0f5bd109_0_14"/>
          <p:cNvPicPr preferRelativeResize="0"/>
          <p:nvPr/>
        </p:nvPicPr>
        <p:blipFill rotWithShape="1">
          <a:blip r:embed="rId3">
            <a:alphaModFix/>
          </a:blip>
          <a:srcRect b="0" l="0" r="0" t="0"/>
          <a:stretch/>
        </p:blipFill>
        <p:spPr>
          <a:xfrm>
            <a:off x="1296625" y="1450999"/>
            <a:ext cx="7539551" cy="494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Before/After comparison</a:t>
            </a:r>
            <a:endParaRPr/>
          </a:p>
        </p:txBody>
      </p:sp>
      <p:sp>
        <p:nvSpPr>
          <p:cNvPr id="178" name="Google Shape;178;p20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Ignores the natural evolution of the outcome</a:t>
            </a:r>
            <a:endParaRPr/>
          </a:p>
          <a:p>
            <a:pPr indent="-285750" lvl="1" marL="742950" rtl="0" algn="l">
              <a:spcBef>
                <a:spcPts val="560"/>
              </a:spcBef>
              <a:spcAft>
                <a:spcPts val="0"/>
              </a:spcAft>
              <a:buClr>
                <a:schemeClr val="dk1"/>
              </a:buClr>
              <a:buSzPts val="2800"/>
              <a:buChar char="–"/>
            </a:pPr>
            <a:r>
              <a:rPr lang="en-GB"/>
              <a:t>Sometimes disputes between partners exacerbate or resolve, regardless of access to a lawyer</a:t>
            </a:r>
            <a:endParaRPr/>
          </a:p>
          <a:p>
            <a:pPr indent="-342900" lvl="0" marL="342900" rtl="0" algn="l">
              <a:spcBef>
                <a:spcPts val="640"/>
              </a:spcBef>
              <a:spcAft>
                <a:spcPts val="0"/>
              </a:spcAft>
              <a:buClr>
                <a:schemeClr val="dk1"/>
              </a:buClr>
              <a:buSzPts val="3200"/>
              <a:buChar char="•"/>
            </a:pPr>
            <a:r>
              <a:rPr lang="en-GB"/>
              <a:t>Only plausible if outcome is constant over time</a:t>
            </a:r>
            <a:endParaRPr/>
          </a:p>
          <a:p>
            <a:pPr indent="-285750" lvl="1" marL="742950" rtl="0" algn="l">
              <a:spcBef>
                <a:spcPts val="560"/>
              </a:spcBef>
              <a:spcAft>
                <a:spcPts val="0"/>
              </a:spcAft>
              <a:buClr>
                <a:schemeClr val="dk1"/>
              </a:buClr>
              <a:buSzPts val="2800"/>
              <a:buChar char="–"/>
            </a:pPr>
            <a:r>
              <a:rPr lang="en-GB"/>
              <a:t>Maybe height? </a:t>
            </a:r>
            <a:endParaRPr/>
          </a:p>
          <a:p>
            <a:pPr indent="-342900" lvl="0" marL="342900" rtl="0" algn="l">
              <a:spcBef>
                <a:spcPts val="640"/>
              </a:spcBef>
              <a:spcAft>
                <a:spcPts val="0"/>
              </a:spcAft>
              <a:buClr>
                <a:schemeClr val="dk1"/>
              </a:buClr>
              <a:buSzPts val="3200"/>
              <a:buChar char="•"/>
            </a:pPr>
            <a:r>
              <a:rPr lang="en-GB"/>
              <a:t>Very very UNLIKELY to happen in your case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9"/>
          <p:cNvSpPr txBox="1"/>
          <p:nvPr>
            <p:ph type="title"/>
          </p:nvPr>
        </p:nvSpPr>
        <p:spPr>
          <a:xfrm>
            <a:off x="395288" y="115888"/>
            <a:ext cx="7543800" cy="120808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en-GB" sz="4000"/>
              <a:t>2. The </a:t>
            </a:r>
            <a:r>
              <a:rPr lang="en-GB" sz="4000">
                <a:solidFill>
                  <a:srgbClr val="366092"/>
                </a:solidFill>
              </a:rPr>
              <a:t>Selection</a:t>
            </a:r>
            <a:r>
              <a:rPr lang="en-GB" sz="4000"/>
              <a:t> Problem</a:t>
            </a:r>
            <a:endParaRPr/>
          </a:p>
        </p:txBody>
      </p:sp>
      <p:sp>
        <p:nvSpPr>
          <p:cNvPr id="184" name="Google Shape;184;p209"/>
          <p:cNvSpPr txBox="1"/>
          <p:nvPr>
            <p:ph idx="1" type="body"/>
          </p:nvPr>
        </p:nvSpPr>
        <p:spPr>
          <a:xfrm>
            <a:off x="458788" y="1323975"/>
            <a:ext cx="8226425" cy="4522788"/>
          </a:xfrm>
          <a:prstGeom prst="rect">
            <a:avLst/>
          </a:prstGeom>
          <a:noFill/>
          <a:ln>
            <a:noFill/>
          </a:ln>
        </p:spPr>
        <p:txBody>
          <a:bodyPr anchorCtr="0" anchor="t" bIns="45700" lIns="91425" spcFirstLastPara="1" rIns="91425" wrap="square" tIns="45700">
            <a:normAutofit fontScale="92500"/>
          </a:bodyPr>
          <a:lstStyle/>
          <a:p>
            <a:pPr indent="-187960" lvl="0" marL="0" rtl="0" algn="l">
              <a:spcBef>
                <a:spcPts val="0"/>
              </a:spcBef>
              <a:spcAft>
                <a:spcPts val="0"/>
              </a:spcAft>
              <a:buClr>
                <a:schemeClr val="dk1"/>
              </a:buClr>
              <a:buSzPct val="100000"/>
              <a:buChar char="•"/>
            </a:pPr>
            <a:r>
              <a:rPr lang="en-GB"/>
              <a:t>Who are the people in the treatment group?</a:t>
            </a:r>
            <a:endParaRPr/>
          </a:p>
          <a:p>
            <a:pPr indent="-285750" lvl="1" marL="742950" rtl="0" algn="l">
              <a:spcBef>
                <a:spcPts val="518"/>
              </a:spcBef>
              <a:spcAft>
                <a:spcPts val="0"/>
              </a:spcAft>
              <a:buClr>
                <a:schemeClr val="dk1"/>
              </a:buClr>
              <a:buSzPct val="100000"/>
              <a:buChar char="–"/>
            </a:pPr>
            <a:r>
              <a:rPr lang="en-GB"/>
              <a:t>Very selected, non-representative sample!</a:t>
            </a:r>
            <a:endParaRPr/>
          </a:p>
          <a:p>
            <a:pPr indent="-342900" lvl="0" marL="342900" rtl="0" algn="l">
              <a:spcBef>
                <a:spcPts val="592"/>
              </a:spcBef>
              <a:spcAft>
                <a:spcPts val="0"/>
              </a:spcAft>
              <a:buClr>
                <a:schemeClr val="dk1"/>
              </a:buClr>
              <a:buSzPct val="100000"/>
              <a:buChar char="•"/>
            </a:pPr>
            <a:r>
              <a:rPr lang="en-GB"/>
              <a:t>Participants choose to become part of treatment</a:t>
            </a:r>
            <a:endParaRPr/>
          </a:p>
          <a:p>
            <a:pPr indent="-285750" lvl="1" marL="742950" rtl="0" algn="l">
              <a:spcBef>
                <a:spcPts val="518"/>
              </a:spcBef>
              <a:spcAft>
                <a:spcPts val="0"/>
              </a:spcAft>
              <a:buClr>
                <a:schemeClr val="dk1"/>
              </a:buClr>
              <a:buSzPct val="100000"/>
              <a:buChar char="–"/>
            </a:pPr>
            <a:r>
              <a:rPr lang="en-GB"/>
              <a:t>Based on obs and unobs characteristics, which also drive outcomes</a:t>
            </a:r>
            <a:endParaRPr/>
          </a:p>
          <a:p>
            <a:pPr indent="-342900" lvl="0" marL="342900" rtl="0" algn="l">
              <a:spcBef>
                <a:spcPts val="592"/>
              </a:spcBef>
              <a:spcAft>
                <a:spcPts val="0"/>
              </a:spcAft>
              <a:buClr>
                <a:schemeClr val="dk1"/>
              </a:buClr>
              <a:buSzPct val="100000"/>
              <a:buChar char="•"/>
            </a:pPr>
            <a:r>
              <a:rPr lang="en-GB"/>
              <a:t>Participants are different from:</a:t>
            </a:r>
            <a:endParaRPr/>
          </a:p>
          <a:p>
            <a:pPr indent="-285750" lvl="1" marL="742950" rtl="0" algn="l">
              <a:spcBef>
                <a:spcPts val="518"/>
              </a:spcBef>
              <a:spcAft>
                <a:spcPts val="0"/>
              </a:spcAft>
              <a:buClr>
                <a:schemeClr val="dk1"/>
              </a:buClr>
              <a:buSzPct val="100000"/>
              <a:buChar char="–"/>
            </a:pPr>
            <a:r>
              <a:rPr lang="en-GB"/>
              <a:t>all of the eligible population</a:t>
            </a:r>
            <a:endParaRPr/>
          </a:p>
          <a:p>
            <a:pPr indent="-285750" lvl="1" marL="742950" rtl="0" algn="l">
              <a:spcBef>
                <a:spcPts val="518"/>
              </a:spcBef>
              <a:spcAft>
                <a:spcPts val="0"/>
              </a:spcAft>
              <a:buClr>
                <a:schemeClr val="dk1"/>
              </a:buClr>
              <a:buSzPct val="100000"/>
              <a:buChar char="–"/>
            </a:pPr>
            <a:r>
              <a:rPr lang="en-GB"/>
              <a:t>those who did not get treated</a:t>
            </a:r>
            <a:endParaRPr/>
          </a:p>
          <a:p>
            <a:pPr indent="-285750" lvl="1" marL="742950" rtl="0" algn="l">
              <a:spcBef>
                <a:spcPts val="518"/>
              </a:spcBef>
              <a:spcAft>
                <a:spcPts val="0"/>
              </a:spcAft>
              <a:buClr>
                <a:schemeClr val="dk1"/>
              </a:buClr>
              <a:buSzPct val="100000"/>
              <a:buChar char="–"/>
            </a:pPr>
            <a:r>
              <a:rPr lang="en-GB"/>
              <a:t>themselves prior to the start of the program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0"/>
          <p:cNvSpPr txBox="1"/>
          <p:nvPr>
            <p:ph type="title"/>
          </p:nvPr>
        </p:nvSpPr>
        <p:spPr>
          <a:xfrm>
            <a:off x="252413" y="476250"/>
            <a:ext cx="8945562" cy="120808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GB" sz="4000">
                <a:solidFill>
                  <a:srgbClr val="FF0000"/>
                </a:solidFill>
              </a:rPr>
              <a:t>Common mistake 2: Treat/control comparison</a:t>
            </a:r>
            <a:endParaRPr/>
          </a:p>
        </p:txBody>
      </p:sp>
      <p:sp>
        <p:nvSpPr>
          <p:cNvPr id="190" name="Google Shape;190;p210"/>
          <p:cNvSpPr txBox="1"/>
          <p:nvPr>
            <p:ph idx="1" type="body"/>
          </p:nvPr>
        </p:nvSpPr>
        <p:spPr>
          <a:xfrm>
            <a:off x="395301" y="1909781"/>
            <a:ext cx="8279100" cy="4545900"/>
          </a:xfrm>
          <a:prstGeom prst="rect">
            <a:avLst/>
          </a:prstGeom>
          <a:noFill/>
          <a:ln>
            <a:noFill/>
          </a:ln>
        </p:spPr>
        <p:txBody>
          <a:bodyPr anchorCtr="0" anchor="t" bIns="45700" lIns="91425" spcFirstLastPara="1" rIns="91425" wrap="square" tIns="45700">
            <a:normAutofit lnSpcReduction="10000"/>
          </a:bodyPr>
          <a:lstStyle/>
          <a:p>
            <a:pPr indent="-403860" lvl="0" marL="342900" rtl="0" algn="l">
              <a:spcBef>
                <a:spcPts val="0"/>
              </a:spcBef>
              <a:spcAft>
                <a:spcPts val="0"/>
              </a:spcAft>
              <a:buClr>
                <a:schemeClr val="dk1"/>
              </a:buClr>
              <a:buSzPts val="3200"/>
              <a:buChar char="•"/>
            </a:pPr>
            <a:r>
              <a:rPr lang="en-GB"/>
              <a:t>Measure outcome for people who are never treated (control)</a:t>
            </a:r>
            <a:endParaRPr/>
          </a:p>
          <a:p>
            <a:pPr indent="-403860" lvl="0" marL="342900" rtl="0" algn="l">
              <a:spcBef>
                <a:spcPts val="448"/>
              </a:spcBef>
              <a:spcAft>
                <a:spcPts val="0"/>
              </a:spcAft>
              <a:buClr>
                <a:schemeClr val="dk1"/>
              </a:buClr>
              <a:buSzPts val="3200"/>
              <a:buChar char="•"/>
            </a:pPr>
            <a:r>
              <a:rPr lang="en-GB"/>
              <a:t>Use control-group outcomes as proxy for missing counterfactual</a:t>
            </a:r>
            <a:endParaRPr/>
          </a:p>
          <a:p>
            <a:pPr indent="-403860" lvl="0" marL="342900" rtl="0" algn="l">
              <a:spcBef>
                <a:spcPts val="448"/>
              </a:spcBef>
              <a:spcAft>
                <a:spcPts val="0"/>
              </a:spcAft>
              <a:buClr>
                <a:schemeClr val="dk1"/>
              </a:buClr>
              <a:buSzPts val="3200"/>
              <a:buChar char="•"/>
            </a:pPr>
            <a:r>
              <a:rPr lang="en-GB"/>
              <a:t>Calculate difference: (treat)-(control)</a:t>
            </a:r>
            <a:endParaRPr/>
          </a:p>
          <a:p>
            <a:pPr indent="-403860" lvl="0" marL="342900" rtl="0" algn="l">
              <a:spcBef>
                <a:spcPts val="448"/>
              </a:spcBef>
              <a:spcAft>
                <a:spcPts val="0"/>
              </a:spcAft>
              <a:buClr>
                <a:schemeClr val="dk1"/>
              </a:buClr>
              <a:buSzPts val="3200"/>
              <a:buChar char="•"/>
            </a:pPr>
            <a:r>
              <a:rPr lang="en-GB"/>
              <a:t>Call it “effect of treatment”</a:t>
            </a:r>
            <a:endParaRPr/>
          </a:p>
          <a:p>
            <a:pPr indent="-204787" lvl="0" marL="1478756" rtl="0" algn="l">
              <a:spcBef>
                <a:spcPts val="451"/>
              </a:spcBef>
              <a:spcAft>
                <a:spcPts val="0"/>
              </a:spcAft>
              <a:buClr>
                <a:srgbClr val="366092"/>
              </a:buClr>
              <a:buSzPts val="3225"/>
              <a:buChar char="•"/>
            </a:pPr>
            <a:r>
              <a:rPr lang="en-GB" sz="3225">
                <a:solidFill>
                  <a:srgbClr val="366092"/>
                </a:solidFill>
              </a:rPr>
              <a:t>WRONG!</a:t>
            </a:r>
            <a:r>
              <a:rPr lang="en-GB"/>
              <a:t> </a:t>
            </a:r>
            <a:endParaRPr/>
          </a:p>
          <a:p>
            <a:pPr indent="-339090" lvl="1" marL="742950" rtl="0" algn="l">
              <a:spcBef>
                <a:spcPts val="392"/>
              </a:spcBef>
              <a:spcAft>
                <a:spcPts val="0"/>
              </a:spcAft>
              <a:buClr>
                <a:schemeClr val="dk1"/>
              </a:buClr>
              <a:buSzPts val="2800"/>
              <a:buChar char="–"/>
            </a:pPr>
            <a:r>
              <a:rPr lang="en-GB"/>
              <a:t>What would have happened to people who </a:t>
            </a:r>
            <a:endParaRPr/>
          </a:p>
          <a:p>
            <a:pPr indent="-177800" lvl="1" marL="205740" rtl="0" algn="l">
              <a:spcBef>
                <a:spcPts val="392"/>
              </a:spcBef>
              <a:spcAft>
                <a:spcPts val="0"/>
              </a:spcAft>
              <a:buClr>
                <a:schemeClr val="dk1"/>
              </a:buClr>
              <a:buSzPts val="2800"/>
              <a:buChar char="–"/>
            </a:pPr>
            <a:r>
              <a:rPr lang="en-GB"/>
              <a:t>decided to be treated if treatment weren’t there??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ca0f5bd109_0_20"/>
          <p:cNvSpPr txBox="1"/>
          <p:nvPr>
            <p:ph type="title"/>
          </p:nvPr>
        </p:nvSpPr>
        <p:spPr>
          <a:xfrm>
            <a:off x="252413" y="476250"/>
            <a:ext cx="8945700" cy="12081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GB" sz="4000">
                <a:solidFill>
                  <a:srgbClr val="FF0000"/>
                </a:solidFill>
              </a:rPr>
              <a:t>Common mistake 2: Treat/control comparison</a:t>
            </a:r>
            <a:endParaRPr/>
          </a:p>
        </p:txBody>
      </p:sp>
      <p:pic>
        <p:nvPicPr>
          <p:cNvPr id="196" name="Google Shape;196;g2ca0f5bd109_0_20"/>
          <p:cNvPicPr preferRelativeResize="0"/>
          <p:nvPr/>
        </p:nvPicPr>
        <p:blipFill rotWithShape="1">
          <a:blip r:embed="rId3">
            <a:alphaModFix/>
          </a:blip>
          <a:srcRect b="0" l="0" r="0" t="0"/>
          <a:stretch/>
        </p:blipFill>
        <p:spPr>
          <a:xfrm>
            <a:off x="1548212" y="1438500"/>
            <a:ext cx="6354125" cy="541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1"/>
          <p:cNvSpPr txBox="1"/>
          <p:nvPr>
            <p:ph type="title"/>
          </p:nvPr>
        </p:nvSpPr>
        <p:spPr>
          <a:xfrm>
            <a:off x="250825" y="260350"/>
            <a:ext cx="8226425" cy="114141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Treat/Control comparison</a:t>
            </a:r>
            <a:endParaRPr/>
          </a:p>
        </p:txBody>
      </p:sp>
      <p:sp>
        <p:nvSpPr>
          <p:cNvPr id="202" name="Google Shape;202;p2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187960" lvl="0" marL="0" rtl="0" algn="l">
              <a:spcBef>
                <a:spcPts val="0"/>
              </a:spcBef>
              <a:spcAft>
                <a:spcPts val="0"/>
              </a:spcAft>
              <a:buClr>
                <a:schemeClr val="dk1"/>
              </a:buClr>
              <a:buSzPct val="100000"/>
              <a:buChar char="•"/>
            </a:pPr>
            <a:r>
              <a:rPr lang="en-GB"/>
              <a:t>Why did certain people get treated while others did not?</a:t>
            </a:r>
            <a:endParaRPr/>
          </a:p>
          <a:p>
            <a:pPr indent="-342900" lvl="0" marL="342900" rtl="0" algn="l">
              <a:spcBef>
                <a:spcPts val="592"/>
              </a:spcBef>
              <a:spcAft>
                <a:spcPts val="0"/>
              </a:spcAft>
              <a:buClr>
                <a:schemeClr val="dk1"/>
              </a:buClr>
              <a:buSzPct val="100000"/>
              <a:buChar char="•"/>
            </a:pPr>
            <a:r>
              <a:rPr lang="en-GB"/>
              <a:t>Because of the selection problem, the underlying assumptions of the treatment/control comparison are questionable. </a:t>
            </a:r>
            <a:endParaRPr/>
          </a:p>
          <a:p>
            <a:pPr indent="-342900" lvl="0" marL="342900" rtl="0" algn="l">
              <a:spcBef>
                <a:spcPts val="592"/>
              </a:spcBef>
              <a:spcAft>
                <a:spcPts val="0"/>
              </a:spcAft>
              <a:buClr>
                <a:schemeClr val="dk1"/>
              </a:buClr>
              <a:buSzPct val="100000"/>
              <a:buChar char="•"/>
            </a:pPr>
            <a:r>
              <a:rPr lang="en-GB"/>
              <a:t>The outcomes for untreated individuals are likely to be a bad estimate for the counterfactual outcomes of the treated individuals.</a:t>
            </a:r>
            <a:endParaRPr/>
          </a:p>
          <a:p>
            <a:pPr indent="-285750" lvl="1" marL="742950" rtl="0" algn="l">
              <a:spcBef>
                <a:spcPts val="518"/>
              </a:spcBef>
              <a:spcAft>
                <a:spcPts val="0"/>
              </a:spcAft>
              <a:buClr>
                <a:schemeClr val="dk1"/>
              </a:buClr>
              <a:buSzPct val="100000"/>
              <a:buChar char="–"/>
            </a:pPr>
            <a:r>
              <a:rPr lang="en-GB"/>
              <a:t>E.g. plaintiffs with a lawyer and those without a lawyer</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Two Types of Selection</a:t>
            </a:r>
            <a:endParaRPr/>
          </a:p>
        </p:txBody>
      </p:sp>
      <p:sp>
        <p:nvSpPr>
          <p:cNvPr id="208" name="Google Shape;208;p2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Selection on </a:t>
            </a:r>
            <a:r>
              <a:rPr lang="en-GB">
                <a:solidFill>
                  <a:srgbClr val="366092"/>
                </a:solidFill>
              </a:rPr>
              <a:t>Observables</a:t>
            </a:r>
            <a:r>
              <a:rPr lang="en-GB"/>
              <a:t>: </a:t>
            </a:r>
            <a:endParaRPr/>
          </a:p>
          <a:p>
            <a:pPr indent="-285750" lvl="1" marL="742950" rtl="0" algn="l">
              <a:spcBef>
                <a:spcPts val="560"/>
              </a:spcBef>
              <a:spcAft>
                <a:spcPts val="0"/>
              </a:spcAft>
              <a:buClr>
                <a:schemeClr val="dk1"/>
              </a:buClr>
              <a:buSzPts val="2800"/>
              <a:buChar char="–"/>
            </a:pPr>
            <a:r>
              <a:rPr lang="en-GB"/>
              <a:t>participants are different from non-participants in something that we can observe and measure:</a:t>
            </a:r>
            <a:endParaRPr/>
          </a:p>
          <a:p>
            <a:pPr indent="-228600" lvl="2" marL="1143000" rtl="0" algn="l">
              <a:spcBef>
                <a:spcPts val="480"/>
              </a:spcBef>
              <a:spcAft>
                <a:spcPts val="0"/>
              </a:spcAft>
              <a:buClr>
                <a:schemeClr val="dk1"/>
              </a:buClr>
              <a:buSzPts val="2400"/>
              <a:buChar char="•"/>
            </a:pPr>
            <a:r>
              <a:rPr lang="en-GB"/>
              <a:t>Plaintiffs' age, gender, income</a:t>
            </a:r>
            <a:endParaRPr/>
          </a:p>
          <a:p>
            <a:pPr indent="-342900" lvl="0" marL="342900" rtl="0" algn="l">
              <a:spcBef>
                <a:spcPts val="640"/>
              </a:spcBef>
              <a:spcAft>
                <a:spcPts val="0"/>
              </a:spcAft>
              <a:buClr>
                <a:schemeClr val="dk1"/>
              </a:buClr>
              <a:buSzPts val="3200"/>
              <a:buChar char="•"/>
            </a:pPr>
            <a:r>
              <a:rPr lang="en-GB"/>
              <a:t>Selection on </a:t>
            </a:r>
            <a:r>
              <a:rPr lang="en-GB">
                <a:solidFill>
                  <a:srgbClr val="366092"/>
                </a:solidFill>
              </a:rPr>
              <a:t>Unobservables</a:t>
            </a:r>
            <a:r>
              <a:rPr lang="en-GB"/>
              <a:t>: </a:t>
            </a:r>
            <a:endParaRPr/>
          </a:p>
          <a:p>
            <a:pPr indent="-285750" lvl="1" marL="742950" rtl="0" algn="l">
              <a:spcBef>
                <a:spcPts val="560"/>
              </a:spcBef>
              <a:spcAft>
                <a:spcPts val="0"/>
              </a:spcAft>
              <a:buClr>
                <a:schemeClr val="dk1"/>
              </a:buClr>
              <a:buSzPts val="2800"/>
              <a:buChar char="–"/>
            </a:pPr>
            <a:r>
              <a:rPr lang="en-GB"/>
              <a:t>participants are different from non-participants in terms of something we </a:t>
            </a:r>
            <a:r>
              <a:rPr b="1" lang="en-GB"/>
              <a:t>cannot </a:t>
            </a:r>
            <a:r>
              <a:rPr lang="en-GB"/>
              <a:t>observe or measure:</a:t>
            </a:r>
            <a:endParaRPr/>
          </a:p>
          <a:p>
            <a:pPr indent="-228600" lvl="2" marL="1143000" rtl="0" algn="l">
              <a:spcBef>
                <a:spcPts val="480"/>
              </a:spcBef>
              <a:spcAft>
                <a:spcPts val="0"/>
              </a:spcAft>
              <a:buClr>
                <a:schemeClr val="dk1"/>
              </a:buClr>
              <a:buSzPts val="2400"/>
              <a:buChar char="•"/>
            </a:pPr>
            <a:r>
              <a:rPr lang="en-GB"/>
              <a:t>Recklessness, morality, motivation, trustworthiness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8"/>
          <p:cNvSpPr txBox="1"/>
          <p:nvPr>
            <p:ph idx="1" type="body"/>
          </p:nvPr>
        </p:nvSpPr>
        <p:spPr>
          <a:xfrm>
            <a:off x="702425" y="612625"/>
            <a:ext cx="8046300" cy="5644800"/>
          </a:xfrm>
          <a:prstGeom prst="rect">
            <a:avLst/>
          </a:prstGeom>
          <a:noFill/>
          <a:ln>
            <a:noFill/>
          </a:ln>
        </p:spPr>
        <p:txBody>
          <a:bodyPr anchorCtr="0" anchor="t" bIns="45700" lIns="91425" spcFirstLastPara="1" rIns="91425" wrap="square" tIns="45700">
            <a:normAutofit/>
          </a:bodyPr>
          <a:lstStyle/>
          <a:p>
            <a:pPr indent="-388620" lvl="0" marL="342900" rtl="0" algn="l">
              <a:spcBef>
                <a:spcPts val="0"/>
              </a:spcBef>
              <a:spcAft>
                <a:spcPts val="0"/>
              </a:spcAft>
              <a:buClr>
                <a:schemeClr val="dk1"/>
              </a:buClr>
              <a:buSzPts val="3200"/>
              <a:buChar char="•"/>
            </a:pPr>
            <a:r>
              <a:rPr lang="en-GB"/>
              <a:t>Several policies and programs </a:t>
            </a:r>
            <a:r>
              <a:rPr i="1" lang="en-GB"/>
              <a:t>try</a:t>
            </a:r>
            <a:r>
              <a:rPr lang="en-GB"/>
              <a:t> to make the world better</a:t>
            </a:r>
            <a:endParaRPr/>
          </a:p>
          <a:p>
            <a:pPr indent="-325755" lvl="1" marL="742950" rtl="0" algn="l">
              <a:spcBef>
                <a:spcPts val="434"/>
              </a:spcBef>
              <a:spcAft>
                <a:spcPts val="0"/>
              </a:spcAft>
              <a:buClr>
                <a:schemeClr val="dk1"/>
              </a:buClr>
              <a:buSzPts val="2800"/>
              <a:buChar char="–"/>
            </a:pPr>
            <a:r>
              <a:rPr lang="en-GB"/>
              <a:t>Govn’t: </a:t>
            </a:r>
            <a:r>
              <a:rPr lang="en-GB" sz="1425"/>
              <a:t>community/hot-spot policing, tougher sentencing, …</a:t>
            </a:r>
            <a:endParaRPr/>
          </a:p>
          <a:p>
            <a:pPr indent="-325755" lvl="1" marL="742950" rtl="0" algn="l">
              <a:spcBef>
                <a:spcPts val="434"/>
              </a:spcBef>
              <a:spcAft>
                <a:spcPts val="0"/>
              </a:spcAft>
              <a:buClr>
                <a:schemeClr val="dk1"/>
              </a:buClr>
              <a:buSzPts val="2800"/>
              <a:buChar char="–"/>
            </a:pPr>
            <a:r>
              <a:rPr lang="en-GB"/>
              <a:t>NGOs: </a:t>
            </a:r>
            <a:r>
              <a:rPr lang="en-GB" sz="1425"/>
              <a:t>behavioral interventions, community building, …</a:t>
            </a:r>
            <a:endParaRPr/>
          </a:p>
          <a:p>
            <a:pPr indent="-325755" lvl="1" marL="742950" rtl="0" algn="l">
              <a:spcBef>
                <a:spcPts val="434"/>
              </a:spcBef>
              <a:spcAft>
                <a:spcPts val="0"/>
              </a:spcAft>
              <a:buClr>
                <a:schemeClr val="dk1"/>
              </a:buClr>
              <a:buSzPts val="2800"/>
              <a:buChar char="–"/>
            </a:pPr>
            <a:r>
              <a:rPr lang="en-GB"/>
              <a:t>Courts: </a:t>
            </a:r>
            <a:r>
              <a:rPr lang="en-GB" sz="1425"/>
              <a:t>free legal aid, restorative justice, …</a:t>
            </a:r>
            <a:endParaRPr/>
          </a:p>
          <a:p>
            <a:pPr indent="-388620" lvl="0" marL="342900" rtl="0" algn="l">
              <a:spcBef>
                <a:spcPts val="496"/>
              </a:spcBef>
              <a:spcAft>
                <a:spcPts val="0"/>
              </a:spcAft>
              <a:buClr>
                <a:schemeClr val="dk1"/>
              </a:buClr>
              <a:buSzPts val="3200"/>
              <a:buChar char="•"/>
            </a:pPr>
            <a:r>
              <a:rPr lang="en-GB"/>
              <a:t>We want to know:</a:t>
            </a:r>
            <a:endParaRPr/>
          </a:p>
          <a:p>
            <a:pPr indent="-325755" lvl="1" marL="742950" rtl="0" algn="l">
              <a:spcBef>
                <a:spcPts val="434"/>
              </a:spcBef>
              <a:spcAft>
                <a:spcPts val="0"/>
              </a:spcAft>
              <a:buClr>
                <a:schemeClr val="dk1"/>
              </a:buClr>
              <a:buSzPts val="2800"/>
              <a:buChar char="–"/>
            </a:pPr>
            <a:r>
              <a:rPr lang="en-GB"/>
              <a:t>Is the money well spent: did it make a difference?</a:t>
            </a:r>
            <a:endParaRPr/>
          </a:p>
          <a:p>
            <a:pPr indent="-325755" lvl="1" marL="742950" rtl="0" algn="l">
              <a:spcBef>
                <a:spcPts val="434"/>
              </a:spcBef>
              <a:spcAft>
                <a:spcPts val="0"/>
              </a:spcAft>
              <a:buClr>
                <a:schemeClr val="dk1"/>
              </a:buClr>
              <a:buSzPts val="2800"/>
              <a:buChar char="–"/>
            </a:pPr>
            <a:r>
              <a:rPr lang="en-GB"/>
              <a:t>What outcome was most improved?</a:t>
            </a:r>
            <a:endParaRPr/>
          </a:p>
          <a:p>
            <a:pPr indent="-325755" lvl="1" marL="742950" rtl="0" algn="l">
              <a:spcBef>
                <a:spcPts val="434"/>
              </a:spcBef>
              <a:spcAft>
                <a:spcPts val="0"/>
              </a:spcAft>
              <a:buClr>
                <a:schemeClr val="dk1"/>
              </a:buClr>
              <a:buSzPts val="2800"/>
              <a:buChar char="–"/>
            </a:pPr>
            <a:r>
              <a:rPr lang="en-GB"/>
              <a:t>Who benefited? Who lost?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13"/>
          <p:cNvPicPr preferRelativeResize="0"/>
          <p:nvPr/>
        </p:nvPicPr>
        <p:blipFill rotWithShape="1">
          <a:blip r:embed="rId3">
            <a:alphaModFix/>
          </a:blip>
          <a:srcRect b="0" l="0" r="0" t="0"/>
          <a:stretch/>
        </p:blipFill>
        <p:spPr>
          <a:xfrm>
            <a:off x="1619250" y="1574800"/>
            <a:ext cx="5500688" cy="31099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What to do?</a:t>
            </a:r>
            <a:endParaRPr/>
          </a:p>
        </p:txBody>
      </p:sp>
      <p:sp>
        <p:nvSpPr>
          <p:cNvPr id="219" name="Google Shape;219;p2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GB"/>
              <a:t>Selection on observables can be accounted for by using statistics</a:t>
            </a:r>
            <a:endParaRPr/>
          </a:p>
          <a:p>
            <a:pPr indent="-285750" lvl="1" marL="742950" rtl="0" algn="l">
              <a:spcBef>
                <a:spcPts val="518"/>
              </a:spcBef>
              <a:spcAft>
                <a:spcPts val="0"/>
              </a:spcAft>
              <a:buClr>
                <a:schemeClr val="dk1"/>
              </a:buClr>
              <a:buSzPct val="100000"/>
              <a:buChar char="–"/>
            </a:pPr>
            <a:r>
              <a:rPr lang="en-GB"/>
              <a:t>E.g. control for those variables in a regression or matching algorithm</a:t>
            </a:r>
            <a:endParaRPr/>
          </a:p>
          <a:p>
            <a:pPr indent="-342900" lvl="0" marL="342900" rtl="0" algn="l">
              <a:spcBef>
                <a:spcPts val="592"/>
              </a:spcBef>
              <a:spcAft>
                <a:spcPts val="0"/>
              </a:spcAft>
              <a:buClr>
                <a:schemeClr val="dk1"/>
              </a:buClr>
              <a:buSzPct val="100000"/>
              <a:buChar char="•"/>
            </a:pPr>
            <a:r>
              <a:rPr lang="en-GB"/>
              <a:t>Selection on unobservables: cannot be easily solved</a:t>
            </a:r>
            <a:endParaRPr/>
          </a:p>
          <a:p>
            <a:pPr indent="-342900" lvl="0" marL="342900" rtl="0" algn="l">
              <a:spcBef>
                <a:spcPts val="592"/>
              </a:spcBef>
              <a:spcAft>
                <a:spcPts val="0"/>
              </a:spcAft>
              <a:buClr>
                <a:schemeClr val="dk1"/>
              </a:buClr>
              <a:buSzPct val="100000"/>
              <a:buChar char="•"/>
            </a:pPr>
            <a:r>
              <a:rPr lang="en-GB"/>
              <a:t>ALWAYS think and ask: how are treated and control people different? Can we measure all of these?</a:t>
            </a:r>
            <a:endParaRPr/>
          </a:p>
          <a:p>
            <a:pPr indent="-342900" lvl="0" marL="342900" rtl="0" algn="l">
              <a:spcBef>
                <a:spcPts val="592"/>
              </a:spcBef>
              <a:spcAft>
                <a:spcPts val="0"/>
              </a:spcAft>
              <a:buClr>
                <a:schemeClr val="dk1"/>
              </a:buClr>
              <a:buSzPct val="100000"/>
              <a:buChar char="•"/>
            </a:pPr>
            <a:r>
              <a:rPr lang="en-GB"/>
              <a:t>If NOT: look for an </a:t>
            </a:r>
            <a:r>
              <a:rPr lang="en-GB">
                <a:solidFill>
                  <a:srgbClr val="366092"/>
                </a:solidFill>
              </a:rPr>
              <a:t>identification strategy</a:t>
            </a:r>
            <a:r>
              <a:rPr lang="en-GB"/>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Identification strategy</a:t>
            </a:r>
            <a:endParaRPr/>
          </a:p>
        </p:txBody>
      </p:sp>
      <p:sp>
        <p:nvSpPr>
          <p:cNvPr id="225" name="Google Shape;225;p2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Clever </a:t>
            </a:r>
            <a:r>
              <a:rPr lang="en-GB">
                <a:solidFill>
                  <a:srgbClr val="366092"/>
                </a:solidFill>
              </a:rPr>
              <a:t>design</a:t>
            </a:r>
            <a:r>
              <a:rPr lang="en-GB"/>
              <a:t> and use of data to estimate the missing counterfactual and overcome selection problem</a:t>
            </a:r>
            <a:endParaRPr/>
          </a:p>
          <a:p>
            <a:pPr indent="-342900" lvl="0" marL="342900" rtl="0" algn="l">
              <a:spcBef>
                <a:spcPts val="640"/>
              </a:spcBef>
              <a:spcAft>
                <a:spcPts val="0"/>
              </a:spcAft>
              <a:buClr>
                <a:schemeClr val="dk1"/>
              </a:buClr>
              <a:buSzPts val="3200"/>
              <a:buChar char="•"/>
            </a:pPr>
            <a:r>
              <a:rPr lang="en-GB"/>
              <a:t>Common ID strategies:</a:t>
            </a:r>
            <a:endParaRPr/>
          </a:p>
          <a:p>
            <a:pPr indent="-342900" lvl="1" marL="548640" rtl="0" algn="l">
              <a:spcBef>
                <a:spcPts val="560"/>
              </a:spcBef>
              <a:spcAft>
                <a:spcPts val="0"/>
              </a:spcAft>
              <a:buClr>
                <a:schemeClr val="dk1"/>
              </a:buClr>
              <a:buSzPts val="2800"/>
              <a:buFont typeface="Calibri"/>
              <a:buAutoNum type="arabicPeriod"/>
            </a:pPr>
            <a:r>
              <a:rPr lang="en-GB"/>
              <a:t>Randomized Controlled Trials (RCT)</a:t>
            </a:r>
            <a:endParaRPr/>
          </a:p>
          <a:p>
            <a:pPr indent="-342900" lvl="1" marL="548640" rtl="0" algn="l">
              <a:spcBef>
                <a:spcPts val="560"/>
              </a:spcBef>
              <a:spcAft>
                <a:spcPts val="0"/>
              </a:spcAft>
              <a:buClr>
                <a:schemeClr val="dk1"/>
              </a:buClr>
              <a:buSzPts val="2800"/>
              <a:buFont typeface="Calibri"/>
              <a:buAutoNum type="arabicPeriod"/>
            </a:pPr>
            <a:r>
              <a:rPr lang="en-GB"/>
              <a:t>Difference in differences (Diff-in-diff)</a:t>
            </a:r>
            <a:endParaRPr/>
          </a:p>
          <a:p>
            <a:pPr indent="-342900" lvl="1" marL="548640" rtl="0" algn="l">
              <a:spcBef>
                <a:spcPts val="560"/>
              </a:spcBef>
              <a:spcAft>
                <a:spcPts val="0"/>
              </a:spcAft>
              <a:buClr>
                <a:srgbClr val="538CD5"/>
              </a:buClr>
              <a:buSzPts val="2800"/>
              <a:buFont typeface="Calibri"/>
              <a:buAutoNum type="arabicPeriod"/>
            </a:pPr>
            <a:r>
              <a:rPr lang="en-GB">
                <a:solidFill>
                  <a:srgbClr val="538CD5"/>
                </a:solidFill>
              </a:rPr>
              <a:t>Regression Discontinuity Design (RDD)</a:t>
            </a:r>
            <a:endParaRPr/>
          </a:p>
          <a:p>
            <a:pPr indent="-342900" lvl="1" marL="548640" rtl="0" algn="l">
              <a:spcBef>
                <a:spcPts val="560"/>
              </a:spcBef>
              <a:spcAft>
                <a:spcPts val="0"/>
              </a:spcAft>
              <a:buClr>
                <a:srgbClr val="538CD5"/>
              </a:buClr>
              <a:buSzPts val="2800"/>
              <a:buFont typeface="Calibri"/>
              <a:buAutoNum type="arabicPeriod"/>
            </a:pPr>
            <a:r>
              <a:rPr lang="en-GB">
                <a:solidFill>
                  <a:srgbClr val="538CD5"/>
                </a:solidFill>
              </a:rPr>
              <a:t>Instrumental Variable Regression (IV)</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Game Plan</a:t>
            </a:r>
            <a:endParaRPr/>
          </a:p>
        </p:txBody>
      </p:sp>
      <p:sp>
        <p:nvSpPr>
          <p:cNvPr id="231" name="Google Shape;231;p2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D8D8D8"/>
              </a:buClr>
              <a:buSzPts val="3200"/>
              <a:buChar char="•"/>
            </a:pPr>
            <a:r>
              <a:rPr lang="en-GB">
                <a:solidFill>
                  <a:srgbClr val="D8D8D8"/>
                </a:solidFill>
              </a:rPr>
              <a:t>Understand “Program Evaluation and Causal Inference”</a:t>
            </a:r>
            <a:endParaRPr/>
          </a:p>
          <a:p>
            <a:pPr indent="-285750" lvl="1" marL="742950" rtl="0" algn="l">
              <a:spcBef>
                <a:spcPts val="560"/>
              </a:spcBef>
              <a:spcAft>
                <a:spcPts val="0"/>
              </a:spcAft>
              <a:buClr>
                <a:srgbClr val="D8D8D8"/>
              </a:buClr>
              <a:buSzPts val="2800"/>
              <a:buChar char="–"/>
            </a:pPr>
            <a:r>
              <a:rPr lang="en-GB">
                <a:solidFill>
                  <a:srgbClr val="D8D8D8"/>
                </a:solidFill>
              </a:rPr>
              <a:t>Discuss common evaluation problems</a:t>
            </a:r>
            <a:endParaRPr/>
          </a:p>
          <a:p>
            <a:pPr indent="-285750" lvl="1" marL="742950" rtl="0" algn="l">
              <a:spcBef>
                <a:spcPts val="560"/>
              </a:spcBef>
              <a:spcAft>
                <a:spcPts val="0"/>
              </a:spcAft>
              <a:buClr>
                <a:srgbClr val="D8D8D8"/>
              </a:buClr>
              <a:buSzPts val="2800"/>
              <a:buChar char="–"/>
            </a:pPr>
            <a:r>
              <a:rPr lang="en-GB">
                <a:solidFill>
                  <a:srgbClr val="D8D8D8"/>
                </a:solidFill>
              </a:rPr>
              <a:t>Distinguish good from bad evaluation</a:t>
            </a:r>
            <a:endParaRPr/>
          </a:p>
          <a:p>
            <a:pPr indent="-342900" lvl="0" marL="342900" rtl="0" algn="l">
              <a:spcBef>
                <a:spcPts val="1800"/>
              </a:spcBef>
              <a:spcAft>
                <a:spcPts val="0"/>
              </a:spcAft>
              <a:buClr>
                <a:schemeClr val="dk1"/>
              </a:buClr>
              <a:buSzPts val="3200"/>
              <a:buChar char="•"/>
            </a:pPr>
            <a:r>
              <a:rPr lang="en-GB"/>
              <a:t>Review two methods of evaluation</a:t>
            </a:r>
            <a:endParaRPr/>
          </a:p>
          <a:p>
            <a:pPr indent="-342900" lvl="1" marL="548640" rtl="0" algn="l">
              <a:spcBef>
                <a:spcPts val="560"/>
              </a:spcBef>
              <a:spcAft>
                <a:spcPts val="0"/>
              </a:spcAft>
              <a:buClr>
                <a:schemeClr val="dk1"/>
              </a:buClr>
              <a:buSzPts val="2800"/>
              <a:buFont typeface="Calibri"/>
              <a:buAutoNum type="arabicPeriod"/>
            </a:pPr>
            <a:r>
              <a:rPr lang="en-GB"/>
              <a:t>RCT</a:t>
            </a:r>
            <a:endParaRPr/>
          </a:p>
          <a:p>
            <a:pPr indent="-342900" lvl="1" marL="548640" rtl="0" algn="l">
              <a:spcBef>
                <a:spcPts val="560"/>
              </a:spcBef>
              <a:spcAft>
                <a:spcPts val="0"/>
              </a:spcAft>
              <a:buClr>
                <a:srgbClr val="D8D8D8"/>
              </a:buClr>
              <a:buSzPts val="2800"/>
              <a:buFont typeface="Calibri"/>
              <a:buAutoNum type="arabicPeriod"/>
            </a:pPr>
            <a:r>
              <a:rPr lang="en-GB">
                <a:solidFill>
                  <a:srgbClr val="D8D8D8"/>
                </a:solidFill>
              </a:rPr>
              <a:t>Diff-in-Diff</a:t>
            </a:r>
            <a:endParaRPr/>
          </a:p>
          <a:p>
            <a:pPr indent="-342900" lvl="0" marL="342900" rtl="0" algn="l">
              <a:spcBef>
                <a:spcPts val="1800"/>
              </a:spcBef>
              <a:spcAft>
                <a:spcPts val="0"/>
              </a:spcAft>
              <a:buClr>
                <a:srgbClr val="D8D8D8"/>
              </a:buClr>
              <a:buSzPts val="3200"/>
              <a:buChar char="•"/>
            </a:pPr>
            <a:r>
              <a:rPr lang="en-GB">
                <a:solidFill>
                  <a:srgbClr val="D8D8D8"/>
                </a:solidFill>
              </a:rPr>
              <a:t>Applications to Access to Justice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Randomized Controlled Trials</a:t>
            </a:r>
            <a:endParaRPr/>
          </a:p>
        </p:txBody>
      </p:sp>
      <p:sp>
        <p:nvSpPr>
          <p:cNvPr id="237" name="Google Shape;237;p2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187960" lvl="0" marL="0" rtl="0" algn="l">
              <a:spcBef>
                <a:spcPts val="0"/>
              </a:spcBef>
              <a:spcAft>
                <a:spcPts val="0"/>
              </a:spcAft>
              <a:buClr>
                <a:schemeClr val="dk1"/>
              </a:buClr>
              <a:buSzPct val="100000"/>
              <a:buChar char="•"/>
            </a:pPr>
            <a:r>
              <a:rPr lang="en-GB"/>
              <a:t>The Experimental Revolution:</a:t>
            </a:r>
            <a:endParaRPr/>
          </a:p>
          <a:p>
            <a:pPr indent="-342900" lvl="0" marL="342900" rtl="0" algn="l">
              <a:spcBef>
                <a:spcPts val="592"/>
              </a:spcBef>
              <a:spcAft>
                <a:spcPts val="0"/>
              </a:spcAft>
              <a:buClr>
                <a:schemeClr val="dk1"/>
              </a:buClr>
              <a:buSzPct val="100000"/>
              <a:buChar char="•"/>
            </a:pPr>
            <a:r>
              <a:rPr lang="en-GB"/>
              <a:t>Clinical Trials in Medicine</a:t>
            </a:r>
            <a:endParaRPr/>
          </a:p>
          <a:p>
            <a:pPr indent="-285750" lvl="1" marL="742950" rtl="0" algn="l">
              <a:spcBef>
                <a:spcPts val="518"/>
              </a:spcBef>
              <a:spcAft>
                <a:spcPts val="0"/>
              </a:spcAft>
              <a:buClr>
                <a:schemeClr val="dk1"/>
              </a:buClr>
              <a:buSzPct val="100000"/>
              <a:buChar char="–"/>
            </a:pPr>
            <a:r>
              <a:rPr lang="en-GB"/>
              <a:t>1774, James Lind and lemons to cure of scurvy</a:t>
            </a:r>
            <a:endParaRPr/>
          </a:p>
          <a:p>
            <a:pPr indent="-285750" lvl="1" marL="742950" rtl="0" algn="l">
              <a:spcBef>
                <a:spcPts val="518"/>
              </a:spcBef>
              <a:spcAft>
                <a:spcPts val="0"/>
              </a:spcAft>
              <a:buClr>
                <a:schemeClr val="dk1"/>
              </a:buClr>
              <a:buSzPct val="100000"/>
              <a:buChar char="–"/>
            </a:pPr>
            <a:r>
              <a:rPr lang="en-GB"/>
              <a:t>COVID-19 vaccines</a:t>
            </a:r>
            <a:endParaRPr/>
          </a:p>
          <a:p>
            <a:pPr indent="-342900" lvl="0" marL="342900" rtl="0" algn="l">
              <a:spcBef>
                <a:spcPts val="592"/>
              </a:spcBef>
              <a:spcAft>
                <a:spcPts val="0"/>
              </a:spcAft>
              <a:buClr>
                <a:schemeClr val="dk1"/>
              </a:buClr>
              <a:buSzPct val="100000"/>
              <a:buChar char="•"/>
            </a:pPr>
            <a:r>
              <a:rPr lang="en-GB"/>
              <a:t>Social Experiments in Economics</a:t>
            </a:r>
            <a:endParaRPr/>
          </a:p>
          <a:p>
            <a:pPr indent="-285750" lvl="1" marL="742950" rtl="0" algn="l">
              <a:spcBef>
                <a:spcPts val="518"/>
              </a:spcBef>
              <a:spcAft>
                <a:spcPts val="0"/>
              </a:spcAft>
              <a:buClr>
                <a:schemeClr val="dk1"/>
              </a:buClr>
              <a:buSzPct val="100000"/>
              <a:buChar char="–"/>
            </a:pPr>
            <a:r>
              <a:rPr lang="en-GB"/>
              <a:t>Law and economics</a:t>
            </a:r>
            <a:endParaRPr/>
          </a:p>
          <a:p>
            <a:pPr indent="-285750" lvl="1" marL="742950" rtl="0" algn="l">
              <a:spcBef>
                <a:spcPts val="518"/>
              </a:spcBef>
              <a:spcAft>
                <a:spcPts val="0"/>
              </a:spcAft>
              <a:buClr>
                <a:schemeClr val="dk1"/>
              </a:buClr>
              <a:buSzPct val="100000"/>
              <a:buChar char="–"/>
            </a:pPr>
            <a:r>
              <a:rPr lang="en-GB"/>
              <a:t>Education econ</a:t>
            </a:r>
            <a:endParaRPr/>
          </a:p>
          <a:p>
            <a:pPr indent="-285750" lvl="1" marL="742950" rtl="0" algn="l">
              <a:spcBef>
                <a:spcPts val="518"/>
              </a:spcBef>
              <a:spcAft>
                <a:spcPts val="0"/>
              </a:spcAft>
              <a:buClr>
                <a:schemeClr val="dk1"/>
              </a:buClr>
              <a:buSzPct val="100000"/>
              <a:buChar char="–"/>
            </a:pPr>
            <a:r>
              <a:rPr lang="en-GB"/>
              <a:t>Urban econ</a:t>
            </a:r>
            <a:endParaRPr/>
          </a:p>
          <a:p>
            <a:pPr indent="-285750" lvl="1" marL="742950" rtl="0" algn="l">
              <a:spcBef>
                <a:spcPts val="518"/>
              </a:spcBef>
              <a:spcAft>
                <a:spcPts val="0"/>
              </a:spcAft>
              <a:buClr>
                <a:schemeClr val="dk1"/>
              </a:buClr>
              <a:buSzPct val="100000"/>
              <a:buChar char="–"/>
            </a:pPr>
            <a:r>
              <a:rPr lang="en-GB"/>
              <a:t>Development econ: </a:t>
            </a:r>
            <a:r>
              <a:rPr lang="en-GB" u="sng">
                <a:solidFill>
                  <a:schemeClr val="hlink"/>
                </a:solidFill>
                <a:hlinkClick r:id="rId3"/>
              </a:rPr>
              <a:t>2019 Nobel Prize </a:t>
            </a:r>
            <a:r>
              <a:rPr lang="en-GB"/>
              <a:t>+ </a:t>
            </a:r>
            <a:r>
              <a:rPr lang="en-GB" u="sng">
                <a:solidFill>
                  <a:schemeClr val="hlink"/>
                </a:solidFill>
                <a:hlinkClick r:id="rId4"/>
              </a:rPr>
              <a:t>Duflo TED talk</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Diagram&#10;&#10;Description automatically generated" id="242" name="Google Shape;242;p218"/>
          <p:cNvPicPr preferRelativeResize="0"/>
          <p:nvPr>
            <p:ph idx="1" type="body"/>
          </p:nvPr>
        </p:nvPicPr>
        <p:blipFill rotWithShape="1">
          <a:blip r:embed="rId3">
            <a:alphaModFix/>
          </a:blip>
          <a:srcRect b="0" l="0" r="0" t="0"/>
          <a:stretch/>
        </p:blipFill>
        <p:spPr>
          <a:xfrm>
            <a:off x="433388" y="857250"/>
            <a:ext cx="7958137"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The Rationale Behind RCT</a:t>
            </a:r>
            <a:endParaRPr/>
          </a:p>
        </p:txBody>
      </p:sp>
      <p:sp>
        <p:nvSpPr>
          <p:cNvPr id="248" name="Google Shape;248;p2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03200" lvl="0" marL="0" rtl="0" algn="l">
              <a:spcBef>
                <a:spcPts val="0"/>
              </a:spcBef>
              <a:spcAft>
                <a:spcPts val="0"/>
              </a:spcAft>
              <a:buClr>
                <a:schemeClr val="dk1"/>
              </a:buClr>
              <a:buSzPts val="3200"/>
              <a:buChar char="•"/>
            </a:pPr>
            <a:r>
              <a:rPr lang="en-GB"/>
              <a:t>If treatment status is </a:t>
            </a:r>
            <a:r>
              <a:rPr lang="en-GB">
                <a:solidFill>
                  <a:srgbClr val="366092"/>
                </a:solidFill>
              </a:rPr>
              <a:t>randomly</a:t>
            </a:r>
            <a:r>
              <a:rPr lang="en-GB"/>
              <a:t> determined:</a:t>
            </a:r>
            <a:endParaRPr/>
          </a:p>
          <a:p>
            <a:pPr indent="-342900" lvl="0" marL="342900" rtl="0" algn="l">
              <a:spcBef>
                <a:spcPts val="640"/>
              </a:spcBef>
              <a:spcAft>
                <a:spcPts val="0"/>
              </a:spcAft>
              <a:buClr>
                <a:schemeClr val="dk1"/>
              </a:buClr>
              <a:buSzPts val="3200"/>
              <a:buChar char="•"/>
            </a:pPr>
            <a:r>
              <a:rPr lang="en-GB"/>
              <a:t>Observable </a:t>
            </a:r>
            <a:r>
              <a:rPr i="1" lang="en-GB"/>
              <a:t>and unobservable </a:t>
            </a:r>
            <a:r>
              <a:rPr lang="en-GB"/>
              <a:t>characteristics are balanced (~ equal) for treated and control group</a:t>
            </a:r>
            <a:endParaRPr/>
          </a:p>
          <a:p>
            <a:pPr indent="0" lvl="0" marL="1143000" rtl="0" algn="l">
              <a:spcBef>
                <a:spcPts val="640"/>
              </a:spcBef>
              <a:spcAft>
                <a:spcPts val="0"/>
              </a:spcAft>
              <a:buNone/>
            </a:pPr>
            <a:r>
              <a:rPr lang="en-GB"/>
              <a:t>No selection problem</a:t>
            </a:r>
            <a:endParaRPr/>
          </a:p>
          <a:p>
            <a:pPr indent="0" lvl="0" marL="1143000" rtl="0" algn="l">
              <a:spcBef>
                <a:spcPts val="640"/>
              </a:spcBef>
              <a:spcAft>
                <a:spcPts val="0"/>
              </a:spcAft>
              <a:buNone/>
            </a:pPr>
            <a:r>
              <a:rPr lang="en-GB"/>
              <a:t>Control group ~ missing counterfactual</a:t>
            </a:r>
            <a:endParaRPr/>
          </a:p>
          <a:p>
            <a:pPr indent="0" lvl="0" marL="540544"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249" name="Google Shape;249;p219"/>
          <p:cNvSpPr/>
          <p:nvPr/>
        </p:nvSpPr>
        <p:spPr>
          <a:xfrm>
            <a:off x="798513" y="3967163"/>
            <a:ext cx="525462" cy="365125"/>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19"/>
          <p:cNvSpPr/>
          <p:nvPr/>
        </p:nvSpPr>
        <p:spPr>
          <a:xfrm>
            <a:off x="798513" y="4430713"/>
            <a:ext cx="525462" cy="365125"/>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Estimation with RCT</a:t>
            </a:r>
            <a:endParaRPr/>
          </a:p>
        </p:txBody>
      </p:sp>
      <p:sp>
        <p:nvSpPr>
          <p:cNvPr id="256" name="Google Shape;256;p2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85763" lvl="0" marL="385763" rtl="0" algn="l">
              <a:spcBef>
                <a:spcPts val="0"/>
              </a:spcBef>
              <a:spcAft>
                <a:spcPts val="0"/>
              </a:spcAft>
              <a:buClr>
                <a:schemeClr val="dk1"/>
              </a:buClr>
              <a:buSzPts val="3200"/>
              <a:buFont typeface="Calibri"/>
              <a:buAutoNum type="arabicPeriod"/>
            </a:pPr>
            <a:r>
              <a:rPr lang="en-GB"/>
              <a:t>Calculate average outcome for treated group</a:t>
            </a:r>
            <a:endParaRPr/>
          </a:p>
          <a:p>
            <a:pPr indent="-385763" lvl="0" marL="385763" rtl="0" algn="l">
              <a:spcBef>
                <a:spcPts val="640"/>
              </a:spcBef>
              <a:spcAft>
                <a:spcPts val="0"/>
              </a:spcAft>
              <a:buClr>
                <a:schemeClr val="dk1"/>
              </a:buClr>
              <a:buSzPts val="3200"/>
              <a:buFont typeface="Calibri"/>
              <a:buAutoNum type="arabicPeriod"/>
            </a:pPr>
            <a:r>
              <a:rPr lang="en-GB"/>
              <a:t>Calculate average outcome for control group</a:t>
            </a:r>
            <a:endParaRPr/>
          </a:p>
          <a:p>
            <a:pPr indent="-385763" lvl="0" marL="385763" rtl="0" algn="l">
              <a:spcBef>
                <a:spcPts val="640"/>
              </a:spcBef>
              <a:spcAft>
                <a:spcPts val="0"/>
              </a:spcAft>
              <a:buClr>
                <a:schemeClr val="dk1"/>
              </a:buClr>
              <a:buSzPts val="3200"/>
              <a:buFont typeface="Calibri"/>
              <a:buAutoNum type="arabicPeriod"/>
            </a:pPr>
            <a:r>
              <a:rPr lang="en-GB"/>
              <a:t>Take the difference</a:t>
            </a:r>
            <a:endParaRPr/>
          </a:p>
          <a:p>
            <a:pPr indent="0" lvl="0" marL="342900" rtl="0" algn="l">
              <a:spcBef>
                <a:spcPts val="640"/>
              </a:spcBef>
              <a:spcAft>
                <a:spcPts val="0"/>
              </a:spcAft>
              <a:buNone/>
            </a:pPr>
            <a:r>
              <a:t/>
            </a:r>
            <a:endParaRPr/>
          </a:p>
          <a:p>
            <a:pPr indent="0" lvl="0" marL="0" rtl="0" algn="l">
              <a:spcBef>
                <a:spcPts val="640"/>
              </a:spcBef>
              <a:spcAft>
                <a:spcPts val="0"/>
              </a:spcAft>
              <a:buNone/>
            </a:pPr>
            <a:r>
              <a:rPr lang="en-GB"/>
              <a:t>		</a:t>
            </a:r>
            <a:r>
              <a:rPr lang="en-GB"/>
              <a:t>Estimate of the Average Treatment Effect</a:t>
            </a:r>
            <a:endParaRPr/>
          </a:p>
        </p:txBody>
      </p:sp>
      <p:sp>
        <p:nvSpPr>
          <p:cNvPr id="257" name="Google Shape;257;p220"/>
          <p:cNvSpPr/>
          <p:nvPr/>
        </p:nvSpPr>
        <p:spPr>
          <a:xfrm>
            <a:off x="798513" y="4065588"/>
            <a:ext cx="525462" cy="365125"/>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Game Plan</a:t>
            </a:r>
            <a:endParaRPr/>
          </a:p>
        </p:txBody>
      </p:sp>
      <p:sp>
        <p:nvSpPr>
          <p:cNvPr id="263" name="Google Shape;263;p2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D8D8D8"/>
              </a:buClr>
              <a:buSzPts val="3200"/>
              <a:buChar char="•"/>
            </a:pPr>
            <a:r>
              <a:rPr lang="en-GB">
                <a:solidFill>
                  <a:srgbClr val="D8D8D8"/>
                </a:solidFill>
              </a:rPr>
              <a:t>Understand “Program Evaluation and Causal Inference”</a:t>
            </a:r>
            <a:endParaRPr/>
          </a:p>
          <a:p>
            <a:pPr indent="-285750" lvl="1" marL="742950" rtl="0" algn="l">
              <a:spcBef>
                <a:spcPts val="560"/>
              </a:spcBef>
              <a:spcAft>
                <a:spcPts val="0"/>
              </a:spcAft>
              <a:buClr>
                <a:srgbClr val="D8D8D8"/>
              </a:buClr>
              <a:buSzPts val="2800"/>
              <a:buChar char="–"/>
            </a:pPr>
            <a:r>
              <a:rPr lang="en-GB">
                <a:solidFill>
                  <a:srgbClr val="D8D8D8"/>
                </a:solidFill>
              </a:rPr>
              <a:t>Discuss common evaluation problems</a:t>
            </a:r>
            <a:endParaRPr/>
          </a:p>
          <a:p>
            <a:pPr indent="-285750" lvl="1" marL="742950" rtl="0" algn="l">
              <a:spcBef>
                <a:spcPts val="560"/>
              </a:spcBef>
              <a:spcAft>
                <a:spcPts val="0"/>
              </a:spcAft>
              <a:buClr>
                <a:srgbClr val="D8D8D8"/>
              </a:buClr>
              <a:buSzPts val="2800"/>
              <a:buChar char="–"/>
            </a:pPr>
            <a:r>
              <a:rPr lang="en-GB">
                <a:solidFill>
                  <a:srgbClr val="D8D8D8"/>
                </a:solidFill>
              </a:rPr>
              <a:t>Distinguish good from bad evaluation</a:t>
            </a:r>
            <a:endParaRPr/>
          </a:p>
          <a:p>
            <a:pPr indent="-342900" lvl="0" marL="342900" rtl="0" algn="l">
              <a:spcBef>
                <a:spcPts val="1800"/>
              </a:spcBef>
              <a:spcAft>
                <a:spcPts val="0"/>
              </a:spcAft>
              <a:buClr>
                <a:srgbClr val="D8D8D8"/>
              </a:buClr>
              <a:buSzPts val="3200"/>
              <a:buChar char="•"/>
            </a:pPr>
            <a:r>
              <a:rPr lang="en-GB">
                <a:solidFill>
                  <a:srgbClr val="D8D8D8"/>
                </a:solidFill>
              </a:rPr>
              <a:t>Review two methods of evaluation</a:t>
            </a:r>
            <a:endParaRPr/>
          </a:p>
          <a:p>
            <a:pPr indent="-342900" lvl="1" marL="548640" rtl="0" algn="l">
              <a:spcBef>
                <a:spcPts val="560"/>
              </a:spcBef>
              <a:spcAft>
                <a:spcPts val="0"/>
              </a:spcAft>
              <a:buClr>
                <a:schemeClr val="dk1"/>
              </a:buClr>
              <a:buSzPts val="2800"/>
              <a:buFont typeface="Calibri"/>
              <a:buAutoNum type="arabicPeriod"/>
            </a:pPr>
            <a:r>
              <a:rPr lang="en-GB"/>
              <a:t>RCT</a:t>
            </a:r>
            <a:endParaRPr/>
          </a:p>
          <a:p>
            <a:pPr indent="-342900" lvl="1" marL="548640" rtl="0" algn="l">
              <a:spcBef>
                <a:spcPts val="560"/>
              </a:spcBef>
              <a:spcAft>
                <a:spcPts val="0"/>
              </a:spcAft>
              <a:buClr>
                <a:srgbClr val="D8D8D8"/>
              </a:buClr>
              <a:buSzPts val="2800"/>
              <a:buFont typeface="Calibri"/>
              <a:buAutoNum type="arabicPeriod"/>
            </a:pPr>
            <a:r>
              <a:rPr lang="en-GB">
                <a:solidFill>
                  <a:srgbClr val="D8D8D8"/>
                </a:solidFill>
              </a:rPr>
              <a:t>Diff-in-Diff</a:t>
            </a:r>
            <a:endParaRPr/>
          </a:p>
          <a:p>
            <a:pPr indent="-342900" lvl="0" marL="342900" rtl="0" algn="l">
              <a:spcBef>
                <a:spcPts val="1800"/>
              </a:spcBef>
              <a:spcAft>
                <a:spcPts val="0"/>
              </a:spcAft>
              <a:buClr>
                <a:schemeClr val="dk1"/>
              </a:buClr>
              <a:buSzPts val="3200"/>
              <a:buChar char="•"/>
            </a:pPr>
            <a:r>
              <a:rPr lang="en-GB"/>
              <a:t>Applications to Access to Justice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access to justice: RCT</a:t>
            </a:r>
            <a:endParaRPr/>
          </a:p>
        </p:txBody>
      </p:sp>
      <p:sp>
        <p:nvSpPr>
          <p:cNvPr id="269" name="Google Shape;269;p2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en-GB"/>
              <a:t>Aberra, A., and M. Chemin. (2021). “</a:t>
            </a:r>
            <a:r>
              <a:rPr lang="en-GB">
                <a:solidFill>
                  <a:srgbClr val="366092"/>
                </a:solidFill>
              </a:rPr>
              <a:t>Does Legal Representation Increase Investment? Evidence from a Randomized Experiment in Kenya</a:t>
            </a:r>
            <a:r>
              <a:rPr lang="en-GB"/>
              <a:t>”, </a:t>
            </a:r>
            <a:r>
              <a:rPr lang="en-GB" sz="1500"/>
              <a:t>Journal of Development Economics, Volume 150, May.</a:t>
            </a:r>
            <a:endParaRPr/>
          </a:p>
          <a:p>
            <a:pPr indent="-342900" lvl="0" marL="342900" rtl="0" algn="l">
              <a:spcBef>
                <a:spcPts val="544"/>
              </a:spcBef>
              <a:spcAft>
                <a:spcPts val="0"/>
              </a:spcAft>
              <a:buClr>
                <a:schemeClr val="dk1"/>
              </a:buClr>
              <a:buSzPct val="100000"/>
              <a:buChar char="•"/>
            </a:pPr>
            <a:r>
              <a:rPr lang="en-GB"/>
              <a:t>Greiner, D James, Cassandra Wolos Pattanayak, and Jonathan Hennessy. (2012). “The limits of unbundled legal assistance: a randomized study in a Massachusetts district court and prospects for the future.” </a:t>
            </a:r>
            <a:r>
              <a:rPr lang="en-GB" sz="1725"/>
              <a:t>Harvard Law review, 126: 901.</a:t>
            </a:r>
            <a:endParaRPr/>
          </a:p>
          <a:p>
            <a:pPr indent="-342900" lvl="0" marL="342900" rtl="0" algn="l">
              <a:spcBef>
                <a:spcPts val="544"/>
              </a:spcBef>
              <a:spcAft>
                <a:spcPts val="0"/>
              </a:spcAft>
              <a:buClr>
                <a:schemeClr val="dk1"/>
              </a:buClr>
              <a:buSzPct val="100000"/>
              <a:buChar char="•"/>
            </a:pPr>
            <a:r>
              <a:rPr lang="en-GB"/>
              <a:t>Greiner, James, and Cassandra Wolos Pattanayak. (2011). “Randomized evaluation in legal assistance: What difference does representation (offer and actual use) make.” </a:t>
            </a:r>
            <a:r>
              <a:rPr lang="en-GB" sz="1725"/>
              <a:t>Yale Law Journal, 121: 2118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Causality</a:t>
            </a:r>
            <a:endParaRPr/>
          </a:p>
        </p:txBody>
      </p:sp>
      <p:sp>
        <p:nvSpPr>
          <p:cNvPr id="105" name="Google Shape;105;p19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Very simple questions, very </a:t>
            </a:r>
            <a:r>
              <a:rPr i="1" lang="en-GB"/>
              <a:t>hard</a:t>
            </a:r>
            <a:r>
              <a:rPr lang="en-GB"/>
              <a:t> to answer</a:t>
            </a:r>
            <a:endParaRPr/>
          </a:p>
          <a:p>
            <a:pPr indent="-342900" lvl="0" marL="342900" rtl="0" algn="l">
              <a:spcBef>
                <a:spcPts val="640"/>
              </a:spcBef>
              <a:spcAft>
                <a:spcPts val="0"/>
              </a:spcAft>
              <a:buClr>
                <a:schemeClr val="dk1"/>
              </a:buClr>
              <a:buSzPts val="3200"/>
              <a:buChar char="•"/>
            </a:pPr>
            <a:r>
              <a:rPr lang="en-GB"/>
              <a:t>Need a framework: </a:t>
            </a:r>
            <a:r>
              <a:rPr lang="en-GB">
                <a:solidFill>
                  <a:srgbClr val="366092"/>
                </a:solidFill>
              </a:rPr>
              <a:t>CAUSALITY</a:t>
            </a:r>
            <a:endParaRPr/>
          </a:p>
          <a:p>
            <a:pPr indent="-285750" lvl="1" marL="742950" rtl="0" algn="l">
              <a:spcBef>
                <a:spcPts val="560"/>
              </a:spcBef>
              <a:spcAft>
                <a:spcPts val="0"/>
              </a:spcAft>
              <a:buClr>
                <a:schemeClr val="dk1"/>
              </a:buClr>
              <a:buSzPts val="2800"/>
              <a:buChar char="–"/>
            </a:pPr>
            <a:r>
              <a:rPr lang="en-GB"/>
              <a:t>What </a:t>
            </a:r>
            <a:r>
              <a:rPr lang="en-GB">
                <a:solidFill>
                  <a:srgbClr val="366092"/>
                </a:solidFill>
              </a:rPr>
              <a:t>would </a:t>
            </a:r>
            <a:r>
              <a:rPr lang="en-GB"/>
              <a:t>have happened in a </a:t>
            </a:r>
            <a:r>
              <a:rPr lang="en-GB">
                <a:solidFill>
                  <a:srgbClr val="366092"/>
                </a:solidFill>
              </a:rPr>
              <a:t>parallel </a:t>
            </a:r>
            <a:r>
              <a:rPr lang="en-GB"/>
              <a:t>world?</a:t>
            </a:r>
            <a:endParaRPr/>
          </a:p>
          <a:p>
            <a:pPr indent="-342900" lvl="0" marL="342900" rtl="0" algn="l">
              <a:spcBef>
                <a:spcPts val="640"/>
              </a:spcBef>
              <a:spcAft>
                <a:spcPts val="0"/>
              </a:spcAft>
              <a:buClr>
                <a:schemeClr val="dk1"/>
              </a:buClr>
              <a:buSzPts val="3200"/>
              <a:buChar char="•"/>
            </a:pPr>
            <a:r>
              <a:rPr lang="en-GB"/>
              <a:t>Statistical answer: estimate </a:t>
            </a:r>
            <a:r>
              <a:rPr lang="en-GB">
                <a:solidFill>
                  <a:srgbClr val="366092"/>
                </a:solidFill>
              </a:rPr>
              <a:t>counterfactuals</a:t>
            </a:r>
            <a:endParaRPr/>
          </a:p>
          <a:p>
            <a:pPr indent="-285750" lvl="1" marL="742950" rtl="0" algn="l">
              <a:spcBef>
                <a:spcPts val="560"/>
              </a:spcBef>
              <a:spcAft>
                <a:spcPts val="0"/>
              </a:spcAft>
              <a:buClr>
                <a:schemeClr val="dk1"/>
              </a:buClr>
              <a:buSzPts val="2800"/>
              <a:buChar char="–"/>
            </a:pPr>
            <a:r>
              <a:rPr lang="en-GB"/>
              <a:t>Not at the individual level</a:t>
            </a:r>
            <a:endParaRPr/>
          </a:p>
          <a:p>
            <a:pPr indent="-285750" lvl="1" marL="742950" rtl="0" algn="l">
              <a:spcBef>
                <a:spcPts val="560"/>
              </a:spcBef>
              <a:spcAft>
                <a:spcPts val="0"/>
              </a:spcAft>
              <a:buClr>
                <a:schemeClr val="dk1"/>
              </a:buClr>
              <a:buSzPts val="2800"/>
              <a:buChar char="–"/>
            </a:pPr>
            <a:r>
              <a:rPr lang="en-GB"/>
              <a:t>On average, at a </a:t>
            </a:r>
            <a:r>
              <a:rPr lang="en-GB">
                <a:solidFill>
                  <a:srgbClr val="366092"/>
                </a:solidFill>
              </a:rPr>
              <a:t>group</a:t>
            </a:r>
            <a:r>
              <a:rPr lang="en-GB"/>
              <a:t> level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Setting</a:t>
            </a:r>
            <a:endParaRPr/>
          </a:p>
        </p:txBody>
      </p:sp>
      <p:sp>
        <p:nvSpPr>
          <p:cNvPr id="275" name="Google Shape;275;p2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1,113 small farmers in rural Kenya (Kianyaga)</a:t>
            </a:r>
            <a:endParaRPr/>
          </a:p>
          <a:p>
            <a:pPr indent="-285750" lvl="1" marL="742950" rtl="0" algn="l">
              <a:spcBef>
                <a:spcPts val="560"/>
              </a:spcBef>
              <a:spcAft>
                <a:spcPts val="0"/>
              </a:spcAft>
              <a:buClr>
                <a:schemeClr val="dk1"/>
              </a:buClr>
              <a:buSzPts val="2800"/>
              <a:buChar char="–"/>
            </a:pPr>
            <a:r>
              <a:rPr lang="en-GB"/>
              <a:t>Land grabbing is a major issue, ~1/3 people (342 farmers)</a:t>
            </a:r>
            <a:endParaRPr/>
          </a:p>
          <a:p>
            <a:pPr indent="-342900" lvl="0" marL="342900" rtl="0" algn="l">
              <a:spcBef>
                <a:spcPts val="640"/>
              </a:spcBef>
              <a:spcAft>
                <a:spcPts val="0"/>
              </a:spcAft>
              <a:buClr>
                <a:schemeClr val="dk1"/>
              </a:buClr>
              <a:buSzPts val="3200"/>
              <a:buChar char="•"/>
            </a:pPr>
            <a:r>
              <a:rPr lang="en-GB"/>
              <a:t>Free legal aid representation to participants involved in civil dispute (over land ownership)</a:t>
            </a:r>
            <a:endParaRPr/>
          </a:p>
          <a:p>
            <a:pPr indent="-285750" lvl="1" marL="742950" rtl="0" algn="l">
              <a:spcBef>
                <a:spcPts val="560"/>
              </a:spcBef>
              <a:spcAft>
                <a:spcPts val="0"/>
              </a:spcAft>
              <a:buClr>
                <a:schemeClr val="dk1"/>
              </a:buClr>
              <a:buSzPts val="2800"/>
              <a:buChar char="–"/>
            </a:pPr>
            <a:r>
              <a:rPr lang="en-GB"/>
              <a:t>Paralegals found and assessed the cases</a:t>
            </a:r>
            <a:endParaRPr/>
          </a:p>
          <a:p>
            <a:pPr indent="-285750" lvl="1" marL="742950" rtl="0" algn="l">
              <a:spcBef>
                <a:spcPts val="560"/>
              </a:spcBef>
              <a:spcAft>
                <a:spcPts val="0"/>
              </a:spcAft>
              <a:buClr>
                <a:schemeClr val="dk1"/>
              </a:buClr>
              <a:buSzPts val="2800"/>
              <a:buChar char="–"/>
            </a:pPr>
            <a:r>
              <a:rPr lang="en-GB"/>
              <a:t>Free lawyer for 2 years</a:t>
            </a:r>
            <a:endParaRPr/>
          </a:p>
          <a:p>
            <a:pPr indent="-342900" lvl="0" marL="342900" rtl="0" algn="l">
              <a:spcBef>
                <a:spcPts val="640"/>
              </a:spcBef>
              <a:spcAft>
                <a:spcPts val="0"/>
              </a:spcAft>
              <a:buClr>
                <a:schemeClr val="dk1"/>
              </a:buClr>
              <a:buSzPts val="3200"/>
              <a:buChar char="•"/>
            </a:pPr>
            <a:r>
              <a:rPr lang="en-GB"/>
              <a:t>Measure legal and economic outcomes after 2y</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24"/>
          <p:cNvSpPr txBox="1"/>
          <p:nvPr>
            <p:ph type="title"/>
          </p:nvPr>
        </p:nvSpPr>
        <p:spPr>
          <a:xfrm>
            <a:off x="-1123950" y="4370388"/>
            <a:ext cx="4616450" cy="12065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FF0000"/>
              </a:buClr>
              <a:buSzPts val="4000"/>
              <a:buFont typeface="Calibri"/>
              <a:buNone/>
            </a:pPr>
            <a:r>
              <a:rPr lang="en-GB" sz="4000">
                <a:solidFill>
                  <a:srgbClr val="FF0000"/>
                </a:solidFill>
              </a:rPr>
              <a:t>Legal Results</a:t>
            </a:r>
            <a:endParaRPr/>
          </a:p>
        </p:txBody>
      </p:sp>
      <p:pic>
        <p:nvPicPr>
          <p:cNvPr id="281" name="Google Shape;281;p224"/>
          <p:cNvPicPr preferRelativeResize="0"/>
          <p:nvPr/>
        </p:nvPicPr>
        <p:blipFill rotWithShape="1">
          <a:blip r:embed="rId3">
            <a:alphaModFix/>
          </a:blip>
          <a:srcRect b="0" l="0" r="0" t="0"/>
          <a:stretch/>
        </p:blipFill>
        <p:spPr>
          <a:xfrm>
            <a:off x="106363" y="857250"/>
            <a:ext cx="8931275" cy="3236913"/>
          </a:xfrm>
          <a:prstGeom prst="rect">
            <a:avLst/>
          </a:prstGeom>
          <a:noFill/>
          <a:ln>
            <a:noFill/>
          </a:ln>
        </p:spPr>
      </p:pic>
      <p:sp>
        <p:nvSpPr>
          <p:cNvPr id="282" name="Google Shape;282;p224"/>
          <p:cNvSpPr txBox="1"/>
          <p:nvPr>
            <p:ph idx="1" type="body"/>
          </p:nvPr>
        </p:nvSpPr>
        <p:spPr>
          <a:xfrm>
            <a:off x="3995738" y="4241800"/>
            <a:ext cx="4432300" cy="2282825"/>
          </a:xfrm>
          <a:prstGeom prst="rect">
            <a:avLst/>
          </a:prstGeom>
          <a:noFill/>
          <a:ln>
            <a:noFill/>
          </a:ln>
        </p:spPr>
        <p:txBody>
          <a:bodyPr anchorCtr="0" anchor="ctr" bIns="45700" lIns="91425" spcFirstLastPara="1" rIns="91425" wrap="square" tIns="45700">
            <a:normAutofit lnSpcReduction="10000"/>
          </a:bodyPr>
          <a:lstStyle/>
          <a:p>
            <a:pPr indent="-342900" lvl="0" marL="342900" rtl="0" algn="l">
              <a:spcBef>
                <a:spcPts val="0"/>
              </a:spcBef>
              <a:spcAft>
                <a:spcPts val="0"/>
              </a:spcAft>
              <a:buClr>
                <a:schemeClr val="dk1"/>
              </a:buClr>
              <a:buSzPts val="2400"/>
              <a:buChar char="•"/>
            </a:pPr>
            <a:r>
              <a:rPr lang="en-GB" sz="2400"/>
              <a:t>5x more meetings with lawyer</a:t>
            </a:r>
            <a:endParaRPr/>
          </a:p>
          <a:p>
            <a:pPr indent="-342900" lvl="0" marL="342900" rtl="0" algn="l">
              <a:spcBef>
                <a:spcPts val="480"/>
              </a:spcBef>
              <a:spcAft>
                <a:spcPts val="0"/>
              </a:spcAft>
              <a:buClr>
                <a:schemeClr val="dk1"/>
              </a:buClr>
              <a:buSzPts val="2400"/>
              <a:buChar char="•"/>
            </a:pPr>
            <a:r>
              <a:rPr lang="en-GB" sz="2400"/>
              <a:t>50% more likely to find resolution (from 42 percentage points to 62)</a:t>
            </a:r>
            <a:endParaRPr/>
          </a:p>
          <a:p>
            <a:pPr indent="-342900" lvl="0" marL="342900" rtl="0" algn="l">
              <a:spcBef>
                <a:spcPts val="480"/>
              </a:spcBef>
              <a:spcAft>
                <a:spcPts val="0"/>
              </a:spcAft>
              <a:buClr>
                <a:schemeClr val="dk1"/>
              </a:buClr>
              <a:buSzPts val="2400"/>
              <a:buChar char="•"/>
            </a:pPr>
            <a:r>
              <a:rPr lang="en-GB" sz="2400"/>
              <a:t>Increase knowledge of how to legally prevent land grabbing</a:t>
            </a:r>
            <a:endParaRPr/>
          </a:p>
        </p:txBody>
      </p:sp>
      <p:sp>
        <p:nvSpPr>
          <p:cNvPr id="283" name="Google Shape;283;p224"/>
          <p:cNvSpPr/>
          <p:nvPr/>
        </p:nvSpPr>
        <p:spPr>
          <a:xfrm>
            <a:off x="258763" y="2206625"/>
            <a:ext cx="8542337" cy="387350"/>
          </a:xfrm>
          <a:prstGeom prst="rect">
            <a:avLst/>
          </a:prstGeom>
          <a:noFill/>
          <a:ln cap="flat" cmpd="sng" w="50800">
            <a:solidFill>
              <a:srgbClr val="395E89">
                <a:alpha val="9686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24"/>
          <p:cNvSpPr/>
          <p:nvPr/>
        </p:nvSpPr>
        <p:spPr>
          <a:xfrm>
            <a:off x="258763" y="3287713"/>
            <a:ext cx="8542337" cy="388937"/>
          </a:xfrm>
          <a:prstGeom prst="rect">
            <a:avLst/>
          </a:prstGeom>
          <a:noFill/>
          <a:ln cap="flat" cmpd="sng" w="50800">
            <a:solidFill>
              <a:srgbClr val="395E89">
                <a:alpha val="9686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5"/>
          <p:cNvSpPr txBox="1"/>
          <p:nvPr>
            <p:ph type="title"/>
          </p:nvPr>
        </p:nvSpPr>
        <p:spPr>
          <a:xfrm>
            <a:off x="-1098550" y="4135438"/>
            <a:ext cx="4618038" cy="120808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FF0000"/>
              </a:buClr>
              <a:buSzPts val="4000"/>
              <a:buFont typeface="Calibri"/>
              <a:buNone/>
            </a:pPr>
            <a:r>
              <a:rPr lang="en-GB" sz="4000">
                <a:solidFill>
                  <a:srgbClr val="FF0000"/>
                </a:solidFill>
              </a:rPr>
              <a:t>econ Results</a:t>
            </a:r>
            <a:endParaRPr/>
          </a:p>
        </p:txBody>
      </p:sp>
      <p:pic>
        <p:nvPicPr>
          <p:cNvPr id="290" name="Google Shape;290;p225"/>
          <p:cNvPicPr preferRelativeResize="0"/>
          <p:nvPr/>
        </p:nvPicPr>
        <p:blipFill rotWithShape="1">
          <a:blip r:embed="rId3">
            <a:alphaModFix/>
          </a:blip>
          <a:srcRect b="0" l="0" r="0" t="0"/>
          <a:stretch/>
        </p:blipFill>
        <p:spPr>
          <a:xfrm>
            <a:off x="-1588" y="1287463"/>
            <a:ext cx="9167813" cy="2389187"/>
          </a:xfrm>
          <a:prstGeom prst="rect">
            <a:avLst/>
          </a:prstGeom>
          <a:noFill/>
          <a:ln>
            <a:noFill/>
          </a:ln>
        </p:spPr>
      </p:pic>
      <p:sp>
        <p:nvSpPr>
          <p:cNvPr id="291" name="Google Shape;291;p225"/>
          <p:cNvSpPr txBox="1"/>
          <p:nvPr>
            <p:ph idx="1" type="body"/>
          </p:nvPr>
        </p:nvSpPr>
        <p:spPr>
          <a:xfrm>
            <a:off x="3924300" y="4065588"/>
            <a:ext cx="4751388" cy="2389187"/>
          </a:xfrm>
          <a:prstGeom prst="rect">
            <a:avLst/>
          </a:prstGeom>
          <a:noFill/>
          <a:ln>
            <a:noFill/>
          </a:ln>
        </p:spPr>
        <p:txBody>
          <a:bodyPr anchorCtr="0" anchor="ctr" bIns="45700" lIns="91425" spcFirstLastPara="1" rIns="91425" wrap="square" tIns="45700">
            <a:normAutofit lnSpcReduction="10000"/>
          </a:bodyPr>
          <a:lstStyle/>
          <a:p>
            <a:pPr indent="-342900" lvl="0" marL="342900" rtl="0" algn="l">
              <a:spcBef>
                <a:spcPts val="0"/>
              </a:spcBef>
              <a:spcAft>
                <a:spcPts val="0"/>
              </a:spcAft>
              <a:buClr>
                <a:schemeClr val="dk1"/>
              </a:buClr>
              <a:buSzPts val="2400"/>
              <a:buChar char="•"/>
            </a:pPr>
            <a:r>
              <a:rPr lang="en-GB" sz="2400"/>
              <a:t>12% more days worked on farm</a:t>
            </a:r>
            <a:endParaRPr/>
          </a:p>
          <a:p>
            <a:pPr indent="-342900" lvl="0" marL="342900" rtl="0" algn="l">
              <a:spcBef>
                <a:spcPts val="480"/>
              </a:spcBef>
              <a:spcAft>
                <a:spcPts val="0"/>
              </a:spcAft>
              <a:buClr>
                <a:schemeClr val="dk1"/>
              </a:buClr>
              <a:buSzPts val="2400"/>
              <a:buChar char="•"/>
            </a:pPr>
            <a:r>
              <a:rPr lang="en-GB" sz="2400"/>
              <a:t>No greater improvement, if anything noisy reduction in investment</a:t>
            </a:r>
            <a:endParaRPr/>
          </a:p>
          <a:p>
            <a:pPr indent="-342900" lvl="0" marL="342900" rtl="0" algn="l">
              <a:spcBef>
                <a:spcPts val="480"/>
              </a:spcBef>
              <a:spcAft>
                <a:spcPts val="0"/>
              </a:spcAft>
              <a:buClr>
                <a:schemeClr val="dk1"/>
              </a:buClr>
              <a:buSzPts val="2400"/>
              <a:buChar char="•"/>
            </a:pPr>
            <a:r>
              <a:rPr lang="en-GB" sz="2400"/>
              <a:t>Doubled agricultural output</a:t>
            </a:r>
            <a:endParaRPr/>
          </a:p>
          <a:p>
            <a:pPr indent="-342900" lvl="0" marL="342900" rtl="0" algn="l">
              <a:spcBef>
                <a:spcPts val="480"/>
              </a:spcBef>
              <a:spcAft>
                <a:spcPts val="0"/>
              </a:spcAft>
              <a:buClr>
                <a:schemeClr val="dk1"/>
              </a:buClr>
              <a:buSzPts val="2400"/>
              <a:buChar char="•"/>
            </a:pPr>
            <a:r>
              <a:rPr lang="en-GB" sz="2400"/>
              <a:t>Slightly less likely to work outside</a:t>
            </a:r>
            <a:endParaRPr/>
          </a:p>
          <a:p>
            <a:pPr indent="-276225" lvl="0" marL="342900" rtl="0" algn="l">
              <a:spcBef>
                <a:spcPts val="210"/>
              </a:spcBef>
              <a:spcAft>
                <a:spcPts val="0"/>
              </a:spcAft>
              <a:buClr>
                <a:schemeClr val="dk1"/>
              </a:buClr>
              <a:buSzPts val="1050"/>
              <a:buNone/>
            </a:pPr>
            <a:r>
              <a:t/>
            </a:r>
            <a:endParaRPr sz="1050"/>
          </a:p>
        </p:txBody>
      </p:sp>
      <p:sp>
        <p:nvSpPr>
          <p:cNvPr id="292" name="Google Shape;292;p225"/>
          <p:cNvSpPr/>
          <p:nvPr/>
        </p:nvSpPr>
        <p:spPr>
          <a:xfrm>
            <a:off x="84138" y="3121025"/>
            <a:ext cx="8877300" cy="381000"/>
          </a:xfrm>
          <a:prstGeom prst="rect">
            <a:avLst/>
          </a:prstGeom>
          <a:noFill/>
          <a:ln cap="flat" cmpd="sng" w="50800">
            <a:solidFill>
              <a:srgbClr val="395E89">
                <a:alpha val="9686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25"/>
          <p:cNvSpPr/>
          <p:nvPr/>
        </p:nvSpPr>
        <p:spPr>
          <a:xfrm>
            <a:off x="106363" y="2351088"/>
            <a:ext cx="8877300" cy="381000"/>
          </a:xfrm>
          <a:prstGeom prst="rect">
            <a:avLst/>
          </a:prstGeom>
          <a:noFill/>
          <a:ln cap="flat" cmpd="sng" w="50800">
            <a:solidFill>
              <a:srgbClr val="395E89">
                <a:alpha val="9686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26"/>
          <p:cNvSpPr txBox="1"/>
          <p:nvPr>
            <p:ph type="title"/>
          </p:nvPr>
        </p:nvSpPr>
        <p:spPr>
          <a:xfrm>
            <a:off x="441325" y="260350"/>
            <a:ext cx="8226425" cy="114141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Game Plan</a:t>
            </a:r>
            <a:endParaRPr/>
          </a:p>
        </p:txBody>
      </p:sp>
      <p:sp>
        <p:nvSpPr>
          <p:cNvPr id="299" name="Google Shape;299;p2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D8D8D8"/>
              </a:buClr>
              <a:buSzPts val="3200"/>
              <a:buChar char="•"/>
            </a:pPr>
            <a:r>
              <a:rPr lang="en-GB">
                <a:solidFill>
                  <a:srgbClr val="D8D8D8"/>
                </a:solidFill>
              </a:rPr>
              <a:t>Understand “Program Evaluation and Causal Inference”</a:t>
            </a:r>
            <a:endParaRPr/>
          </a:p>
          <a:p>
            <a:pPr indent="-285750" lvl="1" marL="742950" rtl="0" algn="l">
              <a:spcBef>
                <a:spcPts val="560"/>
              </a:spcBef>
              <a:spcAft>
                <a:spcPts val="0"/>
              </a:spcAft>
              <a:buClr>
                <a:srgbClr val="D8D8D8"/>
              </a:buClr>
              <a:buSzPts val="2800"/>
              <a:buChar char="–"/>
            </a:pPr>
            <a:r>
              <a:rPr lang="en-GB">
                <a:solidFill>
                  <a:srgbClr val="D8D8D8"/>
                </a:solidFill>
              </a:rPr>
              <a:t>Discuss common evaluation problems</a:t>
            </a:r>
            <a:endParaRPr/>
          </a:p>
          <a:p>
            <a:pPr indent="-285750" lvl="1" marL="742950" rtl="0" algn="l">
              <a:spcBef>
                <a:spcPts val="560"/>
              </a:spcBef>
              <a:spcAft>
                <a:spcPts val="0"/>
              </a:spcAft>
              <a:buClr>
                <a:srgbClr val="D8D8D8"/>
              </a:buClr>
              <a:buSzPts val="2800"/>
              <a:buChar char="–"/>
            </a:pPr>
            <a:r>
              <a:rPr lang="en-GB">
                <a:solidFill>
                  <a:srgbClr val="D8D8D8"/>
                </a:solidFill>
              </a:rPr>
              <a:t>Distinguish good from bad evaluation</a:t>
            </a:r>
            <a:endParaRPr/>
          </a:p>
          <a:p>
            <a:pPr indent="-342900" lvl="0" marL="342900" rtl="0" algn="l">
              <a:spcBef>
                <a:spcPts val="1800"/>
              </a:spcBef>
              <a:spcAft>
                <a:spcPts val="0"/>
              </a:spcAft>
              <a:buClr>
                <a:schemeClr val="dk1"/>
              </a:buClr>
              <a:buSzPts val="3200"/>
              <a:buChar char="•"/>
            </a:pPr>
            <a:r>
              <a:rPr lang="en-GB"/>
              <a:t>Review two methods of evaluation</a:t>
            </a:r>
            <a:endParaRPr/>
          </a:p>
          <a:p>
            <a:pPr indent="-342900" lvl="1" marL="548640" rtl="0" algn="l">
              <a:spcBef>
                <a:spcPts val="560"/>
              </a:spcBef>
              <a:spcAft>
                <a:spcPts val="0"/>
              </a:spcAft>
              <a:buClr>
                <a:srgbClr val="D8D8D8"/>
              </a:buClr>
              <a:buSzPts val="2800"/>
              <a:buFont typeface="Calibri"/>
              <a:buAutoNum type="arabicPeriod"/>
            </a:pPr>
            <a:r>
              <a:rPr lang="en-GB">
                <a:solidFill>
                  <a:srgbClr val="D8D8D8"/>
                </a:solidFill>
              </a:rPr>
              <a:t>RCT</a:t>
            </a:r>
            <a:endParaRPr/>
          </a:p>
          <a:p>
            <a:pPr indent="-342900" lvl="1" marL="548640" rtl="0" algn="l">
              <a:spcBef>
                <a:spcPts val="560"/>
              </a:spcBef>
              <a:spcAft>
                <a:spcPts val="0"/>
              </a:spcAft>
              <a:buClr>
                <a:schemeClr val="dk1"/>
              </a:buClr>
              <a:buSzPts val="2800"/>
              <a:buFont typeface="Calibri"/>
              <a:buAutoNum type="arabicPeriod"/>
            </a:pPr>
            <a:r>
              <a:rPr lang="en-GB"/>
              <a:t>Diff-in-Diff</a:t>
            </a:r>
            <a:endParaRPr/>
          </a:p>
          <a:p>
            <a:pPr indent="-342900" lvl="0" marL="342900" rtl="0" algn="l">
              <a:spcBef>
                <a:spcPts val="1800"/>
              </a:spcBef>
              <a:spcAft>
                <a:spcPts val="0"/>
              </a:spcAft>
              <a:buClr>
                <a:srgbClr val="D8D8D8"/>
              </a:buClr>
              <a:buSzPts val="3200"/>
              <a:buChar char="•"/>
            </a:pPr>
            <a:r>
              <a:rPr lang="en-GB">
                <a:solidFill>
                  <a:srgbClr val="D8D8D8"/>
                </a:solidFill>
              </a:rPr>
              <a:t>Applications to Access to Justice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Difference in Differences</a:t>
            </a:r>
            <a:endParaRPr/>
          </a:p>
        </p:txBody>
      </p:sp>
      <p:sp>
        <p:nvSpPr>
          <p:cNvPr id="305" name="Google Shape;305;p2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Not possible to do randomization</a:t>
            </a:r>
            <a:endParaRPr/>
          </a:p>
          <a:p>
            <a:pPr indent="-285750" lvl="1" marL="742950" rtl="0" algn="l">
              <a:spcBef>
                <a:spcPts val="560"/>
              </a:spcBef>
              <a:spcAft>
                <a:spcPts val="0"/>
              </a:spcAft>
              <a:buClr>
                <a:schemeClr val="dk1"/>
              </a:buClr>
              <a:buSzPts val="2800"/>
              <a:buChar char="–"/>
            </a:pPr>
            <a:r>
              <a:rPr lang="en-GB"/>
              <a:t>Feasibility, ethical, time constraints</a:t>
            </a:r>
            <a:endParaRPr/>
          </a:p>
          <a:p>
            <a:pPr indent="-342900" lvl="0" marL="342900" rtl="0" algn="l">
              <a:spcBef>
                <a:spcPts val="640"/>
              </a:spcBef>
              <a:spcAft>
                <a:spcPts val="0"/>
              </a:spcAft>
              <a:buClr>
                <a:schemeClr val="dk1"/>
              </a:buClr>
              <a:buSzPts val="3200"/>
              <a:buChar char="•"/>
            </a:pPr>
            <a:r>
              <a:rPr lang="en-GB"/>
              <a:t>However: there is data on</a:t>
            </a:r>
            <a:endParaRPr/>
          </a:p>
          <a:p>
            <a:pPr indent="-285750" lvl="1" marL="742950" rtl="0" algn="l">
              <a:spcBef>
                <a:spcPts val="560"/>
              </a:spcBef>
              <a:spcAft>
                <a:spcPts val="0"/>
              </a:spcAft>
              <a:buClr>
                <a:schemeClr val="dk1"/>
              </a:buClr>
              <a:buSzPts val="2800"/>
              <a:buChar char="–"/>
            </a:pPr>
            <a:r>
              <a:rPr lang="en-GB"/>
              <a:t>Treatment group: </a:t>
            </a:r>
            <a:r>
              <a:rPr lang="en-GB">
                <a:solidFill>
                  <a:srgbClr val="366092"/>
                </a:solidFill>
              </a:rPr>
              <a:t>before</a:t>
            </a:r>
            <a:r>
              <a:rPr lang="en-GB"/>
              <a:t> and </a:t>
            </a:r>
            <a:r>
              <a:rPr lang="en-GB">
                <a:solidFill>
                  <a:srgbClr val="366092"/>
                </a:solidFill>
              </a:rPr>
              <a:t>after</a:t>
            </a:r>
            <a:r>
              <a:rPr lang="en-GB"/>
              <a:t> intervention</a:t>
            </a:r>
            <a:endParaRPr/>
          </a:p>
          <a:p>
            <a:pPr indent="-285750" lvl="1" marL="742950" rtl="0" algn="l">
              <a:spcBef>
                <a:spcPts val="560"/>
              </a:spcBef>
              <a:spcAft>
                <a:spcPts val="0"/>
              </a:spcAft>
              <a:buClr>
                <a:srgbClr val="366092"/>
              </a:buClr>
              <a:buSzPts val="2800"/>
              <a:buChar char="–"/>
            </a:pPr>
            <a:r>
              <a:rPr lang="en-GB">
                <a:solidFill>
                  <a:srgbClr val="366092"/>
                </a:solidFill>
              </a:rPr>
              <a:t>Control</a:t>
            </a:r>
            <a:r>
              <a:rPr lang="en-GB"/>
              <a:t> group: on the same time period</a:t>
            </a:r>
            <a:endParaRPr/>
          </a:p>
          <a:p>
            <a:pPr indent="-342900" lvl="0" marL="342900" rtl="0" algn="l">
              <a:spcBef>
                <a:spcPts val="640"/>
              </a:spcBef>
              <a:spcAft>
                <a:spcPts val="0"/>
              </a:spcAft>
              <a:buClr>
                <a:schemeClr val="dk1"/>
              </a:buClr>
              <a:buSzPts val="3200"/>
              <a:buChar char="•"/>
            </a:pPr>
            <a:r>
              <a:rPr lang="en-GB"/>
              <a:t>Can leverage diff-in-diff design:</a:t>
            </a:r>
            <a:endParaRPr/>
          </a:p>
          <a:p>
            <a:pPr indent="-285750" lvl="1" marL="742950" rtl="0" algn="l">
              <a:spcBef>
                <a:spcPts val="560"/>
              </a:spcBef>
              <a:spcAft>
                <a:spcPts val="0"/>
              </a:spcAft>
              <a:buClr>
                <a:schemeClr val="dk1"/>
              </a:buClr>
              <a:buSzPts val="2800"/>
              <a:buChar char="–"/>
            </a:pPr>
            <a:r>
              <a:rPr lang="en-GB"/>
              <a:t>Compare evolution of outcomes between T and 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28"/>
          <p:cNvSpPr txBox="1"/>
          <p:nvPr>
            <p:ph type="title"/>
          </p:nvPr>
        </p:nvSpPr>
        <p:spPr>
          <a:xfrm>
            <a:off x="6116638" y="1220788"/>
            <a:ext cx="2659062" cy="1206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GB" sz="2400"/>
              <a:t>Diff-in-diff</a:t>
            </a:r>
            <a:endParaRPr/>
          </a:p>
        </p:txBody>
      </p:sp>
      <p:pic>
        <p:nvPicPr>
          <p:cNvPr descr="Chart, line chart&#10;&#10;Description automatically generated" id="311" name="Google Shape;311;p228"/>
          <p:cNvPicPr preferRelativeResize="0"/>
          <p:nvPr/>
        </p:nvPicPr>
        <p:blipFill rotWithShape="1">
          <a:blip r:embed="rId3">
            <a:alphaModFix/>
          </a:blip>
          <a:srcRect b="0" l="0" r="0" t="0"/>
          <a:stretch/>
        </p:blipFill>
        <p:spPr>
          <a:xfrm>
            <a:off x="476250" y="1536700"/>
            <a:ext cx="5160963" cy="3792538"/>
          </a:xfrm>
          <a:prstGeom prst="rect">
            <a:avLst/>
          </a:prstGeom>
          <a:noFill/>
          <a:ln>
            <a:noFill/>
          </a:ln>
        </p:spPr>
      </p:pic>
      <p:pic>
        <p:nvPicPr>
          <p:cNvPr descr="Chart, line chart&#10;&#10;Description automatically generated" id="312" name="Google Shape;312;p228"/>
          <p:cNvPicPr preferRelativeResize="0"/>
          <p:nvPr>
            <p:ph idx="1" type="body"/>
          </p:nvPr>
        </p:nvPicPr>
        <p:blipFill rotWithShape="1">
          <a:blip r:embed="rId4">
            <a:alphaModFix/>
          </a:blip>
          <a:srcRect b="0" l="0" r="0" t="0"/>
          <a:stretch/>
        </p:blipFill>
        <p:spPr>
          <a:xfrm>
            <a:off x="479425" y="1543050"/>
            <a:ext cx="5143500" cy="3786188"/>
          </a:xfrm>
          <a:prstGeom prst="rect">
            <a:avLst/>
          </a:prstGeom>
          <a:noFill/>
          <a:ln>
            <a:noFill/>
          </a:ln>
        </p:spPr>
      </p:pic>
      <p:sp>
        <p:nvSpPr>
          <p:cNvPr id="313" name="Google Shape;313;p228"/>
          <p:cNvSpPr txBox="1"/>
          <p:nvPr/>
        </p:nvSpPr>
        <p:spPr>
          <a:xfrm>
            <a:off x="6210300" y="2092325"/>
            <a:ext cx="2565400" cy="6184900"/>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Parallel trends:</a:t>
            </a:r>
            <a:endParaRPr/>
          </a:p>
          <a:p>
            <a:pPr indent="-257175" lvl="1" marL="600075"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Check that T and C groups have similar trends </a:t>
            </a:r>
            <a:r>
              <a:rPr b="0" i="1" lang="en-GB" sz="1800" u="none" cap="none" strike="noStrike">
                <a:solidFill>
                  <a:schemeClr val="dk1"/>
                </a:solidFill>
                <a:latin typeface="Calibri"/>
                <a:ea typeface="Calibri"/>
                <a:cs typeface="Calibri"/>
                <a:sym typeface="Calibri"/>
              </a:rPr>
              <a:t>before</a:t>
            </a:r>
            <a:r>
              <a:rPr b="0" i="0" lang="en-GB" sz="1800" u="none" cap="none" strike="noStrike">
                <a:solidFill>
                  <a:schemeClr val="dk1"/>
                </a:solidFill>
                <a:latin typeface="Calibri"/>
                <a:ea typeface="Calibri"/>
                <a:cs typeface="Calibri"/>
                <a:sym typeface="Calibri"/>
              </a:rPr>
              <a:t> the treatment happens</a:t>
            </a:r>
            <a:endParaRPr/>
          </a:p>
          <a:p>
            <a:pPr indent="-257175" lvl="0" marL="257175"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Project Forward</a:t>
            </a:r>
            <a:endParaRPr/>
          </a:p>
          <a:p>
            <a:pPr indent="-257175" lvl="1" marL="600075"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 evolution of  C group onto the T group</a:t>
            </a:r>
            <a:endParaRPr/>
          </a:p>
          <a:p>
            <a:pPr indent="-257175" lvl="0" marL="257175"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Difference from projected trend = estimated average treatment effect</a:t>
            </a:r>
            <a:endParaRPr/>
          </a:p>
          <a:p>
            <a:pPr indent="-142875" lvl="0" marL="257175"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rgbClr val="366092"/>
                </a:solidFill>
                <a:latin typeface="Calibri"/>
                <a:ea typeface="Calibri"/>
                <a:cs typeface="Calibri"/>
                <a:sym typeface="Calibri"/>
              </a:rPr>
              <a:t>MAIN ASSUMPTION</a:t>
            </a:r>
            <a:r>
              <a:rPr lang="en-GB" sz="1800">
                <a:solidFill>
                  <a:schemeClr val="dk1"/>
                </a:solidFill>
                <a:latin typeface="Calibri"/>
                <a:ea typeface="Calibri"/>
                <a:cs typeface="Calibri"/>
                <a:sym typeface="Calibri"/>
              </a:rPr>
              <a:t>: evolution of outcomes between T and C would have been the same in the absence of treatment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Diff-in-Diff</a:t>
            </a:r>
            <a:endParaRPr/>
          </a:p>
        </p:txBody>
      </p:sp>
      <p:sp>
        <p:nvSpPr>
          <p:cNvPr id="319" name="Google Shape;319;p2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Use evolution </a:t>
            </a:r>
            <a:r>
              <a:rPr lang="en-GB">
                <a:solidFill>
                  <a:srgbClr val="366092"/>
                </a:solidFill>
              </a:rPr>
              <a:t>over time </a:t>
            </a:r>
            <a:r>
              <a:rPr lang="en-GB"/>
              <a:t>and </a:t>
            </a:r>
            <a:r>
              <a:rPr lang="en-GB">
                <a:solidFill>
                  <a:srgbClr val="366092"/>
                </a:solidFill>
              </a:rPr>
              <a:t>across groups </a:t>
            </a:r>
            <a:r>
              <a:rPr lang="en-GB"/>
              <a:t>to overcome missing counterfactual and selection</a:t>
            </a:r>
            <a:endParaRPr/>
          </a:p>
          <a:p>
            <a:pPr indent="-342900" lvl="0" marL="342900" rtl="0" algn="l">
              <a:spcBef>
                <a:spcPts val="640"/>
              </a:spcBef>
              <a:spcAft>
                <a:spcPts val="0"/>
              </a:spcAft>
              <a:buClr>
                <a:schemeClr val="dk1"/>
              </a:buClr>
              <a:buSzPts val="3200"/>
              <a:buChar char="•"/>
            </a:pPr>
            <a:r>
              <a:rPr lang="en-GB"/>
              <a:t>Stronger statistical assumptions</a:t>
            </a:r>
            <a:endParaRPr/>
          </a:p>
          <a:p>
            <a:pPr indent="-342900" lvl="0" marL="342900" rtl="0" algn="l">
              <a:spcBef>
                <a:spcPts val="640"/>
              </a:spcBef>
              <a:spcAft>
                <a:spcPts val="0"/>
              </a:spcAft>
              <a:buClr>
                <a:schemeClr val="dk1"/>
              </a:buClr>
              <a:buSzPts val="3200"/>
              <a:buChar char="•"/>
            </a:pPr>
            <a:r>
              <a:rPr lang="en-GB"/>
              <a:t>A bit harder to estimate</a:t>
            </a:r>
            <a:endParaRPr/>
          </a:p>
          <a:p>
            <a:pPr indent="-342900" lvl="0" marL="342900" rtl="0" algn="l">
              <a:spcBef>
                <a:spcPts val="640"/>
              </a:spcBef>
              <a:spcAft>
                <a:spcPts val="0"/>
              </a:spcAft>
              <a:buClr>
                <a:schemeClr val="dk1"/>
              </a:buClr>
              <a:buSzPts val="3200"/>
              <a:buChar char="•"/>
            </a:pPr>
            <a:r>
              <a:rPr lang="en-GB"/>
              <a:t>Allows for evaluation ex-post</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Game Plan</a:t>
            </a:r>
            <a:endParaRPr/>
          </a:p>
        </p:txBody>
      </p:sp>
      <p:sp>
        <p:nvSpPr>
          <p:cNvPr id="325" name="Google Shape;325;p2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D8D8D8"/>
              </a:buClr>
              <a:buSzPts val="3200"/>
              <a:buChar char="•"/>
            </a:pPr>
            <a:r>
              <a:rPr lang="en-GB">
                <a:solidFill>
                  <a:srgbClr val="D8D8D8"/>
                </a:solidFill>
              </a:rPr>
              <a:t>Understand “Program Evaluation and Causal Inference”</a:t>
            </a:r>
            <a:endParaRPr/>
          </a:p>
          <a:p>
            <a:pPr indent="-285750" lvl="1" marL="742950" rtl="0" algn="l">
              <a:spcBef>
                <a:spcPts val="560"/>
              </a:spcBef>
              <a:spcAft>
                <a:spcPts val="0"/>
              </a:spcAft>
              <a:buClr>
                <a:srgbClr val="D8D8D8"/>
              </a:buClr>
              <a:buSzPts val="2800"/>
              <a:buChar char="–"/>
            </a:pPr>
            <a:r>
              <a:rPr lang="en-GB">
                <a:solidFill>
                  <a:srgbClr val="D8D8D8"/>
                </a:solidFill>
              </a:rPr>
              <a:t>Discuss common evaluation problems</a:t>
            </a:r>
            <a:endParaRPr/>
          </a:p>
          <a:p>
            <a:pPr indent="-285750" lvl="1" marL="742950" rtl="0" algn="l">
              <a:spcBef>
                <a:spcPts val="560"/>
              </a:spcBef>
              <a:spcAft>
                <a:spcPts val="0"/>
              </a:spcAft>
              <a:buClr>
                <a:srgbClr val="D8D8D8"/>
              </a:buClr>
              <a:buSzPts val="2800"/>
              <a:buChar char="–"/>
            </a:pPr>
            <a:r>
              <a:rPr lang="en-GB">
                <a:solidFill>
                  <a:srgbClr val="D8D8D8"/>
                </a:solidFill>
              </a:rPr>
              <a:t>Distinguish good from bad evaluation</a:t>
            </a:r>
            <a:endParaRPr/>
          </a:p>
          <a:p>
            <a:pPr indent="-342900" lvl="0" marL="342900" rtl="0" algn="l">
              <a:spcBef>
                <a:spcPts val="1800"/>
              </a:spcBef>
              <a:spcAft>
                <a:spcPts val="0"/>
              </a:spcAft>
              <a:buClr>
                <a:srgbClr val="D8D8D8"/>
              </a:buClr>
              <a:buSzPts val="3200"/>
              <a:buChar char="•"/>
            </a:pPr>
            <a:r>
              <a:rPr lang="en-GB">
                <a:solidFill>
                  <a:srgbClr val="D8D8D8"/>
                </a:solidFill>
              </a:rPr>
              <a:t>Review two methods of evaluation</a:t>
            </a:r>
            <a:endParaRPr/>
          </a:p>
          <a:p>
            <a:pPr indent="-342900" lvl="1" marL="548640" rtl="0" algn="l">
              <a:spcBef>
                <a:spcPts val="560"/>
              </a:spcBef>
              <a:spcAft>
                <a:spcPts val="0"/>
              </a:spcAft>
              <a:buClr>
                <a:srgbClr val="D8D8D8"/>
              </a:buClr>
              <a:buSzPts val="2800"/>
              <a:buFont typeface="Calibri"/>
              <a:buAutoNum type="arabicPeriod"/>
            </a:pPr>
            <a:r>
              <a:rPr lang="en-GB">
                <a:solidFill>
                  <a:srgbClr val="D8D8D8"/>
                </a:solidFill>
              </a:rPr>
              <a:t>RCT</a:t>
            </a:r>
            <a:endParaRPr/>
          </a:p>
          <a:p>
            <a:pPr indent="-342900" lvl="1" marL="548640" rtl="0" algn="l">
              <a:spcBef>
                <a:spcPts val="560"/>
              </a:spcBef>
              <a:spcAft>
                <a:spcPts val="0"/>
              </a:spcAft>
              <a:buClr>
                <a:schemeClr val="dk1"/>
              </a:buClr>
              <a:buSzPts val="2800"/>
              <a:buFont typeface="Calibri"/>
              <a:buAutoNum type="arabicPeriod"/>
            </a:pPr>
            <a:r>
              <a:rPr lang="en-GB"/>
              <a:t>Diff-in-Diff</a:t>
            </a:r>
            <a:endParaRPr/>
          </a:p>
          <a:p>
            <a:pPr indent="-342900" lvl="0" marL="342900" rtl="0" algn="l">
              <a:spcBef>
                <a:spcPts val="1800"/>
              </a:spcBef>
              <a:spcAft>
                <a:spcPts val="0"/>
              </a:spcAft>
              <a:buClr>
                <a:schemeClr val="dk1"/>
              </a:buClr>
              <a:buSzPts val="3200"/>
              <a:buChar char="•"/>
            </a:pPr>
            <a:r>
              <a:rPr lang="en-GB"/>
              <a:t>Applications to Access to Justice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Access to Justice: diff-in-diff</a:t>
            </a:r>
            <a:endParaRPr/>
          </a:p>
        </p:txBody>
      </p:sp>
      <p:sp>
        <p:nvSpPr>
          <p:cNvPr id="331" name="Google Shape;331;p2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Goodman-Bacon, A., &amp; Cunningham, J. P. (2019). Changes in Family Structure and Welfare Participation Since the 1960s: The Role of Legal Services. </a:t>
            </a:r>
            <a:r>
              <a:rPr i="1" lang="en-GB"/>
              <a:t>SSRN</a:t>
            </a:r>
            <a:r>
              <a:rPr lang="en-GB"/>
              <a:t>. </a:t>
            </a:r>
            <a:r>
              <a:rPr lang="en-GB" u="sng">
                <a:solidFill>
                  <a:schemeClr val="hlink"/>
                </a:solidFill>
                <a:hlinkClick r:id="rId3"/>
              </a:rPr>
              <a:t>https://doi.org/10.3386/W26238</a:t>
            </a:r>
            <a:r>
              <a:rPr lang="en-GB"/>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setting</a:t>
            </a:r>
            <a:endParaRPr/>
          </a:p>
        </p:txBody>
      </p:sp>
      <p:sp>
        <p:nvSpPr>
          <p:cNvPr id="337" name="Google Shape;337;p2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1965 to 1980, United States</a:t>
            </a:r>
            <a:endParaRPr/>
          </a:p>
          <a:p>
            <a:pPr indent="-342900" lvl="0" marL="342900" rtl="0" algn="l">
              <a:spcBef>
                <a:spcPts val="640"/>
              </a:spcBef>
              <a:spcAft>
                <a:spcPts val="0"/>
              </a:spcAft>
              <a:buClr>
                <a:schemeClr val="dk1"/>
              </a:buClr>
              <a:buSzPts val="3200"/>
              <a:buChar char="•"/>
            </a:pPr>
            <a:r>
              <a:rPr lang="en-GB"/>
              <a:t>Neighborhood Legal Services Program (LSP):</a:t>
            </a:r>
            <a:endParaRPr/>
          </a:p>
          <a:p>
            <a:pPr indent="-285750" lvl="1" marL="742950" rtl="0" algn="l">
              <a:spcBef>
                <a:spcPts val="560"/>
              </a:spcBef>
              <a:spcAft>
                <a:spcPts val="0"/>
              </a:spcAft>
              <a:buClr>
                <a:schemeClr val="dk1"/>
              </a:buClr>
              <a:buSzPts val="2800"/>
              <a:buChar char="–"/>
            </a:pPr>
            <a:r>
              <a:rPr lang="en-GB"/>
              <a:t>Part of the “War on Poverty” policy</a:t>
            </a:r>
            <a:endParaRPr/>
          </a:p>
          <a:p>
            <a:pPr indent="-285750" lvl="1" marL="742950" rtl="0" algn="l">
              <a:spcBef>
                <a:spcPts val="560"/>
              </a:spcBef>
              <a:spcAft>
                <a:spcPts val="0"/>
              </a:spcAft>
              <a:buClr>
                <a:schemeClr val="dk1"/>
              </a:buClr>
              <a:buSzPts val="2800"/>
              <a:buChar char="–"/>
            </a:pPr>
            <a:r>
              <a:rPr lang="en-GB"/>
              <a:t>Tripled the availability of free civil legal consultation in poor areas</a:t>
            </a:r>
            <a:endParaRPr/>
          </a:p>
          <a:p>
            <a:pPr indent="-285750" lvl="1" marL="742950" rtl="0" algn="l">
              <a:spcBef>
                <a:spcPts val="560"/>
              </a:spcBef>
              <a:spcAft>
                <a:spcPts val="0"/>
              </a:spcAft>
              <a:buClr>
                <a:schemeClr val="dk1"/>
              </a:buClr>
              <a:buSzPts val="2800"/>
              <a:buChar char="–"/>
            </a:pPr>
            <a:r>
              <a:rPr lang="en-GB"/>
              <a:t>Handled individual disputes </a:t>
            </a:r>
            <a:r>
              <a:rPr lang="en-GB" sz="1050"/>
              <a:t>(divorce, housing, debt collection, welfare, and employment)</a:t>
            </a:r>
            <a:r>
              <a:rPr lang="en-GB"/>
              <a:t> </a:t>
            </a:r>
            <a:endParaRPr/>
          </a:p>
          <a:p>
            <a:pPr indent="-285750" lvl="1" marL="742950" rtl="0" algn="l">
              <a:spcBef>
                <a:spcPts val="560"/>
              </a:spcBef>
              <a:spcAft>
                <a:spcPts val="0"/>
              </a:spcAft>
              <a:buClr>
                <a:schemeClr val="dk1"/>
              </a:buClr>
              <a:buSzPts val="2800"/>
              <a:buChar char="–"/>
            </a:pPr>
            <a:r>
              <a:rPr lang="en-GB"/>
              <a:t>Engaged in community outreach on policing</a:t>
            </a:r>
            <a:endParaRPr/>
          </a:p>
          <a:p>
            <a:pPr indent="-285750" lvl="1" marL="742950" rtl="0" algn="l">
              <a:spcBef>
                <a:spcPts val="560"/>
              </a:spcBef>
              <a:spcAft>
                <a:spcPts val="0"/>
              </a:spcAft>
              <a:buClr>
                <a:schemeClr val="dk1"/>
              </a:buClr>
              <a:buSzPts val="2800"/>
              <a:buChar char="–"/>
            </a:pPr>
            <a:r>
              <a:rPr lang="en-GB"/>
              <a:t>Boosted accessibility to welfare programs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0"/>
          <p:cNvSpPr txBox="1"/>
          <p:nvPr>
            <p:ph type="title"/>
          </p:nvPr>
        </p:nvSpPr>
        <p:spPr>
          <a:xfrm>
            <a:off x="1742249" y="309850"/>
            <a:ext cx="5743800" cy="1479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Calibri"/>
              <a:buNone/>
            </a:pPr>
            <a:r>
              <a:rPr lang="en-GB" sz="3600">
                <a:solidFill>
                  <a:srgbClr val="FF0000"/>
                </a:solidFill>
              </a:rPr>
              <a:t>Common errors to avoid</a:t>
            </a:r>
            <a:endParaRPr/>
          </a:p>
        </p:txBody>
      </p:sp>
      <p:pic>
        <p:nvPicPr>
          <p:cNvPr descr="Chart, line chart&#10;&#10;Description automatically generated" id="111" name="Google Shape;111;p200"/>
          <p:cNvPicPr preferRelativeResize="0"/>
          <p:nvPr/>
        </p:nvPicPr>
        <p:blipFill rotWithShape="1">
          <a:blip r:embed="rId3">
            <a:alphaModFix/>
          </a:blip>
          <a:srcRect b="0" l="0" r="0" t="0"/>
          <a:stretch/>
        </p:blipFill>
        <p:spPr>
          <a:xfrm>
            <a:off x="723675" y="3057625"/>
            <a:ext cx="7780951" cy="3075975"/>
          </a:xfrm>
          <a:prstGeom prst="rect">
            <a:avLst/>
          </a:prstGeom>
          <a:noFill/>
          <a:ln>
            <a:noFill/>
          </a:ln>
        </p:spPr>
      </p:pic>
      <p:grpSp>
        <p:nvGrpSpPr>
          <p:cNvPr id="112" name="Google Shape;112;p200"/>
          <p:cNvGrpSpPr/>
          <p:nvPr/>
        </p:nvGrpSpPr>
        <p:grpSpPr>
          <a:xfrm>
            <a:off x="2836348" y="1607283"/>
            <a:ext cx="3555603" cy="1128481"/>
            <a:chOff x="434" y="829110"/>
            <a:chExt cx="3555603" cy="1128481"/>
          </a:xfrm>
        </p:grpSpPr>
        <p:sp>
          <p:nvSpPr>
            <p:cNvPr id="113" name="Google Shape;113;p200"/>
            <p:cNvSpPr/>
            <p:nvPr/>
          </p:nvSpPr>
          <p:spPr>
            <a:xfrm>
              <a:off x="434" y="829110"/>
              <a:ext cx="1523830" cy="96763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0"/>
            <p:cNvSpPr/>
            <p:nvPr/>
          </p:nvSpPr>
          <p:spPr>
            <a:xfrm>
              <a:off x="169748" y="989959"/>
              <a:ext cx="1523830" cy="967632"/>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0"/>
            <p:cNvSpPr/>
            <p:nvPr/>
          </p:nvSpPr>
          <p:spPr>
            <a:xfrm>
              <a:off x="1862893" y="829110"/>
              <a:ext cx="1523830" cy="96763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0"/>
            <p:cNvSpPr/>
            <p:nvPr/>
          </p:nvSpPr>
          <p:spPr>
            <a:xfrm>
              <a:off x="2032207" y="989959"/>
              <a:ext cx="1523830" cy="967632"/>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0"/>
            <p:cNvSpPr txBox="1"/>
            <p:nvPr/>
          </p:nvSpPr>
          <p:spPr>
            <a:xfrm>
              <a:off x="2060548" y="1018300"/>
              <a:ext cx="1467000" cy="9108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Confuse variation in outcomes with “impact”</a:t>
              </a:r>
              <a:endParaRPr/>
            </a:p>
          </p:txBody>
        </p:sp>
      </p:grpSp>
      <p:sp>
        <p:nvSpPr>
          <p:cNvPr id="118" name="Google Shape;118;p200"/>
          <p:cNvSpPr txBox="1"/>
          <p:nvPr/>
        </p:nvSpPr>
        <p:spPr>
          <a:xfrm>
            <a:off x="3105003" y="1789448"/>
            <a:ext cx="1467000" cy="9108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Calibri"/>
              <a:buNone/>
            </a:pPr>
            <a:r>
              <a:rPr lang="en-GB" sz="1400">
                <a:solidFill>
                  <a:schemeClr val="dk1"/>
                </a:solidFill>
                <a:latin typeface="Calibri"/>
                <a:ea typeface="Calibri"/>
                <a:cs typeface="Calibri"/>
                <a:sym typeface="Calibri"/>
              </a:rPr>
              <a:t>Correlation is NOT causation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43" name="Google Shape;343;p233"/>
          <p:cNvPicPr preferRelativeResize="0"/>
          <p:nvPr/>
        </p:nvPicPr>
        <p:blipFill rotWithShape="1">
          <a:blip r:embed="rId3">
            <a:alphaModFix/>
          </a:blip>
          <a:srcRect b="0" l="0" r="0" t="0"/>
          <a:stretch/>
        </p:blipFill>
        <p:spPr>
          <a:xfrm>
            <a:off x="506413" y="857250"/>
            <a:ext cx="78359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34"/>
          <p:cNvSpPr txBox="1"/>
          <p:nvPr>
            <p:ph type="title"/>
          </p:nvPr>
        </p:nvSpPr>
        <p:spPr>
          <a:xfrm>
            <a:off x="801688" y="1455738"/>
            <a:ext cx="3548062" cy="12287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500"/>
              <a:buFont typeface="Calibri"/>
              <a:buNone/>
            </a:pPr>
            <a:r>
              <a:rPr lang="en-GB" sz="4500">
                <a:solidFill>
                  <a:srgbClr val="FF0000"/>
                </a:solidFill>
              </a:rPr>
              <a:t>Outcomes</a:t>
            </a:r>
            <a:endParaRPr/>
          </a:p>
        </p:txBody>
      </p:sp>
      <p:sp>
        <p:nvSpPr>
          <p:cNvPr id="349" name="Google Shape;349;p234"/>
          <p:cNvSpPr txBox="1"/>
          <p:nvPr>
            <p:ph idx="1" type="body"/>
          </p:nvPr>
        </p:nvSpPr>
        <p:spPr>
          <a:xfrm>
            <a:off x="319088" y="2790825"/>
            <a:ext cx="5470525" cy="26955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GB" sz="2400"/>
              <a:t>Compare treated and control counties on:</a:t>
            </a:r>
            <a:endParaRPr/>
          </a:p>
          <a:p>
            <a:pPr indent="-285750" lvl="1" marL="742950" rtl="0" algn="l">
              <a:spcBef>
                <a:spcPts val="420"/>
              </a:spcBef>
              <a:spcAft>
                <a:spcPts val="0"/>
              </a:spcAft>
              <a:buClr>
                <a:schemeClr val="dk1"/>
              </a:buClr>
              <a:buSzPts val="2100"/>
              <a:buChar char="–"/>
            </a:pPr>
            <a:r>
              <a:rPr lang="en-GB" sz="2100"/>
              <a:t>Divorces</a:t>
            </a:r>
            <a:endParaRPr/>
          </a:p>
          <a:p>
            <a:pPr indent="-285750" lvl="1" marL="742950" rtl="0" algn="l">
              <a:spcBef>
                <a:spcPts val="420"/>
              </a:spcBef>
              <a:spcAft>
                <a:spcPts val="0"/>
              </a:spcAft>
              <a:buClr>
                <a:schemeClr val="dk1"/>
              </a:buClr>
              <a:buSzPts val="2100"/>
              <a:buChar char="–"/>
            </a:pPr>
            <a:r>
              <a:rPr lang="en-GB" sz="2100"/>
              <a:t>Non-marital births</a:t>
            </a:r>
            <a:endParaRPr/>
          </a:p>
          <a:p>
            <a:pPr indent="-285750" lvl="1" marL="742950" rtl="0" algn="l">
              <a:spcBef>
                <a:spcPts val="420"/>
              </a:spcBef>
              <a:spcAft>
                <a:spcPts val="0"/>
              </a:spcAft>
              <a:buClr>
                <a:schemeClr val="dk1"/>
              </a:buClr>
              <a:buSzPts val="2100"/>
              <a:buChar char="–"/>
            </a:pPr>
            <a:r>
              <a:rPr lang="en-GB" sz="2100"/>
              <a:t>Aid to Families with Dependent Children (ADFDC)</a:t>
            </a:r>
            <a:endParaRPr/>
          </a:p>
        </p:txBody>
      </p:sp>
      <p:pic>
        <p:nvPicPr>
          <p:cNvPr id="350" name="Google Shape;350;p234"/>
          <p:cNvPicPr preferRelativeResize="0"/>
          <p:nvPr/>
        </p:nvPicPr>
        <p:blipFill rotWithShape="1">
          <a:blip r:embed="rId3">
            <a:alphaModFix/>
          </a:blip>
          <a:srcRect b="0" l="0" r="0" t="0"/>
          <a:stretch/>
        </p:blipFill>
        <p:spPr>
          <a:xfrm>
            <a:off x="5453063" y="1630363"/>
            <a:ext cx="3163887" cy="2435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5"/>
          <p:cNvSpPr txBox="1"/>
          <p:nvPr>
            <p:ph type="title"/>
          </p:nvPr>
        </p:nvSpPr>
        <p:spPr>
          <a:xfrm>
            <a:off x="6116638" y="1220788"/>
            <a:ext cx="2659062" cy="1206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GB" sz="2400"/>
              <a:t>Welfare</a:t>
            </a:r>
            <a:endParaRPr/>
          </a:p>
        </p:txBody>
      </p:sp>
      <p:pic>
        <p:nvPicPr>
          <p:cNvPr id="356" name="Google Shape;356;p235"/>
          <p:cNvPicPr preferRelativeResize="0"/>
          <p:nvPr/>
        </p:nvPicPr>
        <p:blipFill rotWithShape="1">
          <a:blip r:embed="rId3">
            <a:alphaModFix/>
          </a:blip>
          <a:srcRect b="0" l="0" r="0" t="0"/>
          <a:stretch/>
        </p:blipFill>
        <p:spPr>
          <a:xfrm>
            <a:off x="0" y="1220788"/>
            <a:ext cx="5792788" cy="4591050"/>
          </a:xfrm>
          <a:prstGeom prst="rect">
            <a:avLst/>
          </a:prstGeom>
          <a:noFill/>
          <a:ln>
            <a:noFill/>
          </a:ln>
        </p:spPr>
      </p:pic>
      <p:sp>
        <p:nvSpPr>
          <p:cNvPr id="357" name="Google Shape;357;p235"/>
          <p:cNvSpPr txBox="1"/>
          <p:nvPr>
            <p:ph idx="1" type="body"/>
          </p:nvPr>
        </p:nvSpPr>
        <p:spPr>
          <a:xfrm>
            <a:off x="6116638" y="2447925"/>
            <a:ext cx="2659062" cy="30384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200"/>
              <a:buChar char="•"/>
            </a:pPr>
            <a:r>
              <a:rPr lang="en-GB" sz="1200"/>
              <a:t>Stable and long-run increase in cases to Aid to Families with Dependent Children</a:t>
            </a:r>
            <a:endParaRPr/>
          </a:p>
          <a:p>
            <a:pPr indent="-342900" lvl="0" marL="342900" rtl="0" algn="l">
              <a:spcBef>
                <a:spcPts val="240"/>
              </a:spcBef>
              <a:spcAft>
                <a:spcPts val="0"/>
              </a:spcAft>
              <a:buClr>
                <a:schemeClr val="dk1"/>
              </a:buClr>
              <a:buSzPts val="1200"/>
              <a:buChar char="•"/>
            </a:pPr>
            <a:r>
              <a:rPr lang="en-GB" sz="1200"/>
              <a:t>Results are stable regardless of stat assumptions</a:t>
            </a:r>
            <a:endParaRPr/>
          </a:p>
          <a:p>
            <a:pPr indent="-342900" lvl="0" marL="342900" rtl="0" algn="l">
              <a:spcBef>
                <a:spcPts val="240"/>
              </a:spcBef>
              <a:spcAft>
                <a:spcPts val="0"/>
              </a:spcAft>
              <a:buClr>
                <a:schemeClr val="dk1"/>
              </a:buClr>
              <a:buSzPts val="1200"/>
              <a:buChar char="•"/>
            </a:pPr>
            <a:r>
              <a:rPr lang="en-GB" sz="1200"/>
              <a:t>No evidence of pre-trends</a:t>
            </a:r>
            <a:endParaRPr/>
          </a:p>
          <a:p>
            <a:pPr indent="-342900" lvl="0" marL="342900" rtl="0" algn="l">
              <a:spcBef>
                <a:spcPts val="240"/>
              </a:spcBef>
              <a:spcAft>
                <a:spcPts val="0"/>
              </a:spcAft>
              <a:buClr>
                <a:schemeClr val="dk1"/>
              </a:buClr>
              <a:buSzPts val="1200"/>
              <a:buChar char="•"/>
            </a:pPr>
            <a:r>
              <a:rPr lang="en-GB" sz="1200"/>
              <a:t>Confidence intervals quite narrow</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36"/>
          <p:cNvSpPr txBox="1"/>
          <p:nvPr>
            <p:ph type="title"/>
          </p:nvPr>
        </p:nvSpPr>
        <p:spPr>
          <a:xfrm>
            <a:off x="963613" y="3978275"/>
            <a:ext cx="3408362" cy="1325563"/>
          </a:xfrm>
          <a:prstGeom prst="rect">
            <a:avLst/>
          </a:prstGeom>
          <a:no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1"/>
              </a:buClr>
              <a:buSzPct val="100000"/>
              <a:buFont typeface="Calibri"/>
              <a:buNone/>
            </a:pPr>
            <a:r>
              <a:rPr lang="en-GB"/>
              <a:t>Family structure</a:t>
            </a:r>
            <a:endParaRPr/>
          </a:p>
        </p:txBody>
      </p:sp>
      <p:sp>
        <p:nvSpPr>
          <p:cNvPr id="363" name="Google Shape;363;p236"/>
          <p:cNvSpPr txBox="1"/>
          <p:nvPr>
            <p:ph idx="1" type="body"/>
          </p:nvPr>
        </p:nvSpPr>
        <p:spPr>
          <a:xfrm>
            <a:off x="4664075" y="3984625"/>
            <a:ext cx="3524250" cy="1325563"/>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Clr>
                <a:schemeClr val="dk1"/>
              </a:buClr>
              <a:buSzPts val="1350"/>
              <a:buChar char="•"/>
            </a:pPr>
            <a:r>
              <a:rPr lang="en-GB" sz="1350"/>
              <a:t>Divorces increase slightly in short run, but then level off</a:t>
            </a:r>
            <a:endParaRPr/>
          </a:p>
          <a:p>
            <a:pPr indent="-342900" lvl="0" marL="342900" rtl="0" algn="l">
              <a:spcBef>
                <a:spcPts val="270"/>
              </a:spcBef>
              <a:spcAft>
                <a:spcPts val="0"/>
              </a:spcAft>
              <a:buClr>
                <a:schemeClr val="dk1"/>
              </a:buClr>
              <a:buSzPts val="1350"/>
              <a:buChar char="•"/>
            </a:pPr>
            <a:r>
              <a:rPr lang="en-GB" sz="1350"/>
              <a:t>Non-marital births increase steadily</a:t>
            </a:r>
            <a:endParaRPr/>
          </a:p>
        </p:txBody>
      </p:sp>
      <p:pic>
        <p:nvPicPr>
          <p:cNvPr id="364" name="Google Shape;364;p236"/>
          <p:cNvPicPr preferRelativeResize="0"/>
          <p:nvPr/>
        </p:nvPicPr>
        <p:blipFill rotWithShape="1">
          <a:blip r:embed="rId3">
            <a:alphaModFix/>
          </a:blip>
          <a:srcRect b="0" l="0" r="0" t="0"/>
          <a:stretch/>
        </p:blipFill>
        <p:spPr>
          <a:xfrm>
            <a:off x="412750" y="936625"/>
            <a:ext cx="3903663" cy="3006725"/>
          </a:xfrm>
          <a:prstGeom prst="rect">
            <a:avLst/>
          </a:prstGeom>
          <a:noFill/>
          <a:ln>
            <a:noFill/>
          </a:ln>
        </p:spPr>
      </p:pic>
      <p:pic>
        <p:nvPicPr>
          <p:cNvPr id="365" name="Google Shape;365;p236"/>
          <p:cNvPicPr preferRelativeResize="0"/>
          <p:nvPr/>
        </p:nvPicPr>
        <p:blipFill rotWithShape="1">
          <a:blip r:embed="rId4">
            <a:alphaModFix/>
          </a:blip>
          <a:srcRect b="0" l="0" r="0" t="0"/>
          <a:stretch/>
        </p:blipFill>
        <p:spPr>
          <a:xfrm>
            <a:off x="4316413" y="901700"/>
            <a:ext cx="3968750" cy="3006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Econometric methods</a:t>
            </a:r>
            <a:endParaRPr/>
          </a:p>
        </p:txBody>
      </p:sp>
      <p:sp>
        <p:nvSpPr>
          <p:cNvPr id="371" name="Google Shape;371;p2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Useful to estimate effect of policies/programs</a:t>
            </a:r>
            <a:endParaRPr/>
          </a:p>
          <a:p>
            <a:pPr indent="-342900" lvl="0" marL="342900" rtl="0" algn="l">
              <a:spcBef>
                <a:spcPts val="640"/>
              </a:spcBef>
              <a:spcAft>
                <a:spcPts val="0"/>
              </a:spcAft>
              <a:buClr>
                <a:schemeClr val="dk1"/>
              </a:buClr>
              <a:buSzPts val="3200"/>
              <a:buChar char="•"/>
            </a:pPr>
            <a:r>
              <a:rPr lang="en-GB"/>
              <a:t>Statistical tricks to overcome evaluation problems</a:t>
            </a:r>
            <a:endParaRPr/>
          </a:p>
          <a:p>
            <a:pPr indent="-285750" lvl="1" marL="742950" rtl="0" algn="l">
              <a:spcBef>
                <a:spcPts val="560"/>
              </a:spcBef>
              <a:spcAft>
                <a:spcPts val="0"/>
              </a:spcAft>
              <a:buClr>
                <a:schemeClr val="dk1"/>
              </a:buClr>
              <a:buSzPts val="2800"/>
              <a:buChar char="–"/>
            </a:pPr>
            <a:r>
              <a:rPr lang="en-GB"/>
              <a:t>Missing counterfactual</a:t>
            </a:r>
            <a:endParaRPr/>
          </a:p>
          <a:p>
            <a:pPr indent="-285750" lvl="1" marL="742950" rtl="0" algn="l">
              <a:spcBef>
                <a:spcPts val="560"/>
              </a:spcBef>
              <a:spcAft>
                <a:spcPts val="0"/>
              </a:spcAft>
              <a:buClr>
                <a:schemeClr val="dk1"/>
              </a:buClr>
              <a:buSzPts val="2800"/>
              <a:buChar char="–"/>
            </a:pPr>
            <a:r>
              <a:rPr lang="en-GB"/>
              <a:t>Selection</a:t>
            </a:r>
            <a:endParaRPr/>
          </a:p>
          <a:p>
            <a:pPr indent="-342900" lvl="0" marL="342900" rtl="0" algn="l">
              <a:spcBef>
                <a:spcPts val="640"/>
              </a:spcBef>
              <a:spcAft>
                <a:spcPts val="0"/>
              </a:spcAft>
              <a:buClr>
                <a:schemeClr val="dk1"/>
              </a:buClr>
              <a:buSzPts val="3200"/>
              <a:buChar char="•"/>
            </a:pPr>
            <a:r>
              <a:rPr lang="en-GB"/>
              <a:t>Can estimate </a:t>
            </a:r>
            <a:r>
              <a:rPr i="1" lang="en-GB"/>
              <a:t>average </a:t>
            </a:r>
            <a:r>
              <a:rPr lang="en-GB"/>
              <a:t>treatment effect, not individual</a:t>
            </a:r>
            <a:endParaRPr/>
          </a:p>
          <a:p>
            <a:pPr indent="-342900" lvl="0" marL="342900" rtl="0" algn="l">
              <a:spcBef>
                <a:spcPts val="640"/>
              </a:spcBef>
              <a:spcAft>
                <a:spcPts val="0"/>
              </a:spcAft>
              <a:buClr>
                <a:schemeClr val="dk1"/>
              </a:buClr>
              <a:buSzPts val="3200"/>
              <a:buChar char="•"/>
            </a:pPr>
            <a:r>
              <a:rPr lang="en-GB"/>
              <a:t>No substitute for thinking and knowledge of the setting</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When reading a causal claim</a:t>
            </a:r>
            <a:endParaRPr/>
          </a:p>
        </p:txBody>
      </p:sp>
      <p:sp>
        <p:nvSpPr>
          <p:cNvPr id="377" name="Google Shape;377;p2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03200" lvl="0" marL="0" rtl="0" algn="l">
              <a:spcBef>
                <a:spcPts val="0"/>
              </a:spcBef>
              <a:spcAft>
                <a:spcPts val="0"/>
              </a:spcAft>
              <a:buClr>
                <a:schemeClr val="dk1"/>
              </a:buClr>
              <a:buSzPts val="3200"/>
              <a:buChar char="•"/>
            </a:pPr>
            <a:r>
              <a:rPr lang="en-GB"/>
              <a:t>Be wary and alert:</a:t>
            </a:r>
            <a:endParaRPr/>
          </a:p>
          <a:p>
            <a:pPr indent="-342900" lvl="0" marL="342900" rtl="0" algn="l">
              <a:spcBef>
                <a:spcPts val="640"/>
              </a:spcBef>
              <a:spcAft>
                <a:spcPts val="0"/>
              </a:spcAft>
              <a:buClr>
                <a:schemeClr val="dk1"/>
              </a:buClr>
              <a:buSzPts val="3200"/>
              <a:buChar char="•"/>
            </a:pPr>
            <a:r>
              <a:rPr lang="en-GB"/>
              <a:t>Did they consider (im)balance of unobservables?</a:t>
            </a:r>
            <a:endParaRPr/>
          </a:p>
          <a:p>
            <a:pPr indent="-342900" lvl="0" marL="342900" rtl="0" algn="l">
              <a:spcBef>
                <a:spcPts val="640"/>
              </a:spcBef>
              <a:spcAft>
                <a:spcPts val="0"/>
              </a:spcAft>
              <a:buClr>
                <a:schemeClr val="dk1"/>
              </a:buClr>
              <a:buSzPts val="3200"/>
              <a:buChar char="•"/>
            </a:pPr>
            <a:r>
              <a:rPr lang="en-GB"/>
              <a:t>How do they think about … ?</a:t>
            </a:r>
            <a:endParaRPr/>
          </a:p>
          <a:p>
            <a:pPr indent="-342900" lvl="1" marL="548640" rtl="0" algn="l">
              <a:spcBef>
                <a:spcPts val="560"/>
              </a:spcBef>
              <a:spcAft>
                <a:spcPts val="0"/>
              </a:spcAft>
              <a:buClr>
                <a:schemeClr val="dk1"/>
              </a:buClr>
              <a:buSzPts val="2800"/>
              <a:buFont typeface="Calibri"/>
              <a:buAutoNum type="arabicPeriod"/>
            </a:pPr>
            <a:r>
              <a:rPr lang="en-GB"/>
              <a:t>the missing counterfactual</a:t>
            </a:r>
            <a:endParaRPr/>
          </a:p>
          <a:p>
            <a:pPr indent="-342900" lvl="1" marL="548640" rtl="0" algn="l">
              <a:spcBef>
                <a:spcPts val="560"/>
              </a:spcBef>
              <a:spcAft>
                <a:spcPts val="0"/>
              </a:spcAft>
              <a:buClr>
                <a:schemeClr val="dk1"/>
              </a:buClr>
              <a:buSzPts val="2800"/>
              <a:buFont typeface="Calibri"/>
              <a:buAutoNum type="arabicPeriod"/>
            </a:pPr>
            <a:r>
              <a:rPr lang="en-GB"/>
              <a:t>the issue of selection </a:t>
            </a:r>
            <a:endParaRPr/>
          </a:p>
          <a:p>
            <a:pPr indent="-342900" lvl="0" marL="342900" rtl="0" algn="l">
              <a:spcBef>
                <a:spcPts val="640"/>
              </a:spcBef>
              <a:spcAft>
                <a:spcPts val="0"/>
              </a:spcAft>
              <a:buClr>
                <a:schemeClr val="dk1"/>
              </a:buClr>
              <a:buSzPts val="3200"/>
              <a:buChar char="•"/>
            </a:pPr>
            <a:r>
              <a:rPr lang="en-GB"/>
              <a:t>Is there an </a:t>
            </a:r>
            <a:r>
              <a:rPr b="1" lang="en-GB"/>
              <a:t>identification strategy</a:t>
            </a:r>
            <a:r>
              <a:rPr lang="en-GB"/>
              <a: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b="1" lang="en-GB" sz="4000">
                <a:solidFill>
                  <a:srgbClr val="FF0000"/>
                </a:solidFill>
              </a:rPr>
              <a:t>When answering a causal question</a:t>
            </a:r>
            <a:endParaRPr/>
          </a:p>
        </p:txBody>
      </p:sp>
      <p:sp>
        <p:nvSpPr>
          <p:cNvPr id="383" name="Google Shape;383;p2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Is it possible to </a:t>
            </a:r>
            <a:r>
              <a:rPr lang="en-GB">
                <a:solidFill>
                  <a:srgbClr val="366092"/>
                </a:solidFill>
              </a:rPr>
              <a:t>run an RCT</a:t>
            </a:r>
            <a:r>
              <a:rPr lang="en-GB"/>
              <a:t>?</a:t>
            </a:r>
            <a:endParaRPr/>
          </a:p>
          <a:p>
            <a:pPr indent="-285750" lvl="1" marL="742950" rtl="0" algn="l">
              <a:spcBef>
                <a:spcPts val="560"/>
              </a:spcBef>
              <a:spcAft>
                <a:spcPts val="0"/>
              </a:spcAft>
              <a:buClr>
                <a:schemeClr val="dk1"/>
              </a:buClr>
              <a:buSzPts val="2800"/>
              <a:buChar char="–"/>
            </a:pPr>
            <a:r>
              <a:rPr lang="en-GB"/>
              <a:t>Harder to set up …</a:t>
            </a:r>
            <a:endParaRPr/>
          </a:p>
          <a:p>
            <a:pPr indent="-285750" lvl="1" marL="742950" rtl="0" algn="l">
              <a:spcBef>
                <a:spcPts val="560"/>
              </a:spcBef>
              <a:spcAft>
                <a:spcPts val="0"/>
              </a:spcAft>
              <a:buClr>
                <a:schemeClr val="dk1"/>
              </a:buClr>
              <a:buSzPts val="2800"/>
              <a:buChar char="–"/>
            </a:pPr>
            <a:r>
              <a:rPr lang="en-GB"/>
              <a:t>… but much cleaner to analyze and convincing</a:t>
            </a:r>
            <a:endParaRPr/>
          </a:p>
          <a:p>
            <a:pPr indent="-285750" lvl="1" marL="742950" rtl="0" algn="l">
              <a:spcBef>
                <a:spcPts val="560"/>
              </a:spcBef>
              <a:spcAft>
                <a:spcPts val="0"/>
              </a:spcAft>
              <a:buClr>
                <a:schemeClr val="dk1"/>
              </a:buClr>
              <a:buSzPts val="2800"/>
              <a:buChar char="–"/>
            </a:pPr>
            <a:r>
              <a:rPr lang="en-GB"/>
              <a:t>There’s always a constraint (time, space, money): use it to randomly assign treatment</a:t>
            </a:r>
            <a:endParaRPr/>
          </a:p>
          <a:p>
            <a:pPr indent="-342900" lvl="0" marL="342900" rtl="0" algn="l">
              <a:spcBef>
                <a:spcPts val="640"/>
              </a:spcBef>
              <a:spcAft>
                <a:spcPts val="0"/>
              </a:spcAft>
              <a:buClr>
                <a:schemeClr val="dk1"/>
              </a:buClr>
              <a:buSzPts val="3200"/>
              <a:buChar char="•"/>
            </a:pPr>
            <a:r>
              <a:rPr lang="en-GB"/>
              <a:t>If not, collect </a:t>
            </a:r>
            <a:r>
              <a:rPr b="1" lang="en-GB"/>
              <a:t>A LOT</a:t>
            </a:r>
            <a:r>
              <a:rPr lang="en-GB"/>
              <a:t> of </a:t>
            </a:r>
            <a:r>
              <a:rPr lang="en-GB">
                <a:solidFill>
                  <a:srgbClr val="366092"/>
                </a:solidFill>
              </a:rPr>
              <a:t>data</a:t>
            </a:r>
            <a:endParaRPr/>
          </a:p>
          <a:p>
            <a:pPr indent="-285750" lvl="1" marL="742950" rtl="0" algn="l">
              <a:spcBef>
                <a:spcPts val="560"/>
              </a:spcBef>
              <a:spcAft>
                <a:spcPts val="0"/>
              </a:spcAft>
              <a:buClr>
                <a:schemeClr val="dk1"/>
              </a:buClr>
              <a:buSzPts val="2800"/>
              <a:buChar char="–"/>
            </a:pPr>
            <a:r>
              <a:rPr i="1" lang="en-GB"/>
              <a:t>Before </a:t>
            </a:r>
            <a:r>
              <a:rPr lang="en-GB"/>
              <a:t>as well as after the treatment</a:t>
            </a:r>
            <a:endParaRPr/>
          </a:p>
          <a:p>
            <a:pPr indent="-285750" lvl="1" marL="742950" rtl="0" algn="l">
              <a:spcBef>
                <a:spcPts val="560"/>
              </a:spcBef>
              <a:spcAft>
                <a:spcPts val="0"/>
              </a:spcAft>
              <a:buClr>
                <a:schemeClr val="dk1"/>
              </a:buClr>
              <a:buSzPts val="2800"/>
              <a:buChar char="–"/>
            </a:pPr>
            <a:r>
              <a:rPr lang="en-GB"/>
              <a:t>Always get a </a:t>
            </a:r>
            <a:r>
              <a:rPr lang="en-GB">
                <a:solidFill>
                  <a:srgbClr val="366092"/>
                </a:solidFill>
              </a:rPr>
              <a:t>control </a:t>
            </a:r>
            <a:r>
              <a:rPr lang="en-GB"/>
              <a:t>group</a:t>
            </a:r>
            <a:endParaRPr/>
          </a:p>
        </p:txBody>
      </p:sp>
      <p:sp>
        <p:nvSpPr>
          <p:cNvPr id="384" name="Google Shape;384;p239"/>
          <p:cNvSpPr/>
          <p:nvPr/>
        </p:nvSpPr>
        <p:spPr>
          <a:xfrm>
            <a:off x="4448175" y="3244850"/>
            <a:ext cx="24765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
        <p:nvSpPr>
          <p:cNvPr id="385" name="Google Shape;385;p239"/>
          <p:cNvSpPr/>
          <p:nvPr/>
        </p:nvSpPr>
        <p:spPr>
          <a:xfrm>
            <a:off x="4448175" y="3244850"/>
            <a:ext cx="24765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40"/>
          <p:cNvSpPr txBox="1"/>
          <p:nvPr>
            <p:ph type="ctrTitle"/>
          </p:nvPr>
        </p:nvSpPr>
        <p:spPr>
          <a:xfrm>
            <a:off x="1619250" y="4205288"/>
            <a:ext cx="4518025" cy="1217612"/>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FF0000"/>
              </a:buClr>
              <a:buSzPts val="4500"/>
              <a:buFont typeface="Calibri"/>
              <a:buNone/>
            </a:pPr>
            <a:r>
              <a:rPr lang="en-GB" sz="4500">
                <a:solidFill>
                  <a:srgbClr val="FF0000"/>
                </a:solidFill>
              </a:rPr>
              <a:t>Experiments</a:t>
            </a:r>
            <a:endParaRPr/>
          </a:p>
        </p:txBody>
      </p:sp>
      <p:pic>
        <p:nvPicPr>
          <p:cNvPr id="391" name="Google Shape;391;p240"/>
          <p:cNvPicPr preferRelativeResize="0"/>
          <p:nvPr/>
        </p:nvPicPr>
        <p:blipFill rotWithShape="1">
          <a:blip r:embed="rId3">
            <a:alphaModFix/>
          </a:blip>
          <a:srcRect b="0" l="0" r="0" t="0"/>
          <a:stretch/>
        </p:blipFill>
        <p:spPr>
          <a:xfrm>
            <a:off x="1619250" y="1557338"/>
            <a:ext cx="5859463" cy="3079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41"/>
          <p:cNvSpPr txBox="1"/>
          <p:nvPr>
            <p:ph idx="4294967295" type="title"/>
          </p:nvPr>
        </p:nvSpPr>
        <p:spPr>
          <a:xfrm>
            <a:off x="827088" y="333375"/>
            <a:ext cx="5286375" cy="863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b="1" lang="en-GB" sz="4000">
                <a:solidFill>
                  <a:srgbClr val="FF0000"/>
                </a:solidFill>
              </a:rPr>
              <a:t>What is an experiment?</a:t>
            </a:r>
            <a:endParaRPr/>
          </a:p>
        </p:txBody>
      </p:sp>
      <p:sp>
        <p:nvSpPr>
          <p:cNvPr id="398" name="Google Shape;398;p241"/>
          <p:cNvSpPr txBox="1"/>
          <p:nvPr>
            <p:ph idx="4294967295" type="body"/>
          </p:nvPr>
        </p:nvSpPr>
        <p:spPr>
          <a:xfrm>
            <a:off x="827088" y="1628775"/>
            <a:ext cx="7345362" cy="41036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800"/>
              <a:buChar char="•"/>
            </a:pPr>
            <a:r>
              <a:rPr lang="en-GB" sz="1800"/>
              <a:t>Experiments consist in </a:t>
            </a:r>
            <a:r>
              <a:rPr b="1" lang="en-GB" sz="1800"/>
              <a:t>testing hypothesis </a:t>
            </a:r>
            <a:r>
              <a:rPr lang="en-GB" sz="1800"/>
              <a:t>in a </a:t>
            </a:r>
            <a:r>
              <a:rPr b="1" lang="en-GB" sz="1800"/>
              <a:t>controlled</a:t>
            </a:r>
            <a:r>
              <a:rPr lang="en-GB" sz="1800"/>
              <a:t> environment. They follow a detailed protocol in order to be </a:t>
            </a:r>
            <a:r>
              <a:rPr b="1" lang="en-GB" sz="1800"/>
              <a:t>replicable</a:t>
            </a:r>
            <a:r>
              <a:rPr lang="en-GB" sz="1800"/>
              <a:t>.</a:t>
            </a:r>
            <a:endParaRPr/>
          </a:p>
          <a:p>
            <a:pPr indent="-342900" lvl="0" marL="342900" rtl="0" algn="l">
              <a:spcBef>
                <a:spcPts val="360"/>
              </a:spcBef>
              <a:spcAft>
                <a:spcPts val="0"/>
              </a:spcAft>
              <a:buClr>
                <a:schemeClr val="dk1"/>
              </a:buClr>
              <a:buSzPts val="1800"/>
              <a:buChar char="•"/>
            </a:pPr>
            <a:r>
              <a:rPr lang="en-GB" sz="1800"/>
              <a:t>Experiments emerged in early 17</a:t>
            </a:r>
            <a:r>
              <a:rPr baseline="30000" lang="en-GB" sz="1800"/>
              <a:t>th</a:t>
            </a:r>
            <a:r>
              <a:rPr lang="en-GB" sz="1800"/>
              <a:t> century mainly in physics and biology and led to major scientific discoveries. Eg Galileo Galilei  (1564-1642), the father of the ‘scientific method’, Antoine Lavoisier (1743-1794), and the theory of conservation of mass. </a:t>
            </a:r>
            <a:endParaRPr sz="1800"/>
          </a:p>
          <a:p>
            <a:pPr indent="-342900" lvl="0" marL="342900" rtl="0" algn="l">
              <a:spcBef>
                <a:spcPts val="360"/>
              </a:spcBef>
              <a:spcAft>
                <a:spcPts val="0"/>
              </a:spcAft>
              <a:buClr>
                <a:schemeClr val="dk1"/>
              </a:buClr>
              <a:buSzPts val="1800"/>
              <a:buFont typeface="Noto Sans Symbols"/>
              <a:buChar char="▪"/>
            </a:pPr>
            <a:r>
              <a:rPr lang="en-GB" sz="1800"/>
              <a:t>Economics has been considered as a non-experimental science, where scientific– as in astronomy or meteorology – have to rely on observations of the real world (field data). When economic theory appeared to contrast with observed data, the quality of the data was then more likely to be questioned than the theory.</a:t>
            </a:r>
            <a:endParaRPr/>
          </a:p>
          <a:p>
            <a:pPr indent="-257175" lvl="0" marL="342900" rtl="0" algn="l">
              <a:spcBef>
                <a:spcPts val="270"/>
              </a:spcBef>
              <a:spcAft>
                <a:spcPts val="0"/>
              </a:spcAft>
              <a:buClr>
                <a:schemeClr val="dk1"/>
              </a:buClr>
              <a:buSzPts val="1350"/>
              <a:buFont typeface="Noto Sans Symbols"/>
              <a:buNone/>
            </a:pPr>
            <a:r>
              <a:t/>
            </a:r>
            <a:endParaRPr sz="1350"/>
          </a:p>
          <a:p>
            <a:pPr indent="-257175" lvl="0" marL="342900" rtl="0" algn="l">
              <a:spcBef>
                <a:spcPts val="270"/>
              </a:spcBef>
              <a:spcAft>
                <a:spcPts val="0"/>
              </a:spcAft>
              <a:buClr>
                <a:schemeClr val="dk1"/>
              </a:buClr>
              <a:buSzPts val="1350"/>
              <a:buFont typeface="Noto Sans Symbols"/>
              <a:buNone/>
            </a:pPr>
            <a:r>
              <a:t/>
            </a:r>
            <a:endParaRPr sz="1350"/>
          </a:p>
          <a:p>
            <a:pPr indent="-257175" lvl="0" marL="342900" rtl="0" algn="l">
              <a:spcBef>
                <a:spcPts val="270"/>
              </a:spcBef>
              <a:spcAft>
                <a:spcPts val="0"/>
              </a:spcAft>
              <a:buClr>
                <a:schemeClr val="dk1"/>
              </a:buClr>
              <a:buSzPts val="1350"/>
              <a:buNone/>
            </a:pPr>
            <a:r>
              <a:t/>
            </a:r>
            <a:endParaRPr sz="135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42"/>
          <p:cNvSpPr txBox="1"/>
          <p:nvPr>
            <p:ph idx="4294967295" type="body"/>
          </p:nvPr>
        </p:nvSpPr>
        <p:spPr>
          <a:xfrm>
            <a:off x="684213" y="1700213"/>
            <a:ext cx="7704137" cy="4465637"/>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237037"/>
              <a:buChar char="•"/>
            </a:pPr>
            <a:r>
              <a:rPr lang="en-GB"/>
              <a:t>Experiments started in Economics in the 1950s</a:t>
            </a:r>
            <a:endParaRPr sz="1350"/>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GB"/>
              <a:t> </a:t>
            </a:r>
            <a:r>
              <a:rPr b="1" lang="en-GB"/>
              <a:t>Market experiments</a:t>
            </a:r>
            <a:r>
              <a:rPr lang="en-GB"/>
              <a:t>: Decentralized markets – Chamberlain  (1948) induced demand and cost structure; Double auction - Vernon Smith (1962, 1964).</a:t>
            </a:r>
            <a:endParaRPr/>
          </a:p>
          <a:p>
            <a:pPr indent="-342900" lvl="0" marL="342900" rtl="0" algn="l">
              <a:spcBef>
                <a:spcPts val="544"/>
              </a:spcBef>
              <a:spcAft>
                <a:spcPts val="0"/>
              </a:spcAft>
              <a:buClr>
                <a:schemeClr val="dk1"/>
              </a:buClr>
              <a:buSzPct val="100000"/>
              <a:buChar char="•"/>
            </a:pPr>
            <a:r>
              <a:rPr lang="en-GB"/>
              <a:t> </a:t>
            </a:r>
            <a:r>
              <a:rPr b="1" lang="en-GB"/>
              <a:t>Game experiments</a:t>
            </a:r>
            <a:r>
              <a:rPr lang="en-GB"/>
              <a:t>: Prisoners dilemma 1950s - Originally by psychologists and sociologists; Oligopoly games Reinhard Selten (1959).</a:t>
            </a:r>
            <a:endParaRPr/>
          </a:p>
          <a:p>
            <a:pPr indent="-342900" lvl="0" marL="342900" rtl="0" algn="l">
              <a:spcBef>
                <a:spcPts val="544"/>
              </a:spcBef>
              <a:spcAft>
                <a:spcPts val="0"/>
              </a:spcAft>
              <a:buClr>
                <a:schemeClr val="dk1"/>
              </a:buClr>
              <a:buSzPct val="100000"/>
              <a:buChar char="•"/>
            </a:pPr>
            <a:r>
              <a:rPr b="1" lang="en-GB"/>
              <a:t>Individual choice experiments</a:t>
            </a:r>
            <a:r>
              <a:rPr lang="en-GB"/>
              <a:t>: choice under uncertainty -  Allais paradox (1953).</a:t>
            </a:r>
            <a:endParaRPr/>
          </a:p>
          <a:p>
            <a:pPr indent="-170180" lvl="0" marL="342900" rtl="0" algn="l">
              <a:spcBef>
                <a:spcPts val="544"/>
              </a:spcBef>
              <a:spcAft>
                <a:spcPts val="0"/>
              </a:spcAft>
              <a:buClr>
                <a:schemeClr val="dk1"/>
              </a:buClr>
              <a:buSzPct val="100000"/>
              <a:buNone/>
            </a:pPr>
            <a:r>
              <a:t/>
            </a:r>
            <a:endParaRPr/>
          </a:p>
        </p:txBody>
      </p:sp>
      <p:sp>
        <p:nvSpPr>
          <p:cNvPr id="405" name="Google Shape;405;p242"/>
          <p:cNvSpPr txBox="1"/>
          <p:nvPr/>
        </p:nvSpPr>
        <p:spPr>
          <a:xfrm>
            <a:off x="900113" y="519113"/>
            <a:ext cx="6985000" cy="85725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GB" sz="4000">
                <a:solidFill>
                  <a:srgbClr val="FF0000"/>
                </a:solidFill>
                <a:latin typeface="Calibri"/>
                <a:ea typeface="Calibri"/>
                <a:cs typeface="Calibri"/>
                <a:sym typeface="Calibri"/>
              </a:rPr>
              <a:t>Experiments in Economics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A group of people working on a car&#10;&#10;Description automatically generated with low confidence" id="123" name="Google Shape;123;g2ca0f5bd109_0_0"/>
          <p:cNvPicPr preferRelativeResize="0"/>
          <p:nvPr/>
        </p:nvPicPr>
        <p:blipFill rotWithShape="1">
          <a:blip r:embed="rId3">
            <a:alphaModFix/>
          </a:blip>
          <a:srcRect b="0" l="0" r="2572" t="0"/>
          <a:stretch/>
        </p:blipFill>
        <p:spPr>
          <a:xfrm>
            <a:off x="1098217" y="311237"/>
            <a:ext cx="7477283" cy="62355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43"/>
          <p:cNvSpPr txBox="1"/>
          <p:nvPr>
            <p:ph idx="4294967295" type="body"/>
          </p:nvPr>
        </p:nvSpPr>
        <p:spPr>
          <a:xfrm>
            <a:off x="900113" y="1111250"/>
            <a:ext cx="7181850" cy="51974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Font typeface="Georgia"/>
              <a:buNone/>
            </a:pPr>
            <a:r>
              <a:rPr lang="en-GB"/>
              <a:t>	</a:t>
            </a:r>
            <a:endParaRPr sz="1950"/>
          </a:p>
          <a:p>
            <a:pPr indent="-342900" lvl="0" marL="342900" rtl="0" algn="l">
              <a:lnSpc>
                <a:spcPct val="120000"/>
              </a:lnSpc>
              <a:spcBef>
                <a:spcPts val="640"/>
              </a:spcBef>
              <a:spcAft>
                <a:spcPts val="0"/>
              </a:spcAft>
              <a:buClr>
                <a:schemeClr val="dk1"/>
              </a:buClr>
              <a:buSzPts val="3200"/>
              <a:buChar char="•"/>
            </a:pPr>
            <a:r>
              <a:rPr b="1" lang="en-GB"/>
              <a:t>Experimental economics</a:t>
            </a:r>
            <a:r>
              <a:rPr lang="en-GB"/>
              <a:t> is a </a:t>
            </a:r>
            <a:r>
              <a:rPr b="1" lang="en-GB"/>
              <a:t>method </a:t>
            </a:r>
            <a:r>
              <a:rPr lang="en-GB"/>
              <a:t>of empirical investigation, that enables economists to understand the extent to which an individual’s decision and behaviour are affected by various (testable) factors in a </a:t>
            </a:r>
            <a:r>
              <a:rPr i="1" lang="en-GB"/>
              <a:t>controlled</a:t>
            </a:r>
            <a:r>
              <a:rPr lang="en-GB"/>
              <a:t> environment.</a:t>
            </a:r>
            <a:endParaRPr/>
          </a:p>
          <a:p>
            <a:pPr indent="-342900" lvl="0" marL="342900" rtl="0" algn="l">
              <a:spcBef>
                <a:spcPts val="390"/>
              </a:spcBef>
              <a:spcAft>
                <a:spcPts val="0"/>
              </a:spcAft>
              <a:buClr>
                <a:schemeClr val="dk1"/>
              </a:buClr>
              <a:buSzPts val="1950"/>
              <a:buFont typeface="Georgia"/>
              <a:buNone/>
            </a:pPr>
            <a:r>
              <a:t/>
            </a:r>
            <a:endParaRPr sz="1950"/>
          </a:p>
        </p:txBody>
      </p:sp>
      <p:sp>
        <p:nvSpPr>
          <p:cNvPr id="411" name="Google Shape;411;p243"/>
          <p:cNvSpPr/>
          <p:nvPr/>
        </p:nvSpPr>
        <p:spPr>
          <a:xfrm>
            <a:off x="468313" y="188913"/>
            <a:ext cx="7181850" cy="922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00CC99"/>
              </a:solidFill>
              <a:latin typeface="Arial"/>
              <a:ea typeface="Arial"/>
              <a:cs typeface="Arial"/>
              <a:sym typeface="Arial"/>
            </a:endParaRPr>
          </a:p>
          <a:p>
            <a:pPr indent="0" lvl="0" marL="0" marR="0" rtl="0" algn="ctr">
              <a:spcBef>
                <a:spcPts val="0"/>
              </a:spcBef>
              <a:spcAft>
                <a:spcPts val="0"/>
              </a:spcAft>
              <a:buNone/>
            </a:pPr>
            <a:r>
              <a:rPr b="1" lang="en-GB" sz="3000">
                <a:solidFill>
                  <a:srgbClr val="FF0000"/>
                </a:solidFill>
                <a:latin typeface="Arial"/>
                <a:ea typeface="Arial"/>
                <a:cs typeface="Arial"/>
                <a:sym typeface="Arial"/>
              </a:rPr>
              <a:t>What is Experimental Economics?</a:t>
            </a:r>
            <a:endParaRPr b="1" sz="3000">
              <a:solidFill>
                <a:srgbClr val="FF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44"/>
          <p:cNvSpPr txBox="1"/>
          <p:nvPr>
            <p:ph idx="4294967295" type="title"/>
          </p:nvPr>
        </p:nvSpPr>
        <p:spPr>
          <a:xfrm>
            <a:off x="0" y="438150"/>
            <a:ext cx="7732713" cy="9715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000"/>
              <a:buFont typeface="Calibri"/>
              <a:buNone/>
            </a:pPr>
            <a:r>
              <a:rPr b="1" lang="en-GB" sz="3000">
                <a:solidFill>
                  <a:srgbClr val="FF0000"/>
                </a:solidFill>
              </a:rPr>
              <a:t>Objectives of Economic Experiments</a:t>
            </a:r>
            <a:endParaRPr b="1" sz="3000">
              <a:solidFill>
                <a:srgbClr val="FF0000"/>
              </a:solidFill>
            </a:endParaRPr>
          </a:p>
        </p:txBody>
      </p:sp>
      <p:sp>
        <p:nvSpPr>
          <p:cNvPr id="418" name="Google Shape;418;p244"/>
          <p:cNvSpPr txBox="1"/>
          <p:nvPr>
            <p:ph idx="4294967295" type="body"/>
          </p:nvPr>
        </p:nvSpPr>
        <p:spPr>
          <a:xfrm>
            <a:off x="971550" y="2781300"/>
            <a:ext cx="6761163" cy="2667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950"/>
              <a:buFont typeface="Noto Sans Symbols"/>
              <a:buChar char="▪"/>
            </a:pPr>
            <a:r>
              <a:rPr b="1" lang="en-GB" sz="1950"/>
              <a:t>Testing theories</a:t>
            </a:r>
            <a:endParaRPr/>
          </a:p>
          <a:p>
            <a:pPr indent="-342900" lvl="0" marL="342900" rtl="0" algn="l">
              <a:spcBef>
                <a:spcPts val="390"/>
              </a:spcBef>
              <a:spcAft>
                <a:spcPts val="0"/>
              </a:spcAft>
              <a:buClr>
                <a:schemeClr val="dk1"/>
              </a:buClr>
              <a:buSzPts val="1950"/>
              <a:buFont typeface="Noto Sans Symbols"/>
              <a:buChar char="▪"/>
            </a:pPr>
            <a:r>
              <a:rPr b="1" lang="en-GB" sz="1950"/>
              <a:t>Studying preferences and decision-making</a:t>
            </a:r>
            <a:endParaRPr/>
          </a:p>
          <a:p>
            <a:pPr indent="-342900" lvl="0" marL="342900" rtl="0" algn="l">
              <a:spcBef>
                <a:spcPts val="390"/>
              </a:spcBef>
              <a:spcAft>
                <a:spcPts val="0"/>
              </a:spcAft>
              <a:buClr>
                <a:schemeClr val="dk1"/>
              </a:buClr>
              <a:buSzPts val="1950"/>
              <a:buFont typeface="Noto Sans Symbols"/>
              <a:buChar char="▪"/>
            </a:pPr>
            <a:r>
              <a:rPr b="1" lang="en-GB" sz="1950"/>
              <a:t>Evaluating the impact of new measures</a:t>
            </a:r>
            <a:endParaRPr/>
          </a:p>
          <a:p>
            <a:pPr indent="-342900" lvl="0" marL="342900" rtl="0" algn="l">
              <a:spcBef>
                <a:spcPts val="390"/>
              </a:spcBef>
              <a:spcAft>
                <a:spcPts val="0"/>
              </a:spcAft>
              <a:buClr>
                <a:schemeClr val="dk1"/>
              </a:buClr>
              <a:buSzPts val="1950"/>
              <a:buFont typeface="Noto Sans Symbols"/>
              <a:buChar char="▪"/>
            </a:pPr>
            <a:r>
              <a:rPr b="1" lang="en-GB" sz="1950"/>
              <a:t>Replication of previous research</a:t>
            </a:r>
            <a:endParaRPr/>
          </a:p>
          <a:p>
            <a:pPr indent="-342900" lvl="0" marL="342900" rtl="0" algn="l">
              <a:spcBef>
                <a:spcPts val="390"/>
              </a:spcBef>
              <a:spcAft>
                <a:spcPts val="0"/>
              </a:spcAft>
              <a:buClr>
                <a:schemeClr val="dk1"/>
              </a:buClr>
              <a:buSzPts val="1950"/>
              <a:buFont typeface="Noto Sans Symbols"/>
              <a:buChar char="▪"/>
            </a:pPr>
            <a:r>
              <a:rPr b="1" lang="en-GB" sz="1950"/>
              <a:t>Teaching economics</a:t>
            </a:r>
            <a:endParaRPr/>
          </a:p>
          <a:p>
            <a:pPr indent="-139700" lvl="0" marL="342900" rtl="0" algn="l">
              <a:spcBef>
                <a:spcPts val="640"/>
              </a:spcBef>
              <a:spcAft>
                <a:spcPts val="0"/>
              </a:spcAft>
              <a:buClr>
                <a:schemeClr val="dk1"/>
              </a:buClr>
              <a:buSzPts val="3200"/>
              <a:buFont typeface="Noto Sans Symbols"/>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45"/>
          <p:cNvSpPr txBox="1"/>
          <p:nvPr>
            <p:ph idx="4294967295" type="title"/>
          </p:nvPr>
        </p:nvSpPr>
        <p:spPr>
          <a:xfrm>
            <a:off x="-180975" y="-171450"/>
            <a:ext cx="8072438" cy="23034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000"/>
              <a:buFont typeface="Calibri"/>
              <a:buNone/>
            </a:pPr>
            <a:r>
              <a:rPr b="1" lang="en-GB" sz="3000">
                <a:solidFill>
                  <a:srgbClr val="FF0000"/>
                </a:solidFill>
                <a:latin typeface="Calibri"/>
                <a:ea typeface="Calibri"/>
                <a:cs typeface="Calibri"/>
                <a:sym typeface="Calibri"/>
              </a:rPr>
              <a:t>Nobel Prize in Economics, 2002</a:t>
            </a:r>
            <a:br>
              <a:rPr b="1" lang="en-GB" sz="3000">
                <a:solidFill>
                  <a:srgbClr val="FF0000"/>
                </a:solidFill>
                <a:latin typeface="Calibri"/>
                <a:ea typeface="Calibri"/>
                <a:cs typeface="Calibri"/>
                <a:sym typeface="Calibri"/>
              </a:rPr>
            </a:br>
            <a:r>
              <a:rPr b="1" lang="en-GB" sz="3000">
                <a:solidFill>
                  <a:srgbClr val="FF0000"/>
                </a:solidFill>
                <a:latin typeface="Calibri"/>
                <a:ea typeface="Calibri"/>
                <a:cs typeface="Calibri"/>
                <a:sym typeface="Calibri"/>
              </a:rPr>
              <a:t>Daniel Kahneman and Vernon Smith</a:t>
            </a:r>
            <a:endParaRPr/>
          </a:p>
        </p:txBody>
      </p:sp>
      <p:pic>
        <p:nvPicPr>
          <p:cNvPr id="424" name="Google Shape;424;p245"/>
          <p:cNvPicPr preferRelativeResize="0"/>
          <p:nvPr/>
        </p:nvPicPr>
        <p:blipFill rotWithShape="1">
          <a:blip r:embed="rId3">
            <a:alphaModFix/>
          </a:blip>
          <a:srcRect b="0" l="0" r="0" t="0"/>
          <a:stretch/>
        </p:blipFill>
        <p:spPr>
          <a:xfrm>
            <a:off x="6457950" y="4000500"/>
            <a:ext cx="1208088" cy="1816100"/>
          </a:xfrm>
          <a:prstGeom prst="rect">
            <a:avLst/>
          </a:prstGeom>
          <a:noFill/>
          <a:ln>
            <a:noFill/>
          </a:ln>
        </p:spPr>
      </p:pic>
      <p:pic>
        <p:nvPicPr>
          <p:cNvPr id="425" name="Google Shape;425;p245"/>
          <p:cNvPicPr preferRelativeResize="0"/>
          <p:nvPr/>
        </p:nvPicPr>
        <p:blipFill rotWithShape="1">
          <a:blip r:embed="rId4">
            <a:alphaModFix/>
          </a:blip>
          <a:srcRect b="0" l="0" r="0" t="0"/>
          <a:stretch/>
        </p:blipFill>
        <p:spPr>
          <a:xfrm>
            <a:off x="6343650" y="2057400"/>
            <a:ext cx="1373188" cy="1714500"/>
          </a:xfrm>
          <a:prstGeom prst="rect">
            <a:avLst/>
          </a:prstGeom>
          <a:noFill/>
          <a:ln>
            <a:noFill/>
          </a:ln>
        </p:spPr>
      </p:pic>
      <p:sp>
        <p:nvSpPr>
          <p:cNvPr id="426" name="Google Shape;426;p245"/>
          <p:cNvSpPr txBox="1"/>
          <p:nvPr/>
        </p:nvSpPr>
        <p:spPr>
          <a:xfrm>
            <a:off x="179388" y="1844675"/>
            <a:ext cx="5832475" cy="4105275"/>
          </a:xfrm>
          <a:prstGeom prst="rect">
            <a:avLst/>
          </a:prstGeom>
          <a:noFill/>
          <a:ln>
            <a:noFill/>
          </a:ln>
        </p:spPr>
        <p:txBody>
          <a:bodyPr anchorCtr="0" anchor="t" bIns="45700" lIns="91425" spcFirstLastPara="1" rIns="91425" wrap="square" tIns="45700">
            <a:normAutofit fontScale="85000" lnSpcReduction="10000"/>
          </a:bodyPr>
          <a:lstStyle/>
          <a:p>
            <a:pPr indent="-74291" lvl="0" marL="171446" marR="0" rtl="0" algn="l">
              <a:lnSpc>
                <a:spcPct val="80000"/>
              </a:lnSpc>
              <a:spcBef>
                <a:spcPts val="0"/>
              </a:spcBef>
              <a:spcAft>
                <a:spcPts val="0"/>
              </a:spcAft>
              <a:buClr>
                <a:srgbClr val="00CC99"/>
              </a:buClr>
              <a:buSzPct val="100000"/>
              <a:buFont typeface="Noto Sans Symbols"/>
              <a:buNone/>
            </a:pPr>
            <a:r>
              <a:t/>
            </a:r>
            <a:endParaRPr b="1" sz="1800">
              <a:solidFill>
                <a:srgbClr val="000000"/>
              </a:solidFill>
              <a:latin typeface="Calibri"/>
              <a:ea typeface="Calibri"/>
              <a:cs typeface="Calibri"/>
              <a:sym typeface="Calibri"/>
            </a:endParaRPr>
          </a:p>
          <a:p>
            <a:pPr indent="-74291" lvl="0" marL="171446" marR="0" rtl="0" algn="l">
              <a:lnSpc>
                <a:spcPct val="80000"/>
              </a:lnSpc>
              <a:spcBef>
                <a:spcPts val="1350"/>
              </a:spcBef>
              <a:spcAft>
                <a:spcPts val="0"/>
              </a:spcAft>
              <a:buClr>
                <a:srgbClr val="00CC99"/>
              </a:buClr>
              <a:buSzPct val="100000"/>
              <a:buFont typeface="Noto Sans Symbols"/>
              <a:buNone/>
            </a:pPr>
            <a:r>
              <a:t/>
            </a:r>
            <a:endParaRPr b="1" sz="1800">
              <a:solidFill>
                <a:srgbClr val="000000"/>
              </a:solidFill>
              <a:latin typeface="Calibri"/>
              <a:ea typeface="Calibri"/>
              <a:cs typeface="Calibri"/>
              <a:sym typeface="Calibri"/>
            </a:endParaRPr>
          </a:p>
          <a:p>
            <a:pPr indent="-97155" lvl="0" marL="171446" marR="0" rtl="0" algn="l">
              <a:lnSpc>
                <a:spcPct val="120000"/>
              </a:lnSpc>
              <a:spcBef>
                <a:spcPts val="1350"/>
              </a:spcBef>
              <a:spcAft>
                <a:spcPts val="0"/>
              </a:spcAft>
              <a:buClr>
                <a:srgbClr val="00CC99"/>
              </a:buClr>
              <a:buSzPct val="100000"/>
              <a:buFont typeface="Noto Sans Symbols"/>
              <a:buChar char="◼"/>
            </a:pPr>
            <a:r>
              <a:rPr b="1" lang="en-GB" sz="1800">
                <a:solidFill>
                  <a:srgbClr val="000000"/>
                </a:solidFill>
                <a:latin typeface="Calibri"/>
                <a:ea typeface="Calibri"/>
                <a:cs typeface="Calibri"/>
                <a:sym typeface="Calibri"/>
              </a:rPr>
              <a:t>Vernon Smith</a:t>
            </a:r>
            <a:r>
              <a:rPr lang="en-GB" sz="1800">
                <a:solidFill>
                  <a:srgbClr val="000000"/>
                </a:solidFill>
                <a:latin typeface="Calibri"/>
                <a:ea typeface="Calibri"/>
                <a:cs typeface="Calibri"/>
                <a:sym typeface="Calibri"/>
              </a:rPr>
              <a:t>: “for the use of laboratory experiments as a tool in empirical economic analysis, in particular, for the study of different market mechanisms”. </a:t>
            </a:r>
            <a:r>
              <a:rPr b="1" lang="en-GB" sz="1800">
                <a:solidFill>
                  <a:srgbClr val="000000"/>
                </a:solidFill>
                <a:latin typeface="Calibri"/>
                <a:ea typeface="Calibri"/>
                <a:cs typeface="Calibri"/>
                <a:sym typeface="Calibri"/>
              </a:rPr>
              <a:t>Founder of experimental economics</a:t>
            </a:r>
            <a:r>
              <a:rPr lang="en-GB" sz="1800">
                <a:solidFill>
                  <a:srgbClr val="000000"/>
                </a:solidFill>
                <a:latin typeface="Calibri"/>
                <a:ea typeface="Calibri"/>
                <a:cs typeface="Calibri"/>
                <a:sym typeface="Calibri"/>
              </a:rPr>
              <a:t>. </a:t>
            </a:r>
            <a:endParaRPr/>
          </a:p>
          <a:p>
            <a:pPr indent="0" lvl="0" marL="171446" marR="0" rtl="0" algn="l">
              <a:lnSpc>
                <a:spcPct val="120000"/>
              </a:lnSpc>
              <a:spcBef>
                <a:spcPts val="1350"/>
              </a:spcBef>
              <a:spcAft>
                <a:spcPts val="0"/>
              </a:spcAft>
              <a:buClr>
                <a:srgbClr val="00CC99"/>
              </a:buClr>
              <a:buSzPct val="100000"/>
              <a:buFont typeface="Noto Sans Symbols"/>
              <a:buNone/>
            </a:pPr>
            <a:r>
              <a:t/>
            </a:r>
            <a:endParaRPr sz="1800">
              <a:solidFill>
                <a:srgbClr val="000000"/>
              </a:solidFill>
              <a:latin typeface="Calibri"/>
              <a:ea typeface="Calibri"/>
              <a:cs typeface="Calibri"/>
              <a:sym typeface="Calibri"/>
            </a:endParaRPr>
          </a:p>
          <a:p>
            <a:pPr indent="0" lvl="0" marL="171446" marR="0" rtl="0" algn="l">
              <a:lnSpc>
                <a:spcPct val="120000"/>
              </a:lnSpc>
              <a:spcBef>
                <a:spcPts val="1350"/>
              </a:spcBef>
              <a:spcAft>
                <a:spcPts val="0"/>
              </a:spcAft>
              <a:buClr>
                <a:srgbClr val="00CC99"/>
              </a:buClr>
              <a:buSzPct val="100000"/>
              <a:buFont typeface="Noto Sans Symbols"/>
              <a:buNone/>
            </a:pPr>
            <a:r>
              <a:t/>
            </a:r>
            <a:endParaRPr b="1" sz="1800">
              <a:solidFill>
                <a:srgbClr val="000000"/>
              </a:solidFill>
              <a:latin typeface="Calibri"/>
              <a:ea typeface="Calibri"/>
              <a:cs typeface="Calibri"/>
              <a:sym typeface="Calibri"/>
            </a:endParaRPr>
          </a:p>
          <a:p>
            <a:pPr indent="-97155" lvl="0" marL="171446" marR="0" rtl="0" algn="l">
              <a:lnSpc>
                <a:spcPct val="120000"/>
              </a:lnSpc>
              <a:spcBef>
                <a:spcPts val="1350"/>
              </a:spcBef>
              <a:spcAft>
                <a:spcPts val="0"/>
              </a:spcAft>
              <a:buClr>
                <a:srgbClr val="00CC99"/>
              </a:buClr>
              <a:buSzPct val="100000"/>
              <a:buFont typeface="Noto Sans Symbols"/>
              <a:buChar char="◼"/>
            </a:pPr>
            <a:r>
              <a:rPr b="1" lang="en-GB" sz="1800">
                <a:solidFill>
                  <a:srgbClr val="000000"/>
                </a:solidFill>
                <a:latin typeface="Calibri"/>
                <a:ea typeface="Calibri"/>
                <a:cs typeface="Calibri"/>
                <a:sym typeface="Calibri"/>
              </a:rPr>
              <a:t>Daniel Kahneman</a:t>
            </a:r>
            <a:r>
              <a:rPr lang="en-GB" sz="1800">
                <a:solidFill>
                  <a:srgbClr val="000000"/>
                </a:solidFill>
                <a:latin typeface="Calibri"/>
                <a:ea typeface="Calibri"/>
                <a:cs typeface="Calibri"/>
                <a:sym typeface="Calibri"/>
              </a:rPr>
              <a:t>: “for the introduction of insights from psychological research into economics, in particular with regard to judgements and decisions under uncertainty”. Kahneman’s research is based on psychological experiments and questionnaires. </a:t>
            </a:r>
            <a:r>
              <a:rPr b="1" lang="en-GB" sz="1800">
                <a:solidFill>
                  <a:srgbClr val="000000"/>
                </a:solidFill>
                <a:latin typeface="Calibri"/>
                <a:ea typeface="Calibri"/>
                <a:cs typeface="Calibri"/>
                <a:sym typeface="Calibri"/>
              </a:rPr>
              <a:t>Founder of behavioral economics</a:t>
            </a:r>
            <a:r>
              <a:rPr lang="en-GB" sz="1800">
                <a:solidFill>
                  <a:srgbClr val="000000"/>
                </a:solidFill>
                <a:latin typeface="Calibri"/>
                <a:ea typeface="Calibri"/>
                <a:cs typeface="Calibri"/>
                <a:sym typeface="Calibri"/>
              </a:rPr>
              <a:t>.</a:t>
            </a:r>
            <a:endParaRPr/>
          </a:p>
          <a:p>
            <a:pPr indent="-74291" lvl="0" marL="171446" marR="0" rtl="0" algn="l">
              <a:lnSpc>
                <a:spcPct val="80000"/>
              </a:lnSpc>
              <a:spcBef>
                <a:spcPts val="1350"/>
              </a:spcBef>
              <a:spcAft>
                <a:spcPts val="0"/>
              </a:spcAft>
              <a:buClr>
                <a:srgbClr val="00CC99"/>
              </a:buClr>
              <a:buSzPct val="100000"/>
              <a:buFont typeface="Noto Sans Symbols"/>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pSp>
        <p:nvGrpSpPr>
          <p:cNvPr id="432" name="Google Shape;432;p246"/>
          <p:cNvGrpSpPr/>
          <p:nvPr/>
        </p:nvGrpSpPr>
        <p:grpSpPr>
          <a:xfrm>
            <a:off x="2087563" y="2171700"/>
            <a:ext cx="5113337" cy="3255963"/>
            <a:chOff x="1259632" y="2420888"/>
            <a:chExt cx="6984776" cy="3671491"/>
          </a:xfrm>
        </p:grpSpPr>
        <p:pic>
          <p:nvPicPr>
            <p:cNvPr id="433" name="Google Shape;433;p246"/>
            <p:cNvPicPr preferRelativeResize="0"/>
            <p:nvPr/>
          </p:nvPicPr>
          <p:blipFill rotWithShape="1">
            <a:blip r:embed="rId3">
              <a:alphaModFix/>
            </a:blip>
            <a:srcRect b="0" l="0" r="0" t="0"/>
            <a:stretch/>
          </p:blipFill>
          <p:spPr>
            <a:xfrm>
              <a:off x="1259632" y="2924944"/>
              <a:ext cx="6771965" cy="3167435"/>
            </a:xfrm>
            <a:prstGeom prst="rect">
              <a:avLst/>
            </a:prstGeom>
            <a:noFill/>
            <a:ln>
              <a:noFill/>
            </a:ln>
          </p:spPr>
        </p:pic>
        <p:sp>
          <p:nvSpPr>
            <p:cNvPr id="434" name="Google Shape;434;p246"/>
            <p:cNvSpPr/>
            <p:nvPr/>
          </p:nvSpPr>
          <p:spPr>
            <a:xfrm>
              <a:off x="2122700" y="2420888"/>
              <a:ext cx="6121708" cy="86282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35" name="Google Shape;435;p246"/>
          <p:cNvSpPr txBox="1"/>
          <p:nvPr/>
        </p:nvSpPr>
        <p:spPr>
          <a:xfrm>
            <a:off x="1379538" y="1268413"/>
            <a:ext cx="6373812" cy="85725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GB" sz="3000">
                <a:solidFill>
                  <a:srgbClr val="FF0000"/>
                </a:solidFill>
                <a:latin typeface="Calibri"/>
                <a:ea typeface="Calibri"/>
                <a:cs typeface="Calibri"/>
                <a:sym typeface="Calibri"/>
              </a:rPr>
              <a:t>Publications based on experiments in the American Economic Review</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47"/>
          <p:cNvSpPr txBox="1"/>
          <p:nvPr>
            <p:ph idx="4294967295" type="title"/>
          </p:nvPr>
        </p:nvSpPr>
        <p:spPr>
          <a:xfrm>
            <a:off x="2033588" y="1322388"/>
            <a:ext cx="5130800" cy="8572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GB" sz="3000">
                <a:solidFill>
                  <a:srgbClr val="FF0000"/>
                </a:solidFill>
              </a:rPr>
              <a:t>Types of Economic Experiments</a:t>
            </a:r>
            <a:endParaRPr b="1" sz="3000">
              <a:solidFill>
                <a:srgbClr val="FF0000"/>
              </a:solidFill>
            </a:endParaRPr>
          </a:p>
        </p:txBody>
      </p:sp>
      <p:sp>
        <p:nvSpPr>
          <p:cNvPr id="442" name="Google Shape;442;p247"/>
          <p:cNvSpPr txBox="1"/>
          <p:nvPr>
            <p:ph idx="4294967295" type="body"/>
          </p:nvPr>
        </p:nvSpPr>
        <p:spPr>
          <a:xfrm>
            <a:off x="1979613" y="2511425"/>
            <a:ext cx="5484812" cy="3044825"/>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Font typeface="Noto Sans Symbols"/>
              <a:buChar char="▪"/>
            </a:pPr>
            <a:r>
              <a:rPr b="1" lang="en-GB"/>
              <a:t>Natural</a:t>
            </a:r>
            <a:endParaRPr/>
          </a:p>
          <a:p>
            <a:pPr indent="-342900" lvl="0" marL="342900" rtl="0" algn="l">
              <a:spcBef>
                <a:spcPts val="592"/>
              </a:spcBef>
              <a:spcAft>
                <a:spcPts val="0"/>
              </a:spcAft>
              <a:buClr>
                <a:schemeClr val="dk1"/>
              </a:buClr>
              <a:buSzPct val="100000"/>
              <a:buFont typeface="Noto Sans Symbols"/>
              <a:buChar char="▪"/>
            </a:pPr>
            <a:r>
              <a:rPr b="1" lang="en-GB"/>
              <a:t>Lab</a:t>
            </a:r>
            <a:endParaRPr/>
          </a:p>
          <a:p>
            <a:pPr indent="-342900" lvl="0" marL="342900" rtl="0" algn="l">
              <a:spcBef>
                <a:spcPts val="592"/>
              </a:spcBef>
              <a:spcAft>
                <a:spcPts val="0"/>
              </a:spcAft>
              <a:buClr>
                <a:schemeClr val="dk1"/>
              </a:buClr>
              <a:buSzPct val="100000"/>
              <a:buFont typeface="Noto Sans Symbols"/>
              <a:buChar char="▪"/>
            </a:pPr>
            <a:r>
              <a:rPr b="1" lang="en-GB"/>
              <a:t>Field </a:t>
            </a:r>
            <a:endParaRPr/>
          </a:p>
          <a:p>
            <a:pPr indent="-154940" lvl="0" marL="342900" rtl="0" algn="l">
              <a:spcBef>
                <a:spcPts val="592"/>
              </a:spcBef>
              <a:spcAft>
                <a:spcPts val="0"/>
              </a:spcAft>
              <a:buClr>
                <a:schemeClr val="dk1"/>
              </a:buClr>
              <a:buSzPct val="100000"/>
              <a:buFont typeface="Noto Sans Symbols"/>
              <a:buNone/>
            </a:pPr>
            <a:r>
              <a:t/>
            </a:r>
            <a:endParaRPr b="1"/>
          </a:p>
          <a:p>
            <a:pPr indent="-187960" lvl="0" marL="0" rtl="0" algn="l">
              <a:spcBef>
                <a:spcPts val="592"/>
              </a:spcBef>
              <a:spcAft>
                <a:spcPts val="0"/>
              </a:spcAft>
              <a:buClr>
                <a:schemeClr val="dk1"/>
              </a:buClr>
              <a:buSzPct val="100000"/>
              <a:buChar char="•"/>
            </a:pPr>
            <a:r>
              <a:rPr b="1" lang="en-GB"/>
              <a:t>http://davidreiley.com/papers/PalgraveFieldExperiments.pdf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48"/>
          <p:cNvSpPr txBox="1"/>
          <p:nvPr>
            <p:ph idx="4294967295" type="body"/>
          </p:nvPr>
        </p:nvSpPr>
        <p:spPr>
          <a:xfrm>
            <a:off x="611200" y="620735"/>
            <a:ext cx="7777200" cy="5562600"/>
          </a:xfrm>
          <a:prstGeom prst="rect">
            <a:avLst/>
          </a:prstGeom>
          <a:noFill/>
          <a:ln>
            <a:noFill/>
          </a:ln>
        </p:spPr>
        <p:txBody>
          <a:bodyPr anchorCtr="0" anchor="t" bIns="45700" lIns="91425" spcFirstLastPara="1" rIns="91425" wrap="square" tIns="45700">
            <a:normAutofit/>
          </a:bodyPr>
          <a:lstStyle/>
          <a:p>
            <a:pPr indent="-200660" lvl="0" marL="342900" rtl="0" algn="l">
              <a:spcBef>
                <a:spcPts val="0"/>
              </a:spcBef>
              <a:spcAft>
                <a:spcPts val="0"/>
              </a:spcAft>
              <a:buClr>
                <a:schemeClr val="dk1"/>
              </a:buClr>
              <a:buSzPts val="3200"/>
              <a:buNone/>
            </a:pPr>
            <a:r>
              <a:t/>
            </a:r>
            <a:endParaRPr b="1"/>
          </a:p>
          <a:p>
            <a:pPr indent="-200660" lvl="0" marL="342900" rtl="0" algn="l">
              <a:spcBef>
                <a:spcPts val="448"/>
              </a:spcBef>
              <a:spcAft>
                <a:spcPts val="0"/>
              </a:spcAft>
              <a:buClr>
                <a:schemeClr val="dk1"/>
              </a:buClr>
              <a:buSzPts val="3200"/>
              <a:buNone/>
            </a:pPr>
            <a:r>
              <a:t/>
            </a:r>
            <a:endParaRPr b="1"/>
          </a:p>
          <a:p>
            <a:pPr indent="-377190" lvl="0" marL="342900" rtl="0" algn="l">
              <a:spcBef>
                <a:spcPts val="252"/>
              </a:spcBef>
              <a:spcAft>
                <a:spcPts val="0"/>
              </a:spcAft>
              <a:buClr>
                <a:schemeClr val="dk1"/>
              </a:buClr>
              <a:buSzPts val="1800"/>
              <a:buChar char="•"/>
            </a:pPr>
            <a:r>
              <a:rPr b="1" lang="en-GB" sz="1800"/>
              <a:t>Control </a:t>
            </a:r>
            <a:endParaRPr/>
          </a:p>
          <a:p>
            <a:pPr indent="-377190" lvl="0" marL="342900" rtl="0" algn="l">
              <a:spcBef>
                <a:spcPts val="252"/>
              </a:spcBef>
              <a:spcAft>
                <a:spcPts val="0"/>
              </a:spcAft>
              <a:buClr>
                <a:schemeClr val="dk1"/>
              </a:buClr>
              <a:buSzPts val="1800"/>
              <a:buChar char="•"/>
            </a:pPr>
            <a:r>
              <a:rPr b="1" lang="en-GB" sz="1800"/>
              <a:t>Incentives (payoffs) - revealed preferences vs. stated preferences</a:t>
            </a:r>
            <a:endParaRPr/>
          </a:p>
          <a:p>
            <a:pPr indent="-377190" lvl="0" marL="342900" rtl="0" algn="l">
              <a:spcBef>
                <a:spcPts val="252"/>
              </a:spcBef>
              <a:spcAft>
                <a:spcPts val="0"/>
              </a:spcAft>
              <a:buClr>
                <a:schemeClr val="dk1"/>
              </a:buClr>
              <a:buSzPts val="1800"/>
              <a:buChar char="•"/>
            </a:pPr>
            <a:r>
              <a:rPr b="1" lang="en-GB" sz="1800"/>
              <a:t>Measure confounding variables </a:t>
            </a:r>
            <a:endParaRPr/>
          </a:p>
          <a:p>
            <a:pPr indent="-377190" lvl="0" marL="342900" rtl="0" algn="l">
              <a:spcBef>
                <a:spcPts val="252"/>
              </a:spcBef>
              <a:spcAft>
                <a:spcPts val="0"/>
              </a:spcAft>
              <a:buClr>
                <a:schemeClr val="dk1"/>
              </a:buClr>
              <a:buSzPts val="1800"/>
              <a:buChar char="•"/>
            </a:pPr>
            <a:r>
              <a:rPr b="1" lang="en-GB" sz="1800"/>
              <a:t>Randomization: No self-selection issues</a:t>
            </a:r>
            <a:endParaRPr/>
          </a:p>
          <a:p>
            <a:pPr indent="-377190" lvl="0" marL="342900" rtl="0" algn="l">
              <a:spcBef>
                <a:spcPts val="252"/>
              </a:spcBef>
              <a:spcAft>
                <a:spcPts val="0"/>
              </a:spcAft>
              <a:buClr>
                <a:schemeClr val="dk1"/>
              </a:buClr>
              <a:buSzPts val="1800"/>
              <a:buChar char="•"/>
            </a:pPr>
            <a:r>
              <a:rPr b="1" lang="en-GB" sz="1800"/>
              <a:t>Replication:  Check for robustness, experimenter effects, etc. </a:t>
            </a:r>
            <a:endParaRPr b="1" sz="1800"/>
          </a:p>
          <a:p>
            <a:pPr indent="0" lvl="0" marL="0" rtl="0" algn="l">
              <a:spcBef>
                <a:spcPts val="252"/>
              </a:spcBef>
              <a:spcAft>
                <a:spcPts val="0"/>
              </a:spcAft>
              <a:buNone/>
            </a:pPr>
            <a:r>
              <a:t/>
            </a:r>
            <a:endParaRPr b="1" sz="1800"/>
          </a:p>
          <a:p>
            <a:pPr indent="0" lvl="0" marL="0" rtl="0" algn="l">
              <a:spcBef>
                <a:spcPts val="252"/>
              </a:spcBef>
              <a:spcAft>
                <a:spcPts val="0"/>
              </a:spcAft>
              <a:buNone/>
            </a:pPr>
            <a:r>
              <a:t/>
            </a:r>
            <a:endParaRPr b="1" sz="1800"/>
          </a:p>
          <a:p>
            <a:pPr indent="0" lvl="0" marL="342900" rtl="0" algn="l">
              <a:spcBef>
                <a:spcPts val="448"/>
              </a:spcBef>
              <a:spcAft>
                <a:spcPts val="0"/>
              </a:spcAft>
              <a:buNone/>
            </a:pPr>
            <a:r>
              <a:rPr b="1" lang="en-GB"/>
              <a:t>John List lecture on experiments </a:t>
            </a:r>
            <a:r>
              <a:rPr b="1" lang="en-GB" sz="2000" u="sng">
                <a:solidFill>
                  <a:srgbClr val="FF0000"/>
                </a:solidFill>
                <a:hlinkClick r:id="rId3">
                  <a:extLst>
                    <a:ext uri="{A12FA001-AC4F-418D-AE19-62706E023703}">
                      <ahyp:hlinkClr val="tx"/>
                    </a:ext>
                  </a:extLst>
                </a:hlinkClick>
              </a:rPr>
              <a:t>https://www.youtube.com/watch?v=mZ0JaKpNwHI&amp;list=RDLVmZ0JaKpNwHI&amp;start_radio=1&amp;rv=mZ0JaKpNwHI&amp;t=801</a:t>
            </a:r>
            <a:endParaRPr b="1" sz="2000">
              <a:solidFill>
                <a:srgbClr val="FF0000"/>
              </a:solidFill>
            </a:endParaRPr>
          </a:p>
          <a:p>
            <a:pPr indent="0" lvl="0" marL="0" rtl="0" algn="l">
              <a:spcBef>
                <a:spcPts val="560"/>
              </a:spcBef>
              <a:spcAft>
                <a:spcPts val="0"/>
              </a:spcAft>
              <a:buNone/>
            </a:pPr>
            <a:r>
              <a:t/>
            </a:r>
            <a:endParaRPr/>
          </a:p>
        </p:txBody>
      </p:sp>
      <p:sp>
        <p:nvSpPr>
          <p:cNvPr id="449" name="Google Shape;449;p248"/>
          <p:cNvSpPr txBox="1"/>
          <p:nvPr/>
        </p:nvSpPr>
        <p:spPr>
          <a:xfrm>
            <a:off x="395288" y="333375"/>
            <a:ext cx="6480175" cy="1150938"/>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GB" sz="3000">
                <a:solidFill>
                  <a:srgbClr val="FF0000"/>
                </a:solidFill>
                <a:latin typeface="Calibri"/>
                <a:ea typeface="Calibri"/>
                <a:cs typeface="Calibri"/>
                <a:sym typeface="Calibri"/>
              </a:rPr>
              <a:t>Advantages of Economic Experiments</a:t>
            </a:r>
            <a:endParaRPr b="1" sz="3000">
              <a:solidFill>
                <a:srgbClr val="FF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249"/>
          <p:cNvPicPr preferRelativeResize="0"/>
          <p:nvPr/>
        </p:nvPicPr>
        <p:blipFill rotWithShape="1">
          <a:blip r:embed="rId3">
            <a:alphaModFix/>
          </a:blip>
          <a:srcRect b="0" l="0" r="0" t="0"/>
          <a:stretch/>
        </p:blipFill>
        <p:spPr>
          <a:xfrm>
            <a:off x="1979613" y="836613"/>
            <a:ext cx="5184775" cy="518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What is a </a:t>
            </a:r>
            <a:r>
              <a:rPr i="1" lang="en-GB" sz="4000">
                <a:solidFill>
                  <a:srgbClr val="FF0000"/>
                </a:solidFill>
              </a:rPr>
              <a:t>CAUSAL </a:t>
            </a:r>
            <a:r>
              <a:rPr lang="en-GB" sz="4000">
                <a:solidFill>
                  <a:srgbClr val="FF0000"/>
                </a:solidFill>
              </a:rPr>
              <a:t>Treatment Effect?</a:t>
            </a:r>
            <a:endParaRPr/>
          </a:p>
        </p:txBody>
      </p:sp>
      <p:sp>
        <p:nvSpPr>
          <p:cNvPr id="129" name="Google Shape;129;p20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It’s a property of a </a:t>
            </a:r>
            <a:r>
              <a:rPr lang="en-GB">
                <a:solidFill>
                  <a:srgbClr val="366092"/>
                </a:solidFill>
              </a:rPr>
              <a:t>model</a:t>
            </a:r>
            <a:r>
              <a:rPr lang="en-GB"/>
              <a:t>, an idea</a:t>
            </a:r>
            <a:endParaRPr/>
          </a:p>
          <a:p>
            <a:pPr indent="-285750" lvl="1" marL="742950" rtl="0" algn="l">
              <a:spcBef>
                <a:spcPts val="560"/>
              </a:spcBef>
              <a:spcAft>
                <a:spcPts val="0"/>
              </a:spcAft>
              <a:buClr>
                <a:schemeClr val="dk1"/>
              </a:buClr>
              <a:buSzPts val="2800"/>
              <a:buChar char="–"/>
            </a:pPr>
            <a:r>
              <a:rPr lang="en-GB"/>
              <a:t>What would have happened if …?</a:t>
            </a:r>
            <a:endParaRPr/>
          </a:p>
          <a:p>
            <a:pPr indent="-342900" lvl="0" marL="342900" rtl="0" algn="l">
              <a:spcBef>
                <a:spcPts val="640"/>
              </a:spcBef>
              <a:spcAft>
                <a:spcPts val="0"/>
              </a:spcAft>
              <a:buClr>
                <a:schemeClr val="dk1"/>
              </a:buClr>
              <a:buSzPts val="3200"/>
              <a:buChar char="•"/>
            </a:pPr>
            <a:r>
              <a:rPr lang="en-GB"/>
              <a:t>Create </a:t>
            </a:r>
            <a:r>
              <a:rPr lang="en-GB">
                <a:solidFill>
                  <a:srgbClr val="366092"/>
                </a:solidFill>
              </a:rPr>
              <a:t>counterfactual </a:t>
            </a:r>
            <a:r>
              <a:rPr lang="en-GB"/>
              <a:t>outcomes</a:t>
            </a:r>
            <a:endParaRPr/>
          </a:p>
          <a:p>
            <a:pPr indent="-285750" lvl="1" marL="742950" rtl="0" algn="l">
              <a:spcBef>
                <a:spcPts val="560"/>
              </a:spcBef>
              <a:spcAft>
                <a:spcPts val="0"/>
              </a:spcAft>
              <a:buClr>
                <a:schemeClr val="dk1"/>
              </a:buClr>
              <a:buSzPts val="2800"/>
              <a:buChar char="–"/>
            </a:pPr>
            <a:r>
              <a:rPr lang="en-GB"/>
              <a:t>Imagine outcome when participating in a treatment (Y</a:t>
            </a:r>
            <a:r>
              <a:rPr baseline="-25000" lang="en-GB"/>
              <a:t>1</a:t>
            </a:r>
            <a:r>
              <a:rPr lang="en-GB"/>
              <a:t>)</a:t>
            </a:r>
            <a:endParaRPr/>
          </a:p>
          <a:p>
            <a:pPr indent="-285750" lvl="1" marL="742950" rtl="0" algn="l">
              <a:spcBef>
                <a:spcPts val="560"/>
              </a:spcBef>
              <a:spcAft>
                <a:spcPts val="0"/>
              </a:spcAft>
              <a:buClr>
                <a:schemeClr val="dk1"/>
              </a:buClr>
              <a:buSzPts val="2800"/>
              <a:buChar char="–"/>
            </a:pPr>
            <a:r>
              <a:rPr lang="en-GB"/>
              <a:t>Imagine outcome when NOT participating in a treatment (Y</a:t>
            </a:r>
            <a:r>
              <a:rPr baseline="-25000" lang="en-GB"/>
              <a:t>0</a:t>
            </a:r>
            <a:r>
              <a:rPr lang="en-GB"/>
              <a:t>)</a:t>
            </a:r>
            <a:endParaRPr/>
          </a:p>
          <a:p>
            <a:pPr indent="-342900" lvl="0" marL="342900" rtl="0" algn="l">
              <a:spcBef>
                <a:spcPts val="640"/>
              </a:spcBef>
              <a:spcAft>
                <a:spcPts val="0"/>
              </a:spcAft>
              <a:buClr>
                <a:srgbClr val="366092"/>
              </a:buClr>
              <a:buSzPts val="3200"/>
              <a:buChar char="•"/>
            </a:pPr>
            <a:r>
              <a:rPr lang="en-GB">
                <a:solidFill>
                  <a:srgbClr val="366092"/>
                </a:solidFill>
              </a:rPr>
              <a:t>Treatment effect </a:t>
            </a:r>
            <a:r>
              <a:rPr lang="en-GB"/>
              <a:t> = difference between the two (Y</a:t>
            </a:r>
            <a:r>
              <a:rPr baseline="-25000" lang="en-GB"/>
              <a:t>1</a:t>
            </a:r>
            <a:r>
              <a:rPr lang="en-GB"/>
              <a:t>- Y</a:t>
            </a:r>
            <a:r>
              <a:rPr baseline="-25000" lang="en-GB"/>
              <a:t>0</a:t>
            </a:r>
            <a:r>
              <a:rPr lang="en-GB"/>
              <a:t>)</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2"/>
          <p:cNvSpPr txBox="1"/>
          <p:nvPr>
            <p:ph type="title"/>
          </p:nvPr>
        </p:nvSpPr>
        <p:spPr>
          <a:xfrm>
            <a:off x="5913438" y="1220788"/>
            <a:ext cx="2862262" cy="1206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GB" sz="2400"/>
              <a:t>Modeling Counterfactual</a:t>
            </a:r>
            <a:endParaRPr/>
          </a:p>
        </p:txBody>
      </p:sp>
      <p:pic>
        <p:nvPicPr>
          <p:cNvPr descr="Graphical user interface&#10;&#10;Description automatically generated" id="135" name="Google Shape;135;p202"/>
          <p:cNvPicPr preferRelativeResize="0"/>
          <p:nvPr/>
        </p:nvPicPr>
        <p:blipFill rotWithShape="1">
          <a:blip r:embed="rId3">
            <a:alphaModFix/>
          </a:blip>
          <a:srcRect b="3290" l="0" r="-2" t="3291"/>
          <a:stretch/>
        </p:blipFill>
        <p:spPr>
          <a:xfrm>
            <a:off x="3175" y="857250"/>
            <a:ext cx="5661025" cy="5143500"/>
          </a:xfrm>
          <a:prstGeom prst="rect">
            <a:avLst/>
          </a:prstGeom>
          <a:noFill/>
          <a:ln>
            <a:noFill/>
          </a:ln>
        </p:spPr>
      </p:pic>
      <p:sp>
        <p:nvSpPr>
          <p:cNvPr id="136" name="Google Shape;136;p202"/>
          <p:cNvSpPr txBox="1"/>
          <p:nvPr>
            <p:ph idx="1" type="body"/>
          </p:nvPr>
        </p:nvSpPr>
        <p:spPr>
          <a:xfrm>
            <a:off x="5913438" y="2447925"/>
            <a:ext cx="2862262" cy="30384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200"/>
              <a:buChar char="•"/>
            </a:pPr>
            <a:r>
              <a:rPr lang="en-GB" sz="1200"/>
              <a:t>If only I could go back and do it again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3"/>
          <p:cNvSpPr txBox="1"/>
          <p:nvPr>
            <p:ph type="ctrTitle"/>
          </p:nvPr>
        </p:nvSpPr>
        <p:spPr>
          <a:xfrm>
            <a:off x="2596050" y="5105538"/>
            <a:ext cx="4516500" cy="1217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66092"/>
              </a:buClr>
              <a:buSzPts val="4500"/>
              <a:buFont typeface="Calibri"/>
              <a:buNone/>
            </a:pPr>
            <a:r>
              <a:rPr lang="en-GB" sz="4500">
                <a:solidFill>
                  <a:srgbClr val="366092"/>
                </a:solidFill>
              </a:rPr>
              <a:t>Problems</a:t>
            </a:r>
            <a:endParaRPr/>
          </a:p>
        </p:txBody>
      </p:sp>
      <p:pic>
        <p:nvPicPr>
          <p:cNvPr id="142" name="Google Shape;142;p203"/>
          <p:cNvPicPr preferRelativeResize="0"/>
          <p:nvPr/>
        </p:nvPicPr>
        <p:blipFill rotWithShape="1">
          <a:blip r:embed="rId3">
            <a:alphaModFix/>
          </a:blip>
          <a:srcRect b="0" l="0" r="0" t="0"/>
          <a:stretch/>
        </p:blipFill>
        <p:spPr>
          <a:xfrm>
            <a:off x="811250" y="170975"/>
            <a:ext cx="8086100" cy="452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4"/>
          <p:cNvSpPr txBox="1"/>
          <p:nvPr>
            <p:ph type="title"/>
          </p:nvPr>
        </p:nvSpPr>
        <p:spPr>
          <a:xfrm>
            <a:off x="611188" y="158750"/>
            <a:ext cx="8226425" cy="114141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000"/>
              <a:buFont typeface="Calibri"/>
              <a:buNone/>
            </a:pPr>
            <a:r>
              <a:rPr lang="en-GB" sz="4000">
                <a:solidFill>
                  <a:srgbClr val="FF0000"/>
                </a:solidFill>
              </a:rPr>
              <a:t>Game Plan</a:t>
            </a:r>
            <a:endParaRPr/>
          </a:p>
        </p:txBody>
      </p:sp>
      <p:sp>
        <p:nvSpPr>
          <p:cNvPr id="148" name="Google Shape;148;p20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Understand “Program Evaluation and Causal Inference”</a:t>
            </a:r>
            <a:endParaRPr/>
          </a:p>
          <a:p>
            <a:pPr indent="-285750" lvl="1" marL="742950" rtl="0" algn="l">
              <a:spcBef>
                <a:spcPts val="560"/>
              </a:spcBef>
              <a:spcAft>
                <a:spcPts val="0"/>
              </a:spcAft>
              <a:buClr>
                <a:schemeClr val="dk1"/>
              </a:buClr>
              <a:buSzPts val="2800"/>
              <a:buChar char="–"/>
            </a:pPr>
            <a:r>
              <a:rPr lang="en-GB"/>
              <a:t>Discuss common evaluation problems</a:t>
            </a:r>
            <a:endParaRPr/>
          </a:p>
          <a:p>
            <a:pPr indent="-285750" lvl="1" marL="742950" rtl="0" algn="l">
              <a:spcBef>
                <a:spcPts val="560"/>
              </a:spcBef>
              <a:spcAft>
                <a:spcPts val="0"/>
              </a:spcAft>
              <a:buClr>
                <a:schemeClr val="dk1"/>
              </a:buClr>
              <a:buSzPts val="2800"/>
              <a:buChar char="–"/>
            </a:pPr>
            <a:r>
              <a:rPr lang="en-GB"/>
              <a:t>Distinguish good from bad evaluation</a:t>
            </a:r>
            <a:endParaRPr/>
          </a:p>
          <a:p>
            <a:pPr indent="-342900" lvl="0" marL="342900" rtl="0" algn="l">
              <a:spcBef>
                <a:spcPts val="1800"/>
              </a:spcBef>
              <a:spcAft>
                <a:spcPts val="0"/>
              </a:spcAft>
              <a:buClr>
                <a:srgbClr val="C5D8F1"/>
              </a:buClr>
              <a:buSzPts val="3200"/>
              <a:buChar char="•"/>
            </a:pPr>
            <a:r>
              <a:rPr lang="en-GB">
                <a:solidFill>
                  <a:srgbClr val="C5D8F1"/>
                </a:solidFill>
              </a:rPr>
              <a:t>Review two methods of evaluation</a:t>
            </a:r>
            <a:endParaRPr/>
          </a:p>
          <a:p>
            <a:pPr indent="-342900" lvl="1" marL="548640" rtl="0" algn="l">
              <a:spcBef>
                <a:spcPts val="560"/>
              </a:spcBef>
              <a:spcAft>
                <a:spcPts val="0"/>
              </a:spcAft>
              <a:buClr>
                <a:srgbClr val="C5D8F1"/>
              </a:buClr>
              <a:buSzPts val="2800"/>
              <a:buFont typeface="Calibri"/>
              <a:buAutoNum type="arabicPeriod"/>
            </a:pPr>
            <a:r>
              <a:rPr lang="en-GB">
                <a:solidFill>
                  <a:srgbClr val="C5D8F1"/>
                </a:solidFill>
              </a:rPr>
              <a:t>RCT</a:t>
            </a:r>
            <a:endParaRPr/>
          </a:p>
          <a:p>
            <a:pPr indent="-342900" lvl="1" marL="548640" rtl="0" algn="l">
              <a:spcBef>
                <a:spcPts val="560"/>
              </a:spcBef>
              <a:spcAft>
                <a:spcPts val="0"/>
              </a:spcAft>
              <a:buClr>
                <a:srgbClr val="C5D8F1"/>
              </a:buClr>
              <a:buSzPts val="2800"/>
              <a:buFont typeface="Calibri"/>
              <a:buAutoNum type="arabicPeriod"/>
            </a:pPr>
            <a:r>
              <a:rPr lang="en-GB">
                <a:solidFill>
                  <a:srgbClr val="C5D8F1"/>
                </a:solidFill>
              </a:rPr>
              <a:t>Diff-in-Diff</a:t>
            </a:r>
            <a:endParaRPr/>
          </a:p>
          <a:p>
            <a:pPr indent="-342900" lvl="0" marL="342900" rtl="0" algn="l">
              <a:spcBef>
                <a:spcPts val="1800"/>
              </a:spcBef>
              <a:spcAft>
                <a:spcPts val="0"/>
              </a:spcAft>
              <a:buClr>
                <a:srgbClr val="C5D8F1"/>
              </a:buClr>
              <a:buSzPts val="3200"/>
              <a:buChar char="•"/>
            </a:pPr>
            <a:r>
              <a:rPr lang="en-GB">
                <a:solidFill>
                  <a:srgbClr val="C5D8F1"/>
                </a:solidFill>
              </a:rPr>
              <a:t>Applications to Access to Justice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2014-06-14T13:05:48Z</dcterms:created>
  <dc:creator>Sarah Jewell</dc:creator>
</cp:coreProperties>
</file>