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6" r:id="rId2"/>
    <p:sldId id="260" r:id="rId3"/>
    <p:sldId id="261" r:id="rId4"/>
    <p:sldId id="262" r:id="rId5"/>
    <p:sldId id="263" r:id="rId6"/>
    <p:sldId id="259" r:id="rId7"/>
    <p:sldId id="264" r:id="rId8"/>
    <p:sldId id="265" r:id="rId9"/>
    <p:sldId id="266" r:id="rId10"/>
    <p:sldId id="267" r:id="rId11"/>
    <p:sldId id="268" r:id="rId12"/>
    <p:sldId id="269" r:id="rId13"/>
    <p:sldId id="270" r:id="rId14"/>
    <p:sldId id="271" r:id="rId15"/>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ECF42"/>
    <a:srgbClr val="E5454B"/>
    <a:srgbClr val="00622A"/>
    <a:srgbClr val="86603F"/>
    <a:srgbClr val="DE5F9B"/>
    <a:srgbClr val="FFD50C"/>
    <a:srgbClr val="EE7272"/>
    <a:srgbClr val="E3333D"/>
    <a:srgbClr val="5B5A5A"/>
    <a:srgbClr val="807F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5473" autoAdjust="0"/>
  </p:normalViewPr>
  <p:slideViewPr>
    <p:cSldViewPr snapToGrid="0">
      <p:cViewPr varScale="1">
        <p:scale>
          <a:sx n="71" d="100"/>
          <a:sy n="71" d="100"/>
        </p:scale>
        <p:origin x="126" y="72"/>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401041-00F3-4AA7-9215-0A5E7A7DD234}" type="datetimeFigureOut">
              <a:rPr lang="it-IT" smtClean="0"/>
              <a:t>29/09/2020</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E80A9B7-C3E5-48B7-B2D7-26B0BC68D6D9}" type="slidenum">
              <a:rPr lang="it-IT" smtClean="0"/>
              <a:t>‹N›</a:t>
            </a:fld>
            <a:endParaRPr lang="it-IT"/>
          </a:p>
        </p:txBody>
      </p:sp>
    </p:spTree>
    <p:extLst>
      <p:ext uri="{BB962C8B-B14F-4D97-AF65-F5344CB8AC3E}">
        <p14:creationId xmlns:p14="http://schemas.microsoft.com/office/powerpoint/2010/main" val="2764626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pic>
        <p:nvPicPr>
          <p:cNvPr id="6" name="Immagine 5">
            <a:extLst>
              <a:ext uri="{FF2B5EF4-FFF2-40B4-BE49-F238E27FC236}">
                <a16:creationId xmlns:a16="http://schemas.microsoft.com/office/drawing/2014/main" id="{2C9D2087-53D3-BF40-B6C5-EAEB054420C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olo 1"/>
          <p:cNvSpPr>
            <a:spLocks noGrp="1" noChangeAspect="1"/>
          </p:cNvSpPr>
          <p:nvPr>
            <p:ph type="ctrTitle"/>
          </p:nvPr>
        </p:nvSpPr>
        <p:spPr>
          <a:xfrm>
            <a:off x="1524000" y="1122363"/>
            <a:ext cx="9144000" cy="2387600"/>
          </a:xfrm>
        </p:spPr>
        <p:txBody>
          <a:bodyPr anchor="b"/>
          <a:lstStyle>
            <a:lvl1pPr algn="ctr">
              <a:defRPr sz="6000"/>
            </a:lvl1pPr>
          </a:lstStyle>
          <a:p>
            <a:r>
              <a:rPr lang="it-IT" dirty="0"/>
              <a:t>Fare clic per modificare lo stile del titolo</a:t>
            </a:r>
          </a:p>
        </p:txBody>
      </p:sp>
      <p:sp>
        <p:nvSpPr>
          <p:cNvPr id="3" name="Sottotitolo 2"/>
          <p:cNvSpPr>
            <a:spLocks noGrp="1"/>
          </p:cNvSpPr>
          <p:nvPr>
            <p:ph type="subTitle" idx="1"/>
          </p:nvPr>
        </p:nvSpPr>
        <p:spPr>
          <a:xfrm>
            <a:off x="1768000" y="3596815"/>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dirty="0"/>
              <a:t>Fare clic per modificare lo stile del sottotitolo dello schema</a:t>
            </a:r>
          </a:p>
        </p:txBody>
      </p:sp>
      <p:sp>
        <p:nvSpPr>
          <p:cNvPr id="4" name="Segnaposto data 3"/>
          <p:cNvSpPr>
            <a:spLocks noGrp="1"/>
          </p:cNvSpPr>
          <p:nvPr>
            <p:ph type="dt" sz="half" idx="10"/>
          </p:nvPr>
        </p:nvSpPr>
        <p:spPr>
          <a:xfrm flipH="1">
            <a:off x="-340948" y="6485360"/>
            <a:ext cx="1683350" cy="224057"/>
          </a:xfrm>
        </p:spPr>
        <p:txBody>
          <a:bodyPr/>
          <a:lstStyle/>
          <a:p>
            <a:fld id="{51541A12-46E9-4A3F-B36A-FAD7D0A3C1CF}" type="datetime1">
              <a:rPr lang="it-IT" smtClean="0"/>
              <a:t>29/09/2020</a:t>
            </a:fld>
            <a:endParaRPr lang="it-IT"/>
          </a:p>
        </p:txBody>
      </p:sp>
      <p:pic>
        <p:nvPicPr>
          <p:cNvPr id="10" name="Immagine 9">
            <a:extLst>
              <a:ext uri="{FF2B5EF4-FFF2-40B4-BE49-F238E27FC236}">
                <a16:creationId xmlns:a16="http://schemas.microsoft.com/office/drawing/2014/main" id="{405C6F64-3921-C34E-959F-601BF7932FA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753169" y="211756"/>
            <a:ext cx="2685662" cy="1104740"/>
          </a:xfrm>
          <a:prstGeom prst="rect">
            <a:avLst/>
          </a:prstGeom>
        </p:spPr>
      </p:pic>
    </p:spTree>
    <p:extLst>
      <p:ext uri="{BB962C8B-B14F-4D97-AF65-F5344CB8AC3E}">
        <p14:creationId xmlns:p14="http://schemas.microsoft.com/office/powerpoint/2010/main" val="36165155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a:xfrm>
            <a:off x="838200" y="6373441"/>
            <a:ext cx="2743200" cy="365125"/>
          </a:xfrm>
        </p:spPr>
        <p:txBody>
          <a:bodyPr/>
          <a:lstStyle/>
          <a:p>
            <a:fld id="{CC645AEF-268B-496A-B418-DC856C112DDA}" type="datetime1">
              <a:rPr lang="it-IT" smtClean="0"/>
              <a:t>29/09/2020</a:t>
            </a:fld>
            <a:endParaRPr lang="it-IT"/>
          </a:p>
        </p:txBody>
      </p:sp>
      <p:sp>
        <p:nvSpPr>
          <p:cNvPr id="3" name="Segnaposto piè di pagina 2"/>
          <p:cNvSpPr>
            <a:spLocks noGrp="1"/>
          </p:cNvSpPr>
          <p:nvPr>
            <p:ph type="ftr" sz="quarter" idx="11"/>
          </p:nvPr>
        </p:nvSpPr>
        <p:spPr>
          <a:xfrm>
            <a:off x="4038600" y="6373441"/>
            <a:ext cx="4114800" cy="365125"/>
          </a:xfrm>
        </p:spPr>
        <p:txBody>
          <a:bodyPr/>
          <a:lstStyle/>
          <a:p>
            <a:r>
              <a:rPr lang="it-IT" smtClean="0"/>
              <a:t>Antropologia del Mediterraneo</a:t>
            </a:r>
            <a:endParaRPr lang="it-IT"/>
          </a:p>
        </p:txBody>
      </p:sp>
      <p:sp>
        <p:nvSpPr>
          <p:cNvPr id="4" name="Segnaposto numero diapositiva 3"/>
          <p:cNvSpPr>
            <a:spLocks noGrp="1"/>
          </p:cNvSpPr>
          <p:nvPr>
            <p:ph type="sldNum" sz="quarter" idx="12"/>
          </p:nvPr>
        </p:nvSpPr>
        <p:spPr>
          <a:xfrm>
            <a:off x="8610600" y="6373441"/>
            <a:ext cx="2743200" cy="365125"/>
          </a:xfrm>
        </p:spPr>
        <p:txBody>
          <a:bodyPr/>
          <a:lstStyle/>
          <a:p>
            <a:fld id="{97FD0DC9-7625-4210-859B-42F81EE27038}" type="slidenum">
              <a:rPr lang="it-IT" smtClean="0"/>
              <a:t>‹N›</a:t>
            </a:fld>
            <a:endParaRPr lang="it-IT"/>
          </a:p>
        </p:txBody>
      </p:sp>
      <p:pic>
        <p:nvPicPr>
          <p:cNvPr id="7" name="Immagin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86403" y="136525"/>
            <a:ext cx="2182695" cy="1037134"/>
          </a:xfrm>
          <a:prstGeom prst="rect">
            <a:avLst/>
          </a:prstGeom>
        </p:spPr>
      </p:pic>
      <p:sp>
        <p:nvSpPr>
          <p:cNvPr id="8" name="Rettangolo 7">
            <a:extLst>
              <a:ext uri="{FF2B5EF4-FFF2-40B4-BE49-F238E27FC236}">
                <a16:creationId xmlns:a16="http://schemas.microsoft.com/office/drawing/2014/main" id="{7D866379-DDF8-1445-94E1-35E78CD48637}"/>
              </a:ext>
            </a:extLst>
          </p:cNvPr>
          <p:cNvSpPr/>
          <p:nvPr userDrawn="1"/>
        </p:nvSpPr>
        <p:spPr>
          <a:xfrm>
            <a:off x="0" y="5563402"/>
            <a:ext cx="12192000" cy="1294598"/>
          </a:xfrm>
          <a:prstGeom prst="rect">
            <a:avLst/>
          </a:prstGeom>
          <a:solidFill>
            <a:srgbClr val="DE5F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0105877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1_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a:xfrm>
            <a:off x="838200" y="6373441"/>
            <a:ext cx="2743200" cy="365125"/>
          </a:xfrm>
        </p:spPr>
        <p:txBody>
          <a:bodyPr/>
          <a:lstStyle/>
          <a:p>
            <a:fld id="{A93078C8-9F61-4270-865C-545DC3EAB4CB}" type="datetime1">
              <a:rPr lang="it-IT" smtClean="0"/>
              <a:t>29/09/2020</a:t>
            </a:fld>
            <a:endParaRPr lang="it-IT"/>
          </a:p>
        </p:txBody>
      </p:sp>
      <p:sp>
        <p:nvSpPr>
          <p:cNvPr id="3" name="Segnaposto piè di pagina 2"/>
          <p:cNvSpPr>
            <a:spLocks noGrp="1"/>
          </p:cNvSpPr>
          <p:nvPr>
            <p:ph type="ftr" sz="quarter" idx="11"/>
          </p:nvPr>
        </p:nvSpPr>
        <p:spPr>
          <a:xfrm>
            <a:off x="4038600" y="6373441"/>
            <a:ext cx="4114800" cy="365125"/>
          </a:xfrm>
        </p:spPr>
        <p:txBody>
          <a:bodyPr/>
          <a:lstStyle/>
          <a:p>
            <a:r>
              <a:rPr lang="it-IT" smtClean="0"/>
              <a:t>Antropologia del Mediterraneo</a:t>
            </a:r>
            <a:endParaRPr lang="it-IT"/>
          </a:p>
        </p:txBody>
      </p:sp>
      <p:sp>
        <p:nvSpPr>
          <p:cNvPr id="4" name="Segnaposto numero diapositiva 3"/>
          <p:cNvSpPr>
            <a:spLocks noGrp="1"/>
          </p:cNvSpPr>
          <p:nvPr>
            <p:ph type="sldNum" sz="quarter" idx="12"/>
          </p:nvPr>
        </p:nvSpPr>
        <p:spPr>
          <a:xfrm>
            <a:off x="8610600" y="6373441"/>
            <a:ext cx="2743200" cy="365125"/>
          </a:xfrm>
        </p:spPr>
        <p:txBody>
          <a:bodyPr/>
          <a:lstStyle/>
          <a:p>
            <a:fld id="{97FD0DC9-7625-4210-859B-42F81EE27038}" type="slidenum">
              <a:rPr lang="it-IT" smtClean="0"/>
              <a:t>‹N›</a:t>
            </a:fld>
            <a:endParaRPr lang="it-IT"/>
          </a:p>
        </p:txBody>
      </p:sp>
      <p:pic>
        <p:nvPicPr>
          <p:cNvPr id="7" name="Immagin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86403" y="136525"/>
            <a:ext cx="2182695" cy="1037134"/>
          </a:xfrm>
          <a:prstGeom prst="rect">
            <a:avLst/>
          </a:prstGeom>
        </p:spPr>
      </p:pic>
      <p:sp>
        <p:nvSpPr>
          <p:cNvPr id="8" name="Rettangolo 7">
            <a:extLst>
              <a:ext uri="{FF2B5EF4-FFF2-40B4-BE49-F238E27FC236}">
                <a16:creationId xmlns:a16="http://schemas.microsoft.com/office/drawing/2014/main" id="{7D866379-DDF8-1445-94E1-35E78CD48637}"/>
              </a:ext>
            </a:extLst>
          </p:cNvPr>
          <p:cNvSpPr/>
          <p:nvPr userDrawn="1"/>
        </p:nvSpPr>
        <p:spPr>
          <a:xfrm>
            <a:off x="0" y="5563402"/>
            <a:ext cx="12192000" cy="1294598"/>
          </a:xfrm>
          <a:prstGeom prst="rect">
            <a:avLst/>
          </a:prstGeom>
          <a:solidFill>
            <a:srgbClr val="8660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17882570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2_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a:xfrm>
            <a:off x="838200" y="6373441"/>
            <a:ext cx="2743200" cy="365125"/>
          </a:xfrm>
        </p:spPr>
        <p:txBody>
          <a:bodyPr/>
          <a:lstStyle/>
          <a:p>
            <a:fld id="{CA1C6008-06C0-48EF-92AD-2D8BE980B3E3}" type="datetime1">
              <a:rPr lang="it-IT" smtClean="0"/>
              <a:t>29/09/2020</a:t>
            </a:fld>
            <a:endParaRPr lang="it-IT"/>
          </a:p>
        </p:txBody>
      </p:sp>
      <p:sp>
        <p:nvSpPr>
          <p:cNvPr id="3" name="Segnaposto piè di pagina 2"/>
          <p:cNvSpPr>
            <a:spLocks noGrp="1"/>
          </p:cNvSpPr>
          <p:nvPr>
            <p:ph type="ftr" sz="quarter" idx="11"/>
          </p:nvPr>
        </p:nvSpPr>
        <p:spPr>
          <a:xfrm>
            <a:off x="4038600" y="6373441"/>
            <a:ext cx="4114800" cy="365125"/>
          </a:xfrm>
        </p:spPr>
        <p:txBody>
          <a:bodyPr/>
          <a:lstStyle/>
          <a:p>
            <a:r>
              <a:rPr lang="it-IT" smtClean="0"/>
              <a:t>Antropologia del Mediterraneo</a:t>
            </a:r>
            <a:endParaRPr lang="it-IT"/>
          </a:p>
        </p:txBody>
      </p:sp>
      <p:sp>
        <p:nvSpPr>
          <p:cNvPr id="4" name="Segnaposto numero diapositiva 3"/>
          <p:cNvSpPr>
            <a:spLocks noGrp="1"/>
          </p:cNvSpPr>
          <p:nvPr>
            <p:ph type="sldNum" sz="quarter" idx="12"/>
          </p:nvPr>
        </p:nvSpPr>
        <p:spPr>
          <a:xfrm>
            <a:off x="8610600" y="6373441"/>
            <a:ext cx="2743200" cy="365125"/>
          </a:xfrm>
        </p:spPr>
        <p:txBody>
          <a:bodyPr/>
          <a:lstStyle/>
          <a:p>
            <a:fld id="{97FD0DC9-7625-4210-859B-42F81EE27038}" type="slidenum">
              <a:rPr lang="it-IT" smtClean="0"/>
              <a:t>‹N›</a:t>
            </a:fld>
            <a:endParaRPr lang="it-IT"/>
          </a:p>
        </p:txBody>
      </p:sp>
      <p:pic>
        <p:nvPicPr>
          <p:cNvPr id="7" name="Immagin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86403" y="136525"/>
            <a:ext cx="2182695" cy="1037134"/>
          </a:xfrm>
          <a:prstGeom prst="rect">
            <a:avLst/>
          </a:prstGeom>
        </p:spPr>
      </p:pic>
      <p:sp>
        <p:nvSpPr>
          <p:cNvPr id="8" name="Rettangolo 7">
            <a:extLst>
              <a:ext uri="{FF2B5EF4-FFF2-40B4-BE49-F238E27FC236}">
                <a16:creationId xmlns:a16="http://schemas.microsoft.com/office/drawing/2014/main" id="{7D866379-DDF8-1445-94E1-35E78CD48637}"/>
              </a:ext>
            </a:extLst>
          </p:cNvPr>
          <p:cNvSpPr/>
          <p:nvPr userDrawn="1"/>
        </p:nvSpPr>
        <p:spPr>
          <a:xfrm>
            <a:off x="0" y="5563402"/>
            <a:ext cx="12192000" cy="1294598"/>
          </a:xfrm>
          <a:prstGeom prst="rect">
            <a:avLst/>
          </a:prstGeom>
          <a:solidFill>
            <a:srgbClr val="0062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10898797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3_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a:xfrm>
            <a:off x="838200" y="6373441"/>
            <a:ext cx="2743200" cy="365125"/>
          </a:xfrm>
        </p:spPr>
        <p:txBody>
          <a:bodyPr/>
          <a:lstStyle/>
          <a:p>
            <a:fld id="{5E9F6806-5766-427D-AFC0-3C50D496BE5C}" type="datetime1">
              <a:rPr lang="it-IT" smtClean="0"/>
              <a:t>29/09/2020</a:t>
            </a:fld>
            <a:endParaRPr lang="it-IT"/>
          </a:p>
        </p:txBody>
      </p:sp>
      <p:sp>
        <p:nvSpPr>
          <p:cNvPr id="3" name="Segnaposto piè di pagina 2"/>
          <p:cNvSpPr>
            <a:spLocks noGrp="1"/>
          </p:cNvSpPr>
          <p:nvPr>
            <p:ph type="ftr" sz="quarter" idx="11"/>
          </p:nvPr>
        </p:nvSpPr>
        <p:spPr>
          <a:xfrm>
            <a:off x="4038600" y="6373441"/>
            <a:ext cx="4114800" cy="365125"/>
          </a:xfrm>
        </p:spPr>
        <p:txBody>
          <a:bodyPr/>
          <a:lstStyle/>
          <a:p>
            <a:r>
              <a:rPr lang="it-IT" smtClean="0"/>
              <a:t>Antropologia del Mediterraneo</a:t>
            </a:r>
            <a:endParaRPr lang="it-IT"/>
          </a:p>
        </p:txBody>
      </p:sp>
      <p:sp>
        <p:nvSpPr>
          <p:cNvPr id="4" name="Segnaposto numero diapositiva 3"/>
          <p:cNvSpPr>
            <a:spLocks noGrp="1"/>
          </p:cNvSpPr>
          <p:nvPr>
            <p:ph type="sldNum" sz="quarter" idx="12"/>
          </p:nvPr>
        </p:nvSpPr>
        <p:spPr>
          <a:xfrm>
            <a:off x="8610600" y="6373441"/>
            <a:ext cx="2743200" cy="365125"/>
          </a:xfrm>
        </p:spPr>
        <p:txBody>
          <a:bodyPr/>
          <a:lstStyle/>
          <a:p>
            <a:fld id="{97FD0DC9-7625-4210-859B-42F81EE27038}" type="slidenum">
              <a:rPr lang="it-IT" smtClean="0"/>
              <a:t>‹N›</a:t>
            </a:fld>
            <a:endParaRPr lang="it-IT"/>
          </a:p>
        </p:txBody>
      </p:sp>
      <p:pic>
        <p:nvPicPr>
          <p:cNvPr id="7" name="Immagin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86403" y="136525"/>
            <a:ext cx="2182695" cy="1037134"/>
          </a:xfrm>
          <a:prstGeom prst="rect">
            <a:avLst/>
          </a:prstGeom>
        </p:spPr>
      </p:pic>
      <p:sp>
        <p:nvSpPr>
          <p:cNvPr id="8" name="Rettangolo 7">
            <a:extLst>
              <a:ext uri="{FF2B5EF4-FFF2-40B4-BE49-F238E27FC236}">
                <a16:creationId xmlns:a16="http://schemas.microsoft.com/office/drawing/2014/main" id="{7D866379-DDF8-1445-94E1-35E78CD48637}"/>
              </a:ext>
            </a:extLst>
          </p:cNvPr>
          <p:cNvSpPr/>
          <p:nvPr userDrawn="1"/>
        </p:nvSpPr>
        <p:spPr>
          <a:xfrm>
            <a:off x="0" y="5563402"/>
            <a:ext cx="12192000" cy="1294598"/>
          </a:xfrm>
          <a:prstGeom prst="rect">
            <a:avLst/>
          </a:prstGeom>
          <a:solidFill>
            <a:srgbClr val="E545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1164021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4_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a:xfrm>
            <a:off x="838200" y="6373441"/>
            <a:ext cx="2743200" cy="365125"/>
          </a:xfrm>
        </p:spPr>
        <p:txBody>
          <a:bodyPr/>
          <a:lstStyle/>
          <a:p>
            <a:fld id="{BD2F5C41-928C-465E-928F-4A30B291D5FE}" type="datetime1">
              <a:rPr lang="it-IT" smtClean="0"/>
              <a:t>29/09/2020</a:t>
            </a:fld>
            <a:endParaRPr lang="it-IT"/>
          </a:p>
        </p:txBody>
      </p:sp>
      <p:sp>
        <p:nvSpPr>
          <p:cNvPr id="3" name="Segnaposto piè di pagina 2"/>
          <p:cNvSpPr>
            <a:spLocks noGrp="1"/>
          </p:cNvSpPr>
          <p:nvPr>
            <p:ph type="ftr" sz="quarter" idx="11"/>
          </p:nvPr>
        </p:nvSpPr>
        <p:spPr>
          <a:xfrm>
            <a:off x="4038600" y="6373441"/>
            <a:ext cx="4114800" cy="365125"/>
          </a:xfrm>
        </p:spPr>
        <p:txBody>
          <a:bodyPr/>
          <a:lstStyle/>
          <a:p>
            <a:r>
              <a:rPr lang="it-IT" smtClean="0"/>
              <a:t>Antropologia del Mediterraneo</a:t>
            </a:r>
            <a:endParaRPr lang="it-IT"/>
          </a:p>
        </p:txBody>
      </p:sp>
      <p:sp>
        <p:nvSpPr>
          <p:cNvPr id="4" name="Segnaposto numero diapositiva 3"/>
          <p:cNvSpPr>
            <a:spLocks noGrp="1"/>
          </p:cNvSpPr>
          <p:nvPr>
            <p:ph type="sldNum" sz="quarter" idx="12"/>
          </p:nvPr>
        </p:nvSpPr>
        <p:spPr>
          <a:xfrm>
            <a:off x="8610600" y="6373441"/>
            <a:ext cx="2743200" cy="365125"/>
          </a:xfrm>
        </p:spPr>
        <p:txBody>
          <a:bodyPr/>
          <a:lstStyle/>
          <a:p>
            <a:fld id="{97FD0DC9-7625-4210-859B-42F81EE27038}" type="slidenum">
              <a:rPr lang="it-IT" smtClean="0"/>
              <a:t>‹N›</a:t>
            </a:fld>
            <a:endParaRPr lang="it-IT"/>
          </a:p>
        </p:txBody>
      </p:sp>
      <p:pic>
        <p:nvPicPr>
          <p:cNvPr id="7" name="Immagin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86403" y="136525"/>
            <a:ext cx="2182695" cy="1037134"/>
          </a:xfrm>
          <a:prstGeom prst="rect">
            <a:avLst/>
          </a:prstGeom>
        </p:spPr>
      </p:pic>
      <p:sp>
        <p:nvSpPr>
          <p:cNvPr id="8" name="Rettangolo 7">
            <a:extLst>
              <a:ext uri="{FF2B5EF4-FFF2-40B4-BE49-F238E27FC236}">
                <a16:creationId xmlns:a16="http://schemas.microsoft.com/office/drawing/2014/main" id="{7D866379-DDF8-1445-94E1-35E78CD48637}"/>
              </a:ext>
            </a:extLst>
          </p:cNvPr>
          <p:cNvSpPr/>
          <p:nvPr userDrawn="1"/>
        </p:nvSpPr>
        <p:spPr>
          <a:xfrm>
            <a:off x="0" y="5563402"/>
            <a:ext cx="12192000" cy="1294598"/>
          </a:xfrm>
          <a:prstGeom prst="rect">
            <a:avLst/>
          </a:prstGeom>
          <a:solidFill>
            <a:srgbClr val="BECF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84907924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a:t>
            </a:r>
          </a:p>
        </p:txBody>
      </p:sp>
      <p:sp>
        <p:nvSpPr>
          <p:cNvPr id="3" name="Segnaposto tes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6474C0-EF0B-40BA-B7B5-0B45272EA818}" type="datetime1">
              <a:rPr lang="it-IT" smtClean="0"/>
              <a:t>29/09/2020</a:t>
            </a:fld>
            <a:endParaRPr lang="it-IT"/>
          </a:p>
        </p:txBody>
      </p:sp>
      <p:sp>
        <p:nvSpPr>
          <p:cNvPr id="5" name="Segnaposto piè di pa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it-IT" smtClean="0"/>
              <a:t>Antropologia del Mediterraneo</a:t>
            </a:r>
            <a:endParaRPr lang="it-IT"/>
          </a:p>
        </p:txBody>
      </p:sp>
      <p:sp>
        <p:nvSpPr>
          <p:cNvPr id="6" name="Segnaposto numero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FD0DC9-7625-4210-859B-42F81EE27038}" type="slidenum">
              <a:rPr lang="it-IT" smtClean="0"/>
              <a:t>‹N›</a:t>
            </a:fld>
            <a:endParaRPr lang="it-IT"/>
          </a:p>
        </p:txBody>
      </p:sp>
    </p:spTree>
    <p:extLst>
      <p:ext uri="{BB962C8B-B14F-4D97-AF65-F5344CB8AC3E}">
        <p14:creationId xmlns:p14="http://schemas.microsoft.com/office/powerpoint/2010/main" val="3495950269"/>
      </p:ext>
    </p:extLst>
  </p:cSld>
  <p:clrMap bg1="lt1" tx1="dk1" bg2="lt2" tx2="dk2" accent1="accent1" accent2="accent2" accent3="accent3" accent4="accent4" accent5="accent5" accent6="accent6" hlink="hlink" folHlink="folHlink"/>
  <p:sldLayoutIdLst>
    <p:sldLayoutId id="2147483649" r:id="rId1"/>
    <p:sldLayoutId id="2147483655" r:id="rId2"/>
    <p:sldLayoutId id="2147483656" r:id="rId3"/>
    <p:sldLayoutId id="2147483657" r:id="rId4"/>
    <p:sldLayoutId id="2147483658" r:id="rId5"/>
    <p:sldLayoutId id="2147483659" r:id="rId6"/>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0" y="868213"/>
            <a:ext cx="12192000" cy="1389506"/>
          </a:xfrm>
        </p:spPr>
        <p:txBody>
          <a:bodyPr>
            <a:normAutofit/>
          </a:bodyPr>
          <a:lstStyle/>
          <a:p>
            <a:r>
              <a:rPr lang="it-IT" sz="3600" b="1" dirty="0" smtClean="0">
                <a:latin typeface="Tahoma" panose="020B0604030504040204" pitchFamily="34" charset="0"/>
                <a:ea typeface="Tahoma" panose="020B0604030504040204" pitchFamily="34" charset="0"/>
                <a:cs typeface="Tahoma" panose="020B0604030504040204" pitchFamily="34" charset="0"/>
              </a:rPr>
              <a:t>Antropologia del Mediterraneo</a:t>
            </a:r>
            <a:endParaRPr lang="it-IT" sz="3600" b="1" dirty="0">
              <a:latin typeface="Tahoma" panose="020B0604030504040204" pitchFamily="34" charset="0"/>
              <a:ea typeface="Tahoma" panose="020B0604030504040204" pitchFamily="34" charset="0"/>
              <a:cs typeface="Tahoma" panose="020B0604030504040204" pitchFamily="34" charset="0"/>
            </a:endParaRPr>
          </a:p>
        </p:txBody>
      </p:sp>
      <p:sp>
        <p:nvSpPr>
          <p:cNvPr id="3" name="Sottotitolo 2"/>
          <p:cNvSpPr>
            <a:spLocks noGrp="1"/>
          </p:cNvSpPr>
          <p:nvPr>
            <p:ph type="subTitle" idx="1"/>
          </p:nvPr>
        </p:nvSpPr>
        <p:spPr>
          <a:xfrm>
            <a:off x="0" y="2301007"/>
            <a:ext cx="12182818" cy="1655762"/>
          </a:xfrm>
        </p:spPr>
        <p:txBody>
          <a:bodyPr>
            <a:normAutofit/>
          </a:bodyPr>
          <a:lstStyle/>
          <a:p>
            <a:r>
              <a:rPr lang="it-IT" sz="2800" dirty="0" smtClean="0">
                <a:latin typeface="Tahoma" panose="020B0604030504040204" pitchFamily="34" charset="0"/>
                <a:ea typeface="Tahoma" panose="020B0604030504040204" pitchFamily="34" charset="0"/>
                <a:cs typeface="Tahoma" panose="020B0604030504040204" pitchFamily="34" charset="0"/>
              </a:rPr>
              <a:t>Proff. Paola Sacchi e Pier Paolo </a:t>
            </a:r>
            <a:r>
              <a:rPr lang="it-IT" sz="2800" dirty="0" err="1" smtClean="0">
                <a:latin typeface="Tahoma" panose="020B0604030504040204" pitchFamily="34" charset="0"/>
                <a:ea typeface="Tahoma" panose="020B0604030504040204" pitchFamily="34" charset="0"/>
                <a:cs typeface="Tahoma" panose="020B0604030504040204" pitchFamily="34" charset="0"/>
              </a:rPr>
              <a:t>Viazzo</a:t>
            </a:r>
            <a:endParaRPr lang="it-IT" sz="2800" dirty="0">
              <a:latin typeface="Tahoma" panose="020B0604030504040204" pitchFamily="34" charset="0"/>
              <a:ea typeface="Tahoma" panose="020B0604030504040204" pitchFamily="34" charset="0"/>
              <a:cs typeface="Tahoma" panose="020B0604030504040204" pitchFamily="34" charset="0"/>
            </a:endParaRPr>
          </a:p>
        </p:txBody>
      </p:sp>
      <p:sp>
        <p:nvSpPr>
          <p:cNvPr id="7" name="Sottotitolo 2">
            <a:extLst>
              <a:ext uri="{FF2B5EF4-FFF2-40B4-BE49-F238E27FC236}">
                <a16:creationId xmlns:a16="http://schemas.microsoft.com/office/drawing/2014/main" id="{B4C35D45-9251-4921-B7D8-DD171060F540}"/>
              </a:ext>
            </a:extLst>
          </p:cNvPr>
          <p:cNvSpPr txBox="1">
            <a:spLocks/>
          </p:cNvSpPr>
          <p:nvPr/>
        </p:nvSpPr>
        <p:spPr>
          <a:xfrm>
            <a:off x="9182" y="3085600"/>
            <a:ext cx="12182818" cy="87116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it-IT" sz="1600" b="1" i="1" dirty="0" smtClean="0">
                <a:latin typeface="Tahoma" panose="020B0604030504040204" pitchFamily="34" charset="0"/>
                <a:ea typeface="Tahoma" panose="020B0604030504040204" pitchFamily="34" charset="0"/>
                <a:cs typeface="Tahoma" panose="020B0604030504040204" pitchFamily="34" charset="0"/>
              </a:rPr>
              <a:t>A.A</a:t>
            </a:r>
            <a:r>
              <a:rPr lang="it-IT" sz="1600" b="1" i="1" dirty="0">
                <a:latin typeface="Tahoma" panose="020B0604030504040204" pitchFamily="34" charset="0"/>
                <a:ea typeface="Tahoma" panose="020B0604030504040204" pitchFamily="34" charset="0"/>
                <a:cs typeface="Tahoma" panose="020B0604030504040204" pitchFamily="34" charset="0"/>
              </a:rPr>
              <a:t>. 2020/21</a:t>
            </a:r>
          </a:p>
          <a:p>
            <a:r>
              <a:rPr lang="it-IT" sz="1600" b="1" i="1" dirty="0" smtClean="0">
                <a:latin typeface="Tahoma" panose="020B0604030504040204" pitchFamily="34" charset="0"/>
                <a:ea typeface="Tahoma" panose="020B0604030504040204" pitchFamily="34" charset="0"/>
                <a:cs typeface="Tahoma" panose="020B0604030504040204" pitchFamily="34" charset="0"/>
              </a:rPr>
              <a:t>Corsi </a:t>
            </a:r>
            <a:r>
              <a:rPr lang="it-IT" sz="1600" b="1" i="1" dirty="0">
                <a:latin typeface="Tahoma" panose="020B0604030504040204" pitchFamily="34" charset="0"/>
                <a:ea typeface="Tahoma" panose="020B0604030504040204" pitchFamily="34" charset="0"/>
                <a:cs typeface="Tahoma" panose="020B0604030504040204" pitchFamily="34" charset="0"/>
              </a:rPr>
              <a:t>di laurea </a:t>
            </a:r>
            <a:r>
              <a:rPr lang="it-IT" sz="1600" b="1" i="1" dirty="0" smtClean="0">
                <a:latin typeface="Tahoma" panose="020B0604030504040204" pitchFamily="34" charset="0"/>
                <a:ea typeface="Tahoma" panose="020B0604030504040204" pitchFamily="34" charset="0"/>
                <a:cs typeface="Tahoma" panose="020B0604030504040204" pitchFamily="34" charset="0"/>
              </a:rPr>
              <a:t>in Scienze internazionali – Antropologia culturale e Etnologia</a:t>
            </a:r>
            <a:endParaRPr lang="it-IT" sz="1600" i="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8225317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smtClean="0"/>
              <a:t>Antropologia del Mediterraneo</a:t>
            </a:r>
            <a:endParaRPr lang="it-IT"/>
          </a:p>
        </p:txBody>
      </p:sp>
      <p:sp>
        <p:nvSpPr>
          <p:cNvPr id="3" name="CasellaDiTesto 2"/>
          <p:cNvSpPr txBox="1"/>
          <p:nvPr/>
        </p:nvSpPr>
        <p:spPr>
          <a:xfrm>
            <a:off x="218941" y="5859887"/>
            <a:ext cx="4134118" cy="553998"/>
          </a:xfrm>
          <a:prstGeom prst="rect">
            <a:avLst/>
          </a:prstGeom>
          <a:noFill/>
        </p:spPr>
        <p:txBody>
          <a:bodyPr wrap="square" rtlCol="0">
            <a:spAutoFit/>
          </a:bodyPr>
          <a:lstStyle/>
          <a:p>
            <a:r>
              <a:rPr lang="it-IT" b="1" dirty="0">
                <a:solidFill>
                  <a:schemeClr val="bg1"/>
                </a:solidFill>
                <a:latin typeface="Tahoma" panose="020B0604030504040204" pitchFamily="34" charset="0"/>
                <a:ea typeface="Tahoma" panose="020B0604030504040204" pitchFamily="34" charset="0"/>
                <a:cs typeface="Tahoma" panose="020B0604030504040204" pitchFamily="34" charset="0"/>
              </a:rPr>
              <a:t>Antropologia del Mediterraneo</a:t>
            </a:r>
          </a:p>
          <a:p>
            <a:r>
              <a:rPr lang="it-IT" sz="1200" b="1" dirty="0">
                <a:solidFill>
                  <a:schemeClr val="bg1"/>
                </a:solidFill>
                <a:latin typeface="Tahoma" panose="020B0604030504040204" pitchFamily="34" charset="0"/>
                <a:ea typeface="Tahoma" panose="020B0604030504040204" pitchFamily="34" charset="0"/>
                <a:cs typeface="Tahoma" panose="020B0604030504040204" pitchFamily="34" charset="0"/>
              </a:rPr>
              <a:t>Paola Sacchi – Pier Paolo </a:t>
            </a:r>
            <a:r>
              <a:rPr lang="it-IT" sz="1200" b="1" dirty="0" err="1">
                <a:solidFill>
                  <a:schemeClr val="bg1"/>
                </a:solidFill>
                <a:latin typeface="Tahoma" panose="020B0604030504040204" pitchFamily="34" charset="0"/>
                <a:ea typeface="Tahoma" panose="020B0604030504040204" pitchFamily="34" charset="0"/>
                <a:cs typeface="Tahoma" panose="020B0604030504040204" pitchFamily="34" charset="0"/>
              </a:rPr>
              <a:t>Viazzo</a:t>
            </a:r>
            <a:endParaRPr lang="it-IT" sz="1200" dirty="0"/>
          </a:p>
        </p:txBody>
      </p:sp>
      <p:sp>
        <p:nvSpPr>
          <p:cNvPr id="4" name="CasellaDiTesto 3"/>
          <p:cNvSpPr txBox="1"/>
          <p:nvPr/>
        </p:nvSpPr>
        <p:spPr>
          <a:xfrm>
            <a:off x="218941" y="296214"/>
            <a:ext cx="9659155" cy="954107"/>
          </a:xfrm>
          <a:prstGeom prst="rect">
            <a:avLst/>
          </a:prstGeom>
          <a:noFill/>
        </p:spPr>
        <p:txBody>
          <a:bodyPr wrap="square" rtlCol="0">
            <a:spAutoFit/>
          </a:bodyPr>
          <a:lstStyle/>
          <a:p>
            <a:r>
              <a:rPr lang="it-IT" sz="2800" b="1" dirty="0" smtClean="0">
                <a:latin typeface="Tahoma" panose="020B0604030504040204" pitchFamily="34" charset="0"/>
                <a:ea typeface="Tahoma" panose="020B0604030504040204" pitchFamily="34" charset="0"/>
                <a:cs typeface="Tahoma" panose="020B0604030504040204" pitchFamily="34" charset="0"/>
              </a:rPr>
              <a:t>Un obiettivo condiviso: denazionalizzare la ricerca etnografica</a:t>
            </a:r>
            <a:endParaRPr lang="it-IT" sz="2800" b="1" dirty="0">
              <a:latin typeface="Tahoma" panose="020B0604030504040204" pitchFamily="34" charset="0"/>
              <a:ea typeface="Tahoma" panose="020B0604030504040204" pitchFamily="34" charset="0"/>
              <a:cs typeface="Tahoma" panose="020B0604030504040204" pitchFamily="34" charset="0"/>
            </a:endParaRPr>
          </a:p>
        </p:txBody>
      </p:sp>
      <p:sp>
        <p:nvSpPr>
          <p:cNvPr id="5" name="CasellaDiTesto 4"/>
          <p:cNvSpPr txBox="1"/>
          <p:nvPr/>
        </p:nvSpPr>
        <p:spPr>
          <a:xfrm>
            <a:off x="360609" y="1506828"/>
            <a:ext cx="11590985" cy="3970318"/>
          </a:xfrm>
          <a:prstGeom prst="rect">
            <a:avLst/>
          </a:prstGeom>
          <a:noFill/>
        </p:spPr>
        <p:txBody>
          <a:bodyPr wrap="square" rtlCol="0">
            <a:spAutoFit/>
          </a:bodyPr>
          <a:lstStyle/>
          <a:p>
            <a:r>
              <a:rPr lang="it-IT" dirty="0" smtClean="0"/>
              <a:t> </a:t>
            </a:r>
            <a:r>
              <a:rPr lang="it-IT" dirty="0"/>
              <a:t>V</a:t>
            </a:r>
            <a:r>
              <a:rPr lang="it-IT" dirty="0" smtClean="0"/>
              <a:t>i </a:t>
            </a:r>
            <a:r>
              <a:rPr lang="it-IT" dirty="0"/>
              <a:t>è un punto di contatto/convergenza tra le prospettive dell’antropologia americana e dell’antropologia britannica, e cioè lo </a:t>
            </a:r>
            <a:r>
              <a:rPr lang="it-IT" b="1" dirty="0"/>
              <a:t>sforzo di denazionalizzazione della ricerca etnografica.</a:t>
            </a:r>
            <a:r>
              <a:rPr lang="it-IT" dirty="0"/>
              <a:t> </a:t>
            </a:r>
          </a:p>
          <a:p>
            <a:endParaRPr lang="it-IT" dirty="0" smtClean="0"/>
          </a:p>
          <a:p>
            <a:r>
              <a:rPr lang="it-IT" dirty="0" smtClean="0"/>
              <a:t>Non </a:t>
            </a:r>
            <a:r>
              <a:rPr lang="it-IT" dirty="0"/>
              <a:t>solo </a:t>
            </a:r>
            <a:r>
              <a:rPr lang="it-IT" dirty="0" err="1"/>
              <a:t>Arensberg</a:t>
            </a:r>
            <a:r>
              <a:rPr lang="it-IT" dirty="0"/>
              <a:t> nella sua definizione di area </a:t>
            </a:r>
            <a:r>
              <a:rPr lang="it-IT" dirty="0" smtClean="0"/>
              <a:t>culturale (vedi sopra), </a:t>
            </a:r>
            <a:r>
              <a:rPr lang="it-IT" dirty="0"/>
              <a:t>ma anche Pitt-</a:t>
            </a:r>
            <a:r>
              <a:rPr lang="it-IT" dirty="0" err="1"/>
              <a:t>Rivers</a:t>
            </a:r>
            <a:r>
              <a:rPr lang="it-IT" dirty="0"/>
              <a:t>, a legittimazione del suo progetto di un’antropologia del Mediterraneo sottolineava infatti che:</a:t>
            </a:r>
          </a:p>
          <a:p>
            <a:r>
              <a:rPr lang="it-IT" dirty="0"/>
              <a:t> “Le comunità del Mediterraneo manifestano somiglianze tra paesi diversi e differenze all’interno delle frontiere nazionali più di quanto le affermazioni del moderno nazionalismo vorrebbero farci credere. […] un’antropologia sociale del Mediterraneo deve incominciare con queste diversità piuttosto che con gli stereotipi della cultura nazionale poiché dietro le diversità c’è lo spazio per scoprire le continuità […]” (Pitt-</a:t>
            </a:r>
            <a:r>
              <a:rPr lang="it-IT" dirty="0" err="1"/>
              <a:t>Rivers</a:t>
            </a:r>
            <a:r>
              <a:rPr lang="it-IT" dirty="0"/>
              <a:t> 1963)</a:t>
            </a:r>
          </a:p>
          <a:p>
            <a:endParaRPr lang="it-IT" dirty="0" smtClean="0"/>
          </a:p>
          <a:p>
            <a:r>
              <a:rPr lang="it-IT" dirty="0" smtClean="0"/>
              <a:t>E </a:t>
            </a:r>
            <a:r>
              <a:rPr lang="it-IT" dirty="0" err="1"/>
              <a:t>Peristiany</a:t>
            </a:r>
            <a:r>
              <a:rPr lang="it-IT" dirty="0"/>
              <a:t> lo sosteneva con queste considerazioni:</a:t>
            </a:r>
          </a:p>
          <a:p>
            <a:r>
              <a:rPr lang="it-IT" dirty="0"/>
              <a:t>“Le popolazioni mediterranee discusse nei contributi a questo volume [per esempio i </a:t>
            </a:r>
            <a:r>
              <a:rPr lang="it-IT" dirty="0" err="1"/>
              <a:t>Sarakatsani</a:t>
            </a:r>
            <a:r>
              <a:rPr lang="it-IT" dirty="0"/>
              <a:t> in Grecia, i beduini </a:t>
            </a:r>
            <a:r>
              <a:rPr lang="it-IT" dirty="0" err="1"/>
              <a:t>Awlad</a:t>
            </a:r>
            <a:r>
              <a:rPr lang="it-IT" dirty="0"/>
              <a:t> ‘Ali in Egitto, i Cabili in Algeria] sono costantemente richiamate ad usare i concetti di onore e vergogna per valutare la loro stessa condotta e la condotta degli altri” (</a:t>
            </a:r>
            <a:r>
              <a:rPr lang="it-IT" dirty="0" err="1"/>
              <a:t>Peristiany</a:t>
            </a:r>
            <a:r>
              <a:rPr lang="it-IT" dirty="0"/>
              <a:t> 1966</a:t>
            </a:r>
            <a:r>
              <a:rPr lang="it-IT" dirty="0" smtClean="0"/>
              <a:t>)                                                                                                 </a:t>
            </a:r>
            <a:endParaRPr lang="it-IT" dirty="0"/>
          </a:p>
        </p:txBody>
      </p:sp>
    </p:spTree>
    <p:extLst>
      <p:ext uri="{BB962C8B-B14F-4D97-AF65-F5344CB8AC3E}">
        <p14:creationId xmlns:p14="http://schemas.microsoft.com/office/powerpoint/2010/main" val="33653439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smtClean="0"/>
              <a:t>Antropologia del Mediterraneo</a:t>
            </a:r>
            <a:endParaRPr lang="it-IT"/>
          </a:p>
        </p:txBody>
      </p:sp>
      <p:sp>
        <p:nvSpPr>
          <p:cNvPr id="3" name="CasellaDiTesto 2"/>
          <p:cNvSpPr txBox="1"/>
          <p:nvPr/>
        </p:nvSpPr>
        <p:spPr>
          <a:xfrm>
            <a:off x="154546" y="5769735"/>
            <a:ext cx="4458272" cy="646331"/>
          </a:xfrm>
          <a:prstGeom prst="rect">
            <a:avLst/>
          </a:prstGeom>
          <a:noFill/>
        </p:spPr>
        <p:txBody>
          <a:bodyPr wrap="none" rtlCol="0">
            <a:spAutoFit/>
          </a:bodyPr>
          <a:lstStyle/>
          <a:p>
            <a:r>
              <a:rPr lang="it-IT" b="1" dirty="0" smtClean="0">
                <a:solidFill>
                  <a:schemeClr val="bg1"/>
                </a:solidFill>
                <a:latin typeface="Tahoma" panose="020B0604030504040204" pitchFamily="34" charset="0"/>
                <a:ea typeface="Tahoma" panose="020B0604030504040204" pitchFamily="34" charset="0"/>
                <a:cs typeface="Tahoma" panose="020B0604030504040204" pitchFamily="34" charset="0"/>
              </a:rPr>
              <a:t>Antropologia </a:t>
            </a:r>
            <a:r>
              <a:rPr lang="it-IT" b="1" dirty="0">
                <a:solidFill>
                  <a:schemeClr val="bg1"/>
                </a:solidFill>
                <a:latin typeface="Tahoma" panose="020B0604030504040204" pitchFamily="34" charset="0"/>
                <a:ea typeface="Tahoma" panose="020B0604030504040204" pitchFamily="34" charset="0"/>
                <a:cs typeface="Tahoma" panose="020B0604030504040204" pitchFamily="34" charset="0"/>
              </a:rPr>
              <a:t>del Mediterraneo</a:t>
            </a:r>
          </a:p>
          <a:p>
            <a:r>
              <a:rPr lang="it-IT" sz="1200" b="1" dirty="0">
                <a:solidFill>
                  <a:schemeClr val="bg1"/>
                </a:solidFill>
                <a:latin typeface="Tahoma" panose="020B0604030504040204" pitchFamily="34" charset="0"/>
                <a:ea typeface="Tahoma" panose="020B0604030504040204" pitchFamily="34" charset="0"/>
                <a:cs typeface="Tahoma" panose="020B0604030504040204" pitchFamily="34" charset="0"/>
              </a:rPr>
              <a:t>Paola Sacchi – Pier Paolo </a:t>
            </a:r>
            <a:r>
              <a:rPr lang="it-IT" sz="1200" b="1" dirty="0" err="1" smtClean="0">
                <a:solidFill>
                  <a:schemeClr val="bg1"/>
                </a:solidFill>
                <a:latin typeface="Tahoma" panose="020B0604030504040204" pitchFamily="34" charset="0"/>
                <a:ea typeface="Tahoma" panose="020B0604030504040204" pitchFamily="34" charset="0"/>
                <a:cs typeface="Tahoma" panose="020B0604030504040204" pitchFamily="34" charset="0"/>
              </a:rPr>
              <a:t>Viazzo</a:t>
            </a:r>
            <a:r>
              <a:rPr lang="it-IT" dirty="0" smtClean="0"/>
              <a:t>                                  </a:t>
            </a:r>
          </a:p>
        </p:txBody>
      </p:sp>
      <p:sp>
        <p:nvSpPr>
          <p:cNvPr id="4" name="CasellaDiTesto 3"/>
          <p:cNvSpPr txBox="1"/>
          <p:nvPr/>
        </p:nvSpPr>
        <p:spPr>
          <a:xfrm>
            <a:off x="141668" y="283335"/>
            <a:ext cx="9728473" cy="523220"/>
          </a:xfrm>
          <a:prstGeom prst="rect">
            <a:avLst/>
          </a:prstGeom>
          <a:noFill/>
        </p:spPr>
        <p:txBody>
          <a:bodyPr wrap="square" rtlCol="0">
            <a:spAutoFit/>
          </a:bodyPr>
          <a:lstStyle/>
          <a:p>
            <a:r>
              <a:rPr lang="it-IT" dirty="0" smtClean="0"/>
              <a:t> </a:t>
            </a:r>
            <a:r>
              <a:rPr lang="it-IT" sz="2800" b="1" dirty="0" smtClean="0">
                <a:latin typeface="Tahoma" panose="020B0604030504040204" pitchFamily="34" charset="0"/>
                <a:ea typeface="Tahoma" panose="020B0604030504040204" pitchFamily="34" charset="0"/>
                <a:cs typeface="Tahoma" panose="020B0604030504040204" pitchFamily="34" charset="0"/>
              </a:rPr>
              <a:t>Un’area di «comunicazione interculturale», piuttosto </a:t>
            </a:r>
            <a:r>
              <a:rPr lang="it-IT" dirty="0" smtClean="0"/>
              <a:t>                                                                          </a:t>
            </a:r>
            <a:endParaRPr lang="it-IT" dirty="0"/>
          </a:p>
        </p:txBody>
      </p:sp>
      <p:sp>
        <p:nvSpPr>
          <p:cNvPr id="5" name="CasellaDiTesto 4"/>
          <p:cNvSpPr txBox="1"/>
          <p:nvPr/>
        </p:nvSpPr>
        <p:spPr>
          <a:xfrm>
            <a:off x="562159" y="1572127"/>
            <a:ext cx="3136572" cy="3970318"/>
          </a:xfrm>
          <a:prstGeom prst="rect">
            <a:avLst/>
          </a:prstGeom>
          <a:noFill/>
        </p:spPr>
        <p:txBody>
          <a:bodyPr wrap="square" rtlCol="0">
            <a:spAutoFit/>
          </a:bodyPr>
          <a:lstStyle/>
          <a:p>
            <a:r>
              <a:rPr lang="it-IT" b="1" dirty="0"/>
              <a:t>L</a:t>
            </a:r>
            <a:r>
              <a:rPr lang="it-IT" b="1" dirty="0" smtClean="0"/>
              <a:t>’antropologia </a:t>
            </a:r>
            <a:r>
              <a:rPr lang="it-IT" b="1" dirty="0"/>
              <a:t>britannica </a:t>
            </a:r>
            <a:r>
              <a:rPr lang="it-IT" dirty="0"/>
              <a:t>è poco simpatetica nei confronti della nozione di area culturale, che si fonda su una concezione atomistica della cultura </a:t>
            </a:r>
            <a:r>
              <a:rPr lang="it-IT" dirty="0" smtClean="0"/>
              <a:t>(un insieme casuale di elementi) assai </a:t>
            </a:r>
            <a:r>
              <a:rPr lang="it-IT" dirty="0"/>
              <a:t>lontana dalla prospettiva funzionalista di società e cultura come complesso di fenomeni </a:t>
            </a:r>
            <a:r>
              <a:rPr lang="it-IT" dirty="0" smtClean="0"/>
              <a:t>interrelati, un sistema appunto.                                                                 </a:t>
            </a:r>
            <a:endParaRPr lang="it-IT" dirty="0"/>
          </a:p>
          <a:p>
            <a:endParaRPr lang="it-IT" dirty="0" smtClean="0"/>
          </a:p>
          <a:p>
            <a:r>
              <a:rPr lang="en-GB" sz="1200" dirty="0"/>
              <a:t>J. Davis, </a:t>
            </a:r>
            <a:r>
              <a:rPr lang="en-GB" sz="1200" i="1" dirty="0"/>
              <a:t>People of the Mediterranean. An essay in comparative social anthropology</a:t>
            </a:r>
            <a:r>
              <a:rPr lang="en-GB" sz="1200" dirty="0"/>
              <a:t>, London, Routledge &amp; Kegan Paul, 1977</a:t>
            </a:r>
            <a:endParaRPr lang="it-IT" sz="1200" dirty="0"/>
          </a:p>
        </p:txBody>
      </p:sp>
      <p:sp>
        <p:nvSpPr>
          <p:cNvPr id="7" name="CasellaDiTesto 6"/>
          <p:cNvSpPr txBox="1"/>
          <p:nvPr/>
        </p:nvSpPr>
        <p:spPr>
          <a:xfrm>
            <a:off x="4166882" y="1094704"/>
            <a:ext cx="7868236" cy="4524315"/>
          </a:xfrm>
          <a:prstGeom prst="rect">
            <a:avLst/>
          </a:prstGeom>
          <a:noFill/>
        </p:spPr>
        <p:txBody>
          <a:bodyPr wrap="square" rtlCol="0">
            <a:spAutoFit/>
          </a:bodyPr>
          <a:lstStyle/>
          <a:p>
            <a:r>
              <a:rPr lang="it-IT" dirty="0" smtClean="0"/>
              <a:t> </a:t>
            </a:r>
            <a:r>
              <a:rPr lang="it-IT" dirty="0"/>
              <a:t>Per l’antropologia britannica</a:t>
            </a:r>
            <a:r>
              <a:rPr lang="it-IT" b="1" dirty="0"/>
              <a:t> </a:t>
            </a:r>
            <a:r>
              <a:rPr lang="it-IT" dirty="0"/>
              <a:t>il Mediterraneo può essere più opportunamente definito come una “area di comunicazione interculturale”</a:t>
            </a:r>
            <a:r>
              <a:rPr lang="it-IT" b="1" dirty="0"/>
              <a:t>, </a:t>
            </a:r>
            <a:r>
              <a:rPr lang="it-IT" dirty="0"/>
              <a:t>secondo un’espressione che vi </a:t>
            </a:r>
            <a:r>
              <a:rPr lang="it-IT" dirty="0" smtClean="0"/>
              <a:t>proponiamo </a:t>
            </a:r>
            <a:r>
              <a:rPr lang="it-IT" dirty="0"/>
              <a:t>come etichetta per la posizione bene argomentata da </a:t>
            </a:r>
            <a:r>
              <a:rPr lang="it-IT" b="1" dirty="0"/>
              <a:t>John </a:t>
            </a:r>
            <a:r>
              <a:rPr lang="it-IT" b="1" dirty="0" smtClean="0"/>
              <a:t>Davis </a:t>
            </a:r>
            <a:r>
              <a:rPr lang="it-IT" dirty="0" smtClean="0"/>
              <a:t>nel decennio successivo, alla fine degli anni ‘70:</a:t>
            </a:r>
            <a:endParaRPr lang="it-IT" dirty="0"/>
          </a:p>
          <a:p>
            <a:r>
              <a:rPr lang="it-IT" dirty="0"/>
              <a:t>“L’ordine sociale mediterraneo non fa riferimento a una società aborigena …. né è mai stato un ordine sociale completo, nel senso che esistesse una gamma completa di istituzioni sociali (una famiglia mediterranea, un’economia, un sistema di governo, una religione mediterranee): esso è invece il risultato delle istituzioni, dei costumi e delle pratiche prodotte da </a:t>
            </a:r>
            <a:r>
              <a:rPr lang="it-IT" u="sng" dirty="0"/>
              <a:t>migliaia di anni di rapporti e di commercio</a:t>
            </a:r>
            <a:r>
              <a:rPr lang="it-IT" dirty="0"/>
              <a:t>, la creazione di genti estremamente diverse entrate in contatto lungo le coste mediterranee.”</a:t>
            </a:r>
          </a:p>
          <a:p>
            <a:r>
              <a:rPr lang="it-IT" dirty="0" smtClean="0"/>
              <a:t>“coloro </a:t>
            </a:r>
            <a:r>
              <a:rPr lang="it-IT" dirty="0"/>
              <a:t>che abitano l’area appartengono a tipi nettamente diversi … ma diciamo anche che tutti costoro hanno commerciato e comunicato, conquistato e convertito, si sono sposati e sono emigrati per sei o settemila anni, e allora non è così assurdo affermare che al termine ‘mediterraneo’ può essere attribuito un significato antropologico</a:t>
            </a:r>
            <a:r>
              <a:rPr lang="it-IT" dirty="0" smtClean="0"/>
              <a:t>”</a:t>
            </a:r>
            <a:endParaRPr lang="it-IT" dirty="0"/>
          </a:p>
        </p:txBody>
      </p:sp>
      <p:sp>
        <p:nvSpPr>
          <p:cNvPr id="8" name="Pergamena 1 7"/>
          <p:cNvSpPr/>
          <p:nvPr/>
        </p:nvSpPr>
        <p:spPr>
          <a:xfrm>
            <a:off x="0" y="1054948"/>
            <a:ext cx="4166883" cy="4392287"/>
          </a:xfrm>
          <a:prstGeom prst="verticalScroll">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10696234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smtClean="0"/>
              <a:t>Antropologia del Mediterraneo</a:t>
            </a:r>
            <a:endParaRPr lang="it-IT"/>
          </a:p>
        </p:txBody>
      </p:sp>
      <p:sp>
        <p:nvSpPr>
          <p:cNvPr id="3" name="CasellaDiTesto 2"/>
          <p:cNvSpPr txBox="1"/>
          <p:nvPr/>
        </p:nvSpPr>
        <p:spPr>
          <a:xfrm>
            <a:off x="373487" y="412124"/>
            <a:ext cx="9443611" cy="523220"/>
          </a:xfrm>
          <a:prstGeom prst="rect">
            <a:avLst/>
          </a:prstGeom>
          <a:noFill/>
        </p:spPr>
        <p:txBody>
          <a:bodyPr wrap="none" rtlCol="0">
            <a:spAutoFit/>
          </a:bodyPr>
          <a:lstStyle/>
          <a:p>
            <a:r>
              <a:rPr lang="it-IT" sz="2800" b="1" dirty="0" smtClean="0">
                <a:latin typeface="Tahoma" panose="020B0604030504040204" pitchFamily="34" charset="0"/>
                <a:ea typeface="Tahoma" panose="020B0604030504040204" pitchFamily="34" charset="0"/>
                <a:cs typeface="Tahoma" panose="020B0604030504040204" pitchFamily="34" charset="0"/>
              </a:rPr>
              <a:t>L’unità del Mediterraneo: una storia di interazione</a:t>
            </a:r>
            <a:endParaRPr lang="it-IT" sz="2800" b="1" dirty="0">
              <a:latin typeface="Tahoma" panose="020B0604030504040204" pitchFamily="34" charset="0"/>
              <a:ea typeface="Tahoma" panose="020B0604030504040204" pitchFamily="34" charset="0"/>
              <a:cs typeface="Tahoma" panose="020B0604030504040204" pitchFamily="34" charset="0"/>
            </a:endParaRPr>
          </a:p>
        </p:txBody>
      </p:sp>
      <p:sp>
        <p:nvSpPr>
          <p:cNvPr id="4" name="CasellaDiTesto 3"/>
          <p:cNvSpPr txBox="1"/>
          <p:nvPr/>
        </p:nvSpPr>
        <p:spPr>
          <a:xfrm>
            <a:off x="103031" y="5821251"/>
            <a:ext cx="3727302" cy="646331"/>
          </a:xfrm>
          <a:prstGeom prst="rect">
            <a:avLst/>
          </a:prstGeom>
          <a:noFill/>
        </p:spPr>
        <p:txBody>
          <a:bodyPr wrap="none" rtlCol="0">
            <a:spAutoFit/>
          </a:bodyPr>
          <a:lstStyle/>
          <a:p>
            <a:r>
              <a:rPr lang="it-IT" b="1" dirty="0">
                <a:solidFill>
                  <a:schemeClr val="bg1"/>
                </a:solidFill>
                <a:latin typeface="Tahoma" panose="020B0604030504040204" pitchFamily="34" charset="0"/>
                <a:ea typeface="Tahoma" panose="020B0604030504040204" pitchFamily="34" charset="0"/>
                <a:cs typeface="Tahoma" panose="020B0604030504040204" pitchFamily="34" charset="0"/>
              </a:rPr>
              <a:t>Antropologia del Mediterraneo</a:t>
            </a:r>
          </a:p>
          <a:p>
            <a:r>
              <a:rPr lang="it-IT" sz="1200" b="1" dirty="0">
                <a:solidFill>
                  <a:schemeClr val="bg1"/>
                </a:solidFill>
                <a:latin typeface="Tahoma" panose="020B0604030504040204" pitchFamily="34" charset="0"/>
                <a:ea typeface="Tahoma" panose="020B0604030504040204" pitchFamily="34" charset="0"/>
                <a:cs typeface="Tahoma" panose="020B0604030504040204" pitchFamily="34" charset="0"/>
              </a:rPr>
              <a:t>Paola Sacchi – Pier Paolo </a:t>
            </a:r>
            <a:r>
              <a:rPr lang="it-IT" sz="1200" b="1" dirty="0" err="1">
                <a:solidFill>
                  <a:schemeClr val="bg1"/>
                </a:solidFill>
                <a:latin typeface="Tahoma" panose="020B0604030504040204" pitchFamily="34" charset="0"/>
                <a:ea typeface="Tahoma" panose="020B0604030504040204" pitchFamily="34" charset="0"/>
                <a:cs typeface="Tahoma" panose="020B0604030504040204" pitchFamily="34" charset="0"/>
              </a:rPr>
              <a:t>Viazzo</a:t>
            </a:r>
            <a:r>
              <a:rPr lang="it-IT" dirty="0" smtClean="0"/>
              <a:t>   </a:t>
            </a:r>
            <a:endParaRPr lang="it-IT" dirty="0"/>
          </a:p>
        </p:txBody>
      </p:sp>
      <p:sp>
        <p:nvSpPr>
          <p:cNvPr id="5" name="Rettangolo 4"/>
          <p:cNvSpPr/>
          <p:nvPr/>
        </p:nvSpPr>
        <p:spPr>
          <a:xfrm>
            <a:off x="373487" y="1647651"/>
            <a:ext cx="6096000" cy="2862322"/>
          </a:xfrm>
          <a:prstGeom prst="rect">
            <a:avLst/>
          </a:prstGeom>
        </p:spPr>
        <p:txBody>
          <a:bodyPr>
            <a:spAutoFit/>
          </a:bodyPr>
          <a:lstStyle/>
          <a:p>
            <a:pPr algn="just">
              <a:spcAft>
                <a:spcPts val="0"/>
              </a:spcAft>
            </a:pPr>
            <a:r>
              <a:rPr lang="it-IT" b="1" i="1" dirty="0">
                <a:ea typeface="Times New Roman" panose="02020603050405020304" pitchFamily="18" charset="0"/>
                <a:cs typeface="Times New Roman" panose="02020603050405020304" pitchFamily="18" charset="0"/>
              </a:rPr>
              <a:t>L’unità del Mediterraneo</a:t>
            </a:r>
            <a:r>
              <a:rPr lang="it-IT" dirty="0">
                <a:ea typeface="Times New Roman" panose="02020603050405020304" pitchFamily="18" charset="0"/>
                <a:cs typeface="Times New Roman" panose="02020603050405020304" pitchFamily="18" charset="0"/>
              </a:rPr>
              <a:t>, nella prospettiva che propone John Davis, non è costituita da tratti comuni e distintivi, come è invece per coloro che utilizzano la nozione di area culturale mediterranea, ma da una lunga </a:t>
            </a:r>
            <a:r>
              <a:rPr lang="it-IT" u="sng" dirty="0">
                <a:ea typeface="Times New Roman" panose="02020603050405020304" pitchFamily="18" charset="0"/>
                <a:cs typeface="Times New Roman" panose="02020603050405020304" pitchFamily="18" charset="0"/>
              </a:rPr>
              <a:t>storia di contatti e scambi</a:t>
            </a:r>
            <a:r>
              <a:rPr lang="it-IT" dirty="0">
                <a:ea typeface="Times New Roman" panose="02020603050405020304" pitchFamily="18" charset="0"/>
                <a:cs typeface="Times New Roman" panose="02020603050405020304" pitchFamily="18" charset="0"/>
              </a:rPr>
              <a:t>. </a:t>
            </a:r>
            <a:endParaRPr lang="it-IT" sz="1200" dirty="0">
              <a:ea typeface="Times New Roman" panose="02020603050405020304" pitchFamily="18" charset="0"/>
            </a:endParaRPr>
          </a:p>
          <a:p>
            <a:pPr algn="just">
              <a:spcAft>
                <a:spcPts val="0"/>
              </a:spcAft>
            </a:pPr>
            <a:endParaRPr lang="it-IT" dirty="0" smtClean="0">
              <a:ea typeface="Times New Roman" panose="02020603050405020304" pitchFamily="18" charset="0"/>
              <a:cs typeface="Times New Roman" panose="02020603050405020304" pitchFamily="18" charset="0"/>
            </a:endParaRPr>
          </a:p>
          <a:p>
            <a:pPr algn="just">
              <a:spcAft>
                <a:spcPts val="0"/>
              </a:spcAft>
            </a:pPr>
            <a:r>
              <a:rPr lang="it-IT" dirty="0" smtClean="0">
                <a:ea typeface="Times New Roman" panose="02020603050405020304" pitchFamily="18" charset="0"/>
                <a:cs typeface="Times New Roman" panose="02020603050405020304" pitchFamily="18" charset="0"/>
              </a:rPr>
              <a:t>In </a:t>
            </a:r>
            <a:r>
              <a:rPr lang="it-IT" dirty="0">
                <a:ea typeface="Times New Roman" panose="02020603050405020304" pitchFamily="18" charset="0"/>
                <a:cs typeface="Times New Roman" panose="02020603050405020304" pitchFamily="18" charset="0"/>
              </a:rPr>
              <a:t>questo senso è possibile pensare al Mediterraneo nei termini di un’area di interazione e comunicazione interculturale, una nozione a sostegno del lavoro di comparazione che gli antropologi devono fare e da cui occorre far emergere ricorrenze/somiglianze culturali e sociali</a:t>
            </a:r>
            <a:r>
              <a:rPr lang="it-IT" dirty="0">
                <a:latin typeface="Arial" panose="020B0604020202020204" pitchFamily="34" charset="0"/>
                <a:ea typeface="Times New Roman" panose="02020603050405020304" pitchFamily="18" charset="0"/>
                <a:cs typeface="Times New Roman" panose="02020603050405020304" pitchFamily="18" charset="0"/>
              </a:rPr>
              <a:t>.</a:t>
            </a:r>
            <a:endParaRPr lang="it-IT" sz="1200" dirty="0">
              <a:effectLst/>
              <a:latin typeface="Times New Roman" panose="02020603050405020304" pitchFamily="18" charset="0"/>
              <a:ea typeface="Times New Roman" panose="02020603050405020304" pitchFamily="18" charset="0"/>
            </a:endParaRPr>
          </a:p>
        </p:txBody>
      </p:sp>
      <p:pic>
        <p:nvPicPr>
          <p:cNvPr id="7" name="Immagin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59353" y="891904"/>
            <a:ext cx="3038475" cy="4607375"/>
          </a:xfrm>
          <a:prstGeom prst="rect">
            <a:avLst/>
          </a:prstGeom>
        </p:spPr>
      </p:pic>
    </p:spTree>
    <p:extLst>
      <p:ext uri="{BB962C8B-B14F-4D97-AF65-F5344CB8AC3E}">
        <p14:creationId xmlns:p14="http://schemas.microsoft.com/office/powerpoint/2010/main" val="32488836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smtClean="0"/>
              <a:t>Antropologia del Mediterraneo</a:t>
            </a:r>
            <a:endParaRPr lang="it-IT"/>
          </a:p>
        </p:txBody>
      </p:sp>
      <p:sp>
        <p:nvSpPr>
          <p:cNvPr id="3" name="CasellaDiTesto 2"/>
          <p:cNvSpPr txBox="1"/>
          <p:nvPr/>
        </p:nvSpPr>
        <p:spPr>
          <a:xfrm>
            <a:off x="231820" y="5821251"/>
            <a:ext cx="3780202" cy="553998"/>
          </a:xfrm>
          <a:prstGeom prst="rect">
            <a:avLst/>
          </a:prstGeom>
          <a:noFill/>
        </p:spPr>
        <p:txBody>
          <a:bodyPr wrap="none" rtlCol="0">
            <a:spAutoFit/>
          </a:bodyPr>
          <a:lstStyle/>
          <a:p>
            <a:r>
              <a:rPr lang="it-IT" b="1" dirty="0" smtClean="0">
                <a:solidFill>
                  <a:schemeClr val="bg1"/>
                </a:solidFill>
                <a:latin typeface="Tahoma" panose="020B0604030504040204" pitchFamily="34" charset="0"/>
                <a:ea typeface="Tahoma" panose="020B0604030504040204" pitchFamily="34" charset="0"/>
                <a:cs typeface="Tahoma" panose="020B0604030504040204" pitchFamily="34" charset="0"/>
              </a:rPr>
              <a:t>Antropologia </a:t>
            </a:r>
            <a:r>
              <a:rPr lang="it-IT" b="1" dirty="0">
                <a:solidFill>
                  <a:schemeClr val="bg1"/>
                </a:solidFill>
                <a:latin typeface="Tahoma" panose="020B0604030504040204" pitchFamily="34" charset="0"/>
                <a:ea typeface="Tahoma" panose="020B0604030504040204" pitchFamily="34" charset="0"/>
                <a:cs typeface="Tahoma" panose="020B0604030504040204" pitchFamily="34" charset="0"/>
              </a:rPr>
              <a:t>del Mediterraneo</a:t>
            </a:r>
          </a:p>
          <a:p>
            <a:r>
              <a:rPr lang="it-IT" sz="1200" b="1" dirty="0">
                <a:solidFill>
                  <a:schemeClr val="bg1"/>
                </a:solidFill>
                <a:latin typeface="Tahoma" panose="020B0604030504040204" pitchFamily="34" charset="0"/>
                <a:ea typeface="Tahoma" panose="020B0604030504040204" pitchFamily="34" charset="0"/>
                <a:cs typeface="Tahoma" panose="020B0604030504040204" pitchFamily="34" charset="0"/>
              </a:rPr>
              <a:t>Paola Sacchi – Pier Paolo </a:t>
            </a:r>
            <a:r>
              <a:rPr lang="it-IT" sz="1200" b="1" dirty="0" err="1">
                <a:solidFill>
                  <a:schemeClr val="bg1"/>
                </a:solidFill>
                <a:latin typeface="Tahoma" panose="020B0604030504040204" pitchFamily="34" charset="0"/>
                <a:ea typeface="Tahoma" panose="020B0604030504040204" pitchFamily="34" charset="0"/>
                <a:cs typeface="Tahoma" panose="020B0604030504040204" pitchFamily="34" charset="0"/>
              </a:rPr>
              <a:t>Viazzo</a:t>
            </a:r>
            <a:r>
              <a:rPr lang="it-IT" sz="1200" dirty="0" smtClean="0"/>
              <a:t>  </a:t>
            </a:r>
          </a:p>
        </p:txBody>
      </p:sp>
      <p:sp>
        <p:nvSpPr>
          <p:cNvPr id="4" name="CasellaDiTesto 3"/>
          <p:cNvSpPr txBox="1"/>
          <p:nvPr/>
        </p:nvSpPr>
        <p:spPr>
          <a:xfrm>
            <a:off x="231820" y="137635"/>
            <a:ext cx="9273693" cy="523220"/>
          </a:xfrm>
          <a:prstGeom prst="rect">
            <a:avLst/>
          </a:prstGeom>
          <a:noFill/>
        </p:spPr>
        <p:txBody>
          <a:bodyPr wrap="none" rtlCol="0">
            <a:spAutoFit/>
          </a:bodyPr>
          <a:lstStyle/>
          <a:p>
            <a:r>
              <a:rPr lang="it-IT" sz="2800" b="1" dirty="0" smtClean="0">
                <a:latin typeface="Tahoma" panose="020B0604030504040204" pitchFamily="34" charset="0"/>
                <a:ea typeface="Tahoma" panose="020B0604030504040204" pitchFamily="34" charset="0"/>
                <a:cs typeface="Tahoma" panose="020B0604030504040204" pitchFamily="34" charset="0"/>
              </a:rPr>
              <a:t>L’unità del Mediterraneo secondo Fernand </a:t>
            </a:r>
            <a:r>
              <a:rPr lang="it-IT" sz="2800" b="1" dirty="0" err="1" smtClean="0">
                <a:latin typeface="Tahoma" panose="020B0604030504040204" pitchFamily="34" charset="0"/>
                <a:ea typeface="Tahoma" panose="020B0604030504040204" pitchFamily="34" charset="0"/>
                <a:cs typeface="Tahoma" panose="020B0604030504040204" pitchFamily="34" charset="0"/>
              </a:rPr>
              <a:t>Braudel</a:t>
            </a:r>
            <a:endParaRPr lang="it-IT" sz="2800" b="1" dirty="0">
              <a:latin typeface="Tahoma" panose="020B0604030504040204" pitchFamily="34" charset="0"/>
              <a:ea typeface="Tahoma" panose="020B0604030504040204" pitchFamily="34" charset="0"/>
              <a:cs typeface="Tahoma" panose="020B0604030504040204" pitchFamily="34" charset="0"/>
            </a:endParaRPr>
          </a:p>
        </p:txBody>
      </p:sp>
      <p:sp>
        <p:nvSpPr>
          <p:cNvPr id="5" name="Rettangolo 4"/>
          <p:cNvSpPr/>
          <p:nvPr/>
        </p:nvSpPr>
        <p:spPr>
          <a:xfrm>
            <a:off x="231820" y="854038"/>
            <a:ext cx="6941712" cy="4524315"/>
          </a:xfrm>
          <a:prstGeom prst="rect">
            <a:avLst/>
          </a:prstGeom>
        </p:spPr>
        <p:txBody>
          <a:bodyPr wrap="square">
            <a:spAutoFit/>
          </a:bodyPr>
          <a:lstStyle/>
          <a:p>
            <a:pPr algn="just">
              <a:spcAft>
                <a:spcPts val="0"/>
              </a:spcAft>
            </a:pPr>
            <a:r>
              <a:rPr lang="it-IT" dirty="0">
                <a:ea typeface="Times New Roman" panose="02020603050405020304" pitchFamily="18" charset="0"/>
                <a:cs typeface="Times New Roman" panose="02020603050405020304" pitchFamily="18" charset="0"/>
              </a:rPr>
              <a:t>La paternità dell’idea del Mediterraneo come area di comunicazione e scambio deve essere attribuita, secondo Davis – che lo richiama esplicitamente a fondamento delle sue tesi, allo storico modernista francese Fernand </a:t>
            </a:r>
            <a:r>
              <a:rPr lang="it-IT" dirty="0" err="1">
                <a:ea typeface="Times New Roman" panose="02020603050405020304" pitchFamily="18" charset="0"/>
                <a:cs typeface="Times New Roman" panose="02020603050405020304" pitchFamily="18" charset="0"/>
              </a:rPr>
              <a:t>Braudel</a:t>
            </a:r>
            <a:r>
              <a:rPr lang="it-IT" dirty="0">
                <a:ea typeface="Times New Roman" panose="02020603050405020304" pitchFamily="18" charset="0"/>
                <a:cs typeface="Times New Roman" panose="02020603050405020304" pitchFamily="18" charset="0"/>
              </a:rPr>
              <a:t>. </a:t>
            </a:r>
            <a:r>
              <a:rPr lang="it-IT" dirty="0" smtClean="0">
                <a:ea typeface="Times New Roman" panose="02020603050405020304" pitchFamily="18" charset="0"/>
                <a:cs typeface="Times New Roman" panose="02020603050405020304" pitchFamily="18" charset="0"/>
              </a:rPr>
              <a:t>Tuttavia, </a:t>
            </a:r>
            <a:r>
              <a:rPr lang="it-IT" dirty="0">
                <a:ea typeface="Times New Roman" panose="02020603050405020304" pitchFamily="18" charset="0"/>
                <a:cs typeface="Times New Roman" panose="02020603050405020304" pitchFamily="18" charset="0"/>
              </a:rPr>
              <a:t>le considerazioni di </a:t>
            </a:r>
            <a:r>
              <a:rPr lang="it-IT" dirty="0" err="1">
                <a:ea typeface="Times New Roman" panose="02020603050405020304" pitchFamily="18" charset="0"/>
                <a:cs typeface="Times New Roman" panose="02020603050405020304" pitchFamily="18" charset="0"/>
              </a:rPr>
              <a:t>Braudel</a:t>
            </a:r>
            <a:r>
              <a:rPr lang="it-IT" dirty="0">
                <a:ea typeface="Times New Roman" panose="02020603050405020304" pitchFamily="18" charset="0"/>
                <a:cs typeface="Times New Roman" panose="02020603050405020304" pitchFamily="18" charset="0"/>
              </a:rPr>
              <a:t> sul Mediterraneo sono sospese tra </a:t>
            </a:r>
            <a:r>
              <a:rPr lang="it-IT" b="1" dirty="0" err="1">
                <a:ea typeface="Times New Roman" panose="02020603050405020304" pitchFamily="18" charset="0"/>
                <a:cs typeface="Times New Roman" panose="02020603050405020304" pitchFamily="18" charset="0"/>
              </a:rPr>
              <a:t>interazionismo</a:t>
            </a:r>
            <a:r>
              <a:rPr lang="it-IT" b="1" dirty="0">
                <a:ea typeface="Times New Roman" panose="02020603050405020304" pitchFamily="18" charset="0"/>
                <a:cs typeface="Times New Roman" panose="02020603050405020304" pitchFamily="18" charset="0"/>
              </a:rPr>
              <a:t> e determinismo geografico</a:t>
            </a:r>
            <a:r>
              <a:rPr lang="it-IT" dirty="0">
                <a:ea typeface="Times New Roman" panose="02020603050405020304" pitchFamily="18" charset="0"/>
                <a:cs typeface="Times New Roman" panose="02020603050405020304" pitchFamily="18" charset="0"/>
              </a:rPr>
              <a:t>: chiamano in causa sia i processi di interazione che avrebbero caratterizzato l’area nel tempo ma, ancor più, il peso dei fattori ambientali nel condizionare le società e generare somiglianze</a:t>
            </a:r>
            <a:r>
              <a:rPr lang="it-IT" dirty="0" smtClean="0">
                <a:ea typeface="Times New Roman" panose="02020603050405020304" pitchFamily="18" charset="0"/>
                <a:cs typeface="Times New Roman" panose="02020603050405020304" pitchFamily="18" charset="0"/>
              </a:rPr>
              <a:t>.</a:t>
            </a:r>
          </a:p>
          <a:p>
            <a:pPr algn="just">
              <a:spcAft>
                <a:spcPts val="0"/>
              </a:spcAft>
            </a:pPr>
            <a:endParaRPr lang="it-IT" dirty="0" smtClean="0">
              <a:ea typeface="Times New Roman" panose="02020603050405020304" pitchFamily="18" charset="0"/>
              <a:cs typeface="Times New Roman" panose="02020603050405020304" pitchFamily="18" charset="0"/>
            </a:endParaRPr>
          </a:p>
          <a:p>
            <a:pPr algn="just">
              <a:spcAft>
                <a:spcPts val="0"/>
              </a:spcAft>
            </a:pPr>
            <a:r>
              <a:rPr lang="it-IT" dirty="0" smtClean="0">
                <a:ea typeface="Times New Roman" panose="02020603050405020304" pitchFamily="18" charset="0"/>
                <a:cs typeface="Times New Roman" panose="02020603050405020304" pitchFamily="18" charset="0"/>
              </a:rPr>
              <a:t>Nel volume pubblicato </a:t>
            </a:r>
            <a:r>
              <a:rPr lang="it-IT" dirty="0">
                <a:ea typeface="Times New Roman" panose="02020603050405020304" pitchFamily="18" charset="0"/>
                <a:cs typeface="Times New Roman" panose="02020603050405020304" pitchFamily="18" charset="0"/>
              </a:rPr>
              <a:t>originariamente nel </a:t>
            </a:r>
            <a:r>
              <a:rPr lang="it-IT" dirty="0" smtClean="0">
                <a:ea typeface="Times New Roman" panose="02020603050405020304" pitchFamily="18" charset="0"/>
                <a:cs typeface="Times New Roman" panose="02020603050405020304" pitchFamily="18" charset="0"/>
              </a:rPr>
              <a:t>1949, e soprattutto nella </a:t>
            </a:r>
            <a:r>
              <a:rPr lang="it-IT" dirty="0">
                <a:ea typeface="Times New Roman" panose="02020603050405020304" pitchFamily="18" charset="0"/>
                <a:cs typeface="Times New Roman" panose="02020603050405020304" pitchFamily="18" charset="0"/>
              </a:rPr>
              <a:t>seconda edizione del </a:t>
            </a:r>
            <a:r>
              <a:rPr lang="it-IT" dirty="0" smtClean="0">
                <a:ea typeface="Times New Roman" panose="02020603050405020304" pitchFamily="18" charset="0"/>
                <a:cs typeface="Times New Roman" panose="02020603050405020304" pitchFamily="18" charset="0"/>
              </a:rPr>
              <a:t>1966 </a:t>
            </a:r>
            <a:r>
              <a:rPr lang="it-IT" dirty="0">
                <a:ea typeface="Times New Roman" panose="02020603050405020304" pitchFamily="18" charset="0"/>
                <a:cs typeface="Times New Roman" panose="02020603050405020304" pitchFamily="18" charset="0"/>
              </a:rPr>
              <a:t>riveduta e </a:t>
            </a:r>
            <a:r>
              <a:rPr lang="it-IT" dirty="0" smtClean="0">
                <a:ea typeface="Times New Roman" panose="02020603050405020304" pitchFamily="18" charset="0"/>
                <a:cs typeface="Times New Roman" panose="02020603050405020304" pitchFamily="18" charset="0"/>
              </a:rPr>
              <a:t>ampliata</a:t>
            </a:r>
            <a:r>
              <a:rPr lang="it-IT" dirty="0">
                <a:ea typeface="Times New Roman" panose="02020603050405020304" pitchFamily="18" charset="0"/>
                <a:cs typeface="Times New Roman" panose="02020603050405020304" pitchFamily="18" charset="0"/>
              </a:rPr>
              <a:t>,</a:t>
            </a:r>
            <a:r>
              <a:rPr lang="it-IT" dirty="0" smtClean="0">
                <a:ea typeface="Times New Roman" panose="02020603050405020304" pitchFamily="18" charset="0"/>
                <a:cs typeface="Times New Roman" panose="02020603050405020304" pitchFamily="18" charset="0"/>
              </a:rPr>
              <a:t> </a:t>
            </a:r>
            <a:r>
              <a:rPr lang="it-IT" dirty="0">
                <a:ea typeface="Times New Roman" panose="02020603050405020304" pitchFamily="18" charset="0"/>
                <a:cs typeface="Times New Roman" panose="02020603050405020304" pitchFamily="18" charset="0"/>
              </a:rPr>
              <a:t>lo storico ribadiva che </a:t>
            </a:r>
            <a:r>
              <a:rPr lang="it-IT" b="1" dirty="0">
                <a:ea typeface="Times New Roman" panose="02020603050405020304" pitchFamily="18" charset="0"/>
                <a:cs typeface="Times New Roman" panose="02020603050405020304" pitchFamily="18" charset="0"/>
              </a:rPr>
              <a:t>per la regione mediterranea si doveva parlare tanto di </a:t>
            </a:r>
            <a:r>
              <a:rPr lang="it-IT" b="1" u="sng" dirty="0">
                <a:ea typeface="Times New Roman" panose="02020603050405020304" pitchFamily="18" charset="0"/>
                <a:cs typeface="Times New Roman" panose="02020603050405020304" pitchFamily="18" charset="0"/>
              </a:rPr>
              <a:t>un’unità fisica</a:t>
            </a:r>
            <a:r>
              <a:rPr lang="it-IT" b="1" dirty="0">
                <a:ea typeface="Times New Roman" panose="02020603050405020304" pitchFamily="18" charset="0"/>
                <a:cs typeface="Times New Roman" panose="02020603050405020304" pitchFamily="18" charset="0"/>
              </a:rPr>
              <a:t>, legata a fattori morfologici e climatici, quanto di una “</a:t>
            </a:r>
            <a:r>
              <a:rPr lang="it-IT" b="1" u="sng" dirty="0">
                <a:ea typeface="Times New Roman" panose="02020603050405020304" pitchFamily="18" charset="0"/>
                <a:cs typeface="Times New Roman" panose="02020603050405020304" pitchFamily="18" charset="0"/>
              </a:rPr>
              <a:t>unità umana e necessariamente storica</a:t>
            </a:r>
            <a:r>
              <a:rPr lang="it-IT" b="1" dirty="0">
                <a:ea typeface="Times New Roman" panose="02020603050405020304" pitchFamily="18" charset="0"/>
                <a:cs typeface="Times New Roman" panose="02020603050405020304" pitchFamily="18" charset="0"/>
              </a:rPr>
              <a:t>”</a:t>
            </a:r>
            <a:r>
              <a:rPr lang="it-IT" dirty="0">
                <a:ea typeface="Times New Roman" panose="02020603050405020304" pitchFamily="18" charset="0"/>
                <a:cs typeface="Times New Roman" panose="02020603050405020304" pitchFamily="18" charset="0"/>
              </a:rPr>
              <a:t> generata dalle comunicazioni che le popolazioni che si erano affacciate sul mare o che ne avevano abitato il retroterra avevano intrattenuto fra loro nel corso dei millenni. </a:t>
            </a:r>
            <a:endParaRPr lang="it-IT" sz="1200" dirty="0">
              <a:ea typeface="Times New Roman" panose="02020603050405020304" pitchFamily="18" charset="0"/>
            </a:endParaRPr>
          </a:p>
        </p:txBody>
      </p:sp>
      <p:pic>
        <p:nvPicPr>
          <p:cNvPr id="6" name="Immagin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40958" y="996633"/>
            <a:ext cx="4672332" cy="5468561"/>
          </a:xfrm>
          <a:prstGeom prst="rect">
            <a:avLst/>
          </a:prstGeom>
        </p:spPr>
      </p:pic>
    </p:spTree>
    <p:extLst>
      <p:ext uri="{BB962C8B-B14F-4D97-AF65-F5344CB8AC3E}">
        <p14:creationId xmlns:p14="http://schemas.microsoft.com/office/powerpoint/2010/main" val="42771775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smtClean="0"/>
              <a:t>Antropologia del Mediterraneo</a:t>
            </a:r>
            <a:endParaRPr lang="it-IT"/>
          </a:p>
        </p:txBody>
      </p:sp>
      <p:sp>
        <p:nvSpPr>
          <p:cNvPr id="3" name="CasellaDiTesto 2"/>
          <p:cNvSpPr txBox="1"/>
          <p:nvPr/>
        </p:nvSpPr>
        <p:spPr>
          <a:xfrm>
            <a:off x="128789" y="5731099"/>
            <a:ext cx="3727302" cy="553998"/>
          </a:xfrm>
          <a:prstGeom prst="rect">
            <a:avLst/>
          </a:prstGeom>
          <a:noFill/>
        </p:spPr>
        <p:txBody>
          <a:bodyPr wrap="none" rtlCol="0">
            <a:spAutoFit/>
          </a:bodyPr>
          <a:lstStyle/>
          <a:p>
            <a:r>
              <a:rPr lang="it-IT" b="1" dirty="0">
                <a:solidFill>
                  <a:schemeClr val="bg1"/>
                </a:solidFill>
                <a:latin typeface="Tahoma" panose="020B0604030504040204" pitchFamily="34" charset="0"/>
                <a:ea typeface="Tahoma" panose="020B0604030504040204" pitchFamily="34" charset="0"/>
                <a:cs typeface="Tahoma" panose="020B0604030504040204" pitchFamily="34" charset="0"/>
              </a:rPr>
              <a:t>Antropologia del Mediterraneo</a:t>
            </a:r>
          </a:p>
          <a:p>
            <a:r>
              <a:rPr lang="it-IT" sz="1200" b="1" dirty="0">
                <a:solidFill>
                  <a:schemeClr val="bg1"/>
                </a:solidFill>
                <a:latin typeface="Tahoma" panose="020B0604030504040204" pitchFamily="34" charset="0"/>
                <a:ea typeface="Tahoma" panose="020B0604030504040204" pitchFamily="34" charset="0"/>
                <a:cs typeface="Tahoma" panose="020B0604030504040204" pitchFamily="34" charset="0"/>
              </a:rPr>
              <a:t>Paola Sacchi – Pier Paolo </a:t>
            </a:r>
            <a:r>
              <a:rPr lang="it-IT" sz="1200" b="1" dirty="0" err="1">
                <a:solidFill>
                  <a:schemeClr val="bg1"/>
                </a:solidFill>
                <a:latin typeface="Tahoma" panose="020B0604030504040204" pitchFamily="34" charset="0"/>
                <a:ea typeface="Tahoma" panose="020B0604030504040204" pitchFamily="34" charset="0"/>
                <a:cs typeface="Tahoma" panose="020B0604030504040204" pitchFamily="34" charset="0"/>
              </a:rPr>
              <a:t>Viazzo</a:t>
            </a:r>
            <a:r>
              <a:rPr lang="it-IT" sz="1200" dirty="0"/>
              <a:t>  </a:t>
            </a:r>
          </a:p>
        </p:txBody>
      </p:sp>
      <p:sp>
        <p:nvSpPr>
          <p:cNvPr id="4" name="CasellaDiTesto 3"/>
          <p:cNvSpPr txBox="1"/>
          <p:nvPr/>
        </p:nvSpPr>
        <p:spPr>
          <a:xfrm>
            <a:off x="309093" y="218941"/>
            <a:ext cx="9433993" cy="523220"/>
          </a:xfrm>
          <a:prstGeom prst="rect">
            <a:avLst/>
          </a:prstGeom>
          <a:noFill/>
        </p:spPr>
        <p:txBody>
          <a:bodyPr wrap="none" rtlCol="0">
            <a:spAutoFit/>
          </a:bodyPr>
          <a:lstStyle/>
          <a:p>
            <a:r>
              <a:rPr lang="it-IT" sz="2800" b="1" dirty="0" smtClean="0">
                <a:latin typeface="Tahoma" panose="020B0604030504040204" pitchFamily="34" charset="0"/>
                <a:ea typeface="Tahoma" panose="020B0604030504040204" pitchFamily="34" charset="0"/>
                <a:cs typeface="Tahoma" panose="020B0604030504040204" pitchFamily="34" charset="0"/>
              </a:rPr>
              <a:t>Il clima come unità fondamentale del Mediterraneo</a:t>
            </a:r>
            <a:endParaRPr lang="it-IT" sz="2800" b="1" dirty="0">
              <a:latin typeface="Tahoma" panose="020B0604030504040204" pitchFamily="34" charset="0"/>
              <a:ea typeface="Tahoma" panose="020B0604030504040204" pitchFamily="34" charset="0"/>
              <a:cs typeface="Tahoma" panose="020B0604030504040204" pitchFamily="34" charset="0"/>
            </a:endParaRPr>
          </a:p>
        </p:txBody>
      </p:sp>
      <p:sp>
        <p:nvSpPr>
          <p:cNvPr id="5" name="CasellaDiTesto 4"/>
          <p:cNvSpPr txBox="1"/>
          <p:nvPr/>
        </p:nvSpPr>
        <p:spPr>
          <a:xfrm>
            <a:off x="309093" y="1455313"/>
            <a:ext cx="7250806" cy="4247317"/>
          </a:xfrm>
          <a:prstGeom prst="rect">
            <a:avLst/>
          </a:prstGeom>
          <a:noFill/>
        </p:spPr>
        <p:txBody>
          <a:bodyPr wrap="square" rtlCol="0">
            <a:spAutoFit/>
          </a:bodyPr>
          <a:lstStyle/>
          <a:p>
            <a:r>
              <a:rPr lang="it-IT" dirty="0"/>
              <a:t>Il </a:t>
            </a:r>
            <a:r>
              <a:rPr lang="it-IT" dirty="0" err="1"/>
              <a:t>Braudel</a:t>
            </a:r>
            <a:r>
              <a:rPr lang="it-IT" dirty="0"/>
              <a:t> “</a:t>
            </a:r>
            <a:r>
              <a:rPr lang="it-IT" dirty="0" err="1"/>
              <a:t>interazionista</a:t>
            </a:r>
            <a:r>
              <a:rPr lang="it-IT" dirty="0"/>
              <a:t>” presenta il Mediterraneo come un insieme di strade, di terra e di mare (le rotte), che formano un sistema di circolazione che collega città e porti e che già nei tempi antichi aveva dato vita a uno spazio economico quasi unitario.</a:t>
            </a:r>
          </a:p>
          <a:p>
            <a:r>
              <a:rPr lang="it-IT" dirty="0"/>
              <a:t> </a:t>
            </a:r>
          </a:p>
          <a:p>
            <a:r>
              <a:rPr lang="it-IT" dirty="0"/>
              <a:t>Tuttavia, è la visione determinista a prevalere:</a:t>
            </a:r>
          </a:p>
          <a:p>
            <a:r>
              <a:rPr lang="it-IT" b="1" dirty="0"/>
              <a:t>“Il clima è l’unità essenziale del Mediterraneo</a:t>
            </a:r>
            <a:r>
              <a:rPr lang="it-IT" dirty="0"/>
              <a:t>, un clima molto particolare, simile da un capo all’altro del mare, che unifica i paesaggi e i modi di vivere”. Le società che contornano il Mediterraneo sono simili l’una all’altra, e simili nell’età moderna a ciò che erano nell’antichità, perché dominate dalla stessa trinità di grano, vino e olio: “hanno i medesimi granai, i medesimi frantoi, i medesimi arnesi, le medesime greggi, spesso le medesime tradizioni agrarie e le medesime preoccupazioni quotidiane” (</a:t>
            </a:r>
            <a:r>
              <a:rPr lang="it-IT" dirty="0" err="1"/>
              <a:t>Braudel</a:t>
            </a:r>
            <a:r>
              <a:rPr lang="it-IT" dirty="0"/>
              <a:t> 2002)</a:t>
            </a:r>
          </a:p>
          <a:p>
            <a:endParaRPr lang="it-IT" dirty="0"/>
          </a:p>
        </p:txBody>
      </p:sp>
      <p:sp>
        <p:nvSpPr>
          <p:cNvPr id="6" name="Ovale 5"/>
          <p:cNvSpPr/>
          <p:nvPr/>
        </p:nvSpPr>
        <p:spPr>
          <a:xfrm>
            <a:off x="7469746" y="940158"/>
            <a:ext cx="4722254" cy="4601383"/>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dirty="0"/>
              <a:t>F. Braudel, </a:t>
            </a:r>
            <a:r>
              <a:rPr lang="fr-FR" i="1" dirty="0"/>
              <a:t>La Méditerranée et le monde méditerranéen à l’époque de Philippe II</a:t>
            </a:r>
            <a:r>
              <a:rPr lang="fr-FR" dirty="0"/>
              <a:t>, Paris, Colin, 1</a:t>
            </a:r>
            <a:r>
              <a:rPr lang="fr-FR" baseline="30000" dirty="0"/>
              <a:t>a</a:t>
            </a:r>
            <a:r>
              <a:rPr lang="fr-FR" dirty="0"/>
              <a:t> </a:t>
            </a:r>
            <a:r>
              <a:rPr lang="fr-FR" dirty="0" err="1"/>
              <a:t>ed</a:t>
            </a:r>
            <a:r>
              <a:rPr lang="fr-FR" dirty="0"/>
              <a:t>. 1949, 2</a:t>
            </a:r>
            <a:r>
              <a:rPr lang="fr-FR" baseline="30000" dirty="0"/>
              <a:t>a</a:t>
            </a:r>
            <a:r>
              <a:rPr lang="fr-FR" dirty="0"/>
              <a:t> </a:t>
            </a:r>
            <a:r>
              <a:rPr lang="fr-FR" dirty="0" err="1"/>
              <a:t>ed</a:t>
            </a:r>
            <a:r>
              <a:rPr lang="fr-FR" dirty="0"/>
              <a:t>. 1966 (tr. </a:t>
            </a:r>
            <a:r>
              <a:rPr lang="fr-FR" dirty="0" err="1"/>
              <a:t>it</a:t>
            </a:r>
            <a:r>
              <a:rPr lang="fr-FR" dirty="0"/>
              <a:t>. </a:t>
            </a:r>
            <a:r>
              <a:rPr lang="it-IT" i="1" dirty="0"/>
              <a:t>Civiltà e imperi nel Mediterraneo nell’età di Filippo II</a:t>
            </a:r>
            <a:r>
              <a:rPr lang="it-IT" dirty="0"/>
              <a:t>, Torino, Einaudi, 1978).</a:t>
            </a:r>
          </a:p>
          <a:p>
            <a:r>
              <a:rPr lang="it-IT" dirty="0"/>
              <a:t>F. </a:t>
            </a:r>
            <a:r>
              <a:rPr lang="it-IT" dirty="0" err="1"/>
              <a:t>Braudel</a:t>
            </a:r>
            <a:r>
              <a:rPr lang="it-IT" dirty="0"/>
              <a:t>, “La terra” e “Il mare” in F. </a:t>
            </a:r>
            <a:r>
              <a:rPr lang="it-IT" dirty="0" err="1"/>
              <a:t>Braudel</a:t>
            </a:r>
            <a:r>
              <a:rPr lang="it-IT" dirty="0"/>
              <a:t> (a cura di), </a:t>
            </a:r>
            <a:r>
              <a:rPr lang="it-IT" i="1" dirty="0"/>
              <a:t>Il Mediterraneo. Lo spazio e la storia, gli uomini e la tradizione</a:t>
            </a:r>
            <a:r>
              <a:rPr lang="it-IT" dirty="0"/>
              <a:t>, Roma, Newton &amp; Compton, 2002 (1</a:t>
            </a:r>
            <a:r>
              <a:rPr lang="it-IT" baseline="30000" dirty="0"/>
              <a:t>a</a:t>
            </a:r>
            <a:r>
              <a:rPr lang="it-IT" dirty="0"/>
              <a:t> ed. francese: 1977; 1</a:t>
            </a:r>
            <a:r>
              <a:rPr lang="it-IT" baseline="30000" dirty="0"/>
              <a:t>a</a:t>
            </a:r>
            <a:r>
              <a:rPr lang="it-IT" dirty="0"/>
              <a:t> </a:t>
            </a:r>
            <a:r>
              <a:rPr lang="it-IT" dirty="0" err="1"/>
              <a:t>tr</a:t>
            </a:r>
            <a:r>
              <a:rPr lang="it-IT" dirty="0"/>
              <a:t>. </a:t>
            </a:r>
            <a:r>
              <a:rPr lang="en-GB" dirty="0"/>
              <a:t>It. </a:t>
            </a:r>
            <a:r>
              <a:rPr lang="en-GB" dirty="0" err="1"/>
              <a:t>Bompiani</a:t>
            </a:r>
            <a:r>
              <a:rPr lang="en-GB" dirty="0"/>
              <a:t> 1986).</a:t>
            </a:r>
            <a:endParaRPr lang="it-IT" dirty="0"/>
          </a:p>
        </p:txBody>
      </p:sp>
    </p:spTree>
    <p:extLst>
      <p:ext uri="{BB962C8B-B14F-4D97-AF65-F5344CB8AC3E}">
        <p14:creationId xmlns:p14="http://schemas.microsoft.com/office/powerpoint/2010/main" val="29527824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7491150-0A6F-47D2-967F-18CC4FCC205A}"/>
              </a:ext>
            </a:extLst>
          </p:cNvPr>
          <p:cNvSpPr txBox="1">
            <a:spLocks/>
          </p:cNvSpPr>
          <p:nvPr/>
        </p:nvSpPr>
        <p:spPr>
          <a:xfrm>
            <a:off x="181070" y="5894936"/>
            <a:ext cx="11796665" cy="336484"/>
          </a:xfrm>
          <a:prstGeom prst="rect">
            <a:avLst/>
          </a:prstGeom>
        </p:spPr>
        <p:txBody>
          <a:bodyP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28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Antropologia del Mediterraneo</a:t>
            </a:r>
            <a:endParaRPr lang="it-IT" sz="28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3" name="Titolo 1">
            <a:extLst>
              <a:ext uri="{FF2B5EF4-FFF2-40B4-BE49-F238E27FC236}">
                <a16:creationId xmlns:a16="http://schemas.microsoft.com/office/drawing/2014/main" id="{2BA40961-6FC9-4CC2-BDB5-60F4A54C81E3}"/>
              </a:ext>
            </a:extLst>
          </p:cNvPr>
          <p:cNvSpPr txBox="1">
            <a:spLocks/>
          </p:cNvSpPr>
          <p:nvPr/>
        </p:nvSpPr>
        <p:spPr>
          <a:xfrm>
            <a:off x="197667" y="6259145"/>
            <a:ext cx="11796665" cy="33648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11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Paola Sacchi – Pier Paolo </a:t>
            </a:r>
            <a:r>
              <a:rPr lang="it-IT" sz="1100" b="1" dirty="0" err="1" smtClean="0">
                <a:solidFill>
                  <a:schemeClr val="bg1"/>
                </a:solidFill>
                <a:latin typeface="Tahoma" panose="020B0604030504040204" pitchFamily="34" charset="0"/>
                <a:ea typeface="Tahoma" panose="020B0604030504040204" pitchFamily="34" charset="0"/>
                <a:cs typeface="Tahoma" panose="020B0604030504040204" pitchFamily="34" charset="0"/>
              </a:rPr>
              <a:t>Viazzo</a:t>
            </a:r>
            <a:endParaRPr lang="it-IT" sz="11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5" name="CasellaDiTesto 4">
            <a:extLst>
              <a:ext uri="{FF2B5EF4-FFF2-40B4-BE49-F238E27FC236}">
                <a16:creationId xmlns:a16="http://schemas.microsoft.com/office/drawing/2014/main" id="{862677D1-11EA-4653-9C88-1FF5DF9B2F64}"/>
              </a:ext>
            </a:extLst>
          </p:cNvPr>
          <p:cNvSpPr txBox="1"/>
          <p:nvPr/>
        </p:nvSpPr>
        <p:spPr>
          <a:xfrm>
            <a:off x="368449" y="1103582"/>
            <a:ext cx="11609286" cy="954107"/>
          </a:xfrm>
          <a:prstGeom prst="rect">
            <a:avLst/>
          </a:prstGeom>
          <a:noFill/>
        </p:spPr>
        <p:txBody>
          <a:bodyPr wrap="square" rtlCol="0">
            <a:spAutoFit/>
          </a:bodyPr>
          <a:lstStyle/>
          <a:p>
            <a:r>
              <a:rPr lang="it-IT" sz="2800" b="1" dirty="0">
                <a:solidFill>
                  <a:srgbClr val="BB1717"/>
                </a:solidFill>
                <a:latin typeface="Tahoma" panose="020B0604030504040204" pitchFamily="34" charset="0"/>
                <a:ea typeface="Tahoma" panose="020B0604030504040204" pitchFamily="34" charset="0"/>
                <a:cs typeface="Tahoma" panose="020B0604030504040204" pitchFamily="34" charset="0"/>
              </a:rPr>
              <a:t>   </a:t>
            </a:r>
            <a:r>
              <a:rPr lang="it-IT" sz="2800" b="1" dirty="0" smtClean="0">
                <a:solidFill>
                  <a:srgbClr val="BB1717"/>
                </a:solidFill>
                <a:latin typeface="Tahoma" panose="020B0604030504040204" pitchFamily="34" charset="0"/>
                <a:ea typeface="Tahoma" panose="020B0604030504040204" pitchFamily="34" charset="0"/>
                <a:cs typeface="Tahoma" panose="020B0604030504040204" pitchFamily="34" charset="0"/>
              </a:rPr>
              <a:t>Lezione 3      </a:t>
            </a:r>
            <a:r>
              <a:rPr lang="it-IT" sz="2800" b="1" dirty="0" smtClean="0">
                <a:latin typeface="Tahoma" panose="020B0604030504040204" pitchFamily="34" charset="0"/>
                <a:ea typeface="Tahoma" panose="020B0604030504040204" pitchFamily="34" charset="0"/>
                <a:cs typeface="Tahoma" panose="020B0604030504040204" pitchFamily="34" charset="0"/>
              </a:rPr>
              <a:t>I </a:t>
            </a:r>
            <a:r>
              <a:rPr lang="it-IT" sz="2800" b="1" dirty="0">
                <a:latin typeface="Tahoma" panose="020B0604030504040204" pitchFamily="34" charset="0"/>
                <a:ea typeface="Tahoma" panose="020B0604030504040204" pitchFamily="34" charset="0"/>
                <a:cs typeface="Tahoma" panose="020B0604030504040204" pitchFamily="34" charset="0"/>
              </a:rPr>
              <a:t>contributi e le prospettive </a:t>
            </a:r>
            <a:endParaRPr lang="it-IT" sz="2800" b="1" dirty="0" smtClean="0">
              <a:latin typeface="Tahoma" panose="020B0604030504040204" pitchFamily="34" charset="0"/>
              <a:ea typeface="Tahoma" panose="020B0604030504040204" pitchFamily="34" charset="0"/>
              <a:cs typeface="Tahoma" panose="020B0604030504040204" pitchFamily="34" charset="0"/>
            </a:endParaRPr>
          </a:p>
          <a:p>
            <a:r>
              <a:rPr lang="it-IT" sz="2800" b="1" dirty="0" smtClean="0">
                <a:latin typeface="Tahoma" panose="020B0604030504040204" pitchFamily="34" charset="0"/>
                <a:ea typeface="Tahoma" panose="020B0604030504040204" pitchFamily="34" charset="0"/>
                <a:cs typeface="Tahoma" panose="020B0604030504040204" pitchFamily="34" charset="0"/>
              </a:rPr>
              <a:t>dell’antropologia </a:t>
            </a:r>
            <a:r>
              <a:rPr lang="it-IT" sz="2800" b="1" dirty="0">
                <a:latin typeface="Tahoma" panose="020B0604030504040204" pitchFamily="34" charset="0"/>
                <a:ea typeface="Tahoma" panose="020B0604030504040204" pitchFamily="34" charset="0"/>
                <a:cs typeface="Tahoma" panose="020B0604030504040204" pitchFamily="34" charset="0"/>
              </a:rPr>
              <a:t>britannica e </a:t>
            </a:r>
            <a:r>
              <a:rPr lang="it-IT" sz="2800" b="1" dirty="0" smtClean="0">
                <a:latin typeface="Tahoma" panose="020B0604030504040204" pitchFamily="34" charset="0"/>
                <a:ea typeface="Tahoma" panose="020B0604030504040204" pitchFamily="34" charset="0"/>
                <a:cs typeface="Tahoma" panose="020B0604030504040204" pitchFamily="34" charset="0"/>
              </a:rPr>
              <a:t>dell’antropologia americana</a:t>
            </a:r>
            <a:r>
              <a:rPr lang="it-IT" sz="2800" b="1" dirty="0">
                <a:latin typeface="Tahoma" panose="020B0604030504040204" pitchFamily="34" charset="0"/>
                <a:ea typeface="Tahoma" panose="020B0604030504040204" pitchFamily="34" charset="0"/>
                <a:cs typeface="Tahoma" panose="020B0604030504040204" pitchFamily="34" charset="0"/>
              </a:rPr>
              <a:t>.</a:t>
            </a:r>
            <a:r>
              <a:rPr lang="it-IT" sz="2800" dirty="0">
                <a:latin typeface="Tahoma" panose="020B0604030504040204" pitchFamily="34" charset="0"/>
                <a:ea typeface="Tahoma" panose="020B0604030504040204" pitchFamily="34" charset="0"/>
                <a:cs typeface="Tahoma" panose="020B0604030504040204" pitchFamily="34" charset="0"/>
              </a:rPr>
              <a:t> </a:t>
            </a:r>
          </a:p>
        </p:txBody>
      </p:sp>
      <p:sp>
        <p:nvSpPr>
          <p:cNvPr id="4" name="Segnaposto piè di pagina 3"/>
          <p:cNvSpPr>
            <a:spLocks noGrp="1"/>
          </p:cNvSpPr>
          <p:nvPr>
            <p:ph type="ftr" sz="quarter" idx="11"/>
          </p:nvPr>
        </p:nvSpPr>
        <p:spPr/>
        <p:txBody>
          <a:bodyPr/>
          <a:lstStyle/>
          <a:p>
            <a:r>
              <a:rPr lang="it-IT" smtClean="0"/>
              <a:t>Antropologia del Mediterraneo</a:t>
            </a:r>
            <a:endParaRPr lang="it-IT"/>
          </a:p>
        </p:txBody>
      </p:sp>
      <p:sp>
        <p:nvSpPr>
          <p:cNvPr id="7" name="CasellaDiTesto 6"/>
          <p:cNvSpPr txBox="1"/>
          <p:nvPr/>
        </p:nvSpPr>
        <p:spPr>
          <a:xfrm>
            <a:off x="0" y="3795501"/>
            <a:ext cx="11813261" cy="1477328"/>
          </a:xfrm>
          <a:prstGeom prst="rect">
            <a:avLst/>
          </a:prstGeom>
          <a:noFill/>
        </p:spPr>
        <p:txBody>
          <a:bodyPr wrap="square" rtlCol="0">
            <a:spAutoFit/>
          </a:bodyPr>
          <a:lstStyle/>
          <a:p>
            <a:r>
              <a:rPr lang="it-IT" dirty="0" smtClean="0"/>
              <a:t>In sintesi:</a:t>
            </a:r>
          </a:p>
          <a:p>
            <a:r>
              <a:rPr lang="it-IT" dirty="0"/>
              <a:t>L</a:t>
            </a:r>
            <a:r>
              <a:rPr lang="it-IT" dirty="0" smtClean="0"/>
              <a:t>’invenzione </a:t>
            </a:r>
            <a:r>
              <a:rPr lang="it-IT" dirty="0"/>
              <a:t>“antropologica” del Mediterraneo: la nozione di area culturale </a:t>
            </a:r>
            <a:r>
              <a:rPr lang="it-IT" dirty="0" smtClean="0"/>
              <a:t>mediterranea sul </a:t>
            </a:r>
            <a:r>
              <a:rPr lang="it-IT" dirty="0"/>
              <a:t>versante statunitense, </a:t>
            </a:r>
            <a:r>
              <a:rPr lang="it-IT" dirty="0" smtClean="0"/>
              <a:t>e </a:t>
            </a:r>
            <a:r>
              <a:rPr lang="it-IT" dirty="0"/>
              <a:t>quella </a:t>
            </a:r>
            <a:r>
              <a:rPr lang="it-IT" dirty="0" smtClean="0"/>
              <a:t>del Mediterraneo </a:t>
            </a:r>
            <a:r>
              <a:rPr lang="it-IT" dirty="0"/>
              <a:t>come </a:t>
            </a:r>
            <a:r>
              <a:rPr lang="it-IT" dirty="0" smtClean="0"/>
              <a:t>“area </a:t>
            </a:r>
            <a:r>
              <a:rPr lang="it-IT" dirty="0"/>
              <a:t>di comunicazione interculturale</a:t>
            </a:r>
            <a:r>
              <a:rPr lang="it-IT" dirty="0" smtClean="0"/>
              <a:t>” </a:t>
            </a:r>
            <a:r>
              <a:rPr lang="it-IT" dirty="0"/>
              <a:t>sul versante britannico. </a:t>
            </a:r>
            <a:endParaRPr lang="it-IT" dirty="0" smtClean="0"/>
          </a:p>
          <a:p>
            <a:r>
              <a:rPr lang="it-IT" dirty="0" smtClean="0"/>
              <a:t>L’approccio </a:t>
            </a:r>
            <a:r>
              <a:rPr lang="it-IT" dirty="0" err="1"/>
              <a:t>interazionista</a:t>
            </a:r>
            <a:r>
              <a:rPr lang="it-IT" dirty="0"/>
              <a:t> tra antropologia e storia. Fernand </a:t>
            </a:r>
            <a:r>
              <a:rPr lang="it-IT" dirty="0" err="1"/>
              <a:t>Braudel</a:t>
            </a:r>
            <a:r>
              <a:rPr lang="it-IT" dirty="0"/>
              <a:t> e l’unità del Mediterraneo tra determinismo geografico e </a:t>
            </a:r>
            <a:r>
              <a:rPr lang="it-IT" dirty="0" err="1"/>
              <a:t>interazionismo</a:t>
            </a:r>
            <a:r>
              <a:rPr lang="it-IT" dirty="0" smtClean="0"/>
              <a:t>.</a:t>
            </a:r>
            <a:endParaRPr lang="it-IT" dirty="0"/>
          </a:p>
        </p:txBody>
      </p:sp>
    </p:spTree>
    <p:extLst>
      <p:ext uri="{BB962C8B-B14F-4D97-AF65-F5344CB8AC3E}">
        <p14:creationId xmlns:p14="http://schemas.microsoft.com/office/powerpoint/2010/main" val="35552520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C7F87BD-A8AF-4CC4-BC0A-439E1B0283E0}"/>
              </a:ext>
            </a:extLst>
          </p:cNvPr>
          <p:cNvSpPr txBox="1">
            <a:spLocks/>
          </p:cNvSpPr>
          <p:nvPr/>
        </p:nvSpPr>
        <p:spPr>
          <a:xfrm>
            <a:off x="133283" y="5826247"/>
            <a:ext cx="11796665" cy="336484"/>
          </a:xfrm>
          <a:prstGeom prst="rect">
            <a:avLst/>
          </a:prstGeom>
        </p:spPr>
        <p:txBody>
          <a:bodyP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2800" b="1" dirty="0">
                <a:solidFill>
                  <a:schemeClr val="bg1"/>
                </a:solidFill>
                <a:latin typeface="Tahoma" panose="020B0604030504040204" pitchFamily="34" charset="0"/>
                <a:ea typeface="Tahoma" panose="020B0604030504040204" pitchFamily="34" charset="0"/>
                <a:cs typeface="Tahoma" panose="020B0604030504040204" pitchFamily="34" charset="0"/>
              </a:rPr>
              <a:t>Antropologia del Mediterraneo</a:t>
            </a:r>
          </a:p>
          <a:p>
            <a:endParaRPr lang="it-IT" sz="28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3" name="Titolo 1">
            <a:extLst>
              <a:ext uri="{FF2B5EF4-FFF2-40B4-BE49-F238E27FC236}">
                <a16:creationId xmlns:a16="http://schemas.microsoft.com/office/drawing/2014/main" id="{BE20370E-1B29-4B5A-8D5B-6CCD2F37144C}"/>
              </a:ext>
            </a:extLst>
          </p:cNvPr>
          <p:cNvSpPr txBox="1">
            <a:spLocks/>
          </p:cNvSpPr>
          <p:nvPr/>
        </p:nvSpPr>
        <p:spPr>
          <a:xfrm>
            <a:off x="173570" y="6129747"/>
            <a:ext cx="11796665" cy="33648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1100" b="1" dirty="0">
                <a:solidFill>
                  <a:schemeClr val="bg1"/>
                </a:solidFill>
                <a:latin typeface="Tahoma" panose="020B0604030504040204" pitchFamily="34" charset="0"/>
                <a:ea typeface="Tahoma" panose="020B0604030504040204" pitchFamily="34" charset="0"/>
                <a:cs typeface="Tahoma" panose="020B0604030504040204" pitchFamily="34" charset="0"/>
              </a:rPr>
              <a:t>Paola Sacchi – Pier Paolo </a:t>
            </a:r>
            <a:r>
              <a:rPr lang="it-IT" sz="1100" b="1" dirty="0" err="1">
                <a:solidFill>
                  <a:schemeClr val="bg1"/>
                </a:solidFill>
                <a:latin typeface="Tahoma" panose="020B0604030504040204" pitchFamily="34" charset="0"/>
                <a:ea typeface="Tahoma" panose="020B0604030504040204" pitchFamily="34" charset="0"/>
                <a:cs typeface="Tahoma" panose="020B0604030504040204" pitchFamily="34" charset="0"/>
              </a:rPr>
              <a:t>Viazzo</a:t>
            </a:r>
            <a:endParaRPr lang="it-IT" sz="1100" b="1" dirty="0">
              <a:solidFill>
                <a:schemeClr val="bg1"/>
              </a:solidFill>
              <a:latin typeface="Tahoma" panose="020B0604030504040204" pitchFamily="34" charset="0"/>
              <a:ea typeface="Tahoma" panose="020B0604030504040204" pitchFamily="34" charset="0"/>
              <a:cs typeface="Tahoma" panose="020B0604030504040204" pitchFamily="34" charset="0"/>
            </a:endParaRPr>
          </a:p>
          <a:p>
            <a:endParaRPr lang="it-IT" sz="11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5" name="CasellaDiTesto 4">
            <a:extLst>
              <a:ext uri="{FF2B5EF4-FFF2-40B4-BE49-F238E27FC236}">
                <a16:creationId xmlns:a16="http://schemas.microsoft.com/office/drawing/2014/main" id="{82826240-1EE6-4DEE-B135-F171CE860655}"/>
              </a:ext>
            </a:extLst>
          </p:cNvPr>
          <p:cNvSpPr txBox="1"/>
          <p:nvPr/>
        </p:nvSpPr>
        <p:spPr>
          <a:xfrm>
            <a:off x="3160134" y="282337"/>
            <a:ext cx="6676593" cy="954107"/>
          </a:xfrm>
          <a:prstGeom prst="rect">
            <a:avLst/>
          </a:prstGeom>
          <a:noFill/>
        </p:spPr>
        <p:txBody>
          <a:bodyPr wrap="square" rtlCol="0">
            <a:spAutoFit/>
          </a:bodyPr>
          <a:lstStyle/>
          <a:p>
            <a:pPr lvl="0"/>
            <a:r>
              <a:rPr lang="it-IT" sz="2800" b="1" dirty="0" smtClean="0">
                <a:latin typeface="Tahoma" panose="020B0604030504040204" pitchFamily="34" charset="0"/>
                <a:ea typeface="Tahoma" panose="020B0604030504040204" pitchFamily="34" charset="0"/>
                <a:cs typeface="Tahoma" panose="020B0604030504040204" pitchFamily="34" charset="0"/>
              </a:rPr>
              <a:t>Il convegno di </a:t>
            </a:r>
            <a:r>
              <a:rPr lang="it-IT" sz="2800" b="1" dirty="0" err="1" smtClean="0">
                <a:latin typeface="Tahoma" panose="020B0604030504040204" pitchFamily="34" charset="0"/>
                <a:ea typeface="Tahoma" panose="020B0604030504040204" pitchFamily="34" charset="0"/>
                <a:cs typeface="Tahoma" panose="020B0604030504040204" pitchFamily="34" charset="0"/>
              </a:rPr>
              <a:t>Burg</a:t>
            </a:r>
            <a:r>
              <a:rPr lang="it-IT" sz="2800" b="1" dirty="0" smtClean="0">
                <a:latin typeface="Tahoma" panose="020B0604030504040204" pitchFamily="34" charset="0"/>
                <a:ea typeface="Tahoma" panose="020B0604030504040204" pitchFamily="34" charset="0"/>
                <a:cs typeface="Tahoma" panose="020B0604030504040204" pitchFamily="34" charset="0"/>
              </a:rPr>
              <a:t> </a:t>
            </a:r>
            <a:r>
              <a:rPr lang="it-IT" sz="2800" b="1" dirty="0" err="1" smtClean="0">
                <a:latin typeface="Tahoma" panose="020B0604030504040204" pitchFamily="34" charset="0"/>
                <a:ea typeface="Tahoma" panose="020B0604030504040204" pitchFamily="34" charset="0"/>
                <a:cs typeface="Tahoma" panose="020B0604030504040204" pitchFamily="34" charset="0"/>
              </a:rPr>
              <a:t>Wartenstein</a:t>
            </a:r>
            <a:r>
              <a:rPr lang="it-IT" sz="2800" b="1" dirty="0" smtClean="0">
                <a:latin typeface="Tahoma" panose="020B0604030504040204" pitchFamily="34" charset="0"/>
                <a:ea typeface="Tahoma" panose="020B0604030504040204" pitchFamily="34" charset="0"/>
                <a:cs typeface="Tahoma" panose="020B0604030504040204" pitchFamily="34" charset="0"/>
              </a:rPr>
              <a:t>:</a:t>
            </a:r>
          </a:p>
          <a:p>
            <a:pPr lvl="0" algn="ctr"/>
            <a:r>
              <a:rPr lang="it-IT" sz="2800" b="1" i="1" dirty="0" smtClean="0"/>
              <a:t>Il comitato organizzatore </a:t>
            </a:r>
            <a:endParaRPr lang="it-IT" sz="2800" b="1" dirty="0"/>
          </a:p>
        </p:txBody>
      </p:sp>
      <p:sp>
        <p:nvSpPr>
          <p:cNvPr id="6" name="CasellaDiTesto 5">
            <a:extLst>
              <a:ext uri="{FF2B5EF4-FFF2-40B4-BE49-F238E27FC236}">
                <a16:creationId xmlns:a16="http://schemas.microsoft.com/office/drawing/2014/main" id="{BB9F990E-EB22-440F-834E-4102C7B115E2}"/>
              </a:ext>
            </a:extLst>
          </p:cNvPr>
          <p:cNvSpPr txBox="1"/>
          <p:nvPr/>
        </p:nvSpPr>
        <p:spPr>
          <a:xfrm>
            <a:off x="4038600" y="2585120"/>
            <a:ext cx="6669659" cy="2862322"/>
          </a:xfrm>
          <a:prstGeom prst="rect">
            <a:avLst/>
          </a:prstGeom>
          <a:noFill/>
        </p:spPr>
        <p:txBody>
          <a:bodyPr wrap="square" rtlCol="0">
            <a:spAutoFit/>
          </a:bodyPr>
          <a:lstStyle/>
          <a:p>
            <a:pPr algn="just"/>
            <a:r>
              <a:rPr lang="it-IT" dirty="0" smtClean="0"/>
              <a:t>S</a:t>
            </a:r>
            <a:r>
              <a:rPr lang="it-CH" dirty="0"/>
              <a:t>e è vero che l’idea di organizzare il convegno partì da Pitt-</a:t>
            </a:r>
            <a:r>
              <a:rPr lang="it-CH" dirty="0" err="1"/>
              <a:t>Rivers</a:t>
            </a:r>
            <a:r>
              <a:rPr lang="it-CH" dirty="0"/>
              <a:t>, è non meno vero che del «comitato» facevano parte due antropologi originari di paesi mediterranei, Julio Caro </a:t>
            </a:r>
            <a:r>
              <a:rPr lang="it-CH" dirty="0" err="1"/>
              <a:t>Baroja</a:t>
            </a:r>
            <a:r>
              <a:rPr lang="it-CH" dirty="0"/>
              <a:t> e John </a:t>
            </a:r>
            <a:r>
              <a:rPr lang="it-CH" dirty="0" err="1"/>
              <a:t>Peristiany</a:t>
            </a:r>
            <a:r>
              <a:rPr lang="it-CH" dirty="0"/>
              <a:t>, uno storico e etnologo spagnolo che Pitt-</a:t>
            </a:r>
            <a:r>
              <a:rPr lang="it-CH" dirty="0" err="1"/>
              <a:t>Rivers</a:t>
            </a:r>
            <a:r>
              <a:rPr lang="it-CH" dirty="0"/>
              <a:t> aveva incontrato durante il soggiorno in Andalusia il primo, e un antropologo greco-cipriota che insegnava a Oxford il secondo. </a:t>
            </a:r>
            <a:r>
              <a:rPr lang="it-CH" dirty="0" smtClean="0"/>
              <a:t>E </a:t>
            </a:r>
            <a:r>
              <a:rPr lang="it-CH" dirty="0"/>
              <a:t>l’inglese non fu l’unica lingua ammessa: a </a:t>
            </a:r>
            <a:r>
              <a:rPr lang="it-CH" dirty="0" err="1"/>
              <a:t>Burg</a:t>
            </a:r>
            <a:r>
              <a:rPr lang="it-CH" dirty="0"/>
              <a:t> </a:t>
            </a:r>
            <a:r>
              <a:rPr lang="it-CH" dirty="0" err="1"/>
              <a:t>Wartenstein</a:t>
            </a:r>
            <a:r>
              <a:rPr lang="it-CH" dirty="0"/>
              <a:t> era possibile presentare relazioni in francese e spagnolo, oltre che in inglese, e un’intera sezione del volume pubblicato nel 1968 a cura di </a:t>
            </a:r>
            <a:r>
              <a:rPr lang="it-CH" dirty="0" err="1"/>
              <a:t>Peristiany</a:t>
            </a:r>
            <a:r>
              <a:rPr lang="it-CH" dirty="0"/>
              <a:t> è in francese.  </a:t>
            </a:r>
            <a:endParaRPr lang="it-IT" dirty="0"/>
          </a:p>
        </p:txBody>
      </p:sp>
      <p:sp>
        <p:nvSpPr>
          <p:cNvPr id="4" name="Segnaposto piè di pagina 3"/>
          <p:cNvSpPr>
            <a:spLocks noGrp="1"/>
          </p:cNvSpPr>
          <p:nvPr>
            <p:ph type="ftr" sz="quarter" idx="11"/>
          </p:nvPr>
        </p:nvSpPr>
        <p:spPr/>
        <p:txBody>
          <a:bodyPr/>
          <a:lstStyle/>
          <a:p>
            <a:r>
              <a:rPr lang="it-IT" smtClean="0"/>
              <a:t>Antropologia del Mediterraneo</a:t>
            </a:r>
            <a:endParaRPr lang="it-IT"/>
          </a:p>
        </p:txBody>
      </p:sp>
      <p:sp>
        <p:nvSpPr>
          <p:cNvPr id="7" name="Pentagono 6"/>
          <p:cNvSpPr/>
          <p:nvPr/>
        </p:nvSpPr>
        <p:spPr>
          <a:xfrm>
            <a:off x="3325091" y="1326872"/>
            <a:ext cx="8340436" cy="1104139"/>
          </a:xfrm>
          <a:prstGeom prst="homePlat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solidFill>
                  <a:srgbClr val="FF0000"/>
                </a:solidFill>
              </a:rPr>
              <a:t>Sono importanti alcune considerazioni sul </a:t>
            </a:r>
            <a:r>
              <a:rPr lang="it-CH" dirty="0">
                <a:solidFill>
                  <a:srgbClr val="FF0000"/>
                </a:solidFill>
              </a:rPr>
              <a:t>convegno di </a:t>
            </a:r>
            <a:r>
              <a:rPr lang="it-CH" dirty="0" err="1">
                <a:solidFill>
                  <a:srgbClr val="FF0000"/>
                </a:solidFill>
              </a:rPr>
              <a:t>Burg</a:t>
            </a:r>
            <a:r>
              <a:rPr lang="it-CH" dirty="0">
                <a:solidFill>
                  <a:srgbClr val="FF0000"/>
                </a:solidFill>
              </a:rPr>
              <a:t> </a:t>
            </a:r>
            <a:r>
              <a:rPr lang="it-CH" dirty="0" err="1" smtClean="0">
                <a:solidFill>
                  <a:srgbClr val="FF0000"/>
                </a:solidFill>
              </a:rPr>
              <a:t>Wartenstein</a:t>
            </a:r>
            <a:r>
              <a:rPr lang="it-CH" u="sng" dirty="0">
                <a:solidFill>
                  <a:srgbClr val="FF0000"/>
                </a:solidFill>
              </a:rPr>
              <a:t> </a:t>
            </a:r>
            <a:r>
              <a:rPr lang="it-CH" dirty="0" smtClean="0">
                <a:solidFill>
                  <a:srgbClr val="FF0000"/>
                </a:solidFill>
              </a:rPr>
              <a:t>alla </a:t>
            </a:r>
            <a:r>
              <a:rPr lang="it-CH" dirty="0">
                <a:solidFill>
                  <a:srgbClr val="FF0000"/>
                </a:solidFill>
              </a:rPr>
              <a:t>luce delle critiche rivolte all’antropologia del Mediterraneo dalla generazione successiva di antropologi </a:t>
            </a:r>
            <a:r>
              <a:rPr lang="it-CH" dirty="0" smtClean="0">
                <a:solidFill>
                  <a:srgbClr val="FF0000"/>
                </a:solidFill>
              </a:rPr>
              <a:t> </a:t>
            </a:r>
            <a:r>
              <a:rPr lang="it-CH" dirty="0">
                <a:solidFill>
                  <a:srgbClr val="FF0000"/>
                </a:solidFill>
              </a:rPr>
              <a:t>e cioè di essere stata sin dagli inizi sottoposta a un’egemonia </a:t>
            </a:r>
            <a:r>
              <a:rPr lang="it-CH" dirty="0" smtClean="0">
                <a:solidFill>
                  <a:srgbClr val="FF0000"/>
                </a:solidFill>
              </a:rPr>
              <a:t>anglo-americana. </a:t>
            </a:r>
            <a:endParaRPr lang="it-IT" dirty="0">
              <a:solidFill>
                <a:srgbClr val="FF0000"/>
              </a:solidFill>
            </a:endParaRPr>
          </a:p>
        </p:txBody>
      </p:sp>
      <p:pic>
        <p:nvPicPr>
          <p:cNvPr id="8" name="Immagin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8229" y="526866"/>
            <a:ext cx="2828925" cy="4286250"/>
          </a:xfrm>
          <a:prstGeom prst="rect">
            <a:avLst/>
          </a:prstGeom>
        </p:spPr>
      </p:pic>
      <p:sp>
        <p:nvSpPr>
          <p:cNvPr id="9" name="CasellaDiTesto 8"/>
          <p:cNvSpPr txBox="1"/>
          <p:nvPr/>
        </p:nvSpPr>
        <p:spPr>
          <a:xfrm>
            <a:off x="180931" y="4903544"/>
            <a:ext cx="3296422" cy="738664"/>
          </a:xfrm>
          <a:prstGeom prst="rect">
            <a:avLst/>
          </a:prstGeom>
          <a:noFill/>
        </p:spPr>
        <p:txBody>
          <a:bodyPr wrap="square" rtlCol="0">
            <a:spAutoFit/>
          </a:bodyPr>
          <a:lstStyle/>
          <a:p>
            <a:r>
              <a:rPr lang="it-IT" sz="1400" dirty="0" smtClean="0"/>
              <a:t>Il castello austriaco </a:t>
            </a:r>
            <a:r>
              <a:rPr lang="it-IT" sz="1400" dirty="0"/>
              <a:t>c</a:t>
            </a:r>
            <a:r>
              <a:rPr lang="it-IT" sz="1400" dirty="0" smtClean="0"/>
              <a:t>entro delle conferenze organizzate dalla </a:t>
            </a:r>
            <a:r>
              <a:rPr lang="it-IT" sz="1400" dirty="0" err="1" smtClean="0"/>
              <a:t>Wenner-Gren</a:t>
            </a:r>
            <a:r>
              <a:rPr lang="it-IT" sz="1400" dirty="0"/>
              <a:t> </a:t>
            </a:r>
            <a:r>
              <a:rPr lang="it-IT" sz="1400" dirty="0" smtClean="0"/>
              <a:t>Foundation</a:t>
            </a:r>
            <a:endParaRPr lang="it-IT" sz="1400" dirty="0"/>
          </a:p>
        </p:txBody>
      </p:sp>
    </p:spTree>
    <p:extLst>
      <p:ext uri="{BB962C8B-B14F-4D97-AF65-F5344CB8AC3E}">
        <p14:creationId xmlns:p14="http://schemas.microsoft.com/office/powerpoint/2010/main" val="20687712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6CFB984-EC62-4468-AFB3-25D582FB1DF2}"/>
              </a:ext>
            </a:extLst>
          </p:cNvPr>
          <p:cNvSpPr txBox="1">
            <a:spLocks/>
          </p:cNvSpPr>
          <p:nvPr/>
        </p:nvSpPr>
        <p:spPr>
          <a:xfrm>
            <a:off x="181070" y="5894936"/>
            <a:ext cx="11796665" cy="336484"/>
          </a:xfrm>
          <a:prstGeom prst="rect">
            <a:avLst/>
          </a:prstGeom>
        </p:spPr>
        <p:txBody>
          <a:bodyP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2800" b="1" dirty="0">
                <a:solidFill>
                  <a:schemeClr val="bg1"/>
                </a:solidFill>
                <a:latin typeface="Tahoma" panose="020B0604030504040204" pitchFamily="34" charset="0"/>
                <a:ea typeface="Tahoma" panose="020B0604030504040204" pitchFamily="34" charset="0"/>
                <a:cs typeface="Tahoma" panose="020B0604030504040204" pitchFamily="34" charset="0"/>
              </a:rPr>
              <a:t>Antropologia del Mediterraneo</a:t>
            </a:r>
          </a:p>
          <a:p>
            <a:endParaRPr lang="it-IT" sz="28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3" name="Titolo 1">
            <a:extLst>
              <a:ext uri="{FF2B5EF4-FFF2-40B4-BE49-F238E27FC236}">
                <a16:creationId xmlns:a16="http://schemas.microsoft.com/office/drawing/2014/main" id="{D2D9AA4E-E2C6-411F-BB55-82CC1BE57469}"/>
              </a:ext>
            </a:extLst>
          </p:cNvPr>
          <p:cNvSpPr txBox="1">
            <a:spLocks/>
          </p:cNvSpPr>
          <p:nvPr/>
        </p:nvSpPr>
        <p:spPr>
          <a:xfrm>
            <a:off x="208229" y="6231420"/>
            <a:ext cx="11796665" cy="33648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1100" b="1" dirty="0">
                <a:solidFill>
                  <a:schemeClr val="bg1"/>
                </a:solidFill>
                <a:latin typeface="Tahoma" panose="020B0604030504040204" pitchFamily="34" charset="0"/>
                <a:ea typeface="Tahoma" panose="020B0604030504040204" pitchFamily="34" charset="0"/>
                <a:cs typeface="Tahoma" panose="020B0604030504040204" pitchFamily="34" charset="0"/>
              </a:rPr>
              <a:t>Paola Sacchi – Pier Paolo </a:t>
            </a:r>
            <a:r>
              <a:rPr lang="it-IT" sz="1100" b="1" dirty="0" err="1">
                <a:solidFill>
                  <a:schemeClr val="bg1"/>
                </a:solidFill>
                <a:latin typeface="Tahoma" panose="020B0604030504040204" pitchFamily="34" charset="0"/>
                <a:ea typeface="Tahoma" panose="020B0604030504040204" pitchFamily="34" charset="0"/>
                <a:cs typeface="Tahoma" panose="020B0604030504040204" pitchFamily="34" charset="0"/>
              </a:rPr>
              <a:t>Viazzo</a:t>
            </a:r>
            <a:endParaRPr lang="it-IT" sz="1100" b="1" dirty="0">
              <a:solidFill>
                <a:schemeClr val="bg1"/>
              </a:solidFill>
              <a:latin typeface="Tahoma" panose="020B0604030504040204" pitchFamily="34" charset="0"/>
              <a:ea typeface="Tahoma" panose="020B0604030504040204" pitchFamily="34" charset="0"/>
              <a:cs typeface="Tahoma" panose="020B0604030504040204" pitchFamily="34" charset="0"/>
            </a:endParaRPr>
          </a:p>
          <a:p>
            <a:endParaRPr lang="it-IT" sz="11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5" name="CasellaDiTesto 4">
            <a:extLst>
              <a:ext uri="{FF2B5EF4-FFF2-40B4-BE49-F238E27FC236}">
                <a16:creationId xmlns:a16="http://schemas.microsoft.com/office/drawing/2014/main" id="{81632976-9C63-499E-995F-6595CC625DDA}"/>
              </a:ext>
            </a:extLst>
          </p:cNvPr>
          <p:cNvSpPr txBox="1"/>
          <p:nvPr/>
        </p:nvSpPr>
        <p:spPr>
          <a:xfrm>
            <a:off x="0" y="167976"/>
            <a:ext cx="9836727" cy="523220"/>
          </a:xfrm>
          <a:prstGeom prst="rect">
            <a:avLst/>
          </a:prstGeom>
          <a:noFill/>
        </p:spPr>
        <p:txBody>
          <a:bodyPr wrap="square" rtlCol="0">
            <a:spAutoFit/>
          </a:bodyPr>
          <a:lstStyle/>
          <a:p>
            <a:r>
              <a:rPr lang="it-IT" sz="2800" b="1" dirty="0">
                <a:solidFill>
                  <a:srgbClr val="BB1717"/>
                </a:solidFill>
                <a:latin typeface="Tahoma" panose="020B0604030504040204" pitchFamily="34" charset="0"/>
                <a:ea typeface="Tahoma" panose="020B0604030504040204" pitchFamily="34" charset="0"/>
                <a:cs typeface="Tahoma" panose="020B0604030504040204" pitchFamily="34" charset="0"/>
              </a:rPr>
              <a:t>  </a:t>
            </a:r>
            <a:r>
              <a:rPr lang="it-IT" sz="2800" b="1" dirty="0" smtClean="0">
                <a:solidFill>
                  <a:srgbClr val="BB1717"/>
                </a:solidFill>
                <a:latin typeface="Tahoma" panose="020B0604030504040204" pitchFamily="34" charset="0"/>
                <a:ea typeface="Tahoma" panose="020B0604030504040204" pitchFamily="34" charset="0"/>
                <a:cs typeface="Tahoma" panose="020B0604030504040204" pitchFamily="34" charset="0"/>
              </a:rPr>
              <a:t>I partecipanti al convegno</a:t>
            </a:r>
            <a:endParaRPr lang="it-IT" sz="2800" b="1" dirty="0">
              <a:latin typeface="Tahoma" panose="020B0604030504040204" pitchFamily="34" charset="0"/>
              <a:ea typeface="Tahoma" panose="020B0604030504040204" pitchFamily="34" charset="0"/>
              <a:cs typeface="Tahoma" panose="020B0604030504040204" pitchFamily="34" charset="0"/>
            </a:endParaRPr>
          </a:p>
        </p:txBody>
      </p:sp>
      <p:sp>
        <p:nvSpPr>
          <p:cNvPr id="6" name="CasellaDiTesto 5">
            <a:extLst>
              <a:ext uri="{FF2B5EF4-FFF2-40B4-BE49-F238E27FC236}">
                <a16:creationId xmlns:a16="http://schemas.microsoft.com/office/drawing/2014/main" id="{F87AEBBA-7499-4324-AB63-F36F09D32CF9}"/>
              </a:ext>
            </a:extLst>
          </p:cNvPr>
          <p:cNvSpPr txBox="1"/>
          <p:nvPr/>
        </p:nvSpPr>
        <p:spPr>
          <a:xfrm>
            <a:off x="181070" y="816623"/>
            <a:ext cx="5540857" cy="4801314"/>
          </a:xfrm>
          <a:prstGeom prst="rect">
            <a:avLst/>
          </a:prstGeom>
          <a:noFill/>
        </p:spPr>
        <p:txBody>
          <a:bodyPr wrap="square" rtlCol="0">
            <a:spAutoFit/>
          </a:bodyPr>
          <a:lstStyle/>
          <a:p>
            <a:r>
              <a:rPr lang="en-US" dirty="0" smtClean="0"/>
              <a:t>A.H</a:t>
            </a:r>
            <a:r>
              <a:rPr lang="en-US" dirty="0"/>
              <a:t>. </a:t>
            </a:r>
            <a:r>
              <a:rPr lang="en-US" dirty="0" err="1"/>
              <a:t>Abou</a:t>
            </a:r>
            <a:r>
              <a:rPr lang="en-US" dirty="0"/>
              <a:t> </a:t>
            </a:r>
            <a:r>
              <a:rPr lang="en-US" dirty="0" err="1"/>
              <a:t>Zeid</a:t>
            </a:r>
            <a:r>
              <a:rPr lang="en-US" dirty="0"/>
              <a:t> (University of Alexandria, Egypt)</a:t>
            </a:r>
            <a:br>
              <a:rPr lang="en-US" dirty="0"/>
            </a:br>
            <a:r>
              <a:rPr lang="en-US" dirty="0"/>
              <a:t>Pierre Bourdieu (</a:t>
            </a:r>
            <a:r>
              <a:rPr lang="en-US" dirty="0" err="1"/>
              <a:t>Faculté</a:t>
            </a:r>
            <a:r>
              <a:rPr lang="en-US" dirty="0"/>
              <a:t> des </a:t>
            </a:r>
            <a:r>
              <a:rPr lang="en-US" dirty="0" err="1"/>
              <a:t>Lettres</a:t>
            </a:r>
            <a:r>
              <a:rPr lang="en-US" dirty="0"/>
              <a:t>, France)</a:t>
            </a:r>
            <a:br>
              <a:rPr lang="en-US" dirty="0"/>
            </a:br>
            <a:r>
              <a:rPr lang="en-US" dirty="0"/>
              <a:t>Julio Caro </a:t>
            </a:r>
            <a:r>
              <a:rPr lang="en-US" dirty="0" err="1"/>
              <a:t>Baroja</a:t>
            </a:r>
            <a:r>
              <a:rPr lang="en-US" dirty="0"/>
              <a:t> (Real </a:t>
            </a:r>
            <a:r>
              <a:rPr lang="en-US" dirty="0" err="1"/>
              <a:t>Academica</a:t>
            </a:r>
            <a:r>
              <a:rPr lang="en-US" dirty="0"/>
              <a:t> de la </a:t>
            </a:r>
            <a:r>
              <a:rPr lang="en-US" dirty="0" err="1"/>
              <a:t>Historia</a:t>
            </a:r>
            <a:r>
              <a:rPr lang="en-US" dirty="0"/>
              <a:t>, Spain)</a:t>
            </a:r>
            <a:br>
              <a:rPr lang="en-US" dirty="0"/>
            </a:br>
            <a:r>
              <a:rPr lang="en-US" dirty="0"/>
              <a:t>John Campbell (University of Oxford, UK)</a:t>
            </a:r>
            <a:br>
              <a:rPr lang="en-US" dirty="0"/>
            </a:br>
            <a:r>
              <a:rPr lang="en-US" dirty="0"/>
              <a:t>I. </a:t>
            </a:r>
            <a:r>
              <a:rPr lang="en-US" dirty="0" err="1"/>
              <a:t>Chiva</a:t>
            </a:r>
            <a:r>
              <a:rPr lang="en-US" dirty="0"/>
              <a:t> (</a:t>
            </a:r>
            <a:r>
              <a:rPr lang="en-US" dirty="0" err="1"/>
              <a:t>Collège</a:t>
            </a:r>
            <a:r>
              <a:rPr lang="en-US" dirty="0"/>
              <a:t> de France)</a:t>
            </a:r>
            <a:br>
              <a:rPr lang="en-US" dirty="0"/>
            </a:br>
            <a:r>
              <a:rPr lang="en-US" dirty="0"/>
              <a:t>Ernestine </a:t>
            </a:r>
            <a:r>
              <a:rPr lang="en-US" dirty="0" err="1"/>
              <a:t>Friedl</a:t>
            </a:r>
            <a:r>
              <a:rPr lang="en-US" dirty="0"/>
              <a:t> (CUNY, Queens College, USA)</a:t>
            </a:r>
            <a:br>
              <a:rPr lang="en-US" dirty="0"/>
            </a:br>
            <a:r>
              <a:rPr lang="en-US" dirty="0"/>
              <a:t>Ernest </a:t>
            </a:r>
            <a:r>
              <a:rPr lang="en-US" dirty="0" err="1"/>
              <a:t>Gellner</a:t>
            </a:r>
            <a:r>
              <a:rPr lang="en-US" dirty="0"/>
              <a:t> (London School of Economics, UK)</a:t>
            </a:r>
            <a:br>
              <a:rPr lang="en-US" dirty="0"/>
            </a:br>
            <a:r>
              <a:rPr lang="en-US" dirty="0"/>
              <a:t>Marcel </a:t>
            </a:r>
            <a:r>
              <a:rPr lang="en-US" dirty="0" err="1"/>
              <a:t>Maget</a:t>
            </a:r>
            <a:r>
              <a:rPr lang="en-US" dirty="0"/>
              <a:t> (Paris, France)</a:t>
            </a:r>
            <a:br>
              <a:rPr lang="en-US" dirty="0"/>
            </a:br>
            <a:r>
              <a:rPr lang="en-US" dirty="0"/>
              <a:t>Christine Levy (CUNY, Queens College, USA)</a:t>
            </a:r>
            <a:br>
              <a:rPr lang="en-US" dirty="0"/>
            </a:br>
            <a:r>
              <a:rPr lang="en-US" dirty="0"/>
              <a:t>Harry L. Levy (CUNY, Hunter College, USA)</a:t>
            </a:r>
            <a:br>
              <a:rPr lang="en-US" dirty="0"/>
            </a:br>
            <a:r>
              <a:rPr lang="en-US" dirty="0" err="1"/>
              <a:t>Emrys</a:t>
            </a:r>
            <a:r>
              <a:rPr lang="en-US" dirty="0"/>
              <a:t> L. Peters (Victoria University of Manchester, UK)</a:t>
            </a:r>
            <a:br>
              <a:rPr lang="en-US" dirty="0"/>
            </a:br>
            <a:r>
              <a:rPr lang="en-US" dirty="0"/>
              <a:t>J.G. </a:t>
            </a:r>
            <a:r>
              <a:rPr lang="en-US" dirty="0" err="1"/>
              <a:t>Peristiany</a:t>
            </a:r>
            <a:r>
              <a:rPr lang="en-US" dirty="0"/>
              <a:t> (University of Oxford, UK)</a:t>
            </a:r>
            <a:br>
              <a:rPr lang="en-US" dirty="0"/>
            </a:br>
            <a:r>
              <a:rPr lang="en-US" dirty="0"/>
              <a:t>Julian Pitt-Rivers (organizer) (University of Chicago, USA)</a:t>
            </a:r>
            <a:br>
              <a:rPr lang="en-US" dirty="0"/>
            </a:br>
            <a:r>
              <a:rPr lang="en-US" dirty="0"/>
              <a:t>Prince Peter of Greece and Denmark</a:t>
            </a:r>
            <a:br>
              <a:rPr lang="en-US" dirty="0"/>
            </a:br>
            <a:r>
              <a:rPr lang="en-US" dirty="0"/>
              <a:t>Paul </a:t>
            </a:r>
            <a:r>
              <a:rPr lang="en-US" dirty="0" err="1"/>
              <a:t>Stirling</a:t>
            </a:r>
            <a:r>
              <a:rPr lang="en-US" dirty="0"/>
              <a:t> (London School of Economics, UK)</a:t>
            </a:r>
            <a:br>
              <a:rPr lang="en-US" dirty="0"/>
            </a:br>
            <a:r>
              <a:rPr lang="en-US" dirty="0" err="1"/>
              <a:t>Tullio</a:t>
            </a:r>
            <a:r>
              <a:rPr lang="en-US" dirty="0"/>
              <a:t> </a:t>
            </a:r>
            <a:r>
              <a:rPr lang="en-US" dirty="0" err="1"/>
              <a:t>Tentori</a:t>
            </a:r>
            <a:r>
              <a:rPr lang="en-US" dirty="0"/>
              <a:t> (University of Rome, Italy)</a:t>
            </a:r>
            <a:br>
              <a:rPr lang="en-US" dirty="0"/>
            </a:br>
            <a:r>
              <a:rPr lang="en-US" dirty="0"/>
              <a:t>Laurence Wylie (Harvard University, USA)</a:t>
            </a:r>
            <a:endParaRPr lang="it-IT" dirty="0"/>
          </a:p>
        </p:txBody>
      </p:sp>
      <p:sp>
        <p:nvSpPr>
          <p:cNvPr id="4" name="Segnaposto piè di pagina 3"/>
          <p:cNvSpPr>
            <a:spLocks noGrp="1"/>
          </p:cNvSpPr>
          <p:nvPr>
            <p:ph type="ftr" sz="quarter" idx="11"/>
          </p:nvPr>
        </p:nvSpPr>
        <p:spPr/>
        <p:txBody>
          <a:bodyPr/>
          <a:lstStyle/>
          <a:p>
            <a:r>
              <a:rPr lang="it-IT" smtClean="0"/>
              <a:t>Antropologia del Mediterraneo</a:t>
            </a:r>
            <a:endParaRPr lang="it-IT"/>
          </a:p>
        </p:txBody>
      </p:sp>
      <p:pic>
        <p:nvPicPr>
          <p:cNvPr id="7" name="Immagine 6"/>
          <p:cNvPicPr>
            <a:picLocks noChangeAspect="1"/>
          </p:cNvPicPr>
          <p:nvPr/>
        </p:nvPicPr>
        <p:blipFill>
          <a:blip r:embed="rId2"/>
          <a:stretch>
            <a:fillRect/>
          </a:stretch>
        </p:blipFill>
        <p:spPr>
          <a:xfrm>
            <a:off x="6158685" y="1606303"/>
            <a:ext cx="4285859" cy="3036071"/>
          </a:xfrm>
          <a:prstGeom prst="rect">
            <a:avLst/>
          </a:prstGeom>
        </p:spPr>
      </p:pic>
      <p:sp>
        <p:nvSpPr>
          <p:cNvPr id="8" name="Rettangolo 7"/>
          <p:cNvSpPr/>
          <p:nvPr/>
        </p:nvSpPr>
        <p:spPr>
          <a:xfrm>
            <a:off x="6158685" y="4677731"/>
            <a:ext cx="5198198" cy="606256"/>
          </a:xfrm>
          <a:prstGeom prst="rect">
            <a:avLst/>
          </a:prstGeom>
        </p:spPr>
        <p:txBody>
          <a:bodyPr wrap="square">
            <a:spAutoFit/>
          </a:bodyPr>
          <a:lstStyle/>
          <a:p>
            <a:pPr>
              <a:lnSpc>
                <a:spcPct val="107000"/>
              </a:lnSpc>
              <a:spcAft>
                <a:spcPts val="0"/>
              </a:spcAft>
            </a:pPr>
            <a:r>
              <a:rPr lang="en-US" sz="1600" dirty="0">
                <a:latin typeface="Times New Roman" panose="02020603050405020304" pitchFamily="18" charset="0"/>
                <a:ea typeface="Times New Roman" panose="02020603050405020304" pitchFamily="18" charset="0"/>
                <a:cs typeface="Times New Roman" panose="02020603050405020304" pitchFamily="18" charset="0"/>
              </a:rPr>
              <a:t>E. </a:t>
            </a:r>
            <a:r>
              <a:rPr lang="en-US" sz="1600" dirty="0" err="1">
                <a:latin typeface="Times New Roman" panose="02020603050405020304" pitchFamily="18" charset="0"/>
                <a:ea typeface="Times New Roman" panose="02020603050405020304" pitchFamily="18" charset="0"/>
                <a:cs typeface="Times New Roman" panose="02020603050405020304" pitchFamily="18" charset="0"/>
              </a:rPr>
              <a:t>Friedle</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 (back of head), H. Levy, J. Caro-</a:t>
            </a:r>
            <a:r>
              <a:rPr lang="en-US" sz="1600" dirty="0" err="1">
                <a:latin typeface="Times New Roman" panose="02020603050405020304" pitchFamily="18" charset="0"/>
                <a:ea typeface="Times New Roman" panose="02020603050405020304" pitchFamily="18" charset="0"/>
                <a:cs typeface="Times New Roman" panose="02020603050405020304" pitchFamily="18" charset="0"/>
              </a:rPr>
              <a:t>Baroja</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dirty="0" smtClean="0">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07000"/>
              </a:lnSpc>
              <a:spcAft>
                <a:spcPts val="0"/>
              </a:spcAft>
            </a:pPr>
            <a:r>
              <a:rPr lang="en-US" sz="1600" dirty="0" smtClean="0">
                <a:latin typeface="Times New Roman" panose="02020603050405020304" pitchFamily="18" charset="0"/>
                <a:ea typeface="Times New Roman" panose="02020603050405020304" pitchFamily="18" charset="0"/>
                <a:cs typeface="Times New Roman" panose="02020603050405020304" pitchFamily="18" charset="0"/>
              </a:rPr>
              <a:t>E</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 Peters, A.H. </a:t>
            </a:r>
            <a:r>
              <a:rPr lang="en-US" sz="1600" dirty="0" err="1">
                <a:latin typeface="Times New Roman" panose="02020603050405020304" pitchFamily="18" charset="0"/>
                <a:ea typeface="Times New Roman" panose="02020603050405020304" pitchFamily="18" charset="0"/>
                <a:cs typeface="Times New Roman" panose="02020603050405020304" pitchFamily="18" charset="0"/>
              </a:rPr>
              <a:t>Abou</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ea typeface="Times New Roman" panose="02020603050405020304" pitchFamily="18" charset="0"/>
                <a:cs typeface="Times New Roman" panose="02020603050405020304" pitchFamily="18" charset="0"/>
              </a:rPr>
              <a:t>Zeid</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 Frau </a:t>
            </a:r>
            <a:r>
              <a:rPr lang="en-US" sz="1600" dirty="0" err="1">
                <a:latin typeface="Times New Roman" panose="02020603050405020304" pitchFamily="18" charset="0"/>
                <a:ea typeface="Times New Roman" panose="02020603050405020304" pitchFamily="18" charset="0"/>
                <a:cs typeface="Times New Roman" panose="02020603050405020304" pitchFamily="18" charset="0"/>
              </a:rPr>
              <a:t>Giller</a:t>
            </a:r>
            <a:endParaRPr lang="it-IT"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Rettangolo 8"/>
          <p:cNvSpPr/>
          <p:nvPr/>
        </p:nvSpPr>
        <p:spPr>
          <a:xfrm>
            <a:off x="4348544" y="338984"/>
            <a:ext cx="5945383" cy="981423"/>
          </a:xfrm>
          <a:prstGeom prst="rect">
            <a:avLst/>
          </a:prstGeom>
        </p:spPr>
        <p:txBody>
          <a:bodyPr wrap="square">
            <a:spAutoFit/>
          </a:bodyPr>
          <a:lstStyle/>
          <a:p>
            <a:pPr algn="ctr">
              <a:lnSpc>
                <a:spcPct val="107000"/>
              </a:lnSpc>
              <a:spcAft>
                <a:spcPts val="800"/>
              </a:spcAft>
            </a:pPr>
            <a:r>
              <a:rPr lang="en-US" dirty="0">
                <a:latin typeface="Times New Roman" panose="02020603050405020304" pitchFamily="18" charset="0"/>
                <a:ea typeface="Times New Roman" panose="02020603050405020304" pitchFamily="18" charset="0"/>
                <a:cs typeface="Times New Roman" panose="02020603050405020304" pitchFamily="18" charset="0"/>
              </a:rPr>
              <a:t>BURG WARTENSTEIN SYMPOSIUM #5</a:t>
            </a:r>
            <a:br>
              <a:rPr lang="en-US" dirty="0">
                <a:latin typeface="Times New Roman" panose="02020603050405020304" pitchFamily="18" charset="0"/>
                <a:ea typeface="Times New Roman" panose="02020603050405020304" pitchFamily="18" charset="0"/>
                <a:cs typeface="Times New Roman" panose="02020603050405020304" pitchFamily="18" charset="0"/>
              </a:rPr>
            </a:br>
            <a:r>
              <a:rPr lang="en-US" dirty="0">
                <a:latin typeface="Times New Roman" panose="02020603050405020304" pitchFamily="18" charset="0"/>
                <a:ea typeface="Times New Roman" panose="02020603050405020304" pitchFamily="18" charset="0"/>
                <a:cs typeface="Times New Roman" panose="02020603050405020304" pitchFamily="18" charset="0"/>
              </a:rPr>
              <a:t>July 26 through August 1, 1959</a:t>
            </a:r>
            <a:br>
              <a:rPr lang="en-US" dirty="0">
                <a:latin typeface="Times New Roman" panose="02020603050405020304" pitchFamily="18" charset="0"/>
                <a:ea typeface="Times New Roman" panose="02020603050405020304" pitchFamily="18" charset="0"/>
                <a:cs typeface="Times New Roman" panose="02020603050405020304" pitchFamily="18" charset="0"/>
              </a:rPr>
            </a:br>
            <a:r>
              <a:rPr lang="en-US" dirty="0">
                <a:latin typeface="Times New Roman" panose="02020603050405020304" pitchFamily="18" charset="0"/>
                <a:ea typeface="Times New Roman" panose="02020603050405020304" pitchFamily="18" charset="0"/>
                <a:cs typeface="Times New Roman" panose="02020603050405020304" pitchFamily="18" charset="0"/>
              </a:rPr>
              <a:t>Burg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Wartenstein</a:t>
            </a:r>
            <a:r>
              <a:rPr lang="en-US" dirty="0">
                <a:latin typeface="Times New Roman" panose="02020603050405020304" pitchFamily="18" charset="0"/>
                <a:ea typeface="Times New Roman" panose="02020603050405020304" pitchFamily="18" charset="0"/>
                <a:cs typeface="Times New Roman" panose="02020603050405020304" pitchFamily="18" charset="0"/>
              </a:rPr>
              <a:t> Conference Center</a:t>
            </a:r>
            <a:endParaRPr lang="it-IT"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969861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84D0C87-7EEF-445A-B274-D70AC6B5FE32}"/>
              </a:ext>
            </a:extLst>
          </p:cNvPr>
          <p:cNvSpPr txBox="1">
            <a:spLocks/>
          </p:cNvSpPr>
          <p:nvPr/>
        </p:nvSpPr>
        <p:spPr>
          <a:xfrm>
            <a:off x="181070" y="5894936"/>
            <a:ext cx="11796665" cy="336484"/>
          </a:xfrm>
          <a:prstGeom prst="rect">
            <a:avLst/>
          </a:prstGeom>
        </p:spPr>
        <p:txBody>
          <a:bodyP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2800" b="1" dirty="0">
                <a:solidFill>
                  <a:schemeClr val="bg1"/>
                </a:solidFill>
                <a:latin typeface="Tahoma" panose="020B0604030504040204" pitchFamily="34" charset="0"/>
                <a:ea typeface="Tahoma" panose="020B0604030504040204" pitchFamily="34" charset="0"/>
                <a:cs typeface="Tahoma" panose="020B0604030504040204" pitchFamily="34" charset="0"/>
              </a:rPr>
              <a:t>Antropologia del Mediterraneo</a:t>
            </a:r>
          </a:p>
          <a:p>
            <a:endParaRPr lang="it-IT" sz="2800" b="1" dirty="0">
              <a:latin typeface="Tahoma" panose="020B0604030504040204" pitchFamily="34" charset="0"/>
              <a:ea typeface="Tahoma" panose="020B0604030504040204" pitchFamily="34" charset="0"/>
              <a:cs typeface="Tahoma" panose="020B0604030504040204" pitchFamily="34" charset="0"/>
            </a:endParaRPr>
          </a:p>
        </p:txBody>
      </p:sp>
      <p:sp>
        <p:nvSpPr>
          <p:cNvPr id="3" name="Titolo 1">
            <a:extLst>
              <a:ext uri="{FF2B5EF4-FFF2-40B4-BE49-F238E27FC236}">
                <a16:creationId xmlns:a16="http://schemas.microsoft.com/office/drawing/2014/main" id="{23B54174-EBA3-4C72-8B30-772941404A9D}"/>
              </a:ext>
            </a:extLst>
          </p:cNvPr>
          <p:cNvSpPr txBox="1">
            <a:spLocks/>
          </p:cNvSpPr>
          <p:nvPr/>
        </p:nvSpPr>
        <p:spPr>
          <a:xfrm>
            <a:off x="208229" y="6231420"/>
            <a:ext cx="11796665" cy="33648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1100" b="1" dirty="0">
                <a:solidFill>
                  <a:schemeClr val="bg1"/>
                </a:solidFill>
                <a:latin typeface="Tahoma" panose="020B0604030504040204" pitchFamily="34" charset="0"/>
                <a:ea typeface="Tahoma" panose="020B0604030504040204" pitchFamily="34" charset="0"/>
                <a:cs typeface="Tahoma" panose="020B0604030504040204" pitchFamily="34" charset="0"/>
              </a:rPr>
              <a:t>Paola Sacchi – Pier Paolo </a:t>
            </a:r>
            <a:r>
              <a:rPr lang="it-IT" sz="1100" b="1" dirty="0" err="1">
                <a:solidFill>
                  <a:schemeClr val="bg1"/>
                </a:solidFill>
                <a:latin typeface="Tahoma" panose="020B0604030504040204" pitchFamily="34" charset="0"/>
                <a:ea typeface="Tahoma" panose="020B0604030504040204" pitchFamily="34" charset="0"/>
                <a:cs typeface="Tahoma" panose="020B0604030504040204" pitchFamily="34" charset="0"/>
              </a:rPr>
              <a:t>Viazzo</a:t>
            </a:r>
            <a:endParaRPr lang="it-IT" sz="1100" b="1" dirty="0">
              <a:solidFill>
                <a:schemeClr val="bg1"/>
              </a:solidFill>
              <a:latin typeface="Tahoma" panose="020B0604030504040204" pitchFamily="34" charset="0"/>
              <a:ea typeface="Tahoma" panose="020B0604030504040204" pitchFamily="34" charset="0"/>
              <a:cs typeface="Tahoma" panose="020B0604030504040204" pitchFamily="34" charset="0"/>
            </a:endParaRPr>
          </a:p>
          <a:p>
            <a:endParaRPr lang="it-IT" sz="1100" b="1" dirty="0">
              <a:latin typeface="Tahoma" panose="020B0604030504040204" pitchFamily="34" charset="0"/>
              <a:ea typeface="Tahoma" panose="020B0604030504040204" pitchFamily="34" charset="0"/>
              <a:cs typeface="Tahoma" panose="020B0604030504040204" pitchFamily="34" charset="0"/>
            </a:endParaRPr>
          </a:p>
        </p:txBody>
      </p:sp>
      <p:sp>
        <p:nvSpPr>
          <p:cNvPr id="5" name="CasellaDiTesto 4">
            <a:extLst>
              <a:ext uri="{FF2B5EF4-FFF2-40B4-BE49-F238E27FC236}">
                <a16:creationId xmlns:a16="http://schemas.microsoft.com/office/drawing/2014/main" id="{E9D5F10E-50F4-4326-9914-0CBFEFF1875B}"/>
              </a:ext>
            </a:extLst>
          </p:cNvPr>
          <p:cNvSpPr txBox="1"/>
          <p:nvPr/>
        </p:nvSpPr>
        <p:spPr>
          <a:xfrm>
            <a:off x="-51515" y="134045"/>
            <a:ext cx="12192000" cy="523220"/>
          </a:xfrm>
          <a:prstGeom prst="rect">
            <a:avLst/>
          </a:prstGeom>
          <a:noFill/>
        </p:spPr>
        <p:txBody>
          <a:bodyPr wrap="square" rtlCol="0">
            <a:spAutoFit/>
          </a:bodyPr>
          <a:lstStyle/>
          <a:p>
            <a:r>
              <a:rPr lang="it-IT" sz="2800" b="1" dirty="0">
                <a:solidFill>
                  <a:srgbClr val="BB1717"/>
                </a:solidFill>
                <a:latin typeface="Tahoma" panose="020B0604030504040204" pitchFamily="34" charset="0"/>
                <a:ea typeface="Tahoma" panose="020B0604030504040204" pitchFamily="34" charset="0"/>
                <a:cs typeface="Tahoma" panose="020B0604030504040204" pitchFamily="34" charset="0"/>
              </a:rPr>
              <a:t> </a:t>
            </a:r>
            <a:r>
              <a:rPr lang="it-IT" sz="2800" b="1" dirty="0" smtClean="0">
                <a:solidFill>
                  <a:srgbClr val="BB1717"/>
                </a:solidFill>
                <a:latin typeface="Tahoma" panose="020B0604030504040204" pitchFamily="34" charset="0"/>
                <a:ea typeface="Tahoma" panose="020B0604030504040204" pitchFamily="34" charset="0"/>
                <a:cs typeface="Tahoma" panose="020B0604030504040204" pitchFamily="34" charset="0"/>
              </a:rPr>
              <a:t>I temi del convegno</a:t>
            </a:r>
            <a:endParaRPr lang="it-IT" sz="2800" b="1" dirty="0">
              <a:latin typeface="Tahoma" panose="020B0604030504040204" pitchFamily="34" charset="0"/>
              <a:ea typeface="Tahoma" panose="020B0604030504040204" pitchFamily="34" charset="0"/>
              <a:cs typeface="Tahoma" panose="020B0604030504040204" pitchFamily="34" charset="0"/>
            </a:endParaRPr>
          </a:p>
        </p:txBody>
      </p:sp>
      <p:sp>
        <p:nvSpPr>
          <p:cNvPr id="6" name="CasellaDiTesto 5">
            <a:extLst>
              <a:ext uri="{FF2B5EF4-FFF2-40B4-BE49-F238E27FC236}">
                <a16:creationId xmlns:a16="http://schemas.microsoft.com/office/drawing/2014/main" id="{3E346584-B317-4747-94F7-DF50B95DF597}"/>
              </a:ext>
            </a:extLst>
          </p:cNvPr>
          <p:cNvSpPr txBox="1"/>
          <p:nvPr/>
        </p:nvSpPr>
        <p:spPr>
          <a:xfrm>
            <a:off x="0" y="875848"/>
            <a:ext cx="5824533" cy="3477875"/>
          </a:xfrm>
          <a:prstGeom prst="rect">
            <a:avLst/>
          </a:prstGeom>
          <a:noFill/>
        </p:spPr>
        <p:txBody>
          <a:bodyPr wrap="square" rtlCol="0">
            <a:spAutoFit/>
          </a:bodyPr>
          <a:lstStyle/>
          <a:p>
            <a:r>
              <a:rPr lang="it-CH" sz="2000" dirty="0"/>
              <a:t>Un accurato riesame di quei convegni smentisce anche, secondo </a:t>
            </a:r>
            <a:r>
              <a:rPr lang="it-CH" sz="2000" dirty="0" err="1"/>
              <a:t>Sydel</a:t>
            </a:r>
            <a:r>
              <a:rPr lang="it-CH" sz="2000" dirty="0"/>
              <a:t> </a:t>
            </a:r>
            <a:r>
              <a:rPr lang="it-CH" sz="2000" dirty="0" err="1"/>
              <a:t>Silverman</a:t>
            </a:r>
            <a:r>
              <a:rPr lang="it-CH" sz="2000" dirty="0"/>
              <a:t>, un altro diffuso </a:t>
            </a:r>
            <a:r>
              <a:rPr lang="it-CH" sz="2000" i="1" dirty="0"/>
              <a:t>cliché</a:t>
            </a:r>
            <a:r>
              <a:rPr lang="it-CH" sz="2000" dirty="0"/>
              <a:t>, vale a dire che onore e vergogna ne siano stati gli argomenti dominanti. Ancora una volta, se è vero che un intero convegno fu loro dedicato ad Atene nel 1961, è altrettanto vero che nel programma di </a:t>
            </a:r>
            <a:r>
              <a:rPr lang="it-CH" sz="2000" dirty="0" err="1"/>
              <a:t>Burg</a:t>
            </a:r>
            <a:r>
              <a:rPr lang="it-CH" sz="2000" dirty="0"/>
              <a:t> </a:t>
            </a:r>
            <a:r>
              <a:rPr lang="it-CH" sz="2000" dirty="0" err="1"/>
              <a:t>Wartenstein</a:t>
            </a:r>
            <a:r>
              <a:rPr lang="it-CH" sz="2000" dirty="0"/>
              <a:t> si videro assegnata solo una delle sei giornate di lavori. Altri temi di lavoro furono: la struttura della famiglia, il sistema di proprietà della terra e le regole di trasmissione dei beni, il sistema economico, i rapporti tra comunità locale e stato.</a:t>
            </a:r>
            <a:endParaRPr lang="it-IT" sz="2000" dirty="0"/>
          </a:p>
        </p:txBody>
      </p:sp>
      <p:sp>
        <p:nvSpPr>
          <p:cNvPr id="4" name="Segnaposto piè di pagina 3"/>
          <p:cNvSpPr>
            <a:spLocks noGrp="1"/>
          </p:cNvSpPr>
          <p:nvPr>
            <p:ph type="ftr" sz="quarter" idx="11"/>
          </p:nvPr>
        </p:nvSpPr>
        <p:spPr/>
        <p:txBody>
          <a:bodyPr/>
          <a:lstStyle/>
          <a:p>
            <a:r>
              <a:rPr lang="it-IT" smtClean="0"/>
              <a:t>Antropologia del Mediterraneo</a:t>
            </a:r>
            <a:endParaRPr lang="it-IT"/>
          </a:p>
        </p:txBody>
      </p:sp>
      <p:pic>
        <p:nvPicPr>
          <p:cNvPr id="1028" name="Picture 4" descr="Dr. Silverman in Italy in the early 1960s. Her research on the allocation of farmland in rural Italy evolved into her first book, &amp;ldquo;Three Bells of Civilization: The Life of an Italian Hill Town.&amp;rdqu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8715" y="995819"/>
            <a:ext cx="5715000" cy="3952875"/>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5"/>
          <p:cNvSpPr>
            <a:spLocks noChangeArrowheads="1"/>
          </p:cNvSpPr>
          <p:nvPr/>
        </p:nvSpPr>
        <p:spPr bwMode="auto">
          <a:xfrm>
            <a:off x="6041518" y="4915846"/>
            <a:ext cx="5948714"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400" b="0" i="0" u="none" strike="noStrike" cap="none" normalizeH="0" baseline="0" dirty="0" smtClean="0">
                <a:ln>
                  <a:noFill/>
                </a:ln>
                <a:solidFill>
                  <a:schemeClr val="tx1"/>
                </a:solidFill>
                <a:effectLst/>
              </a:rPr>
              <a:t>Dr. </a:t>
            </a:r>
            <a:r>
              <a:rPr kumimoji="0" lang="it-IT" altLang="it-IT" sz="1400" b="0" i="0" u="none" strike="noStrike" cap="none" normalizeH="0" baseline="0" dirty="0" err="1" smtClean="0">
                <a:ln>
                  <a:noFill/>
                </a:ln>
                <a:solidFill>
                  <a:schemeClr val="tx1"/>
                </a:solidFill>
                <a:effectLst/>
              </a:rPr>
              <a:t>Silverman</a:t>
            </a:r>
            <a:r>
              <a:rPr kumimoji="0" lang="it-IT" altLang="it-IT" sz="1400" b="0" i="0" u="none" strike="noStrike" cap="none" normalizeH="0" baseline="0" dirty="0" smtClean="0">
                <a:ln>
                  <a:noFill/>
                </a:ln>
                <a:solidFill>
                  <a:schemeClr val="tx1"/>
                </a:solidFill>
                <a:effectLst/>
              </a:rPr>
              <a:t> in </a:t>
            </a:r>
            <a:r>
              <a:rPr kumimoji="0" lang="it-IT" altLang="it-IT" sz="1400" b="0" i="0" u="none" strike="noStrike" cap="none" normalizeH="0" baseline="0" dirty="0" err="1" smtClean="0">
                <a:ln>
                  <a:noFill/>
                </a:ln>
                <a:solidFill>
                  <a:schemeClr val="tx1"/>
                </a:solidFill>
                <a:effectLst/>
              </a:rPr>
              <a:t>Italy</a:t>
            </a:r>
            <a:r>
              <a:rPr kumimoji="0" lang="it-IT" altLang="it-IT" sz="1400" b="0" i="0" u="none" strike="noStrike" cap="none" normalizeH="0" baseline="0" dirty="0" smtClean="0">
                <a:ln>
                  <a:noFill/>
                </a:ln>
                <a:solidFill>
                  <a:schemeClr val="tx1"/>
                </a:solidFill>
                <a:effectLst/>
              </a:rPr>
              <a:t> in the </a:t>
            </a:r>
            <a:r>
              <a:rPr kumimoji="0" lang="it-IT" altLang="it-IT" sz="1400" b="0" i="0" u="none" strike="noStrike" cap="none" normalizeH="0" baseline="0" dirty="0" err="1" smtClean="0">
                <a:ln>
                  <a:noFill/>
                </a:ln>
                <a:solidFill>
                  <a:schemeClr val="tx1"/>
                </a:solidFill>
                <a:effectLst/>
              </a:rPr>
              <a:t>early</a:t>
            </a:r>
            <a:r>
              <a:rPr kumimoji="0" lang="it-IT" altLang="it-IT" sz="1400" b="0" i="0" u="none" strike="noStrike" cap="none" normalizeH="0" baseline="0" dirty="0" smtClean="0">
                <a:ln>
                  <a:noFill/>
                </a:ln>
                <a:solidFill>
                  <a:schemeClr val="tx1"/>
                </a:solidFill>
                <a:effectLst/>
              </a:rPr>
              <a:t> 1960s. </a:t>
            </a:r>
            <a:r>
              <a:rPr kumimoji="0" lang="it-IT" altLang="it-IT" sz="1400" b="0" i="0" u="none" strike="noStrike" cap="none" normalizeH="0" baseline="0" dirty="0" err="1" smtClean="0">
                <a:ln>
                  <a:noFill/>
                </a:ln>
                <a:solidFill>
                  <a:schemeClr val="tx1"/>
                </a:solidFill>
                <a:effectLst/>
              </a:rPr>
              <a:t>Her</a:t>
            </a:r>
            <a:r>
              <a:rPr kumimoji="0" lang="it-IT" altLang="it-IT" sz="1400" b="0" i="0" u="none" strike="noStrike" cap="none" normalizeH="0" baseline="0" dirty="0" smtClean="0">
                <a:ln>
                  <a:noFill/>
                </a:ln>
                <a:solidFill>
                  <a:schemeClr val="tx1"/>
                </a:solidFill>
                <a:effectLst/>
              </a:rPr>
              <a:t> </a:t>
            </a:r>
            <a:r>
              <a:rPr kumimoji="0" lang="it-IT" altLang="it-IT" sz="1400" b="0" i="0" u="none" strike="noStrike" cap="none" normalizeH="0" baseline="0" dirty="0" err="1" smtClean="0">
                <a:ln>
                  <a:noFill/>
                </a:ln>
                <a:solidFill>
                  <a:schemeClr val="tx1"/>
                </a:solidFill>
                <a:effectLst/>
              </a:rPr>
              <a:t>research</a:t>
            </a:r>
            <a:r>
              <a:rPr kumimoji="0" lang="it-IT" altLang="it-IT" sz="1400" b="0" i="0" u="none" strike="noStrike" cap="none" normalizeH="0" baseline="0" dirty="0" smtClean="0">
                <a:ln>
                  <a:noFill/>
                </a:ln>
                <a:solidFill>
                  <a:schemeClr val="tx1"/>
                </a:solidFill>
                <a:effectLst/>
              </a:rPr>
              <a:t> on the </a:t>
            </a:r>
            <a:r>
              <a:rPr kumimoji="0" lang="it-IT" altLang="it-IT" sz="1400" b="0" i="0" u="none" strike="noStrike" cap="none" normalizeH="0" baseline="0" dirty="0" err="1" smtClean="0">
                <a:ln>
                  <a:noFill/>
                </a:ln>
                <a:solidFill>
                  <a:schemeClr val="tx1"/>
                </a:solidFill>
                <a:effectLst/>
              </a:rPr>
              <a:t>allocation</a:t>
            </a:r>
            <a:r>
              <a:rPr kumimoji="0" lang="it-IT" altLang="it-IT" sz="1400" b="0" i="0" u="none" strike="noStrike" cap="none" normalizeH="0" baseline="0" dirty="0" smtClean="0">
                <a:ln>
                  <a:noFill/>
                </a:ln>
                <a:solidFill>
                  <a:schemeClr val="tx1"/>
                </a:solidFill>
                <a:effectLst/>
              </a:rPr>
              <a:t> of </a:t>
            </a:r>
            <a:r>
              <a:rPr kumimoji="0" lang="it-IT" altLang="it-IT" sz="1400" b="0" i="0" u="none" strike="noStrike" cap="none" normalizeH="0" baseline="0" dirty="0" err="1" smtClean="0">
                <a:ln>
                  <a:noFill/>
                </a:ln>
                <a:solidFill>
                  <a:schemeClr val="tx1"/>
                </a:solidFill>
                <a:effectLst/>
              </a:rPr>
              <a:t>farmland</a:t>
            </a:r>
            <a:r>
              <a:rPr kumimoji="0" lang="it-IT" altLang="it-IT" sz="1400" b="0" i="0" u="none" strike="noStrike" cap="none" normalizeH="0" baseline="0" dirty="0" smtClean="0">
                <a:ln>
                  <a:noFill/>
                </a:ln>
                <a:solidFill>
                  <a:schemeClr val="tx1"/>
                </a:solidFill>
                <a:effectLst/>
              </a:rPr>
              <a:t> in </a:t>
            </a:r>
            <a:r>
              <a:rPr kumimoji="0" lang="it-IT" altLang="it-IT" sz="1400" b="0" i="0" u="none" strike="noStrike" cap="none" normalizeH="0" baseline="0" dirty="0" err="1" smtClean="0">
                <a:ln>
                  <a:noFill/>
                </a:ln>
                <a:solidFill>
                  <a:schemeClr val="tx1"/>
                </a:solidFill>
                <a:effectLst/>
              </a:rPr>
              <a:t>rural</a:t>
            </a:r>
            <a:r>
              <a:rPr kumimoji="0" lang="it-IT" altLang="it-IT" sz="1400" b="0" i="0" u="none" strike="noStrike" cap="none" normalizeH="0" baseline="0" dirty="0" smtClean="0">
                <a:ln>
                  <a:noFill/>
                </a:ln>
                <a:solidFill>
                  <a:schemeClr val="tx1"/>
                </a:solidFill>
                <a:effectLst/>
              </a:rPr>
              <a:t> </a:t>
            </a:r>
            <a:r>
              <a:rPr kumimoji="0" lang="it-IT" altLang="it-IT" sz="1400" b="0" i="0" u="none" strike="noStrike" cap="none" normalizeH="0" baseline="0" dirty="0" err="1" smtClean="0">
                <a:ln>
                  <a:noFill/>
                </a:ln>
                <a:solidFill>
                  <a:schemeClr val="tx1"/>
                </a:solidFill>
                <a:effectLst/>
              </a:rPr>
              <a:t>Italy</a:t>
            </a:r>
            <a:r>
              <a:rPr kumimoji="0" lang="it-IT" altLang="it-IT" sz="1400" b="0" i="0" u="none" strike="noStrike" cap="none" normalizeH="0" baseline="0" dirty="0" smtClean="0">
                <a:ln>
                  <a:noFill/>
                </a:ln>
                <a:solidFill>
                  <a:schemeClr val="tx1"/>
                </a:solidFill>
                <a:effectLst/>
              </a:rPr>
              <a:t> </a:t>
            </a:r>
            <a:r>
              <a:rPr kumimoji="0" lang="it-IT" altLang="it-IT" sz="1400" b="0" i="0" u="none" strike="noStrike" cap="none" normalizeH="0" baseline="0" dirty="0" err="1" smtClean="0">
                <a:ln>
                  <a:noFill/>
                </a:ln>
                <a:solidFill>
                  <a:schemeClr val="tx1"/>
                </a:solidFill>
                <a:effectLst/>
              </a:rPr>
              <a:t>evolved</a:t>
            </a:r>
            <a:r>
              <a:rPr kumimoji="0" lang="it-IT" altLang="it-IT" sz="1400" b="0" i="0" u="none" strike="noStrike" cap="none" normalizeH="0" baseline="0" dirty="0" smtClean="0">
                <a:ln>
                  <a:noFill/>
                </a:ln>
                <a:solidFill>
                  <a:schemeClr val="tx1"/>
                </a:solidFill>
                <a:effectLst/>
              </a:rPr>
              <a:t> </a:t>
            </a:r>
            <a:r>
              <a:rPr kumimoji="0" lang="it-IT" altLang="it-IT" sz="1400" b="0" i="0" u="none" strike="noStrike" cap="none" normalizeH="0" baseline="0" dirty="0" err="1" smtClean="0">
                <a:ln>
                  <a:noFill/>
                </a:ln>
                <a:solidFill>
                  <a:schemeClr val="tx1"/>
                </a:solidFill>
                <a:effectLst/>
              </a:rPr>
              <a:t>into</a:t>
            </a:r>
            <a:r>
              <a:rPr kumimoji="0" lang="it-IT" altLang="it-IT" sz="1400" b="0" i="0" u="none" strike="noStrike" cap="none" normalizeH="0" baseline="0" dirty="0" smtClean="0">
                <a:ln>
                  <a:noFill/>
                </a:ln>
                <a:solidFill>
                  <a:schemeClr val="tx1"/>
                </a:solidFill>
                <a:effectLst/>
              </a:rPr>
              <a:t> </a:t>
            </a:r>
            <a:r>
              <a:rPr kumimoji="0" lang="it-IT" altLang="it-IT" sz="1400" b="0" i="0" u="none" strike="noStrike" cap="none" normalizeH="0" baseline="0" dirty="0" err="1" smtClean="0">
                <a:ln>
                  <a:noFill/>
                </a:ln>
                <a:solidFill>
                  <a:schemeClr val="tx1"/>
                </a:solidFill>
                <a:effectLst/>
              </a:rPr>
              <a:t>her</a:t>
            </a:r>
            <a:r>
              <a:rPr kumimoji="0" lang="it-IT" altLang="it-IT" sz="1400" b="0" i="0" u="none" strike="noStrike" cap="none" normalizeH="0" baseline="0" dirty="0" smtClean="0">
                <a:ln>
                  <a:noFill/>
                </a:ln>
                <a:solidFill>
                  <a:schemeClr val="tx1"/>
                </a:solidFill>
                <a:effectLst/>
              </a:rPr>
              <a:t> first book, “Three </a:t>
            </a:r>
            <a:r>
              <a:rPr kumimoji="0" lang="it-IT" altLang="it-IT" sz="1400" b="0" i="0" u="none" strike="noStrike" cap="none" normalizeH="0" baseline="0" dirty="0" err="1" smtClean="0">
                <a:ln>
                  <a:noFill/>
                </a:ln>
                <a:solidFill>
                  <a:schemeClr val="tx1"/>
                </a:solidFill>
                <a:effectLst/>
              </a:rPr>
              <a:t>Bells</a:t>
            </a:r>
            <a:r>
              <a:rPr kumimoji="0" lang="it-IT" altLang="it-IT" sz="1400" b="0" i="0" u="none" strike="noStrike" cap="none" normalizeH="0" baseline="0" dirty="0" smtClean="0">
                <a:ln>
                  <a:noFill/>
                </a:ln>
                <a:solidFill>
                  <a:schemeClr val="tx1"/>
                </a:solidFill>
                <a:effectLst/>
              </a:rPr>
              <a:t> of </a:t>
            </a:r>
            <a:r>
              <a:rPr kumimoji="0" lang="it-IT" altLang="it-IT" sz="1400" b="0" i="0" u="none" strike="noStrike" cap="none" normalizeH="0" baseline="0" dirty="0" err="1" smtClean="0">
                <a:ln>
                  <a:noFill/>
                </a:ln>
                <a:solidFill>
                  <a:schemeClr val="tx1"/>
                </a:solidFill>
                <a:effectLst/>
              </a:rPr>
              <a:t>Civilization</a:t>
            </a:r>
            <a:r>
              <a:rPr kumimoji="0" lang="it-IT" altLang="it-IT" sz="1400" b="0" i="0" u="none" strike="noStrike" cap="none" normalizeH="0" baseline="0" dirty="0" smtClean="0">
                <a:ln>
                  <a:noFill/>
                </a:ln>
                <a:solidFill>
                  <a:schemeClr val="tx1"/>
                </a:solidFill>
                <a:effectLst/>
              </a:rPr>
              <a:t>: The Life of an </a:t>
            </a:r>
            <a:r>
              <a:rPr kumimoji="0" lang="it-IT" altLang="it-IT" sz="1400" b="0" i="0" u="none" strike="noStrike" cap="none" normalizeH="0" baseline="0" dirty="0" err="1" smtClean="0">
                <a:ln>
                  <a:noFill/>
                </a:ln>
                <a:solidFill>
                  <a:schemeClr val="tx1"/>
                </a:solidFill>
                <a:effectLst/>
              </a:rPr>
              <a:t>Italian</a:t>
            </a:r>
            <a:r>
              <a:rPr kumimoji="0" lang="it-IT" altLang="it-IT" sz="1400" b="0" i="0" u="none" strike="noStrike" cap="none" normalizeH="0" baseline="0" dirty="0" smtClean="0">
                <a:ln>
                  <a:noFill/>
                </a:ln>
                <a:solidFill>
                  <a:schemeClr val="tx1"/>
                </a:solidFill>
                <a:effectLst/>
              </a:rPr>
              <a:t> Hill Town</a:t>
            </a:r>
            <a:r>
              <a:rPr lang="it-IT" altLang="it-IT" sz="1400" dirty="0" smtClean="0"/>
              <a:t>"</a:t>
            </a:r>
            <a:endParaRPr kumimoji="0" lang="it-IT" altLang="it-IT" sz="1400" b="0" i="0" u="none" strike="noStrike" cap="none" normalizeH="0" baseline="0" dirty="0" smtClean="0">
              <a:ln>
                <a:noFill/>
              </a:ln>
              <a:solidFill>
                <a:schemeClr val="tx1"/>
              </a:solidFill>
              <a:effectLst/>
            </a:endParaRPr>
          </a:p>
        </p:txBody>
      </p:sp>
      <p:sp>
        <p:nvSpPr>
          <p:cNvPr id="10" name="CasellaDiTesto 9"/>
          <p:cNvSpPr txBox="1"/>
          <p:nvPr/>
        </p:nvSpPr>
        <p:spPr>
          <a:xfrm>
            <a:off x="171759" y="4699800"/>
            <a:ext cx="5441128" cy="923330"/>
          </a:xfrm>
          <a:prstGeom prst="rect">
            <a:avLst/>
          </a:prstGeom>
          <a:noFill/>
        </p:spPr>
        <p:txBody>
          <a:bodyPr wrap="square" rtlCol="0">
            <a:spAutoFit/>
          </a:bodyPr>
          <a:lstStyle/>
          <a:p>
            <a:r>
              <a:rPr lang="it-IT" dirty="0"/>
              <a:t>S. </a:t>
            </a:r>
            <a:r>
              <a:rPr lang="it-IT" dirty="0" err="1"/>
              <a:t>Silverman</a:t>
            </a:r>
            <a:r>
              <a:rPr lang="it-IT" dirty="0"/>
              <a:t>, </a:t>
            </a:r>
            <a:r>
              <a:rPr lang="it-IT" i="1" dirty="0" err="1"/>
              <a:t>Defining</a:t>
            </a:r>
            <a:r>
              <a:rPr lang="it-IT" i="1" dirty="0"/>
              <a:t> the </a:t>
            </a:r>
            <a:r>
              <a:rPr lang="it-IT" i="1" dirty="0" err="1"/>
              <a:t>anthropological</a:t>
            </a:r>
            <a:r>
              <a:rPr lang="it-IT" i="1" dirty="0"/>
              <a:t> </a:t>
            </a:r>
            <a:r>
              <a:rPr lang="it-IT" i="1" dirty="0" err="1"/>
              <a:t>Mediterranean</a:t>
            </a:r>
            <a:r>
              <a:rPr lang="it-IT" i="1" dirty="0"/>
              <a:t>: </a:t>
            </a:r>
            <a:r>
              <a:rPr lang="it-IT" i="1" dirty="0" err="1"/>
              <a:t>before</a:t>
            </a:r>
            <a:r>
              <a:rPr lang="it-IT" i="1" dirty="0"/>
              <a:t> </a:t>
            </a:r>
            <a:r>
              <a:rPr lang="it-IT" i="1" dirty="0" err="1"/>
              <a:t>Aix</a:t>
            </a:r>
            <a:r>
              <a:rPr lang="it-IT" i="1" dirty="0"/>
              <a:t> 1966</a:t>
            </a:r>
            <a:r>
              <a:rPr lang="it-IT" dirty="0"/>
              <a:t>, in D. Albera, A. </a:t>
            </a:r>
            <a:r>
              <a:rPr lang="it-IT" dirty="0" err="1"/>
              <a:t>Blok</a:t>
            </a:r>
            <a:r>
              <a:rPr lang="it-IT" dirty="0"/>
              <a:t>, </a:t>
            </a:r>
            <a:r>
              <a:rPr lang="it-IT" dirty="0" err="1"/>
              <a:t>C.Bromberger</a:t>
            </a:r>
            <a:r>
              <a:rPr lang="it-IT" dirty="0"/>
              <a:t> (a cura di) </a:t>
            </a:r>
            <a:r>
              <a:rPr lang="it-IT" dirty="0" smtClean="0"/>
              <a:t>2001</a:t>
            </a:r>
            <a:endParaRPr lang="it-IT" dirty="0"/>
          </a:p>
        </p:txBody>
      </p:sp>
    </p:spTree>
    <p:extLst>
      <p:ext uri="{BB962C8B-B14F-4D97-AF65-F5344CB8AC3E}">
        <p14:creationId xmlns:p14="http://schemas.microsoft.com/office/powerpoint/2010/main" val="7680463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163806" y="334916"/>
            <a:ext cx="12192000" cy="523220"/>
          </a:xfrm>
          <a:prstGeom prst="rect">
            <a:avLst/>
          </a:prstGeom>
          <a:noFill/>
        </p:spPr>
        <p:txBody>
          <a:bodyPr wrap="square" rtlCol="0">
            <a:spAutoFit/>
          </a:bodyPr>
          <a:lstStyle/>
          <a:p>
            <a:pPr lvl="0"/>
            <a:r>
              <a:rPr lang="it-IT" sz="2800" b="1" dirty="0">
                <a:solidFill>
                  <a:srgbClr val="BB1717"/>
                </a:solidFill>
                <a:latin typeface="Tahoma" panose="020B0604030504040204" pitchFamily="34" charset="0"/>
                <a:ea typeface="Tahoma" panose="020B0604030504040204" pitchFamily="34" charset="0"/>
                <a:cs typeface="Tahoma" panose="020B0604030504040204" pitchFamily="34" charset="0"/>
              </a:rPr>
              <a:t>  </a:t>
            </a:r>
            <a:r>
              <a:rPr lang="it-CH" sz="2800" b="1" dirty="0">
                <a:latin typeface="Tahoma" panose="020B0604030504040204" pitchFamily="34" charset="0"/>
                <a:ea typeface="Tahoma" panose="020B0604030504040204" pitchFamily="34" charset="0"/>
                <a:cs typeface="Tahoma" panose="020B0604030504040204" pitchFamily="34" charset="0"/>
              </a:rPr>
              <a:t>Le comunità rurali e gli studi nel </a:t>
            </a:r>
            <a:r>
              <a:rPr lang="it-CH" sz="2800" b="1" dirty="0" smtClean="0">
                <a:latin typeface="Tahoma" panose="020B0604030504040204" pitchFamily="34" charset="0"/>
                <a:ea typeface="Tahoma" panose="020B0604030504040204" pitchFamily="34" charset="0"/>
                <a:cs typeface="Tahoma" panose="020B0604030504040204" pitchFamily="34" charset="0"/>
              </a:rPr>
              <a:t>Mediterraneo</a:t>
            </a:r>
            <a:endParaRPr lang="it-IT" sz="2800" b="1" dirty="0">
              <a:latin typeface="Tahoma" panose="020B0604030504040204" pitchFamily="34" charset="0"/>
              <a:ea typeface="Tahoma" panose="020B0604030504040204" pitchFamily="34" charset="0"/>
              <a:cs typeface="Tahoma" panose="020B0604030504040204" pitchFamily="34" charset="0"/>
            </a:endParaRPr>
          </a:p>
        </p:txBody>
      </p:sp>
      <p:sp>
        <p:nvSpPr>
          <p:cNvPr id="4" name="Titolo 1">
            <a:extLst>
              <a:ext uri="{FF2B5EF4-FFF2-40B4-BE49-F238E27FC236}">
                <a16:creationId xmlns:a16="http://schemas.microsoft.com/office/drawing/2014/main" id="{4F99FC27-69F9-44E9-BC6D-315AC5994CC7}"/>
              </a:ext>
            </a:extLst>
          </p:cNvPr>
          <p:cNvSpPr txBox="1">
            <a:spLocks/>
          </p:cNvSpPr>
          <p:nvPr/>
        </p:nvSpPr>
        <p:spPr>
          <a:xfrm>
            <a:off x="181070" y="5894936"/>
            <a:ext cx="11796665" cy="336484"/>
          </a:xfrm>
          <a:prstGeom prst="rect">
            <a:avLst/>
          </a:prstGeom>
        </p:spPr>
        <p:txBody>
          <a:bodyP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2800" b="1" dirty="0">
                <a:solidFill>
                  <a:schemeClr val="bg1"/>
                </a:solidFill>
                <a:latin typeface="Tahoma" panose="020B0604030504040204" pitchFamily="34" charset="0"/>
                <a:ea typeface="Tahoma" panose="020B0604030504040204" pitchFamily="34" charset="0"/>
                <a:cs typeface="Tahoma" panose="020B0604030504040204" pitchFamily="34" charset="0"/>
              </a:rPr>
              <a:t>Antropologia del Mediterraneo</a:t>
            </a:r>
          </a:p>
          <a:p>
            <a:endParaRPr lang="it-IT" sz="2800" b="1" dirty="0">
              <a:latin typeface="Tahoma" panose="020B0604030504040204" pitchFamily="34" charset="0"/>
              <a:ea typeface="Tahoma" panose="020B0604030504040204" pitchFamily="34" charset="0"/>
              <a:cs typeface="Tahoma" panose="020B0604030504040204" pitchFamily="34" charset="0"/>
            </a:endParaRPr>
          </a:p>
        </p:txBody>
      </p:sp>
      <p:sp>
        <p:nvSpPr>
          <p:cNvPr id="5" name="Titolo 1">
            <a:extLst>
              <a:ext uri="{FF2B5EF4-FFF2-40B4-BE49-F238E27FC236}">
                <a16:creationId xmlns:a16="http://schemas.microsoft.com/office/drawing/2014/main" id="{22975BDD-81D4-4393-A279-371977DC3842}"/>
              </a:ext>
            </a:extLst>
          </p:cNvPr>
          <p:cNvSpPr txBox="1">
            <a:spLocks/>
          </p:cNvSpPr>
          <p:nvPr/>
        </p:nvSpPr>
        <p:spPr>
          <a:xfrm>
            <a:off x="208229" y="6231420"/>
            <a:ext cx="11796665" cy="33648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1100" b="1" dirty="0">
                <a:solidFill>
                  <a:schemeClr val="bg1"/>
                </a:solidFill>
                <a:latin typeface="Tahoma" panose="020B0604030504040204" pitchFamily="34" charset="0"/>
                <a:ea typeface="Tahoma" panose="020B0604030504040204" pitchFamily="34" charset="0"/>
                <a:cs typeface="Tahoma" panose="020B0604030504040204" pitchFamily="34" charset="0"/>
              </a:rPr>
              <a:t>Paola Sacchi – Pier Paolo </a:t>
            </a:r>
            <a:r>
              <a:rPr lang="it-IT" sz="1100" b="1" dirty="0" err="1">
                <a:solidFill>
                  <a:schemeClr val="bg1"/>
                </a:solidFill>
                <a:latin typeface="Tahoma" panose="020B0604030504040204" pitchFamily="34" charset="0"/>
                <a:ea typeface="Tahoma" panose="020B0604030504040204" pitchFamily="34" charset="0"/>
                <a:cs typeface="Tahoma" panose="020B0604030504040204" pitchFamily="34" charset="0"/>
              </a:rPr>
              <a:t>Viazzo</a:t>
            </a:r>
            <a:endParaRPr lang="it-IT" sz="1100" b="1" dirty="0">
              <a:solidFill>
                <a:schemeClr val="bg1"/>
              </a:solidFill>
              <a:latin typeface="Tahoma" panose="020B0604030504040204" pitchFamily="34" charset="0"/>
              <a:ea typeface="Tahoma" panose="020B0604030504040204" pitchFamily="34" charset="0"/>
              <a:cs typeface="Tahoma" panose="020B0604030504040204" pitchFamily="34" charset="0"/>
            </a:endParaRPr>
          </a:p>
          <a:p>
            <a:endParaRPr lang="it-IT" sz="1100" b="1" dirty="0">
              <a:latin typeface="Tahoma" panose="020B0604030504040204" pitchFamily="34" charset="0"/>
              <a:ea typeface="Tahoma" panose="020B0604030504040204" pitchFamily="34" charset="0"/>
              <a:cs typeface="Tahoma" panose="020B0604030504040204" pitchFamily="34" charset="0"/>
            </a:endParaRPr>
          </a:p>
        </p:txBody>
      </p:sp>
      <p:sp>
        <p:nvSpPr>
          <p:cNvPr id="6" name="CasellaDiTesto 5">
            <a:extLst>
              <a:ext uri="{FF2B5EF4-FFF2-40B4-BE49-F238E27FC236}">
                <a16:creationId xmlns:a16="http://schemas.microsoft.com/office/drawing/2014/main" id="{55151FA4-0FF2-4823-B20B-CCA58ADA0C43}"/>
              </a:ext>
            </a:extLst>
          </p:cNvPr>
          <p:cNvSpPr txBox="1"/>
          <p:nvPr/>
        </p:nvSpPr>
        <p:spPr>
          <a:xfrm>
            <a:off x="266923" y="846658"/>
            <a:ext cx="7543353" cy="3970318"/>
          </a:xfrm>
          <a:prstGeom prst="rect">
            <a:avLst/>
          </a:prstGeom>
          <a:noFill/>
        </p:spPr>
        <p:txBody>
          <a:bodyPr wrap="square" rtlCol="0">
            <a:spAutoFit/>
          </a:bodyPr>
          <a:lstStyle/>
          <a:p>
            <a:endParaRPr lang="it-CH" dirty="0" smtClean="0"/>
          </a:p>
          <a:p>
            <a:r>
              <a:rPr lang="it-CH" dirty="0" smtClean="0"/>
              <a:t>Al </a:t>
            </a:r>
            <a:r>
              <a:rPr lang="it-CH" dirty="0"/>
              <a:t>centro dell’attenzione sono le comunità rurali lungo le coste del Mediterraneo, sulle cui strutture sociali e culture si stavano accumulando informazioni. Anche in questo caso si sente il bisogno di un’etnografia d’urgenza che documenti le caratteristiche di società che sotto la spinta delle trasformazioni rischiavano di scomparire, e il bisogno di valutare le conoscenze raccolte dalle prime etnografie.</a:t>
            </a:r>
            <a:endParaRPr lang="it-IT" dirty="0"/>
          </a:p>
          <a:p>
            <a:endParaRPr lang="it-IT" dirty="0" smtClean="0"/>
          </a:p>
          <a:p>
            <a:r>
              <a:rPr lang="it-IT" dirty="0" smtClean="0"/>
              <a:t>Anche </a:t>
            </a:r>
            <a:r>
              <a:rPr lang="it-IT" dirty="0"/>
              <a:t>se la questione dell’unità del Mediterraneo affiora qua e là, non si ritrova nei lavori riuniti nei volumi alcun tentativo di arrivare </a:t>
            </a:r>
            <a:r>
              <a:rPr lang="it-IT" i="1" dirty="0"/>
              <a:t>a priori</a:t>
            </a:r>
            <a:r>
              <a:rPr lang="it-IT" dirty="0"/>
              <a:t> a una definizione sistematica del campo di </a:t>
            </a:r>
            <a:r>
              <a:rPr lang="it-IT" dirty="0" smtClean="0"/>
              <a:t>studi. </a:t>
            </a:r>
            <a:r>
              <a:rPr lang="it-IT" dirty="0" err="1"/>
              <a:t>Sydel</a:t>
            </a:r>
            <a:r>
              <a:rPr lang="it-IT" dirty="0"/>
              <a:t> </a:t>
            </a:r>
            <a:r>
              <a:rPr lang="it-IT" dirty="0" err="1"/>
              <a:t>Silverman</a:t>
            </a:r>
            <a:r>
              <a:rPr lang="it-IT" dirty="0"/>
              <a:t> (2001: 45) sembra dunque giustificata nell’affermare che </a:t>
            </a:r>
            <a:r>
              <a:rPr lang="it-IT" b="1" dirty="0"/>
              <a:t>questi studi «possono essere propriamente descritti come antropologia </a:t>
            </a:r>
            <a:r>
              <a:rPr lang="it-IT" b="1" i="1" u="sng" dirty="0"/>
              <a:t>nel</a:t>
            </a:r>
            <a:r>
              <a:rPr lang="it-IT" b="1" u="sng" dirty="0"/>
              <a:t> </a:t>
            </a:r>
            <a:r>
              <a:rPr lang="it-IT" b="1" dirty="0"/>
              <a:t>Mediterraneo»</a:t>
            </a:r>
            <a:r>
              <a:rPr lang="it-IT" dirty="0"/>
              <a:t>. </a:t>
            </a:r>
            <a:endParaRPr lang="it-IT" dirty="0" smtClean="0"/>
          </a:p>
          <a:p>
            <a:endParaRPr lang="it-IT" dirty="0"/>
          </a:p>
        </p:txBody>
      </p:sp>
      <p:sp>
        <p:nvSpPr>
          <p:cNvPr id="2" name="Segnaposto piè di pagina 1"/>
          <p:cNvSpPr>
            <a:spLocks noGrp="1"/>
          </p:cNvSpPr>
          <p:nvPr>
            <p:ph type="ftr" sz="quarter" idx="11"/>
          </p:nvPr>
        </p:nvSpPr>
        <p:spPr/>
        <p:txBody>
          <a:bodyPr/>
          <a:lstStyle/>
          <a:p>
            <a:r>
              <a:rPr lang="it-IT" smtClean="0"/>
              <a:t>Antropologia del Mediterraneo</a:t>
            </a:r>
            <a:endParaRPr lang="it-IT"/>
          </a:p>
        </p:txBody>
      </p:sp>
      <p:sp>
        <p:nvSpPr>
          <p:cNvPr id="8" name="Rectangle 2"/>
          <p:cNvSpPr>
            <a:spLocks noChangeArrowheads="1"/>
          </p:cNvSpPr>
          <p:nvPr/>
        </p:nvSpPr>
        <p:spPr bwMode="auto">
          <a:xfrm>
            <a:off x="9169757" y="971292"/>
            <a:ext cx="12251407"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it-IT" sz="1200" b="0" i="0" u="none" strike="noStrike" cap="none" normalizeH="0" baseline="0" smtClean="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a:t>
            </a:r>
            <a:endParaRPr kumimoji="0" lang="it-IT" altLang="it-IT" sz="11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it-IT" altLang="it-IT" sz="1800" b="0" i="0" u="none" strike="noStrike" cap="none" normalizeH="0" baseline="0" smtClean="0">
              <a:ln>
                <a:noFill/>
              </a:ln>
              <a:solidFill>
                <a:schemeClr val="tx1"/>
              </a:solidFill>
              <a:effectLst/>
              <a:latin typeface="Arial" panose="020B0604020202020204" pitchFamily="34" charset="0"/>
            </a:endParaRPr>
          </a:p>
        </p:txBody>
      </p:sp>
      <p:pic>
        <p:nvPicPr>
          <p:cNvPr id="2049" name="Immagine 1" descr="Book Cover &quot;Mediterranean Countrymen&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75059" y="1171981"/>
            <a:ext cx="2931458" cy="4070845"/>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3"/>
          <p:cNvSpPr>
            <a:spLocks noChangeArrowheads="1"/>
          </p:cNvSpPr>
          <p:nvPr/>
        </p:nvSpPr>
        <p:spPr bwMode="auto">
          <a:xfrm>
            <a:off x="9169757" y="4382016"/>
            <a:ext cx="12251407"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it-IT"/>
          </a:p>
        </p:txBody>
      </p:sp>
      <p:sp>
        <p:nvSpPr>
          <p:cNvPr id="11" name="Rectangle 5"/>
          <p:cNvSpPr>
            <a:spLocks noChangeArrowheads="1"/>
          </p:cNvSpPr>
          <p:nvPr/>
        </p:nvSpPr>
        <p:spPr bwMode="auto">
          <a:xfrm>
            <a:off x="10561" y="4913773"/>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2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J. Pitt-Rivers (a cura di), </a:t>
            </a:r>
            <a:r>
              <a:rPr kumimoji="0" lang="it-IT" altLang="it-IT" sz="1200" b="0" i="1" u="none" strike="noStrike" cap="none" normalizeH="0" baseline="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Mediterranean countryman. </a:t>
            </a:r>
            <a:r>
              <a:rPr kumimoji="0" lang="en-GB" altLang="it-IT" sz="1200" b="0" i="1" u="none" strike="noStrike" cap="none" normalizeH="0" baseline="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Essays in the social anthropology of the Mediterranean</a:t>
            </a:r>
            <a:r>
              <a:rPr kumimoji="0" lang="en-GB" altLang="it-IT" sz="12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Paris, Mouton, 1963.</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it-IT" sz="12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J. Peristiany (a cura di), </a:t>
            </a:r>
            <a:r>
              <a:rPr kumimoji="0" lang="en-GB" altLang="it-IT" sz="1200" b="0" i="1" u="none" strike="noStrike" cap="none" normalizeH="0" baseline="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Honour and shame. The values of Mediterranean society</a:t>
            </a:r>
            <a:r>
              <a:rPr kumimoji="0" lang="en-GB" altLang="it-IT" sz="12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London, Weindelfeld &amp; Nicolson, 1966</a:t>
            </a:r>
            <a:r>
              <a:rPr kumimoji="0" lang="it-IT" altLang="it-IT" sz="1100" b="0" i="0" u="none" strike="noStrike" cap="none" normalizeH="0" baseline="0" smtClean="0">
                <a:ln>
                  <a:noFill/>
                </a:ln>
                <a:solidFill>
                  <a:schemeClr val="tx1"/>
                </a:solidFill>
                <a:effectLst/>
              </a:rPr>
              <a:t> </a:t>
            </a:r>
            <a:endParaRPr kumimoji="0" lang="it-IT" altLang="it-IT" sz="1800" b="0"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8861882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smtClean="0"/>
              <a:t>Antropologia del Mediterraneo</a:t>
            </a:r>
            <a:endParaRPr lang="it-IT"/>
          </a:p>
        </p:txBody>
      </p:sp>
      <p:sp>
        <p:nvSpPr>
          <p:cNvPr id="3" name="Rettangolo 2"/>
          <p:cNvSpPr/>
          <p:nvPr/>
        </p:nvSpPr>
        <p:spPr>
          <a:xfrm>
            <a:off x="3048000" y="3105835"/>
            <a:ext cx="6096000" cy="646331"/>
          </a:xfrm>
          <a:prstGeom prst="rect">
            <a:avLst/>
          </a:prstGeom>
        </p:spPr>
        <p:txBody>
          <a:bodyPr>
            <a:spAutoFit/>
          </a:bodyPr>
          <a:lstStyle/>
          <a:p>
            <a:r>
              <a:rPr lang="it-IT" b="1" dirty="0">
                <a:solidFill>
                  <a:schemeClr val="bg1"/>
                </a:solidFill>
                <a:latin typeface="Tahoma" panose="020B0604030504040204" pitchFamily="34" charset="0"/>
                <a:ea typeface="Tahoma" panose="020B0604030504040204" pitchFamily="34" charset="0"/>
                <a:cs typeface="Tahoma" panose="020B0604030504040204" pitchFamily="34" charset="0"/>
              </a:rPr>
              <a:t>Antropologia del Mediterraneo</a:t>
            </a:r>
          </a:p>
          <a:p>
            <a:endParaRPr lang="it-IT" b="1" dirty="0">
              <a:latin typeface="Tahoma" panose="020B0604030504040204" pitchFamily="34" charset="0"/>
              <a:ea typeface="Tahoma" panose="020B0604030504040204" pitchFamily="34" charset="0"/>
              <a:cs typeface="Tahoma" panose="020B0604030504040204" pitchFamily="34" charset="0"/>
            </a:endParaRPr>
          </a:p>
        </p:txBody>
      </p:sp>
      <p:sp>
        <p:nvSpPr>
          <p:cNvPr id="4" name="CasellaDiTesto 3"/>
          <p:cNvSpPr txBox="1"/>
          <p:nvPr/>
        </p:nvSpPr>
        <p:spPr>
          <a:xfrm>
            <a:off x="257577" y="5769735"/>
            <a:ext cx="3727302" cy="553998"/>
          </a:xfrm>
          <a:prstGeom prst="rect">
            <a:avLst/>
          </a:prstGeom>
          <a:noFill/>
        </p:spPr>
        <p:txBody>
          <a:bodyPr wrap="none" rtlCol="0">
            <a:spAutoFit/>
          </a:bodyPr>
          <a:lstStyle/>
          <a:p>
            <a:r>
              <a:rPr lang="it-IT" b="1" dirty="0">
                <a:solidFill>
                  <a:schemeClr val="bg1"/>
                </a:solidFill>
                <a:latin typeface="Tahoma" panose="020B0604030504040204" pitchFamily="34" charset="0"/>
                <a:ea typeface="Tahoma" panose="020B0604030504040204" pitchFamily="34" charset="0"/>
                <a:cs typeface="Tahoma" panose="020B0604030504040204" pitchFamily="34" charset="0"/>
              </a:rPr>
              <a:t>Antropologia del Mediterraneo</a:t>
            </a:r>
          </a:p>
          <a:p>
            <a:r>
              <a:rPr lang="it-IT" sz="12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Paola Sacchi – Pier Paolo </a:t>
            </a:r>
            <a:r>
              <a:rPr lang="it-IT" sz="1200" b="1" dirty="0" err="1" smtClean="0">
                <a:solidFill>
                  <a:schemeClr val="bg1"/>
                </a:solidFill>
                <a:latin typeface="Tahoma" panose="020B0604030504040204" pitchFamily="34" charset="0"/>
                <a:ea typeface="Tahoma" panose="020B0604030504040204" pitchFamily="34" charset="0"/>
                <a:cs typeface="Tahoma" panose="020B0604030504040204" pitchFamily="34" charset="0"/>
              </a:rPr>
              <a:t>Viazzo</a:t>
            </a:r>
            <a:endParaRPr lang="it-IT" sz="12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5" name="CasellaDiTesto 4"/>
          <p:cNvSpPr txBox="1"/>
          <p:nvPr/>
        </p:nvSpPr>
        <p:spPr>
          <a:xfrm>
            <a:off x="360608" y="386366"/>
            <a:ext cx="8345510" cy="523220"/>
          </a:xfrm>
          <a:prstGeom prst="rect">
            <a:avLst/>
          </a:prstGeom>
          <a:noFill/>
        </p:spPr>
        <p:txBody>
          <a:bodyPr wrap="square" rtlCol="0">
            <a:spAutoFit/>
          </a:bodyPr>
          <a:lstStyle/>
          <a:p>
            <a:r>
              <a:rPr lang="it-IT" sz="2800" b="1" dirty="0">
                <a:latin typeface="Tahoma" panose="020B0604030504040204" pitchFamily="34" charset="0"/>
                <a:ea typeface="Tahoma" panose="020B0604030504040204" pitchFamily="34" charset="0"/>
                <a:cs typeface="Tahoma" panose="020B0604030504040204" pitchFamily="34" charset="0"/>
              </a:rPr>
              <a:t>Il concetto di area culturale </a:t>
            </a:r>
            <a:r>
              <a:rPr lang="it-IT" sz="2800" b="1" dirty="0" smtClean="0">
                <a:latin typeface="Tahoma" panose="020B0604030504040204" pitchFamily="34" charset="0"/>
                <a:ea typeface="Tahoma" panose="020B0604030504040204" pitchFamily="34" charset="0"/>
                <a:cs typeface="Tahoma" panose="020B0604030504040204" pitchFamily="34" charset="0"/>
              </a:rPr>
              <a:t>(mediterranea) </a:t>
            </a:r>
            <a:endParaRPr lang="it-IT" sz="2800" dirty="0">
              <a:latin typeface="Tahoma" panose="020B0604030504040204" pitchFamily="34" charset="0"/>
              <a:ea typeface="Tahoma" panose="020B0604030504040204" pitchFamily="34" charset="0"/>
              <a:cs typeface="Tahoma" panose="020B0604030504040204" pitchFamily="34" charset="0"/>
            </a:endParaRPr>
          </a:p>
        </p:txBody>
      </p:sp>
      <p:sp>
        <p:nvSpPr>
          <p:cNvPr id="6" name="CasellaDiTesto 5"/>
          <p:cNvSpPr txBox="1"/>
          <p:nvPr/>
        </p:nvSpPr>
        <p:spPr>
          <a:xfrm>
            <a:off x="360608" y="1397675"/>
            <a:ext cx="6233375" cy="3416320"/>
          </a:xfrm>
          <a:prstGeom prst="rect">
            <a:avLst/>
          </a:prstGeom>
          <a:noFill/>
        </p:spPr>
        <p:txBody>
          <a:bodyPr wrap="square" rtlCol="0">
            <a:spAutoFit/>
          </a:bodyPr>
          <a:lstStyle/>
          <a:p>
            <a:r>
              <a:rPr lang="it-IT" dirty="0"/>
              <a:t>Muovendosi al di fuori della rete creata da Pitt-</a:t>
            </a:r>
            <a:r>
              <a:rPr lang="it-IT" dirty="0" err="1"/>
              <a:t>Rivers</a:t>
            </a:r>
            <a:r>
              <a:rPr lang="it-IT" dirty="0"/>
              <a:t> e </a:t>
            </a:r>
            <a:r>
              <a:rPr lang="it-IT" dirty="0" err="1"/>
              <a:t>Peristiany</a:t>
            </a:r>
            <a:r>
              <a:rPr lang="it-IT" dirty="0"/>
              <a:t>, e perseguendo in realtà obiettivi inizialmente diversi, altri antropologi stavano però lavorando negli Stati Uniti, sotto la guida di Conrad </a:t>
            </a:r>
            <a:r>
              <a:rPr lang="it-IT" dirty="0" err="1"/>
              <a:t>Arensberg</a:t>
            </a:r>
            <a:r>
              <a:rPr lang="it-IT" dirty="0"/>
              <a:t>, a una definizione precisa di “area culturale mediterranea”, gettando così le basi per il </a:t>
            </a:r>
            <a:r>
              <a:rPr lang="it-IT" b="1" dirty="0"/>
              <a:t>passaggio a una vera e propria antropologia</a:t>
            </a:r>
            <a:r>
              <a:rPr lang="it-IT" dirty="0"/>
              <a:t> </a:t>
            </a:r>
            <a:r>
              <a:rPr lang="it-IT" b="1" i="1" u="sng" dirty="0"/>
              <a:t>del</a:t>
            </a:r>
            <a:r>
              <a:rPr lang="it-IT" b="1" u="sng" dirty="0"/>
              <a:t> </a:t>
            </a:r>
            <a:r>
              <a:rPr lang="it-IT" b="1" dirty="0"/>
              <a:t>Mediterraneo</a:t>
            </a:r>
            <a:r>
              <a:rPr lang="it-IT" dirty="0" smtClean="0"/>
              <a:t>.</a:t>
            </a:r>
          </a:p>
          <a:p>
            <a:endParaRPr lang="it-IT" dirty="0"/>
          </a:p>
          <a:p>
            <a:r>
              <a:rPr lang="it-IT" b="1" dirty="0"/>
              <a:t>La nozione di area culturale</a:t>
            </a:r>
            <a:r>
              <a:rPr lang="it-IT" dirty="0"/>
              <a:t> viene elaborata dall’</a:t>
            </a:r>
            <a:r>
              <a:rPr lang="it-IT" b="1" dirty="0"/>
              <a:t>antropologia americana</a:t>
            </a:r>
            <a:r>
              <a:rPr lang="it-IT" dirty="0"/>
              <a:t> nei primi decenni del Novecento per indicare l’ambito geografico in cui, a causa di processi storici di diffusione e di risposte locali a costrizioni ambientali, si riscontra la presenza di una determinata costellazione di tratti culturali. </a:t>
            </a:r>
          </a:p>
        </p:txBody>
      </p:sp>
      <p:sp>
        <p:nvSpPr>
          <p:cNvPr id="7" name="CasellaDiTesto 6"/>
          <p:cNvSpPr txBox="1"/>
          <p:nvPr/>
        </p:nvSpPr>
        <p:spPr>
          <a:xfrm>
            <a:off x="8319752" y="2859110"/>
            <a:ext cx="184731" cy="369332"/>
          </a:xfrm>
          <a:prstGeom prst="rect">
            <a:avLst/>
          </a:prstGeom>
          <a:noFill/>
        </p:spPr>
        <p:txBody>
          <a:bodyPr wrap="none" rtlCol="0">
            <a:spAutoFit/>
          </a:bodyPr>
          <a:lstStyle/>
          <a:p>
            <a:endParaRPr lang="it-IT" dirty="0"/>
          </a:p>
        </p:txBody>
      </p:sp>
      <p:sp>
        <p:nvSpPr>
          <p:cNvPr id="8" name="Pergamena 1 7"/>
          <p:cNvSpPr/>
          <p:nvPr/>
        </p:nvSpPr>
        <p:spPr>
          <a:xfrm>
            <a:off x="7070501" y="2253803"/>
            <a:ext cx="4468969" cy="3142445"/>
          </a:xfrm>
          <a:prstGeom prst="verticalScroll">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dirty="0"/>
              <a:t>Clark </a:t>
            </a:r>
            <a:r>
              <a:rPr lang="it-IT" dirty="0" err="1"/>
              <a:t>Wissler</a:t>
            </a:r>
            <a:r>
              <a:rPr lang="it-IT" dirty="0"/>
              <a:t> (1870-1947), direttore dell’American </a:t>
            </a:r>
            <a:r>
              <a:rPr lang="it-IT" dirty="0" err="1"/>
              <a:t>Museum</a:t>
            </a:r>
            <a:r>
              <a:rPr lang="it-IT" dirty="0"/>
              <a:t> of Natural </a:t>
            </a:r>
            <a:r>
              <a:rPr lang="it-IT" dirty="0" err="1"/>
              <a:t>History</a:t>
            </a:r>
            <a:r>
              <a:rPr lang="it-IT" dirty="0"/>
              <a:t>, la pensa, in particolare, come strumento per la classificazione degli oggetti materiali delle diverse popolazioni native americane esposti nei musei etnografici.</a:t>
            </a:r>
          </a:p>
        </p:txBody>
      </p:sp>
    </p:spTree>
    <p:extLst>
      <p:ext uri="{BB962C8B-B14F-4D97-AF65-F5344CB8AC3E}">
        <p14:creationId xmlns:p14="http://schemas.microsoft.com/office/powerpoint/2010/main" val="18639477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smtClean="0"/>
              <a:t>Antropologia del Mediterraneo</a:t>
            </a:r>
            <a:endParaRPr lang="it-IT"/>
          </a:p>
        </p:txBody>
      </p:sp>
      <p:sp>
        <p:nvSpPr>
          <p:cNvPr id="3" name="CasellaDiTesto 2"/>
          <p:cNvSpPr txBox="1"/>
          <p:nvPr/>
        </p:nvSpPr>
        <p:spPr>
          <a:xfrm>
            <a:off x="206062" y="5898524"/>
            <a:ext cx="3832538" cy="553998"/>
          </a:xfrm>
          <a:prstGeom prst="rect">
            <a:avLst/>
          </a:prstGeom>
          <a:noFill/>
        </p:spPr>
        <p:txBody>
          <a:bodyPr wrap="square" rtlCol="0">
            <a:spAutoFit/>
          </a:bodyPr>
          <a:lstStyle/>
          <a:p>
            <a:r>
              <a:rPr lang="it-IT" b="1" dirty="0">
                <a:solidFill>
                  <a:schemeClr val="bg1"/>
                </a:solidFill>
                <a:latin typeface="Tahoma" panose="020B0604030504040204" pitchFamily="34" charset="0"/>
                <a:ea typeface="Tahoma" panose="020B0604030504040204" pitchFamily="34" charset="0"/>
                <a:cs typeface="Tahoma" panose="020B0604030504040204" pitchFamily="34" charset="0"/>
              </a:rPr>
              <a:t>Antropologia </a:t>
            </a:r>
            <a:r>
              <a:rPr lang="it-IT" b="1" dirty="0" smtClean="0">
                <a:solidFill>
                  <a:schemeClr val="bg1"/>
                </a:solidFill>
                <a:latin typeface="Tahoma" panose="020B0604030504040204" pitchFamily="34" charset="0"/>
                <a:ea typeface="Tahoma" panose="020B0604030504040204" pitchFamily="34" charset="0"/>
                <a:cs typeface="Tahoma" panose="020B0604030504040204" pitchFamily="34" charset="0"/>
              </a:rPr>
              <a:t>del Mediterraneo</a:t>
            </a:r>
            <a:endParaRPr lang="it-IT" b="1" dirty="0">
              <a:solidFill>
                <a:schemeClr val="bg1"/>
              </a:solidFill>
              <a:latin typeface="Tahoma" panose="020B0604030504040204" pitchFamily="34" charset="0"/>
              <a:ea typeface="Tahoma" panose="020B0604030504040204" pitchFamily="34" charset="0"/>
              <a:cs typeface="Tahoma" panose="020B0604030504040204" pitchFamily="34" charset="0"/>
            </a:endParaRPr>
          </a:p>
          <a:p>
            <a:r>
              <a:rPr lang="it-IT" sz="1200" b="1" dirty="0">
                <a:solidFill>
                  <a:schemeClr val="bg1"/>
                </a:solidFill>
                <a:latin typeface="Tahoma" panose="020B0604030504040204" pitchFamily="34" charset="0"/>
                <a:ea typeface="Tahoma" panose="020B0604030504040204" pitchFamily="34" charset="0"/>
                <a:cs typeface="Tahoma" panose="020B0604030504040204" pitchFamily="34" charset="0"/>
              </a:rPr>
              <a:t>Paola Sacchi – Pier Paolo </a:t>
            </a:r>
            <a:r>
              <a:rPr lang="it-IT" sz="1200" b="1" dirty="0" err="1">
                <a:solidFill>
                  <a:schemeClr val="bg1"/>
                </a:solidFill>
                <a:latin typeface="Tahoma" panose="020B0604030504040204" pitchFamily="34" charset="0"/>
                <a:ea typeface="Tahoma" panose="020B0604030504040204" pitchFamily="34" charset="0"/>
                <a:cs typeface="Tahoma" panose="020B0604030504040204" pitchFamily="34" charset="0"/>
              </a:rPr>
              <a:t>Viazzo</a:t>
            </a:r>
            <a:endParaRPr lang="it-IT" sz="12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4" name="CasellaDiTesto 3"/>
          <p:cNvSpPr txBox="1"/>
          <p:nvPr/>
        </p:nvSpPr>
        <p:spPr>
          <a:xfrm>
            <a:off x="321971" y="296215"/>
            <a:ext cx="4839786" cy="369332"/>
          </a:xfrm>
          <a:prstGeom prst="rect">
            <a:avLst/>
          </a:prstGeom>
          <a:noFill/>
        </p:spPr>
        <p:txBody>
          <a:bodyPr wrap="none" rtlCol="0">
            <a:spAutoFit/>
          </a:bodyPr>
          <a:lstStyle/>
          <a:p>
            <a:r>
              <a:rPr lang="it-IT" dirty="0" smtClean="0"/>
              <a:t>                                                                                        </a:t>
            </a:r>
            <a:endParaRPr lang="it-IT" dirty="0"/>
          </a:p>
        </p:txBody>
      </p:sp>
      <p:sp>
        <p:nvSpPr>
          <p:cNvPr id="5" name="Rettangolo 4"/>
          <p:cNvSpPr/>
          <p:nvPr/>
        </p:nvSpPr>
        <p:spPr>
          <a:xfrm>
            <a:off x="321971" y="1231377"/>
            <a:ext cx="6096000" cy="4247317"/>
          </a:xfrm>
          <a:prstGeom prst="rect">
            <a:avLst/>
          </a:prstGeom>
        </p:spPr>
        <p:txBody>
          <a:bodyPr>
            <a:spAutoFit/>
          </a:bodyPr>
          <a:lstStyle/>
          <a:p>
            <a:pPr algn="just">
              <a:spcAft>
                <a:spcPts val="0"/>
              </a:spcAft>
            </a:pPr>
            <a:r>
              <a:rPr lang="it-IT" dirty="0">
                <a:ea typeface="Times New Roman" panose="02020603050405020304" pitchFamily="18" charset="0"/>
                <a:cs typeface="Times New Roman" panose="02020603050405020304" pitchFamily="18" charset="0"/>
              </a:rPr>
              <a:t>Conrad </a:t>
            </a:r>
            <a:r>
              <a:rPr lang="it-IT" dirty="0" err="1">
                <a:ea typeface="Times New Roman" panose="02020603050405020304" pitchFamily="18" charset="0"/>
                <a:cs typeface="Times New Roman" panose="02020603050405020304" pitchFamily="18" charset="0"/>
              </a:rPr>
              <a:t>Arensberg</a:t>
            </a:r>
            <a:r>
              <a:rPr lang="it-IT" dirty="0">
                <a:ea typeface="Times New Roman" panose="02020603050405020304" pitchFamily="18" charset="0"/>
                <a:cs typeface="Times New Roman" panose="02020603050405020304" pitchFamily="18" charset="0"/>
              </a:rPr>
              <a:t> (1910-1997) la esporta nel Vecchio Continente, a partire dalle sue ricerche in due villaggi in Irlanda negli anni Trenta del Novecento, in conseguenza delle quali comincia a pensare all’area culturale europea e alle sue suddivisioni nel corso dei decenni successivi, facendone oggetto delle sue lezioni, ma pubblicando un articolo su questo solo nel 1963, un anno significativo per l’antropologia del Mediterraneo. </a:t>
            </a:r>
            <a:endParaRPr lang="it-IT" dirty="0">
              <a:ea typeface="Times New Roman" panose="02020603050405020304" pitchFamily="18" charset="0"/>
            </a:endParaRPr>
          </a:p>
          <a:p>
            <a:pPr algn="just"/>
            <a:r>
              <a:rPr lang="it-IT" dirty="0">
                <a:ea typeface="Times New Roman" panose="02020603050405020304" pitchFamily="18" charset="0"/>
                <a:cs typeface="Times New Roman" panose="02020603050405020304" pitchFamily="18" charset="0"/>
              </a:rPr>
              <a:t>L’Europa è un’area culturale (popoli dell’aratro, agricoltura mista: coltivazione di cereali e allevamento di </a:t>
            </a:r>
            <a:r>
              <a:rPr lang="it-IT" dirty="0" smtClean="0">
                <a:ea typeface="Times New Roman" panose="02020603050405020304" pitchFamily="18" charset="0"/>
                <a:cs typeface="Times New Roman" panose="02020603050405020304" pitchFamily="18" charset="0"/>
              </a:rPr>
              <a:t>animali i suoi tratti distintivi), </a:t>
            </a:r>
            <a:r>
              <a:rPr lang="it-IT" dirty="0">
                <a:ea typeface="Times New Roman" panose="02020603050405020304" pitchFamily="18" charset="0"/>
                <a:cs typeface="Times New Roman" panose="02020603050405020304" pitchFamily="18" charset="0"/>
              </a:rPr>
              <a:t>che si suddivide in </a:t>
            </a:r>
            <a:r>
              <a:rPr lang="it-IT" dirty="0" err="1">
                <a:ea typeface="Times New Roman" panose="02020603050405020304" pitchFamily="18" charset="0"/>
                <a:cs typeface="Times New Roman" panose="02020603050405020304" pitchFamily="18" charset="0"/>
              </a:rPr>
              <a:t>sottoaree</a:t>
            </a:r>
            <a:r>
              <a:rPr lang="it-IT" dirty="0">
                <a:ea typeface="Times New Roman" panose="02020603050405020304" pitchFamily="18" charset="0"/>
                <a:cs typeface="Times New Roman" panose="02020603050405020304" pitchFamily="18" charset="0"/>
              </a:rPr>
              <a:t>, tra le quali </a:t>
            </a:r>
            <a:r>
              <a:rPr lang="it-IT" u="sng" dirty="0">
                <a:ea typeface="Times New Roman" panose="02020603050405020304" pitchFamily="18" charset="0"/>
                <a:cs typeface="Times New Roman" panose="02020603050405020304" pitchFamily="18" charset="0"/>
              </a:rPr>
              <a:t>l’Europa mediterranea, </a:t>
            </a:r>
            <a:r>
              <a:rPr lang="it-IT" dirty="0">
                <a:ea typeface="Times New Roman" panose="02020603050405020304" pitchFamily="18" charset="0"/>
                <a:cs typeface="Times New Roman" panose="02020603050405020304" pitchFamily="18" charset="0"/>
              </a:rPr>
              <a:t>secondo definizioni </a:t>
            </a:r>
            <a:r>
              <a:rPr lang="it-IT" dirty="0" smtClean="0">
                <a:ea typeface="Times New Roman" panose="02020603050405020304" pitchFamily="18" charset="0"/>
                <a:cs typeface="Times New Roman" panose="02020603050405020304" pitchFamily="18" charset="0"/>
              </a:rPr>
              <a:t>ela</a:t>
            </a:r>
            <a:r>
              <a:rPr lang="it-IT" dirty="0">
                <a:ea typeface="Times New Roman" panose="02020603050405020304" pitchFamily="18" charset="0"/>
                <a:cs typeface="Times New Roman" panose="02020603050405020304" pitchFamily="18" charset="0"/>
              </a:rPr>
              <a:t>borate negli anni </a:t>
            </a:r>
            <a:r>
              <a:rPr lang="it-IT" dirty="0" smtClean="0">
                <a:ea typeface="Times New Roman" panose="02020603050405020304" pitchFamily="18" charset="0"/>
                <a:cs typeface="Times New Roman" panose="02020603050405020304" pitchFamily="18" charset="0"/>
              </a:rPr>
              <a:t>Sessanta.</a:t>
            </a:r>
          </a:p>
          <a:p>
            <a:pPr algn="just"/>
            <a:endParaRPr lang="en-GB" sz="1200" dirty="0" smtClean="0"/>
          </a:p>
          <a:p>
            <a:pPr algn="just"/>
            <a:r>
              <a:rPr lang="en-GB" sz="1200" dirty="0" smtClean="0"/>
              <a:t>C</a:t>
            </a:r>
            <a:r>
              <a:rPr lang="en-GB" sz="1200" dirty="0"/>
              <a:t>. M. </a:t>
            </a:r>
            <a:r>
              <a:rPr lang="en-GB" sz="1200" dirty="0" err="1"/>
              <a:t>Arensberg</a:t>
            </a:r>
            <a:r>
              <a:rPr lang="en-GB" sz="1200" dirty="0"/>
              <a:t>, “The Old World peoples: the place of European cultures in world ethnography”, </a:t>
            </a:r>
            <a:r>
              <a:rPr lang="en-GB" sz="1200" i="1" dirty="0"/>
              <a:t>Anthropological</a:t>
            </a:r>
            <a:r>
              <a:rPr lang="en-GB" sz="1200" dirty="0"/>
              <a:t> </a:t>
            </a:r>
            <a:r>
              <a:rPr lang="en-GB" sz="1200" i="1" dirty="0"/>
              <a:t>Quarterly </a:t>
            </a:r>
            <a:r>
              <a:rPr lang="en-GB" sz="1200" dirty="0"/>
              <a:t>36 (1963), pp. 75-99</a:t>
            </a:r>
            <a:r>
              <a:rPr lang="en-GB" sz="1200" dirty="0" smtClean="0"/>
              <a:t>.</a:t>
            </a:r>
            <a:endParaRPr lang="it-IT" dirty="0" smtClean="0">
              <a:latin typeface="Arial" panose="020B0604020202020204" pitchFamily="34" charset="0"/>
              <a:ea typeface="Times New Roman" panose="02020603050405020304" pitchFamily="18" charset="0"/>
              <a:cs typeface="Times New Roman" panose="02020603050405020304" pitchFamily="18" charset="0"/>
            </a:endParaRPr>
          </a:p>
        </p:txBody>
      </p:sp>
      <p:sp>
        <p:nvSpPr>
          <p:cNvPr id="6" name="CasellaDiTesto 5"/>
          <p:cNvSpPr txBox="1"/>
          <p:nvPr/>
        </p:nvSpPr>
        <p:spPr>
          <a:xfrm>
            <a:off x="206062" y="296215"/>
            <a:ext cx="8834907" cy="523220"/>
          </a:xfrm>
          <a:prstGeom prst="rect">
            <a:avLst/>
          </a:prstGeom>
          <a:noFill/>
        </p:spPr>
        <p:txBody>
          <a:bodyPr wrap="square" rtlCol="0">
            <a:spAutoFit/>
          </a:bodyPr>
          <a:lstStyle/>
          <a:p>
            <a:r>
              <a:rPr lang="it-IT" sz="2800" b="1" dirty="0" smtClean="0">
                <a:latin typeface="Tahoma" panose="020B0604030504040204" pitchFamily="34" charset="0"/>
                <a:ea typeface="Tahoma" panose="020B0604030504040204" pitchFamily="34" charset="0"/>
                <a:cs typeface="Tahoma" panose="020B0604030504040204" pitchFamily="34" charset="0"/>
              </a:rPr>
              <a:t>C. </a:t>
            </a:r>
            <a:r>
              <a:rPr lang="it-IT" sz="2800" b="1" dirty="0" err="1" smtClean="0">
                <a:latin typeface="Tahoma" panose="020B0604030504040204" pitchFamily="34" charset="0"/>
                <a:ea typeface="Tahoma" panose="020B0604030504040204" pitchFamily="34" charset="0"/>
                <a:cs typeface="Tahoma" panose="020B0604030504040204" pitchFamily="34" charset="0"/>
              </a:rPr>
              <a:t>Arensberg</a:t>
            </a:r>
            <a:r>
              <a:rPr lang="it-IT" sz="2800" b="1" dirty="0" smtClean="0">
                <a:latin typeface="Tahoma" panose="020B0604030504040204" pitchFamily="34" charset="0"/>
                <a:ea typeface="Tahoma" panose="020B0604030504040204" pitchFamily="34" charset="0"/>
                <a:cs typeface="Tahoma" panose="020B0604030504040204" pitchFamily="34" charset="0"/>
              </a:rPr>
              <a:t> e l’area culturale europea                                                                  </a:t>
            </a:r>
            <a:endParaRPr lang="it-IT" sz="2800" b="1" dirty="0">
              <a:latin typeface="Tahoma" panose="020B0604030504040204" pitchFamily="34" charset="0"/>
              <a:ea typeface="Tahoma" panose="020B0604030504040204" pitchFamily="34" charset="0"/>
              <a:cs typeface="Tahoma" panose="020B0604030504040204" pitchFamily="34" charset="0"/>
            </a:endParaRPr>
          </a:p>
        </p:txBody>
      </p:sp>
      <p:pic>
        <p:nvPicPr>
          <p:cNvPr id="7" name="Immagin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19732" y="453188"/>
            <a:ext cx="2095500" cy="2095500"/>
          </a:xfrm>
          <a:prstGeom prst="rect">
            <a:avLst/>
          </a:prstGeom>
        </p:spPr>
      </p:pic>
      <p:sp>
        <p:nvSpPr>
          <p:cNvPr id="9" name="Rettangolo arrotondato 8"/>
          <p:cNvSpPr/>
          <p:nvPr/>
        </p:nvSpPr>
        <p:spPr>
          <a:xfrm>
            <a:off x="6928833" y="2766092"/>
            <a:ext cx="5100033" cy="2661617"/>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700" b="1" dirty="0" smtClean="0"/>
              <a:t>“Il concetto di area culturale …. non ci obbliga ad usare un singolo criterio quale, ad esempio, la lingua spagnola o la nazionalità spagnola. Piuttosto che come spagnoli, gli andalusi sono più correttamente classificabili, insieme ad esempio ai siciliani e ad altri di cui condividono gran parte dei modi di vita, come “mediterranei”, mentre i galiziani e i baschi vanno classificati, insieme a popoli che vivono più a nord, come popoli della Fascia atlantica.” (</a:t>
            </a:r>
            <a:r>
              <a:rPr lang="it-IT" sz="1700" b="1" dirty="0" err="1" smtClean="0"/>
              <a:t>Arensberg</a:t>
            </a:r>
            <a:r>
              <a:rPr lang="it-IT" sz="1700" b="1" dirty="0" smtClean="0"/>
              <a:t> 1963)</a:t>
            </a:r>
            <a:endParaRPr lang="it-IT" sz="1700" b="1" dirty="0"/>
          </a:p>
        </p:txBody>
      </p:sp>
    </p:spTree>
    <p:extLst>
      <p:ext uri="{BB962C8B-B14F-4D97-AF65-F5344CB8AC3E}">
        <p14:creationId xmlns:p14="http://schemas.microsoft.com/office/powerpoint/2010/main" val="357894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smtClean="0"/>
              <a:t>Antropologia del Mediterraneo</a:t>
            </a:r>
            <a:endParaRPr lang="it-IT"/>
          </a:p>
        </p:txBody>
      </p:sp>
      <p:sp>
        <p:nvSpPr>
          <p:cNvPr id="3" name="CasellaDiTesto 2"/>
          <p:cNvSpPr txBox="1"/>
          <p:nvPr/>
        </p:nvSpPr>
        <p:spPr>
          <a:xfrm>
            <a:off x="128789" y="5821251"/>
            <a:ext cx="3799267" cy="646331"/>
          </a:xfrm>
          <a:prstGeom prst="rect">
            <a:avLst/>
          </a:prstGeom>
          <a:noFill/>
        </p:spPr>
        <p:txBody>
          <a:bodyPr wrap="square" rtlCol="0">
            <a:spAutoFit/>
          </a:bodyPr>
          <a:lstStyle/>
          <a:p>
            <a:r>
              <a:rPr lang="it-IT" b="1" dirty="0">
                <a:solidFill>
                  <a:schemeClr val="bg1"/>
                </a:solidFill>
                <a:latin typeface="Tahoma" panose="020B0604030504040204" pitchFamily="34" charset="0"/>
                <a:ea typeface="Tahoma" panose="020B0604030504040204" pitchFamily="34" charset="0"/>
                <a:cs typeface="Tahoma" panose="020B0604030504040204" pitchFamily="34" charset="0"/>
              </a:rPr>
              <a:t>Antropologia del Mediterraneo</a:t>
            </a:r>
          </a:p>
          <a:p>
            <a:r>
              <a:rPr lang="it-IT" sz="1200" b="1" dirty="0">
                <a:solidFill>
                  <a:schemeClr val="bg1"/>
                </a:solidFill>
                <a:latin typeface="Tahoma" panose="020B0604030504040204" pitchFamily="34" charset="0"/>
                <a:ea typeface="Tahoma" panose="020B0604030504040204" pitchFamily="34" charset="0"/>
                <a:cs typeface="Tahoma" panose="020B0604030504040204" pitchFamily="34" charset="0"/>
              </a:rPr>
              <a:t>Paola Sacchi – Pier Paolo </a:t>
            </a:r>
            <a:r>
              <a:rPr lang="it-IT" sz="1200" b="1" dirty="0" err="1" smtClean="0">
                <a:solidFill>
                  <a:schemeClr val="bg1"/>
                </a:solidFill>
                <a:latin typeface="Tahoma" panose="020B0604030504040204" pitchFamily="34" charset="0"/>
                <a:ea typeface="Tahoma" panose="020B0604030504040204" pitchFamily="34" charset="0"/>
                <a:cs typeface="Tahoma" panose="020B0604030504040204" pitchFamily="34" charset="0"/>
              </a:rPr>
              <a:t>Viazzo</a:t>
            </a:r>
            <a:r>
              <a:rPr lang="it-IT" dirty="0" smtClean="0"/>
              <a:t>                                                                                                 </a:t>
            </a:r>
            <a:endParaRPr lang="it-IT" dirty="0"/>
          </a:p>
        </p:txBody>
      </p:sp>
      <p:sp>
        <p:nvSpPr>
          <p:cNvPr id="4" name="CasellaDiTesto 3"/>
          <p:cNvSpPr txBox="1"/>
          <p:nvPr/>
        </p:nvSpPr>
        <p:spPr>
          <a:xfrm>
            <a:off x="283335" y="218941"/>
            <a:ext cx="9401578" cy="523220"/>
          </a:xfrm>
          <a:prstGeom prst="rect">
            <a:avLst/>
          </a:prstGeom>
          <a:noFill/>
        </p:spPr>
        <p:txBody>
          <a:bodyPr wrap="square" rtlCol="0">
            <a:spAutoFit/>
          </a:bodyPr>
          <a:lstStyle/>
          <a:p>
            <a:r>
              <a:rPr lang="it-IT" sz="2800" b="1" dirty="0" smtClean="0">
                <a:latin typeface="Tahoma" panose="020B0604030504040204" pitchFamily="34" charset="0"/>
                <a:ea typeface="Tahoma" panose="020B0604030504040204" pitchFamily="34" charset="0"/>
                <a:cs typeface="Tahoma" panose="020B0604030504040204" pitchFamily="34" charset="0"/>
              </a:rPr>
              <a:t>D. </a:t>
            </a:r>
            <a:r>
              <a:rPr lang="it-IT" sz="2800" b="1" dirty="0" err="1" smtClean="0">
                <a:latin typeface="Tahoma" panose="020B0604030504040204" pitchFamily="34" charset="0"/>
                <a:ea typeface="Tahoma" panose="020B0604030504040204" pitchFamily="34" charset="0"/>
                <a:cs typeface="Tahoma" panose="020B0604030504040204" pitchFamily="34" charset="0"/>
              </a:rPr>
              <a:t>Pitkin</a:t>
            </a:r>
            <a:r>
              <a:rPr lang="it-IT" sz="2800" b="1" dirty="0" smtClean="0">
                <a:latin typeface="Tahoma" panose="020B0604030504040204" pitchFamily="34" charset="0"/>
                <a:ea typeface="Tahoma" panose="020B0604030504040204" pitchFamily="34" charset="0"/>
                <a:cs typeface="Tahoma" panose="020B0604030504040204" pitchFamily="34" charset="0"/>
              </a:rPr>
              <a:t> e l’Europa mediterranea</a:t>
            </a:r>
            <a:endParaRPr lang="it-IT" sz="2800" b="1" dirty="0">
              <a:latin typeface="Tahoma" panose="020B0604030504040204" pitchFamily="34" charset="0"/>
              <a:ea typeface="Tahoma" panose="020B0604030504040204" pitchFamily="34" charset="0"/>
              <a:cs typeface="Tahoma" panose="020B0604030504040204" pitchFamily="34" charset="0"/>
            </a:endParaRPr>
          </a:p>
        </p:txBody>
      </p:sp>
      <p:sp>
        <p:nvSpPr>
          <p:cNvPr id="5" name="Rettangolo 4"/>
          <p:cNvSpPr/>
          <p:nvPr/>
        </p:nvSpPr>
        <p:spPr>
          <a:xfrm>
            <a:off x="283335" y="942604"/>
            <a:ext cx="9414456" cy="4524315"/>
          </a:xfrm>
          <a:prstGeom prst="rect">
            <a:avLst/>
          </a:prstGeom>
        </p:spPr>
        <p:txBody>
          <a:bodyPr wrap="square">
            <a:spAutoFit/>
          </a:bodyPr>
          <a:lstStyle/>
          <a:p>
            <a:pPr indent="288290" algn="just">
              <a:spcAft>
                <a:spcPts val="0"/>
              </a:spcAft>
            </a:pPr>
            <a:r>
              <a:rPr lang="it-IT" dirty="0" smtClean="0">
                <a:ea typeface="Times New Roman" panose="02020603050405020304" pitchFamily="18" charset="0"/>
              </a:rPr>
              <a:t>Donald </a:t>
            </a:r>
            <a:r>
              <a:rPr lang="it-IT" dirty="0" err="1" smtClean="0">
                <a:ea typeface="Times New Roman" panose="02020603050405020304" pitchFamily="18" charset="0"/>
              </a:rPr>
              <a:t>Pitkin</a:t>
            </a:r>
            <a:r>
              <a:rPr lang="it-IT" dirty="0" smtClean="0">
                <a:ea typeface="Times New Roman" panose="02020603050405020304" pitchFamily="18" charset="0"/>
              </a:rPr>
              <a:t>, </a:t>
            </a:r>
            <a:r>
              <a:rPr lang="it-IT" dirty="0">
                <a:ea typeface="Times New Roman" panose="02020603050405020304" pitchFamily="18" charset="0"/>
              </a:rPr>
              <a:t>che negli anni Cinquanta conduce una ricerca a Sermoneta nel Lazio e al quale </a:t>
            </a:r>
            <a:r>
              <a:rPr lang="it-IT" dirty="0" err="1">
                <a:ea typeface="Times New Roman" panose="02020603050405020304" pitchFamily="18" charset="0"/>
              </a:rPr>
              <a:t>Arensberg</a:t>
            </a:r>
            <a:r>
              <a:rPr lang="it-IT" dirty="0">
                <a:ea typeface="Times New Roman" panose="02020603050405020304" pitchFamily="18" charset="0"/>
              </a:rPr>
              <a:t> affida la definizione dell’Europa mediterranea, parte infatti dalla constatazione che la Spagna, l’Italia </a:t>
            </a:r>
            <a:r>
              <a:rPr lang="it-IT" dirty="0" smtClean="0">
                <a:ea typeface="Times New Roman" panose="02020603050405020304" pitchFamily="18" charset="0"/>
              </a:rPr>
              <a:t>meridionale </a:t>
            </a:r>
            <a:r>
              <a:rPr lang="it-IT" dirty="0">
                <a:ea typeface="Times New Roman" panose="02020603050405020304" pitchFamily="18" charset="0"/>
              </a:rPr>
              <a:t>e la Grecia, «e in realtà tutte le terre che costeggiano il Mediterraneo», rivelano una «singolare similarità di struttura, rilievo, clima e vegetazione, una similarità che le distingue chiaramente dall’Europa atlantica e continentale», per asserire che da queste comunanze geografiche, e dalla «stretta </a:t>
            </a:r>
            <a:r>
              <a:rPr lang="it-IT" dirty="0" err="1">
                <a:ea typeface="Times New Roman" panose="02020603050405020304" pitchFamily="18" charset="0"/>
              </a:rPr>
              <a:t>interpenetrazione</a:t>
            </a:r>
            <a:r>
              <a:rPr lang="it-IT" dirty="0">
                <a:ea typeface="Times New Roman" panose="02020603050405020304" pitchFamily="18" charset="0"/>
              </a:rPr>
              <a:t> di montagna, pianura e mare che costituisce una delle caratteristiche più impressionanti del Mediterraneo», discendono similarità nei modi di sfruttamento delle risorse, nelle soluzioni tecnologiche, nelle forme d’insediamento (</a:t>
            </a:r>
            <a:r>
              <a:rPr lang="it-IT" dirty="0" err="1">
                <a:ea typeface="Times New Roman" panose="02020603050405020304" pitchFamily="18" charset="0"/>
              </a:rPr>
              <a:t>Pitkin</a:t>
            </a:r>
            <a:r>
              <a:rPr lang="it-IT" dirty="0">
                <a:ea typeface="Times New Roman" panose="02020603050405020304" pitchFamily="18" charset="0"/>
              </a:rPr>
              <a:t> 1963: 121-122). </a:t>
            </a:r>
          </a:p>
          <a:p>
            <a:pPr indent="288290" algn="just">
              <a:spcAft>
                <a:spcPts val="0"/>
              </a:spcAft>
            </a:pPr>
            <a:r>
              <a:rPr lang="it-IT" dirty="0">
                <a:ea typeface="Times New Roman" panose="02020603050405020304" pitchFamily="18" charset="0"/>
              </a:rPr>
              <a:t>Poiché «l’intero peso dell’interpretazione di un’area culturale non può essere posto sulle spalle dell’ambiente», </a:t>
            </a:r>
            <a:r>
              <a:rPr lang="it-IT" dirty="0" err="1">
                <a:ea typeface="Times New Roman" panose="02020603050405020304" pitchFamily="18" charset="0"/>
              </a:rPr>
              <a:t>Pitkin</a:t>
            </a:r>
            <a:r>
              <a:rPr lang="it-IT" dirty="0">
                <a:ea typeface="Times New Roman" panose="02020603050405020304" pitchFamily="18" charset="0"/>
              </a:rPr>
              <a:t> passa poi a valutare il ruolo dei processi di diffusione nello stimolare «una crescente convergenza sia dell’organizzazione sociale sia dei contenuti culturali» in parti tra di loro assai lontane dell’area mediterranea. Individua alcuni tratti distintivi della vita sociale quali il </a:t>
            </a:r>
            <a:r>
              <a:rPr lang="it-IT" u="sng" dirty="0">
                <a:ea typeface="Times New Roman" panose="02020603050405020304" pitchFamily="18" charset="0"/>
              </a:rPr>
              <a:t>familismo,</a:t>
            </a:r>
            <a:r>
              <a:rPr lang="it-IT" dirty="0">
                <a:ea typeface="Times New Roman" panose="02020603050405020304" pitchFamily="18" charset="0"/>
              </a:rPr>
              <a:t> il </a:t>
            </a:r>
            <a:r>
              <a:rPr lang="it-IT" u="sng" dirty="0">
                <a:ea typeface="Times New Roman" panose="02020603050405020304" pitchFamily="18" charset="0"/>
              </a:rPr>
              <a:t>clientelismo</a:t>
            </a:r>
            <a:r>
              <a:rPr lang="it-IT" dirty="0">
                <a:ea typeface="Times New Roman" panose="02020603050405020304" pitchFamily="18" charset="0"/>
              </a:rPr>
              <a:t>, la svalutazione del lavoro manuale e pronunciate </a:t>
            </a:r>
            <a:r>
              <a:rPr lang="it-IT" u="sng" dirty="0">
                <a:ea typeface="Times New Roman" panose="02020603050405020304" pitchFamily="18" charset="0"/>
              </a:rPr>
              <a:t>differenze di status a seconda del genere e dell’età</a:t>
            </a:r>
            <a:r>
              <a:rPr lang="it-IT" dirty="0">
                <a:ea typeface="Times New Roman" panose="02020603050405020304" pitchFamily="18" charset="0"/>
              </a:rPr>
              <a:t>, con gli uomini che dominano socialmente le donne e i fratelli più anziani privilegiati rispetto ai più giovani.</a:t>
            </a:r>
          </a:p>
        </p:txBody>
      </p:sp>
    </p:spTree>
    <p:extLst>
      <p:ext uri="{BB962C8B-B14F-4D97-AF65-F5344CB8AC3E}">
        <p14:creationId xmlns:p14="http://schemas.microsoft.com/office/powerpoint/2010/main" val="746202844"/>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2662</TotalTime>
  <Words>2345</Words>
  <Application>Microsoft Office PowerPoint</Application>
  <PresentationFormat>Widescreen</PresentationFormat>
  <Paragraphs>116</Paragraphs>
  <Slides>14</Slides>
  <Notes>0</Notes>
  <HiddenSlides>0</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14</vt:i4>
      </vt:variant>
    </vt:vector>
  </HeadingPairs>
  <TitlesOfParts>
    <vt:vector size="20" baseType="lpstr">
      <vt:lpstr>Arial</vt:lpstr>
      <vt:lpstr>Calibri</vt:lpstr>
      <vt:lpstr>Calibri Light</vt:lpstr>
      <vt:lpstr>Tahoma</vt:lpstr>
      <vt:lpstr>Times New Roman</vt:lpstr>
      <vt:lpstr>Tema di Office</vt:lpstr>
      <vt:lpstr>Antropologia del Mediterraneo</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Unito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Stefania Stecca</dc:creator>
  <cp:lastModifiedBy>paola</cp:lastModifiedBy>
  <cp:revision>105</cp:revision>
  <dcterms:created xsi:type="dcterms:W3CDTF">2019-05-28T15:53:33Z</dcterms:created>
  <dcterms:modified xsi:type="dcterms:W3CDTF">2020-09-30T13:13:42Z</dcterms:modified>
</cp:coreProperties>
</file>