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6" r:id="rId3"/>
    <p:sldId id="260" r:id="rId4"/>
    <p:sldId id="261" r:id="rId5"/>
    <p:sldId id="262" r:id="rId6"/>
    <p:sldId id="264" r:id="rId7"/>
    <p:sldId id="271" r:id="rId8"/>
    <p:sldId id="272" r:id="rId9"/>
    <p:sldId id="263" r:id="rId10"/>
    <p:sldId id="259"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F42"/>
    <a:srgbClr val="E5454B"/>
    <a:srgbClr val="00622A"/>
    <a:srgbClr val="86603F"/>
    <a:srgbClr val="DE5F9B"/>
    <a:srgbClr val="FFD50C"/>
    <a:srgbClr val="EE7272"/>
    <a:srgbClr val="E3333D"/>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1" autoAdjust="0"/>
    <p:restoredTop sz="94419" autoAdjust="0"/>
  </p:normalViewPr>
  <p:slideViewPr>
    <p:cSldViewPr snapToGrid="0">
      <p:cViewPr varScale="1">
        <p:scale>
          <a:sx n="96" d="100"/>
          <a:sy n="96" d="100"/>
        </p:scale>
        <p:origin x="-112" y="-2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1041-00F3-4AA7-9215-0A5E7A7DD234}" type="datetimeFigureOut">
              <a:rPr lang="it-IT" smtClean="0"/>
              <a:t>3/16/21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A9B7-C3E5-48B7-B2D7-26B0BC68D6D9}" type="slidenum">
              <a:rPr lang="it-IT" smtClean="0"/>
              <a:t>‹#›</a:t>
            </a:fld>
            <a:endParaRPr lang="it-IT"/>
          </a:p>
        </p:txBody>
      </p:sp>
    </p:spTree>
    <p:extLst>
      <p:ext uri="{BB962C8B-B14F-4D97-AF65-F5344CB8AC3E}">
        <p14:creationId xmlns:p14="http://schemas.microsoft.com/office/powerpoint/2010/main" val="27646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0A9B7-C3E5-48B7-B2D7-26B0BC68D6D9}" type="slidenum">
              <a:rPr lang="it-IT" smtClean="0"/>
              <a:t>6</a:t>
            </a:fld>
            <a:endParaRPr lang="it-IT"/>
          </a:p>
        </p:txBody>
      </p:sp>
    </p:spTree>
    <p:extLst>
      <p:ext uri="{BB962C8B-B14F-4D97-AF65-F5344CB8AC3E}">
        <p14:creationId xmlns:p14="http://schemas.microsoft.com/office/powerpoint/2010/main" val="169429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E80A9B7-C3E5-48B7-B2D7-26B0BC68D6D9}" type="slidenum">
              <a:rPr lang="it-IT" smtClean="0"/>
              <a:t>7</a:t>
            </a:fld>
            <a:endParaRPr lang="it-IT"/>
          </a:p>
        </p:txBody>
      </p:sp>
    </p:spTree>
    <p:extLst>
      <p:ext uri="{BB962C8B-B14F-4D97-AF65-F5344CB8AC3E}">
        <p14:creationId xmlns:p14="http://schemas.microsoft.com/office/powerpoint/2010/main" val="69689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2C9D2087-53D3-BF40-B6C5-EAEB05442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noChangeAspect="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768000" y="35968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a:xfrm flipH="1">
            <a:off x="-340948" y="6485360"/>
            <a:ext cx="1683350" cy="224057"/>
          </a:xfrm>
        </p:spPr>
        <p:txBody>
          <a:bodyPr/>
          <a:lstStyle/>
          <a:p>
            <a:fld id="{51541A12-46E9-4A3F-B36A-FAD7D0A3C1CF}" type="datetime1">
              <a:rPr lang="it-IT" smtClean="0"/>
              <a:t>3/16/21</a:t>
            </a:fld>
            <a:endParaRPr lang="it-IT"/>
          </a:p>
        </p:txBody>
      </p:sp>
      <p:pic>
        <p:nvPicPr>
          <p:cNvPr id="10" name="Immagine 9">
            <a:extLst>
              <a:ext uri="{FF2B5EF4-FFF2-40B4-BE49-F238E27FC236}">
                <a16:creationId xmlns="" xmlns:a16="http://schemas.microsoft.com/office/drawing/2014/main" id="{405C6F64-3921-C34E-959F-601BF7932F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3169" y="211756"/>
            <a:ext cx="2685662" cy="1104740"/>
          </a:xfrm>
          <a:prstGeom prst="rect">
            <a:avLst/>
          </a:prstGeom>
        </p:spPr>
      </p:pic>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C645AEF-268B-496A-B418-DC856C112DDA}" type="datetime1">
              <a:rPr lang="it-IT" smtClean="0"/>
              <a:t>3/16/21</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DE5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A93078C8-9F61-4270-865C-545DC3EAB4CB}" type="datetime1">
              <a:rPr lang="it-IT" smtClean="0"/>
              <a:t>3/16/21</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866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8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A1C6008-06C0-48EF-92AD-2D8BE980B3E3}" type="datetime1">
              <a:rPr lang="it-IT" smtClean="0"/>
              <a:t>3/16/21</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00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98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5E9F6806-5766-427D-AFC0-3C50D496BE5C}" type="datetime1">
              <a:rPr lang="it-IT" smtClean="0"/>
              <a:t>3/16/21</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E54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64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BD2F5C41-928C-465E-928F-4A30B291D5FE}" type="datetime1">
              <a:rPr lang="it-IT" smtClean="0"/>
              <a:t>3/16/21</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t>‹#›</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BEC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907924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474C0-EF0B-40BA-B7B5-0B45272EA818}" type="datetime1">
              <a:rPr lang="it-IT" smtClean="0"/>
              <a:t>3/16/21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Antropologia del Mediterraneo</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68213"/>
            <a:ext cx="12192000" cy="1389506"/>
          </a:xfrm>
        </p:spPr>
        <p:txBody>
          <a:bodyPr>
            <a:normAutofit/>
          </a:bodyPr>
          <a:lstStyle/>
          <a:p>
            <a:r>
              <a:rPr lang="it-IT" sz="3600" b="1" dirty="0" smtClean="0">
                <a:latin typeface="Tahoma" panose="020B0604030504040204" pitchFamily="34" charset="0"/>
                <a:ea typeface="Tahoma" panose="020B0604030504040204" pitchFamily="34" charset="0"/>
                <a:cs typeface="Tahoma" panose="020B0604030504040204" pitchFamily="34" charset="0"/>
              </a:rPr>
              <a:t>Laboratorio di etnografia</a:t>
            </a:r>
            <a:endParaRPr lang="it-IT"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0" y="2301007"/>
            <a:ext cx="12182818" cy="1655762"/>
          </a:xfrm>
        </p:spPr>
        <p:txBody>
          <a:bodyPr>
            <a:normAutofit/>
          </a:bodyPr>
          <a:lstStyle/>
          <a:p>
            <a:r>
              <a:rPr lang="it-IT" sz="2800" dirty="0" smtClean="0">
                <a:latin typeface="Tahoma" panose="020B0604030504040204" pitchFamily="34" charset="0"/>
                <a:ea typeface="Tahoma" panose="020B0604030504040204" pitchFamily="34" charset="0"/>
                <a:cs typeface="Tahoma" panose="020B0604030504040204" pitchFamily="34" charset="0"/>
              </a:rPr>
              <a:t>Paola </a:t>
            </a:r>
            <a:r>
              <a:rPr lang="it-IT" sz="2800" dirty="0" smtClean="0">
                <a:latin typeface="Tahoma" panose="020B0604030504040204" pitchFamily="34" charset="0"/>
                <a:ea typeface="Tahoma" panose="020B0604030504040204" pitchFamily="34" charset="0"/>
                <a:cs typeface="Tahoma" panose="020B0604030504040204" pitchFamily="34" charset="0"/>
              </a:rPr>
              <a:t>Sacchi, Barbara </a:t>
            </a:r>
            <a:r>
              <a:rPr lang="it-IT" sz="2800" dirty="0" err="1" smtClean="0">
                <a:latin typeface="Tahoma" panose="020B0604030504040204" pitchFamily="34" charset="0"/>
                <a:ea typeface="Tahoma" panose="020B0604030504040204" pitchFamily="34" charset="0"/>
                <a:cs typeface="Tahoma" panose="020B0604030504040204" pitchFamily="34" charset="0"/>
              </a:rPr>
              <a:t>Sorgoni</a:t>
            </a:r>
            <a:r>
              <a:rPr lang="it-IT" sz="2800" dirty="0" smtClean="0">
                <a:latin typeface="Tahoma" panose="020B0604030504040204" pitchFamily="34" charset="0"/>
                <a:ea typeface="Tahoma" panose="020B0604030504040204" pitchFamily="34" charset="0"/>
                <a:cs typeface="Tahoma" panose="020B0604030504040204" pitchFamily="34" charset="0"/>
              </a:rPr>
              <a:t>, Sofia Venturoli</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 xmlns:a16="http://schemas.microsoft.com/office/drawing/2014/main" id="{B4C35D45-9251-4921-B7D8-DD171060F540}"/>
              </a:ext>
            </a:extLst>
          </p:cNvPr>
          <p:cNvSpPr txBox="1">
            <a:spLocks/>
          </p:cNvSpPr>
          <p:nvPr/>
        </p:nvSpPr>
        <p:spPr>
          <a:xfrm>
            <a:off x="9182" y="3085600"/>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smtClean="0">
                <a:latin typeface="Tahoma" panose="020B0604030504040204" pitchFamily="34" charset="0"/>
                <a:ea typeface="Tahoma" panose="020B0604030504040204" pitchFamily="34" charset="0"/>
                <a:cs typeface="Tahoma" panose="020B0604030504040204" pitchFamily="34" charset="0"/>
              </a:rPr>
              <a:t>A.A</a:t>
            </a:r>
            <a:r>
              <a:rPr lang="it-IT" sz="1600" b="1" i="1" dirty="0">
                <a:latin typeface="Tahoma" panose="020B0604030504040204" pitchFamily="34" charset="0"/>
                <a:ea typeface="Tahoma" panose="020B0604030504040204" pitchFamily="34" charset="0"/>
                <a:cs typeface="Tahoma" panose="020B0604030504040204" pitchFamily="34" charset="0"/>
              </a:rPr>
              <a:t>. 2020/21</a:t>
            </a:r>
          </a:p>
          <a:p>
            <a:r>
              <a:rPr lang="it-IT" sz="1600" b="1" i="1" dirty="0" smtClean="0">
                <a:latin typeface="Tahoma" panose="020B0604030504040204" pitchFamily="34" charset="0"/>
                <a:ea typeface="Tahoma" panose="020B0604030504040204" pitchFamily="34" charset="0"/>
                <a:cs typeface="Tahoma" panose="020B0604030504040204" pitchFamily="34" charset="0"/>
              </a:rPr>
              <a:t>Corsi </a:t>
            </a:r>
            <a:r>
              <a:rPr lang="it-IT" sz="1600" b="1" i="1" dirty="0">
                <a:latin typeface="Tahoma" panose="020B0604030504040204" pitchFamily="34" charset="0"/>
                <a:ea typeface="Tahoma" panose="020B0604030504040204" pitchFamily="34" charset="0"/>
                <a:cs typeface="Tahoma" panose="020B0604030504040204" pitchFamily="34" charset="0"/>
              </a:rPr>
              <a:t>di laurea </a:t>
            </a:r>
            <a:r>
              <a:rPr lang="it-IT" sz="1600" b="1" i="1" dirty="0" smtClean="0">
                <a:latin typeface="Tahoma" panose="020B0604030504040204" pitchFamily="34" charset="0"/>
                <a:ea typeface="Tahoma" panose="020B0604030504040204" pitchFamily="34" charset="0"/>
                <a:cs typeface="Tahoma" panose="020B0604030504040204" pitchFamily="34" charset="0"/>
              </a:rPr>
              <a:t>in Comunicazione interculturale</a:t>
            </a:r>
            <a:endParaRPr lang="it-IT"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Laboratorio di etnografia</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2" name="Segnaposto piè di pagina 1"/>
          <p:cNvSpPr>
            <a:spLocks noGrp="1"/>
          </p:cNvSpPr>
          <p:nvPr>
            <p:ph type="ftr" sz="quarter" idx="11"/>
          </p:nvPr>
        </p:nvSpPr>
        <p:spPr/>
        <p:txBody>
          <a:bodyPr/>
          <a:lstStyle/>
          <a:p>
            <a:endParaRPr lang="it-IT" dirty="0"/>
          </a:p>
        </p:txBody>
      </p:sp>
      <p:pic>
        <p:nvPicPr>
          <p:cNvPr id="9" name="Content Placeholder 4" descr="original-23-32aer8odrbfhddrqjidpfk.jpg"/>
          <p:cNvPicPr>
            <a:picLocks noChangeAspect="1"/>
          </p:cNvPicPr>
          <p:nvPr/>
        </p:nvPicPr>
        <p:blipFill>
          <a:blip r:embed="rId2">
            <a:extLst>
              <a:ext uri="{28A0092B-C50C-407E-A947-70E740481C1C}">
                <a14:useLocalDpi xmlns:a14="http://schemas.microsoft.com/office/drawing/2010/main" val="0"/>
              </a:ext>
            </a:extLst>
          </a:blip>
          <a:srcRect l="1642" r="1642"/>
          <a:stretch>
            <a:fillRect/>
          </a:stretch>
        </p:blipFill>
        <p:spPr>
          <a:xfrm>
            <a:off x="5976584" y="990600"/>
            <a:ext cx="6215416" cy="4592769"/>
          </a:xfrm>
          <a:prstGeom prst="rect">
            <a:avLst/>
          </a:prstGeom>
        </p:spPr>
      </p:pic>
      <p:sp>
        <p:nvSpPr>
          <p:cNvPr id="11" name="Rectangle 10"/>
          <p:cNvSpPr/>
          <p:nvPr/>
        </p:nvSpPr>
        <p:spPr>
          <a:xfrm>
            <a:off x="553563" y="640834"/>
            <a:ext cx="184666" cy="369332"/>
          </a:xfrm>
          <a:prstGeom prst="rect">
            <a:avLst/>
          </a:prstGeom>
        </p:spPr>
        <p:txBody>
          <a:bodyPr wrap="none">
            <a:spAutoFit/>
          </a:bodyPr>
          <a:lstStyle/>
          <a:p>
            <a:endParaRPr lang="en-US" dirty="0"/>
          </a:p>
        </p:txBody>
      </p:sp>
      <p:sp>
        <p:nvSpPr>
          <p:cNvPr id="12" name="CasellaDiTesto 2"/>
          <p:cNvSpPr txBox="1"/>
          <p:nvPr/>
        </p:nvSpPr>
        <p:spPr>
          <a:xfrm>
            <a:off x="145520" y="104536"/>
            <a:ext cx="5968999" cy="954107"/>
          </a:xfrm>
          <a:prstGeom prst="rect">
            <a:avLst/>
          </a:prstGeom>
          <a:noFill/>
        </p:spPr>
        <p:txBody>
          <a:bodyPr wrap="square" rtlCol="0">
            <a:spAutoFit/>
          </a:bodyPr>
          <a:lstStyle/>
          <a:p>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Alcida </a:t>
            </a:r>
            <a:r>
              <a:rPr lang="it-IT" sz="2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Ramos</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i="1" dirty="0">
                <a:solidFill>
                  <a:srgbClr val="BB1717"/>
                </a:solidFill>
                <a:latin typeface="Tahoma" panose="020B0604030504040204" pitchFamily="34" charset="0"/>
                <a:ea typeface="Tahoma" panose="020B0604030504040204" pitchFamily="34" charset="0"/>
                <a:cs typeface="Tahoma" panose="020B0604030504040204" pitchFamily="34" charset="0"/>
              </a:rPr>
              <a:t>The </a:t>
            </a:r>
            <a:r>
              <a:rPr lang="it-IT" sz="2800" b="1" i="1" dirty="0" err="1">
                <a:solidFill>
                  <a:srgbClr val="BB1717"/>
                </a:solidFill>
                <a:latin typeface="Tahoma" panose="020B0604030504040204" pitchFamily="34" charset="0"/>
                <a:ea typeface="Tahoma" panose="020B0604030504040204" pitchFamily="34" charset="0"/>
                <a:cs typeface="Tahoma" panose="020B0604030504040204" pitchFamily="34" charset="0"/>
              </a:rPr>
              <a:t>politics</a:t>
            </a:r>
            <a:r>
              <a:rPr lang="it-IT" sz="2800" b="1" i="1" dirty="0">
                <a:solidFill>
                  <a:srgbClr val="BB1717"/>
                </a:solidFill>
                <a:latin typeface="Tahoma" panose="020B0604030504040204" pitchFamily="34" charset="0"/>
                <a:ea typeface="Tahoma" panose="020B0604030504040204" pitchFamily="34" charset="0"/>
                <a:cs typeface="Tahoma" panose="020B0604030504040204" pitchFamily="34" charset="0"/>
              </a:rPr>
              <a:t> of </a:t>
            </a:r>
            <a:r>
              <a:rPr lang="it-IT" sz="2800" b="1" i="1" dirty="0" err="1">
                <a:solidFill>
                  <a:srgbClr val="BB1717"/>
                </a:solidFill>
                <a:latin typeface="Tahoma" panose="020B0604030504040204" pitchFamily="34" charset="0"/>
                <a:ea typeface="Tahoma" panose="020B0604030504040204" pitchFamily="34" charset="0"/>
                <a:cs typeface="Tahoma" panose="020B0604030504040204" pitchFamily="34" charset="0"/>
              </a:rPr>
              <a:t>Perspectivism</a:t>
            </a:r>
            <a:r>
              <a:rPr lang="it-IT" sz="2800" b="1" i="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(2012) </a:t>
            </a:r>
            <a:endPar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28600" y="1155700"/>
            <a:ext cx="5676900" cy="4401205"/>
          </a:xfrm>
          <a:prstGeom prst="rect">
            <a:avLst/>
          </a:prstGeom>
        </p:spPr>
        <p:txBody>
          <a:bodyPr wrap="square">
            <a:spAutoFit/>
          </a:bodyPr>
          <a:lstStyle/>
          <a:p>
            <a:pPr marL="285750" lvl="0" indent="-285750">
              <a:buFont typeface="Arial"/>
              <a:buChar char="•"/>
            </a:pPr>
            <a:r>
              <a:rPr lang="en-US" sz="2000" dirty="0" smtClean="0"/>
              <a:t>“The </a:t>
            </a:r>
            <a:r>
              <a:rPr lang="en-US" sz="2000" dirty="0"/>
              <a:t>methodological convenience of selecting ethnographic fragments as building blocks for grand theories creates an illusion of </a:t>
            </a:r>
            <a:r>
              <a:rPr lang="en-US" sz="2000" dirty="0" smtClean="0"/>
              <a:t>universalization” </a:t>
            </a:r>
            <a:endParaRPr lang="en-US" sz="2000" dirty="0"/>
          </a:p>
          <a:p>
            <a:pPr marL="285750" lvl="0" indent="-285750">
              <a:buFont typeface="Arial"/>
              <a:buChar char="•"/>
            </a:pPr>
            <a:r>
              <a:rPr lang="en-US" sz="2000" dirty="0" smtClean="0"/>
              <a:t>“</a:t>
            </a:r>
            <a:r>
              <a:rPr lang="en-US" sz="2000" dirty="0"/>
              <a:t>However, as mentioned above, our anthropological products can reach out, potentially or actually, into the real world, and when that happens, the words we use are, we may say, up for grabs”. </a:t>
            </a:r>
          </a:p>
          <a:p>
            <a:pPr marL="285750" lvl="0" indent="-285750">
              <a:buFont typeface="Arial"/>
              <a:buChar char="•"/>
            </a:pPr>
            <a:r>
              <a:rPr lang="en-US" sz="2000" dirty="0" smtClean="0"/>
              <a:t>“</a:t>
            </a:r>
            <a:r>
              <a:rPr lang="en-US" sz="2000" dirty="0"/>
              <a:t>[h]</a:t>
            </a:r>
            <a:r>
              <a:rPr lang="en-US" sz="2000" dirty="0" err="1"/>
              <a:t>ow</a:t>
            </a:r>
            <a:r>
              <a:rPr lang="en-US" sz="2000" dirty="0"/>
              <a:t> much more engaged can an anthropologist be in renouncing not only the status of ethnographic authority, but also the decades-long role of nursing the wounds of subjugated indigenous people?” </a:t>
            </a:r>
          </a:p>
        </p:txBody>
      </p:sp>
      <p:pic>
        <p:nvPicPr>
          <p:cNvPr id="10" name="Picture 9"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8861882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endParaRPr lang="it-IT" dirty="0"/>
          </a:p>
        </p:txBody>
      </p:sp>
      <p:sp>
        <p:nvSpPr>
          <p:cNvPr id="3" name="CasellaDiTesto 2"/>
          <p:cNvSpPr txBox="1"/>
          <p:nvPr/>
        </p:nvSpPr>
        <p:spPr>
          <a:xfrm>
            <a:off x="290945" y="5902036"/>
            <a:ext cx="5126182" cy="615553"/>
          </a:xfrm>
          <a:prstGeom prst="rect">
            <a:avLst/>
          </a:prstGeom>
          <a:noFill/>
        </p:spPr>
        <p:txBody>
          <a:bodyPr wrap="square" rtlCol="0">
            <a:spAutoFit/>
          </a:bodyPr>
          <a:lstStyle/>
          <a:p>
            <a:r>
              <a:rPr lang="it-IT"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Laboratorio di etnografia</a:t>
            </a:r>
            <a:endParaRPr lang="it-IT" sz="2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it-IT" sz="1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Rettangolo con angoli ritagliati in diagonale 5"/>
          <p:cNvSpPr/>
          <p:nvPr/>
        </p:nvSpPr>
        <p:spPr>
          <a:xfrm>
            <a:off x="9079345" y="1930400"/>
            <a:ext cx="2922155" cy="2857500"/>
          </a:xfrm>
          <a:prstGeom prst="snip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smtClean="0"/>
              <a:t>David </a:t>
            </a:r>
            <a:r>
              <a:rPr lang="it-IT" sz="3200" b="1" dirty="0" err="1" smtClean="0"/>
              <a:t>Graeber</a:t>
            </a:r>
            <a:r>
              <a:rPr lang="it-IT" sz="3200" b="1" dirty="0" smtClean="0"/>
              <a:t> “</a:t>
            </a:r>
            <a:r>
              <a:rPr lang="it-IT" sz="3200" b="1" dirty="0" err="1" smtClean="0"/>
              <a:t>we</a:t>
            </a:r>
            <a:r>
              <a:rPr lang="it-IT" sz="3200" b="1" dirty="0" smtClean="0"/>
              <a:t> are 99%”</a:t>
            </a:r>
            <a:endParaRPr lang="it-IT" sz="3200" b="1" dirty="0"/>
          </a:p>
        </p:txBody>
      </p:sp>
      <p:pic>
        <p:nvPicPr>
          <p:cNvPr id="8" name="Picture 7" descr="david-graeber-speaks-wikipedia-im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851635" cy="5575300"/>
          </a:xfrm>
          <a:prstGeom prst="rect">
            <a:avLst/>
          </a:prstGeom>
        </p:spPr>
      </p:pic>
      <p:pic>
        <p:nvPicPr>
          <p:cNvPr id="7" name="Picture 6"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11692814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Laboratorio di etnografia</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862677D1-11EA-4653-9C88-1FF5DF9B2F64}"/>
              </a:ext>
            </a:extLst>
          </p:cNvPr>
          <p:cNvSpPr txBox="1"/>
          <p:nvPr/>
        </p:nvSpPr>
        <p:spPr>
          <a:xfrm>
            <a:off x="647700" y="282336"/>
            <a:ext cx="6210300" cy="954107"/>
          </a:xfrm>
          <a:prstGeom prst="rect">
            <a:avLst/>
          </a:prstGeom>
          <a:noFill/>
        </p:spPr>
        <p:txBody>
          <a:bodyPr wrap="square" rtlCol="0">
            <a:spAutoFit/>
          </a:bodyPr>
          <a:lstStyle/>
          <a:p>
            <a:pPr algn="just"/>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L’antropologia o la teoria del bombardamento di Berlino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 xmlns:a16="http://schemas.microsoft.com/office/drawing/2014/main" id="{B3BD40C0-613A-4874-8B4F-F766B0777D5D}"/>
              </a:ext>
            </a:extLst>
          </p:cNvPr>
          <p:cNvSpPr txBox="1"/>
          <p:nvPr/>
        </p:nvSpPr>
        <p:spPr>
          <a:xfrm>
            <a:off x="2844800" y="3644901"/>
            <a:ext cx="3175000" cy="1200328"/>
          </a:xfrm>
          <a:prstGeom prst="rect">
            <a:avLst/>
          </a:prstGeom>
          <a:noFill/>
        </p:spPr>
        <p:txBody>
          <a:bodyPr wrap="square" rtlCol="0">
            <a:spAutoFit/>
          </a:bodyPr>
          <a:lstStyle/>
          <a:p>
            <a:r>
              <a:rPr lang="en-US" sz="2400" dirty="0"/>
              <a:t>Darcy </a:t>
            </a:r>
            <a:r>
              <a:rPr lang="en-US" sz="2400" dirty="0" err="1" smtClean="0"/>
              <a:t>Ribeiro</a:t>
            </a:r>
            <a:r>
              <a:rPr lang="en-US" sz="2400" dirty="0" smtClean="0"/>
              <a:t>, </a:t>
            </a:r>
            <a:r>
              <a:rPr lang="en-US" sz="2400" i="1" dirty="0" err="1" smtClean="0"/>
              <a:t>Encontros</a:t>
            </a:r>
            <a:r>
              <a:rPr lang="en-US" sz="2400" i="1" dirty="0" smtClean="0"/>
              <a:t> </a:t>
            </a:r>
            <a:r>
              <a:rPr lang="en-US" sz="2400" i="1" dirty="0"/>
              <a:t>com a </a:t>
            </a:r>
            <a:r>
              <a:rPr lang="en-US" sz="2400" i="1" dirty="0" err="1"/>
              <a:t>civilização</a:t>
            </a:r>
            <a:r>
              <a:rPr lang="en-US" sz="2400" i="1" dirty="0"/>
              <a:t> 12 </a:t>
            </a:r>
            <a:r>
              <a:rPr lang="en-US" sz="2400" dirty="0"/>
              <a:t>(1979</a:t>
            </a:r>
            <a:r>
              <a:rPr lang="en-US" sz="2400" dirty="0" smtClean="0"/>
              <a:t>)</a:t>
            </a:r>
            <a:endParaRPr lang="it-IT" sz="2400" dirty="0" smtClean="0"/>
          </a:p>
        </p:txBody>
      </p:sp>
      <p:sp>
        <p:nvSpPr>
          <p:cNvPr id="4" name="Segnaposto piè di pagina 3"/>
          <p:cNvSpPr>
            <a:spLocks noGrp="1"/>
          </p:cNvSpPr>
          <p:nvPr>
            <p:ph type="ftr" sz="quarter" idx="11"/>
          </p:nvPr>
        </p:nvSpPr>
        <p:spPr/>
        <p:txBody>
          <a:bodyPr/>
          <a:lstStyle/>
          <a:p>
            <a:endParaRPr lang="it-IT" dirty="0"/>
          </a:p>
        </p:txBody>
      </p:sp>
      <p:pic>
        <p:nvPicPr>
          <p:cNvPr id="8" name="Content Placeholder 3" descr="Schermata 2017-10-13 alle 09.13.21.png"/>
          <p:cNvPicPr>
            <a:picLocks noChangeAspect="1"/>
          </p:cNvPicPr>
          <p:nvPr/>
        </p:nvPicPr>
        <p:blipFill rotWithShape="1">
          <a:blip r:embed="rId2">
            <a:extLst>
              <a:ext uri="{28A0092B-C50C-407E-A947-70E740481C1C}">
                <a14:useLocalDpi xmlns:a14="http://schemas.microsoft.com/office/drawing/2010/main" val="0"/>
              </a:ext>
            </a:extLst>
          </a:blip>
          <a:srcRect l="-1459" r="-780"/>
          <a:stretch/>
        </p:blipFill>
        <p:spPr>
          <a:xfrm rot="5400000">
            <a:off x="6762380" y="307940"/>
            <a:ext cx="4417414" cy="6087534"/>
          </a:xfrm>
          <a:prstGeom prst="rect">
            <a:avLst/>
          </a:prstGeom>
        </p:spPr>
      </p:pic>
      <p:pic>
        <p:nvPicPr>
          <p:cNvPr id="9" name="Content Placeholder 3" descr="Darcy_Ribeiro.jpg"/>
          <p:cNvPicPr>
            <a:picLocks noChangeAspect="1"/>
          </p:cNvPicPr>
          <p:nvPr/>
        </p:nvPicPr>
        <p:blipFill rotWithShape="1">
          <a:blip r:embed="rId3">
            <a:extLst>
              <a:ext uri="{28A0092B-C50C-407E-A947-70E740481C1C}">
                <a14:useLocalDpi xmlns:a14="http://schemas.microsoft.com/office/drawing/2010/main" val="0"/>
              </a:ext>
            </a:extLst>
          </a:blip>
          <a:srcRect l="-573" r="-486"/>
          <a:stretch/>
        </p:blipFill>
        <p:spPr>
          <a:xfrm>
            <a:off x="371639" y="1554293"/>
            <a:ext cx="2067281" cy="3603625"/>
          </a:xfrm>
          <a:prstGeom prst="rect">
            <a:avLst/>
          </a:prstGeom>
        </p:spPr>
      </p:pic>
      <p:pic>
        <p:nvPicPr>
          <p:cNvPr id="10" name="Picture 9" descr="CC-BY-SA_icon.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5552520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Laboratorio di etnografia</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egnaposto piè di pagina 3"/>
          <p:cNvSpPr>
            <a:spLocks noGrp="1"/>
          </p:cNvSpPr>
          <p:nvPr>
            <p:ph type="ftr" sz="quarter" idx="11"/>
          </p:nvPr>
        </p:nvSpPr>
        <p:spPr/>
        <p:txBody>
          <a:bodyPr/>
          <a:lstStyle/>
          <a:p>
            <a:endParaRPr lang="it-IT" dirty="0"/>
          </a:p>
        </p:txBody>
      </p:sp>
      <p:pic>
        <p:nvPicPr>
          <p:cNvPr id="9" name="Content Placeholder 3" descr="Schermata 2017-10-13 alle 10.09.24.png"/>
          <p:cNvPicPr>
            <a:picLocks noChangeAspect="1"/>
          </p:cNvPicPr>
          <p:nvPr/>
        </p:nvPicPr>
        <p:blipFill rotWithShape="1">
          <a:blip r:embed="rId2">
            <a:extLst>
              <a:ext uri="{28A0092B-C50C-407E-A947-70E740481C1C}">
                <a14:useLocalDpi xmlns:a14="http://schemas.microsoft.com/office/drawing/2010/main" val="0"/>
              </a:ext>
            </a:extLst>
          </a:blip>
          <a:srcRect l="74" r="-618"/>
          <a:stretch/>
        </p:blipFill>
        <p:spPr>
          <a:xfrm rot="5400000">
            <a:off x="806469" y="-1131744"/>
            <a:ext cx="5790260" cy="7684401"/>
          </a:xfrm>
          <a:prstGeom prst="rect">
            <a:avLst/>
          </a:prstGeom>
        </p:spPr>
      </p:pic>
      <p:sp>
        <p:nvSpPr>
          <p:cNvPr id="10" name="TextBox 9"/>
          <p:cNvSpPr txBox="1"/>
          <p:nvPr/>
        </p:nvSpPr>
        <p:spPr>
          <a:xfrm>
            <a:off x="7079624" y="1499512"/>
            <a:ext cx="184666" cy="369332"/>
          </a:xfrm>
          <a:prstGeom prst="rect">
            <a:avLst/>
          </a:prstGeom>
          <a:noFill/>
        </p:spPr>
        <p:txBody>
          <a:bodyPr wrap="none" rtlCol="0">
            <a:spAutoFit/>
          </a:bodyPr>
          <a:lstStyle/>
          <a:p>
            <a:endParaRPr lang="en-US" dirty="0"/>
          </a:p>
        </p:txBody>
      </p:sp>
      <p:pic>
        <p:nvPicPr>
          <p:cNvPr id="11" name="Content Placeholder 3" descr="DaMatta.jpg"/>
          <p:cNvPicPr>
            <a:picLocks noChangeAspect="1"/>
          </p:cNvPicPr>
          <p:nvPr/>
        </p:nvPicPr>
        <p:blipFill>
          <a:blip r:embed="rId3">
            <a:extLst>
              <a:ext uri="{28A0092B-C50C-407E-A947-70E740481C1C}">
                <a14:useLocalDpi xmlns:a14="http://schemas.microsoft.com/office/drawing/2010/main" val="0"/>
              </a:ext>
            </a:extLst>
          </a:blip>
          <a:srcRect t="29501" b="29501"/>
          <a:stretch>
            <a:fillRect/>
          </a:stretch>
        </p:blipFill>
        <p:spPr>
          <a:xfrm>
            <a:off x="7524246" y="2451100"/>
            <a:ext cx="4521493" cy="2629688"/>
          </a:xfrm>
          <a:prstGeom prst="rect">
            <a:avLst/>
          </a:prstGeom>
        </p:spPr>
      </p:pic>
      <p:sp>
        <p:nvSpPr>
          <p:cNvPr id="12" name="Rectangle 11"/>
          <p:cNvSpPr/>
          <p:nvPr/>
        </p:nvSpPr>
        <p:spPr>
          <a:xfrm>
            <a:off x="7429192" y="1313934"/>
            <a:ext cx="2372164" cy="461665"/>
          </a:xfrm>
          <a:prstGeom prst="rect">
            <a:avLst/>
          </a:prstGeom>
        </p:spPr>
        <p:txBody>
          <a:bodyPr wrap="none">
            <a:spAutoFit/>
          </a:bodyPr>
          <a:lstStyle/>
          <a:p>
            <a:r>
              <a:rPr lang="en-US" sz="2400" dirty="0" smtClean="0"/>
              <a:t>Roberto </a:t>
            </a:r>
            <a:r>
              <a:rPr lang="en-US" sz="2400" dirty="0" err="1" smtClean="0"/>
              <a:t>DaMatta</a:t>
            </a:r>
            <a:endParaRPr lang="en-US" sz="2400" dirty="0"/>
          </a:p>
        </p:txBody>
      </p:sp>
      <p:pic>
        <p:nvPicPr>
          <p:cNvPr id="13" name="Picture 12" descr="CC-BY-SA_icon.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0687712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Laboratorio di etnografia</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egnaposto piè di pagina 3"/>
          <p:cNvSpPr>
            <a:spLocks noGrp="1"/>
          </p:cNvSpPr>
          <p:nvPr>
            <p:ph type="ftr" sz="quarter" idx="11"/>
          </p:nvPr>
        </p:nvSpPr>
        <p:spPr/>
        <p:txBody>
          <a:bodyPr/>
          <a:lstStyle/>
          <a:p>
            <a:endParaRPr lang="it-IT" dirty="0"/>
          </a:p>
        </p:txBody>
      </p:sp>
      <p:pic>
        <p:nvPicPr>
          <p:cNvPr id="9" name="Picture 8" descr="Schermata 2017-10-13 alle 10.3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25686" y="-1781514"/>
            <a:ext cx="5447141" cy="9234757"/>
          </a:xfrm>
          <a:prstGeom prst="rect">
            <a:avLst/>
          </a:prstGeom>
        </p:spPr>
      </p:pic>
      <p:pic>
        <p:nvPicPr>
          <p:cNvPr id="6" name="Picture 5"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36969861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endParaRPr lang="it-IT" dirty="0"/>
          </a:p>
        </p:txBody>
      </p:sp>
      <p:sp>
        <p:nvSpPr>
          <p:cNvPr id="4" name="CasellaDiTesto 3"/>
          <p:cNvSpPr txBox="1"/>
          <p:nvPr/>
        </p:nvSpPr>
        <p:spPr>
          <a:xfrm>
            <a:off x="263236" y="5791200"/>
            <a:ext cx="3729732" cy="830997"/>
          </a:xfrm>
          <a:prstGeom prst="rect">
            <a:avLst/>
          </a:prstGeom>
          <a:noFill/>
        </p:spPr>
        <p:txBody>
          <a:bodyPr wrap="none" rtlCol="0">
            <a:spAutoFit/>
          </a:bodyPr>
          <a:lstStyle/>
          <a:p>
            <a:r>
              <a:rPr lang="it-IT" sz="2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Laboratorio di etnografia</a:t>
            </a:r>
          </a:p>
          <a:p>
            <a:endParaRPr lang="it-IT" sz="14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p>
        </p:txBody>
      </p:sp>
      <p:sp>
        <p:nvSpPr>
          <p:cNvPr id="5" name="CasellaDiTesto 4"/>
          <p:cNvSpPr txBox="1"/>
          <p:nvPr/>
        </p:nvSpPr>
        <p:spPr>
          <a:xfrm>
            <a:off x="692727" y="568036"/>
            <a:ext cx="5895639" cy="523220"/>
          </a:xfrm>
          <a:prstGeom prst="rect">
            <a:avLst/>
          </a:prstGeom>
          <a:noFill/>
        </p:spPr>
        <p:txBody>
          <a:bodyPr wrap="non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Dichiarazione</a:t>
            </a:r>
            <a:r>
              <a:rPr lang="it-IT" sz="2800" b="1" dirty="0" smtClean="0">
                <a:solidFill>
                  <a:srgbClr val="E3333D"/>
                </a:solidFill>
                <a:latin typeface="Tahoma" panose="020B0604030504040204" pitchFamily="34" charset="0"/>
                <a:ea typeface="Tahoma" panose="020B0604030504040204" pitchFamily="34" charset="0"/>
                <a:cs typeface="Tahoma" panose="020B0604030504040204" pitchFamily="34" charset="0"/>
              </a:rPr>
              <a:t> </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di Barbados 1971</a:t>
            </a:r>
          </a:p>
        </p:txBody>
      </p:sp>
      <p:sp>
        <p:nvSpPr>
          <p:cNvPr id="7" name="Dati 6"/>
          <p:cNvSpPr/>
          <p:nvPr/>
        </p:nvSpPr>
        <p:spPr>
          <a:xfrm>
            <a:off x="8534400" y="3720156"/>
            <a:ext cx="3454400" cy="1665799"/>
          </a:xfrm>
          <a:prstGeom prst="flowChartInputOutp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“The </a:t>
            </a:r>
            <a:r>
              <a:rPr lang="en-GB" dirty="0"/>
              <a:t>Indian </a:t>
            </a:r>
            <a:r>
              <a:rPr lang="en-GB" dirty="0" smtClean="0"/>
              <a:t>as </a:t>
            </a:r>
            <a:r>
              <a:rPr lang="en-GB" dirty="0"/>
              <a:t>an Agent of his own </a:t>
            </a:r>
            <a:r>
              <a:rPr lang="en-GB" dirty="0" smtClean="0"/>
              <a:t>Destiny” </a:t>
            </a:r>
            <a:endParaRPr lang="en-US" dirty="0"/>
          </a:p>
        </p:txBody>
      </p:sp>
      <p:sp>
        <p:nvSpPr>
          <p:cNvPr id="9" name="CasellaDiTesto 8"/>
          <p:cNvSpPr txBox="1"/>
          <p:nvPr/>
        </p:nvSpPr>
        <p:spPr>
          <a:xfrm>
            <a:off x="752765" y="1522845"/>
            <a:ext cx="5216236" cy="677108"/>
          </a:xfrm>
          <a:prstGeom prst="rect">
            <a:avLst/>
          </a:prstGeom>
          <a:noFill/>
        </p:spPr>
        <p:txBody>
          <a:bodyPr wrap="square" rtlCol="0">
            <a:spAutoFit/>
          </a:bodyPr>
          <a:lstStyle/>
          <a:p>
            <a:endParaRPr lang="it-IT" sz="2000" dirty="0"/>
          </a:p>
          <a:p>
            <a:endParaRPr lang="it-IT" dirty="0"/>
          </a:p>
        </p:txBody>
      </p:sp>
      <p:sp>
        <p:nvSpPr>
          <p:cNvPr id="10" name="CasellaDiTesto 9"/>
          <p:cNvSpPr txBox="1"/>
          <p:nvPr/>
        </p:nvSpPr>
        <p:spPr>
          <a:xfrm>
            <a:off x="8271341" y="2202725"/>
            <a:ext cx="4026477" cy="369332"/>
          </a:xfrm>
          <a:prstGeom prst="rect">
            <a:avLst/>
          </a:prstGeom>
          <a:noFill/>
        </p:spPr>
        <p:txBody>
          <a:bodyPr wrap="square" rtlCol="0">
            <a:spAutoFit/>
          </a:bodyPr>
          <a:lstStyle/>
          <a:p>
            <a:r>
              <a:rPr lang="it-IT" dirty="0" smtClean="0"/>
              <a:t>  </a:t>
            </a:r>
          </a:p>
        </p:txBody>
      </p:sp>
      <p:sp>
        <p:nvSpPr>
          <p:cNvPr id="6" name="Rectangle 5"/>
          <p:cNvSpPr/>
          <p:nvPr/>
        </p:nvSpPr>
        <p:spPr>
          <a:xfrm>
            <a:off x="379942" y="1444431"/>
            <a:ext cx="7993893" cy="3877985"/>
          </a:xfrm>
          <a:prstGeom prst="rect">
            <a:avLst/>
          </a:prstGeom>
        </p:spPr>
        <p:txBody>
          <a:bodyPr wrap="square">
            <a:spAutoFit/>
          </a:bodyPr>
          <a:lstStyle/>
          <a:p>
            <a:pPr marL="342900" indent="-342900">
              <a:buFont typeface="Arial"/>
              <a:buChar char="•"/>
            </a:pPr>
            <a:r>
              <a:rPr lang="en-GB" sz="2000" dirty="0" err="1" smtClean="0"/>
              <a:t>Responsabilità</a:t>
            </a:r>
            <a:r>
              <a:rPr lang="en-GB" sz="2000" dirty="0" smtClean="0"/>
              <a:t> </a:t>
            </a:r>
            <a:r>
              <a:rPr lang="en-GB" sz="2000" dirty="0" err="1" smtClean="0"/>
              <a:t>degli</a:t>
            </a:r>
            <a:r>
              <a:rPr lang="en-GB" sz="2000" dirty="0" smtClean="0"/>
              <a:t> </a:t>
            </a:r>
            <a:r>
              <a:rPr lang="en-GB" sz="2000" dirty="0" err="1" smtClean="0"/>
              <a:t>stati</a:t>
            </a:r>
            <a:endParaRPr lang="en-GB" sz="2000" dirty="0" smtClean="0"/>
          </a:p>
          <a:p>
            <a:pPr marL="342900" indent="-342900">
              <a:buFont typeface="Arial"/>
              <a:buChar char="•"/>
            </a:pPr>
            <a:r>
              <a:rPr lang="en-GB" sz="2000" dirty="0" err="1" smtClean="0"/>
              <a:t>Responsabilità</a:t>
            </a:r>
            <a:r>
              <a:rPr lang="en-GB" sz="2000" dirty="0" smtClean="0"/>
              <a:t> </a:t>
            </a:r>
            <a:r>
              <a:rPr lang="en-GB" sz="2000" dirty="0" err="1" smtClean="0"/>
              <a:t>delle</a:t>
            </a:r>
            <a:r>
              <a:rPr lang="en-GB" sz="2000" dirty="0" smtClean="0"/>
              <a:t> </a:t>
            </a:r>
            <a:r>
              <a:rPr lang="en-GB" sz="2000" dirty="0" err="1" smtClean="0"/>
              <a:t>missioni</a:t>
            </a:r>
            <a:r>
              <a:rPr lang="en-GB" sz="2000" dirty="0" smtClean="0"/>
              <a:t> </a:t>
            </a:r>
            <a:r>
              <a:rPr lang="en-GB" sz="2000" dirty="0" err="1" smtClean="0"/>
              <a:t>religiose</a:t>
            </a:r>
            <a:endParaRPr lang="en-GB" sz="2000" dirty="0" smtClean="0"/>
          </a:p>
          <a:p>
            <a:pPr marL="342900" indent="-342900">
              <a:buFont typeface="Arial"/>
              <a:buChar char="•"/>
            </a:pPr>
            <a:r>
              <a:rPr lang="en-GB" sz="2000" dirty="0" err="1" smtClean="0"/>
              <a:t>Responsabilità</a:t>
            </a:r>
            <a:r>
              <a:rPr lang="en-GB" sz="2000" dirty="0" smtClean="0"/>
              <a:t> </a:t>
            </a:r>
            <a:r>
              <a:rPr lang="en-GB" sz="2000" dirty="0" err="1" smtClean="0"/>
              <a:t>degli</a:t>
            </a:r>
            <a:r>
              <a:rPr lang="en-GB" sz="2000" dirty="0" smtClean="0"/>
              <a:t> </a:t>
            </a:r>
            <a:r>
              <a:rPr lang="en-GB" sz="2000" dirty="0" err="1" smtClean="0"/>
              <a:t>antropologi</a:t>
            </a:r>
            <a:endParaRPr lang="en-GB" sz="2000" dirty="0" smtClean="0"/>
          </a:p>
          <a:p>
            <a:endParaRPr lang="en-GB" sz="2000" dirty="0" smtClean="0"/>
          </a:p>
          <a:p>
            <a:endParaRPr lang="en-GB" sz="2000" dirty="0" smtClean="0"/>
          </a:p>
          <a:p>
            <a:r>
              <a:rPr lang="en-GB" dirty="0" smtClean="0"/>
              <a:t>“Anthropology took form within and became an instrument of colonial domination, openly or surreptitiously; it has often rationalized and justified in scientific language the domination of some people by others. The discipline has continued to supply information and methods of action useful for maintaining, reaffirming and disguising social relations of a colonial nature. </a:t>
            </a:r>
            <a:r>
              <a:rPr lang="it-IT" dirty="0" smtClean="0"/>
              <a:t>[</a:t>
            </a:r>
            <a:r>
              <a:rPr lang="mr-IN" dirty="0" smtClean="0"/>
              <a:t>…</a:t>
            </a:r>
            <a:r>
              <a:rPr lang="it-IT" dirty="0" smtClean="0"/>
              <a:t>] </a:t>
            </a:r>
            <a:r>
              <a:rPr lang="en-GB" dirty="0" smtClean="0"/>
              <a:t>it is imperative to generate new concepts and explanatory categories from the local and national social reality in order to overcome the subordinate situation of the anthropologist regarded as the mere "verifier" of alien theories”</a:t>
            </a:r>
            <a:r>
              <a:rPr lang="en-GB" sz="2000" dirty="0" smtClean="0"/>
              <a:t>. </a:t>
            </a:r>
            <a:endParaRPr lang="en-US" sz="2000" dirty="0"/>
          </a:p>
        </p:txBody>
      </p:sp>
      <p:pic>
        <p:nvPicPr>
          <p:cNvPr id="11" name="Picture 10"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8853044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endParaRPr lang="it-IT" dirty="0"/>
          </a:p>
        </p:txBody>
      </p:sp>
      <p:sp>
        <p:nvSpPr>
          <p:cNvPr id="5" name="CasellaDiTesto 4"/>
          <p:cNvSpPr txBox="1"/>
          <p:nvPr/>
        </p:nvSpPr>
        <p:spPr>
          <a:xfrm>
            <a:off x="232266" y="243538"/>
            <a:ext cx="9582901" cy="954107"/>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Antropologia</a:t>
            </a:r>
            <a:r>
              <a:rPr lang="it-IT"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critica e antropologia militante</a:t>
            </a:r>
          </a:p>
          <a:p>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a:t>
            </a:r>
            <a:r>
              <a:rPr lang="it-IT" sz="2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activist</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research</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 vs cultural </a:t>
            </a:r>
            <a:r>
              <a:rPr lang="it-IT" sz="2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critique</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a:t>
            </a:r>
            <a:endPar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p:cNvSpPr txBox="1"/>
          <p:nvPr/>
        </p:nvSpPr>
        <p:spPr>
          <a:xfrm>
            <a:off x="377783" y="1421797"/>
            <a:ext cx="4688850" cy="3785652"/>
          </a:xfrm>
          <a:prstGeom prst="rect">
            <a:avLst/>
          </a:prstGeom>
          <a:noFill/>
        </p:spPr>
        <p:txBody>
          <a:bodyPr wrap="square" rtlCol="0">
            <a:spAutoFit/>
          </a:bodyPr>
          <a:lstStyle/>
          <a:p>
            <a:pPr marL="342900" indent="-342900">
              <a:buFont typeface="Arial"/>
              <a:buChar char="•"/>
            </a:pPr>
            <a:r>
              <a:rPr lang="it-IT" sz="2000" dirty="0" smtClean="0"/>
              <a:t>Antropologia critica: approccio epistemologico</a:t>
            </a:r>
          </a:p>
          <a:p>
            <a:pPr marL="342900" indent="-342900">
              <a:buFont typeface="Arial"/>
              <a:buChar char="•"/>
            </a:pPr>
            <a:r>
              <a:rPr lang="it-IT" sz="2000" i="1" dirty="0" err="1" smtClean="0"/>
              <a:t>Activist</a:t>
            </a:r>
            <a:r>
              <a:rPr lang="it-IT" sz="2000" i="1" dirty="0" smtClean="0"/>
              <a:t> </a:t>
            </a:r>
            <a:r>
              <a:rPr lang="it-IT" sz="2000" i="1" dirty="0" err="1" smtClean="0"/>
              <a:t>research</a:t>
            </a:r>
            <a:r>
              <a:rPr lang="it-IT" sz="2000" dirty="0" smtClean="0"/>
              <a:t>, antropologia militante: contribuire direttamente sul campo al progetto politico </a:t>
            </a:r>
          </a:p>
          <a:p>
            <a:pPr marL="342900" indent="-342900">
              <a:buFont typeface="Arial"/>
              <a:buChar char="•"/>
            </a:pPr>
            <a:endParaRPr lang="it-IT" sz="2000" dirty="0" smtClean="0"/>
          </a:p>
          <a:p>
            <a:pPr marL="342900" indent="-342900">
              <a:buFont typeface="Arial"/>
              <a:buChar char="•"/>
            </a:pPr>
            <a:r>
              <a:rPr lang="it-IT" sz="2000" dirty="0"/>
              <a:t>I rischi di reiterazione i processi di oppressione</a:t>
            </a:r>
          </a:p>
          <a:p>
            <a:pPr marL="342900" indent="-342900">
              <a:buFont typeface="Arial"/>
              <a:buChar char="•"/>
            </a:pPr>
            <a:r>
              <a:rPr lang="it-IT" sz="2000" dirty="0" smtClean="0"/>
              <a:t>I rischi di semplificazione</a:t>
            </a:r>
          </a:p>
          <a:p>
            <a:pPr marL="342900" indent="-342900">
              <a:buFont typeface="Arial"/>
              <a:buChar char="•"/>
            </a:pPr>
            <a:endParaRPr lang="it-IT" sz="2000" dirty="0"/>
          </a:p>
          <a:p>
            <a:pPr marL="342900" indent="-342900">
              <a:buFont typeface="Arial"/>
              <a:buChar char="•"/>
            </a:pPr>
            <a:r>
              <a:rPr lang="it-IT" sz="2000" dirty="0" smtClean="0"/>
              <a:t>Quali effetti?</a:t>
            </a:r>
          </a:p>
          <a:p>
            <a:endParaRPr lang="it-IT" sz="2000" dirty="0" smtClean="0"/>
          </a:p>
        </p:txBody>
      </p:sp>
      <p:sp>
        <p:nvSpPr>
          <p:cNvPr id="8" name="CasellaDiTesto 7"/>
          <p:cNvSpPr txBox="1"/>
          <p:nvPr/>
        </p:nvSpPr>
        <p:spPr>
          <a:xfrm>
            <a:off x="360218" y="5929745"/>
            <a:ext cx="3081293" cy="553998"/>
          </a:xfrm>
          <a:prstGeom prst="rect">
            <a:avLst/>
          </a:prstGeom>
          <a:noFill/>
        </p:spPr>
        <p:txBody>
          <a:bodyPr wrap="none" rtlCol="0">
            <a:spAutoFit/>
          </a:bodyPr>
          <a:lstStyle/>
          <a:p>
            <a:r>
              <a:rPr lang="it-IT" b="1" dirty="0" smtClean="0">
                <a:solidFill>
                  <a:srgbClr val="FFFFFF"/>
                </a:solidFill>
                <a:latin typeface="Tahoma" panose="020B0604030504040204" pitchFamily="34" charset="0"/>
                <a:ea typeface="Tahoma" panose="020B0604030504040204" pitchFamily="34" charset="0"/>
                <a:cs typeface="Tahoma" panose="020B0604030504040204" pitchFamily="34" charset="0"/>
              </a:rPr>
              <a:t>Laboratorio di etnografia</a:t>
            </a:r>
          </a:p>
          <a:p>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p>
        </p:txBody>
      </p:sp>
      <p:pic>
        <p:nvPicPr>
          <p:cNvPr id="7" name="Picture 6" descr="Schermata 2021-03-16 alle 08.0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381" y="1356396"/>
            <a:ext cx="6809619" cy="4224272"/>
          </a:xfrm>
          <a:prstGeom prst="rect">
            <a:avLst/>
          </a:prstGeom>
        </p:spPr>
      </p:pic>
      <p:pic>
        <p:nvPicPr>
          <p:cNvPr id="9" name="Picture 8" descr="CC-BY-SA_icon.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1198262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Laboratorio di etnografia</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Segnaposto piè di pagina 3"/>
          <p:cNvSpPr>
            <a:spLocks noGrp="1"/>
          </p:cNvSpPr>
          <p:nvPr>
            <p:ph type="ftr" sz="quarter" idx="11"/>
          </p:nvPr>
        </p:nvSpPr>
        <p:spPr/>
        <p:txBody>
          <a:bodyPr/>
          <a:lstStyle/>
          <a:p>
            <a:endParaRPr lang="it-IT" dirty="0"/>
          </a:p>
        </p:txBody>
      </p:sp>
      <p:sp>
        <p:nvSpPr>
          <p:cNvPr id="5" name="TextBox 4"/>
          <p:cNvSpPr txBox="1"/>
          <p:nvPr/>
        </p:nvSpPr>
        <p:spPr>
          <a:xfrm>
            <a:off x="630837" y="2145040"/>
            <a:ext cx="5070783" cy="2805896"/>
          </a:xfrm>
          <a:prstGeom prst="rect">
            <a:avLst/>
          </a:prstGeom>
          <a:noFill/>
        </p:spPr>
        <p:txBody>
          <a:bodyPr wrap="square" rtlCol="0">
            <a:spAutoFit/>
          </a:bodyPr>
          <a:lstStyle/>
          <a:p>
            <a:pPr marL="342900" indent="-342900">
              <a:spcAft>
                <a:spcPts val="500"/>
              </a:spcAft>
              <a:buFont typeface="Arial"/>
              <a:buChar char="•"/>
            </a:pPr>
            <a:r>
              <a:rPr lang="en-US" sz="2400" i="1" dirty="0"/>
              <a:t>Barefoot anthropology</a:t>
            </a:r>
            <a:r>
              <a:rPr lang="en-US" sz="2400" dirty="0"/>
              <a:t>: </a:t>
            </a:r>
            <a:r>
              <a:rPr lang="en-US" sz="2400" dirty="0" err="1"/>
              <a:t>Scheper</a:t>
            </a:r>
            <a:r>
              <a:rPr lang="en-US" sz="2400" dirty="0"/>
              <a:t>-Hughes</a:t>
            </a:r>
            <a:endParaRPr lang="en-US" sz="2400" dirty="0" smtClean="0"/>
          </a:p>
          <a:p>
            <a:pPr marL="342900" indent="-342900">
              <a:spcAft>
                <a:spcPts val="500"/>
              </a:spcAft>
              <a:buFont typeface="Arial"/>
              <a:buChar char="•"/>
            </a:pPr>
            <a:r>
              <a:rPr lang="es-ES_tradnl" sz="2400" i="1" dirty="0" smtClean="0"/>
              <a:t>IAP- Investigación Acción Participativa</a:t>
            </a:r>
            <a:r>
              <a:rPr lang="en-US" sz="2400" dirty="0" smtClean="0"/>
              <a:t>: da </a:t>
            </a:r>
            <a:r>
              <a:rPr lang="en-US" sz="2400" dirty="0" err="1" smtClean="0"/>
              <a:t>Fals-Borda</a:t>
            </a:r>
            <a:r>
              <a:rPr lang="en-US" sz="2400" dirty="0" smtClean="0"/>
              <a:t> a Joanne Rappaport</a:t>
            </a:r>
          </a:p>
          <a:p>
            <a:pPr marL="342900" indent="-342900">
              <a:spcAft>
                <a:spcPts val="500"/>
              </a:spcAft>
              <a:buFont typeface="Arial"/>
              <a:buChar char="•"/>
            </a:pPr>
            <a:r>
              <a:rPr lang="en-US" sz="2400" dirty="0" err="1" smtClean="0"/>
              <a:t>Antropologia</a:t>
            </a:r>
            <a:r>
              <a:rPr lang="en-US" sz="2400" dirty="0" smtClean="0"/>
              <a:t> </a:t>
            </a:r>
            <a:r>
              <a:rPr lang="en-US" sz="2400" dirty="0" err="1" smtClean="0"/>
              <a:t>Militante</a:t>
            </a:r>
            <a:r>
              <a:rPr lang="en-US" sz="2400" dirty="0" smtClean="0"/>
              <a:t>: da de Martino </a:t>
            </a:r>
            <a:r>
              <a:rPr lang="en-US" sz="2400" dirty="0" err="1" smtClean="0"/>
              <a:t>alla</a:t>
            </a:r>
            <a:r>
              <a:rPr lang="en-US" sz="2400" dirty="0" smtClean="0"/>
              <a:t> </a:t>
            </a:r>
            <a:r>
              <a:rPr lang="en-US" sz="2400" i="1" dirty="0" smtClean="0"/>
              <a:t>Theory</a:t>
            </a:r>
            <a:endParaRPr lang="en-US" sz="2400" i="1" dirty="0"/>
          </a:p>
        </p:txBody>
      </p:sp>
      <p:sp>
        <p:nvSpPr>
          <p:cNvPr id="8" name="CasellaDiTesto 4"/>
          <p:cNvSpPr txBox="1"/>
          <p:nvPr/>
        </p:nvSpPr>
        <p:spPr>
          <a:xfrm>
            <a:off x="227720" y="259058"/>
            <a:ext cx="7669878" cy="1384995"/>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“la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ciencia</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no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debería</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ser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necesariamente</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un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misterio</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ni un monopolio de </a:t>
            </a:r>
            <a:r>
              <a:rPr lang="it-IT" sz="2800" b="1" dirty="0" err="1">
                <a:solidFill>
                  <a:srgbClr val="BB1717"/>
                </a:solidFill>
                <a:latin typeface="Tahoma" panose="020B0604030504040204" pitchFamily="34" charset="0"/>
                <a:ea typeface="Tahoma" panose="020B0604030504040204" pitchFamily="34" charset="0"/>
                <a:cs typeface="Tahoma" panose="020B0604030504040204" pitchFamily="34" charset="0"/>
              </a:rPr>
              <a:t>expertos</a:t>
            </a:r>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e </a:t>
            </a:r>
            <a:r>
              <a:rPr lang="it-IT" sz="2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intelectuales</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err="1" smtClean="0">
                <a:solidFill>
                  <a:srgbClr val="BB1717"/>
                </a:solidFill>
                <a:latin typeface="Tahoma" panose="020B0604030504040204" pitchFamily="34" charset="0"/>
                <a:ea typeface="Tahoma" panose="020B0604030504040204" pitchFamily="34" charset="0"/>
                <a:cs typeface="Tahoma" panose="020B0604030504040204" pitchFamily="34" charset="0"/>
              </a:rPr>
              <a:t>Fals</a:t>
            </a:r>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-Borda)</a:t>
            </a:r>
            <a:endParaRPr lang="it-IT" sz="24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Schermata 2021-03-16 alle 10.56.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277" y="1442048"/>
            <a:ext cx="5494951" cy="4106200"/>
          </a:xfrm>
          <a:prstGeom prst="rect">
            <a:avLst/>
          </a:prstGeom>
        </p:spPr>
      </p:pic>
      <p:pic>
        <p:nvPicPr>
          <p:cNvPr id="11" name="Picture 10"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22748343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Laboratorio di etnografia</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piè di pagina 3"/>
          <p:cNvSpPr>
            <a:spLocks noGrp="1"/>
          </p:cNvSpPr>
          <p:nvPr>
            <p:ph type="ftr" sz="quarter" idx="11"/>
          </p:nvPr>
        </p:nvSpPr>
        <p:spPr/>
        <p:txBody>
          <a:bodyPr/>
          <a:lstStyle/>
          <a:p>
            <a:endParaRPr lang="it-IT" dirty="0"/>
          </a:p>
        </p:txBody>
      </p:sp>
      <p:sp>
        <p:nvSpPr>
          <p:cNvPr id="7" name="CasellaDiTesto 6"/>
          <p:cNvSpPr txBox="1"/>
          <p:nvPr/>
        </p:nvSpPr>
        <p:spPr>
          <a:xfrm>
            <a:off x="7952509" y="3117273"/>
            <a:ext cx="184731" cy="369332"/>
          </a:xfrm>
          <a:prstGeom prst="rect">
            <a:avLst/>
          </a:prstGeom>
          <a:noFill/>
        </p:spPr>
        <p:txBody>
          <a:bodyPr wrap="none" rtlCol="0">
            <a:spAutoFit/>
          </a:bodyPr>
          <a:lstStyle/>
          <a:p>
            <a:endParaRPr lang="it-IT" dirty="0"/>
          </a:p>
        </p:txBody>
      </p:sp>
      <p:sp>
        <p:nvSpPr>
          <p:cNvPr id="8" name="Ovale 7"/>
          <p:cNvSpPr/>
          <p:nvPr/>
        </p:nvSpPr>
        <p:spPr>
          <a:xfrm>
            <a:off x="8631383" y="1752600"/>
            <a:ext cx="3412838" cy="3782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Que Ler na Ciência Social Brasileira</a:t>
            </a:r>
          </a:p>
          <a:p>
            <a:pPr algn="ctr"/>
            <a:r>
              <a:rPr lang="pt-BR" dirty="0" smtClean="0"/>
              <a:t> (1970 1995)</a:t>
            </a:r>
            <a:br>
              <a:rPr lang="pt-BR" dirty="0" smtClean="0"/>
            </a:br>
            <a:r>
              <a:rPr lang="pt-BR" dirty="0" smtClean="0"/>
              <a:t>Antropologia (volume </a:t>
            </a:r>
            <a:r>
              <a:rPr lang="pt-BR" dirty="0" err="1" smtClean="0"/>
              <a:t>I</a:t>
            </a:r>
            <a:r>
              <a:rPr lang="pt-BR" dirty="0" smtClean="0"/>
              <a:t>), 1999, Sumaré Editora, São Paulo.</a:t>
            </a:r>
            <a:endParaRPr lang="pt-BR" dirty="0"/>
          </a:p>
        </p:txBody>
      </p:sp>
      <p:sp>
        <p:nvSpPr>
          <p:cNvPr id="9" name="Title 1"/>
          <p:cNvSpPr txBox="1">
            <a:spLocks/>
          </p:cNvSpPr>
          <p:nvPr/>
        </p:nvSpPr>
        <p:spPr>
          <a:xfrm>
            <a:off x="3972421" y="1264647"/>
            <a:ext cx="3918375" cy="470147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dirty="0"/>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0" y="4162167"/>
            <a:ext cx="7458423" cy="1294202"/>
          </a:xfrm>
          <a:prstGeom prst="rect">
            <a:avLst/>
          </a:prstGeom>
        </p:spPr>
      </p:pic>
      <p:sp>
        <p:nvSpPr>
          <p:cNvPr id="15" name="CasellaDiTesto 2"/>
          <p:cNvSpPr txBox="1"/>
          <p:nvPr/>
        </p:nvSpPr>
        <p:spPr>
          <a:xfrm>
            <a:off x="1" y="282337"/>
            <a:ext cx="9712036" cy="523220"/>
          </a:xfrm>
          <a:prstGeom prst="rect">
            <a:avLst/>
          </a:prstGeom>
          <a:noFill/>
        </p:spPr>
        <p:txBody>
          <a:bodyPr wrap="square" rtlCol="0">
            <a:spAutoFit/>
          </a:bodyPr>
          <a:lstStyle/>
          <a:p>
            <a:r>
              <a:rPr lang="it-IT" sz="2800" b="1" dirty="0" smtClean="0">
                <a:solidFill>
                  <a:srgbClr val="BB1717"/>
                </a:solidFill>
                <a:latin typeface="Tahoma" panose="020B0604030504040204" pitchFamily="34" charset="0"/>
                <a:ea typeface="Tahoma" panose="020B0604030504040204" pitchFamily="34" charset="0"/>
                <a:cs typeface="Tahoma" panose="020B0604030504040204" pitchFamily="34" charset="0"/>
              </a:rPr>
              <a:t>La parentela è politica?</a:t>
            </a:r>
            <a:endParaRPr lang="it-IT" sz="2600" b="1"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444500" y="1219200"/>
            <a:ext cx="7645400" cy="2462212"/>
          </a:xfrm>
          <a:prstGeom prst="rect">
            <a:avLst/>
          </a:prstGeom>
        </p:spPr>
        <p:txBody>
          <a:bodyPr wrap="square">
            <a:spAutoFit/>
          </a:bodyPr>
          <a:lstStyle/>
          <a:p>
            <a:pPr marL="285750" indent="-285750">
              <a:buFont typeface="Arial"/>
              <a:buChar char="•"/>
            </a:pPr>
            <a:r>
              <a:rPr lang="pt-BR" sz="2200" dirty="0" smtClean="0">
                <a:latin typeface="Tahoma" panose="020B0604030504040204" pitchFamily="34" charset="0"/>
                <a:ea typeface="Tahoma" panose="020B0604030504040204" pitchFamily="34" charset="0"/>
                <a:cs typeface="Tahoma" panose="020B0604030504040204" pitchFamily="34" charset="0"/>
              </a:rPr>
              <a:t>Eduardo Viveiros de Castro VS Joao Pacheco de Oliveira: etnologia </a:t>
            </a:r>
            <a:r>
              <a:rPr lang="pt-BR" sz="2200" dirty="0" err="1">
                <a:latin typeface="Tahoma" panose="020B0604030504040204" pitchFamily="34" charset="0"/>
                <a:ea typeface="Tahoma" panose="020B0604030504040204" pitchFamily="34" charset="0"/>
                <a:cs typeface="Tahoma" panose="020B0604030504040204" pitchFamily="34" charset="0"/>
              </a:rPr>
              <a:t>indigena</a:t>
            </a:r>
            <a:r>
              <a:rPr lang="pt-BR" sz="2200" dirty="0">
                <a:latin typeface="Tahoma" panose="020B0604030504040204" pitchFamily="34" charset="0"/>
                <a:ea typeface="Tahoma" panose="020B0604030504040204" pitchFamily="34" charset="0"/>
                <a:cs typeface="Tahoma" panose="020B0604030504040204" pitchFamily="34" charset="0"/>
              </a:rPr>
              <a:t> e </a:t>
            </a:r>
            <a:r>
              <a:rPr lang="pt-BR" sz="2200" i="1" dirty="0">
                <a:latin typeface="Tahoma" panose="020B0604030504040204" pitchFamily="34" charset="0"/>
                <a:ea typeface="Tahoma" panose="020B0604030504040204" pitchFamily="34" charset="0"/>
                <a:cs typeface="Tahoma" panose="020B0604030504040204" pitchFamily="34" charset="0"/>
              </a:rPr>
              <a:t>antropologia </a:t>
            </a:r>
            <a:r>
              <a:rPr lang="pt-BR" sz="2200" i="1" dirty="0" smtClean="0">
                <a:latin typeface="Tahoma" panose="020B0604030504040204" pitchFamily="34" charset="0"/>
                <a:ea typeface="Tahoma" panose="020B0604030504040204" pitchFamily="34" charset="0"/>
                <a:cs typeface="Tahoma" panose="020B0604030504040204" pitchFamily="34" charset="0"/>
              </a:rPr>
              <a:t>engajada</a:t>
            </a:r>
          </a:p>
          <a:p>
            <a:pPr marL="285750" indent="-285750">
              <a:buFont typeface="Arial"/>
              <a:buChar char="•"/>
            </a:pPr>
            <a:r>
              <a:rPr lang="pt-BR" sz="2200" dirty="0" err="1">
                <a:latin typeface="Tahoma" panose="020B0604030504040204" pitchFamily="34" charset="0"/>
                <a:ea typeface="Tahoma" panose="020B0604030504040204" pitchFamily="34" charset="0"/>
                <a:cs typeface="Tahoma" panose="020B0604030504040204" pitchFamily="34" charset="0"/>
              </a:rPr>
              <a:t>la</a:t>
            </a:r>
            <a:r>
              <a:rPr lang="pt-BR" sz="2200" dirty="0">
                <a:latin typeface="Tahoma" panose="020B0604030504040204" pitchFamily="34" charset="0"/>
                <a:ea typeface="Tahoma" panose="020B0604030504040204" pitchFamily="34" charset="0"/>
                <a:cs typeface="Tahoma" panose="020B0604030504040204" pitchFamily="34" charset="0"/>
              </a:rPr>
              <a:t> parentela </a:t>
            </a:r>
            <a:r>
              <a:rPr lang="pt-BR" sz="2200" dirty="0" err="1">
                <a:latin typeface="Tahoma" panose="020B0604030504040204" pitchFamily="34" charset="0"/>
                <a:ea typeface="Tahoma" panose="020B0604030504040204" pitchFamily="34" charset="0"/>
                <a:cs typeface="Tahoma" panose="020B0604030504040204" pitchFamily="34" charset="0"/>
              </a:rPr>
              <a:t>è</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il</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principale</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strumento</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di</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lettura</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del</a:t>
            </a:r>
            <a:r>
              <a:rPr lang="pt-BR" sz="2200" dirty="0">
                <a:latin typeface="Tahoma" panose="020B0604030504040204" pitchFamily="34" charset="0"/>
                <a:ea typeface="Tahoma" panose="020B0604030504040204" pitchFamily="34" charset="0"/>
                <a:cs typeface="Tahoma" panose="020B0604030504040204" pitchFamily="34" charset="0"/>
              </a:rPr>
              <a:t> mondo e </a:t>
            </a:r>
            <a:r>
              <a:rPr lang="pt-BR" sz="2200" dirty="0" err="1">
                <a:latin typeface="Tahoma" panose="020B0604030504040204" pitchFamily="34" charset="0"/>
                <a:ea typeface="Tahoma" panose="020B0604030504040204" pitchFamily="34" charset="0"/>
                <a:cs typeface="Tahoma" panose="020B0604030504040204" pitchFamily="34" charset="0"/>
              </a:rPr>
              <a:t>di</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costruzione</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del</a:t>
            </a:r>
            <a:r>
              <a:rPr lang="pt-BR" sz="2200" dirty="0">
                <a:latin typeface="Tahoma" panose="020B0604030504040204" pitchFamily="34" charset="0"/>
                <a:ea typeface="Tahoma" panose="020B0604030504040204" pitchFamily="34" charset="0"/>
                <a:cs typeface="Tahoma" panose="020B0604030504040204" pitchFamily="34" charset="0"/>
              </a:rPr>
              <a:t> mondo </a:t>
            </a:r>
            <a:r>
              <a:rPr lang="pt-BR" sz="2200" dirty="0" err="1">
                <a:latin typeface="Tahoma" panose="020B0604030504040204" pitchFamily="34" charset="0"/>
                <a:ea typeface="Tahoma" panose="020B0604030504040204" pitchFamily="34" charset="0"/>
                <a:cs typeface="Tahoma" panose="020B0604030504040204" pitchFamily="34" charset="0"/>
              </a:rPr>
              <a:t>delle</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società</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indigene</a:t>
            </a:r>
            <a:r>
              <a:rPr lang="pt-BR" sz="2200" dirty="0">
                <a:latin typeface="Tahoma" panose="020B0604030504040204" pitchFamily="34" charset="0"/>
                <a:ea typeface="Tahoma" panose="020B0604030504040204" pitchFamily="34" charset="0"/>
                <a:cs typeface="Tahoma" panose="020B0604030504040204" pitchFamily="34" charset="0"/>
              </a:rPr>
              <a:t> </a:t>
            </a:r>
            <a:endParaRPr lang="pt-BR" sz="22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a:buChar char="•"/>
            </a:pPr>
            <a:r>
              <a:rPr lang="pt-BR" sz="2200" dirty="0" err="1">
                <a:latin typeface="Tahoma" panose="020B0604030504040204" pitchFamily="34" charset="0"/>
                <a:ea typeface="Tahoma" panose="020B0604030504040204" pitchFamily="34" charset="0"/>
                <a:cs typeface="Tahoma" panose="020B0604030504040204" pitchFamily="34" charset="0"/>
              </a:rPr>
              <a:t>dalla</a:t>
            </a:r>
            <a:r>
              <a:rPr lang="pt-BR" sz="2200" dirty="0">
                <a:latin typeface="Tahoma" panose="020B0604030504040204" pitchFamily="34" charset="0"/>
                <a:ea typeface="Tahoma" panose="020B0604030504040204" pitchFamily="34" charset="0"/>
                <a:cs typeface="Tahoma" panose="020B0604030504040204" pitchFamily="34" charset="0"/>
              </a:rPr>
              <a:t> parentela al </a:t>
            </a:r>
            <a:r>
              <a:rPr lang="pt-BR" sz="2200" dirty="0" err="1">
                <a:latin typeface="Tahoma" panose="020B0604030504040204" pitchFamily="34" charset="0"/>
                <a:ea typeface="Tahoma" panose="020B0604030504040204" pitchFamily="34" charset="0"/>
                <a:cs typeface="Tahoma" panose="020B0604030504040204" pitchFamily="34" charset="0"/>
              </a:rPr>
              <a:t>territorio</a:t>
            </a:r>
            <a:r>
              <a:rPr lang="pt-BR" sz="2200" dirty="0">
                <a:latin typeface="Tahoma" panose="020B0604030504040204" pitchFamily="34" charset="0"/>
                <a:ea typeface="Tahoma" panose="020B0604030504040204" pitchFamily="34" charset="0"/>
                <a:cs typeface="Tahoma" panose="020B0604030504040204" pitchFamily="34" charset="0"/>
              </a:rPr>
              <a:t> come principio </a:t>
            </a:r>
            <a:r>
              <a:rPr lang="pt-BR" sz="2200" dirty="0" err="1">
                <a:latin typeface="Tahoma" panose="020B0604030504040204" pitchFamily="34" charset="0"/>
                <a:ea typeface="Tahoma" panose="020B0604030504040204" pitchFamily="34" charset="0"/>
                <a:cs typeface="Tahoma" panose="020B0604030504040204" pitchFamily="34" charset="0"/>
              </a:rPr>
              <a:t>di</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costituzione</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sociale</a:t>
            </a:r>
            <a:r>
              <a:rPr lang="pt-BR" sz="2200" dirty="0">
                <a:latin typeface="Tahoma" panose="020B0604030504040204" pitchFamily="34" charset="0"/>
                <a:ea typeface="Tahoma" panose="020B0604030504040204" pitchFamily="34" charset="0"/>
                <a:cs typeface="Tahoma" panose="020B0604030504040204" pitchFamily="34" charset="0"/>
              </a:rPr>
              <a:t> o per </a:t>
            </a:r>
            <a:r>
              <a:rPr lang="pt-BR" sz="2200" dirty="0" err="1">
                <a:latin typeface="Tahoma" panose="020B0604030504040204" pitchFamily="34" charset="0"/>
                <a:ea typeface="Tahoma" panose="020B0604030504040204" pitchFamily="34" charset="0"/>
                <a:cs typeface="Tahoma" panose="020B0604030504040204" pitchFamily="34" charset="0"/>
              </a:rPr>
              <a:t>lo</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meno</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l’istituzione</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di</a:t>
            </a:r>
            <a:r>
              <a:rPr lang="pt-BR" sz="2200" dirty="0">
                <a:latin typeface="Tahoma" panose="020B0604030504040204" pitchFamily="34" charset="0"/>
                <a:ea typeface="Tahoma" panose="020B0604030504040204" pitchFamily="34" charset="0"/>
                <a:cs typeface="Tahoma" panose="020B0604030504040204" pitchFamily="34" charset="0"/>
              </a:rPr>
              <a:t> una </a:t>
            </a:r>
            <a:r>
              <a:rPr lang="pt-BR" sz="2200" dirty="0" err="1">
                <a:latin typeface="Tahoma" panose="020B0604030504040204" pitchFamily="34" charset="0"/>
                <a:ea typeface="Tahoma" panose="020B0604030504040204" pitchFamily="34" charset="0"/>
                <a:cs typeface="Tahoma" panose="020B0604030504040204" pitchFamily="34" charset="0"/>
              </a:rPr>
              <a:t>nuova</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relazione</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della</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società</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con</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il</a:t>
            </a:r>
            <a:r>
              <a:rPr lang="pt-BR" sz="2200" dirty="0">
                <a:latin typeface="Tahoma" panose="020B0604030504040204" pitchFamily="34" charset="0"/>
                <a:ea typeface="Tahoma" panose="020B0604030504040204" pitchFamily="34" charset="0"/>
                <a:cs typeface="Tahoma" panose="020B0604030504040204" pitchFamily="34" charset="0"/>
              </a:rPr>
              <a:t> </a:t>
            </a:r>
            <a:r>
              <a:rPr lang="pt-BR" sz="2200" dirty="0" err="1">
                <a:latin typeface="Tahoma" panose="020B0604030504040204" pitchFamily="34" charset="0"/>
                <a:ea typeface="Tahoma" panose="020B0604030504040204" pitchFamily="34" charset="0"/>
                <a:cs typeface="Tahoma" panose="020B0604030504040204" pitchFamily="34" charset="0"/>
              </a:rPr>
              <a:t>territorio</a:t>
            </a:r>
            <a:r>
              <a:rPr lang="pt-BR" sz="2200" dirty="0">
                <a:latin typeface="Tahoma" panose="020B0604030504040204" pitchFamily="34" charset="0"/>
                <a:ea typeface="Tahoma" panose="020B0604030504040204" pitchFamily="34" charset="0"/>
                <a:cs typeface="Tahoma" panose="020B0604030504040204" pitchFamily="34" charset="0"/>
              </a:rPr>
              <a:t>. </a:t>
            </a:r>
          </a:p>
        </p:txBody>
      </p:sp>
      <p:pic>
        <p:nvPicPr>
          <p:cNvPr id="12" name="Picture 11"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Tree>
    <p:extLst>
      <p:ext uri="{BB962C8B-B14F-4D97-AF65-F5344CB8AC3E}">
        <p14:creationId xmlns:p14="http://schemas.microsoft.com/office/powerpoint/2010/main" val="7680463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12781</TotalTime>
  <Words>504</Words>
  <Application>Microsoft Macintosh PowerPoint</Application>
  <PresentationFormat>Custom</PresentationFormat>
  <Paragraphs>61</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Tema di Office</vt:lpstr>
      <vt:lpstr>Laboratorio di etnografia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sofia venturoli</cp:lastModifiedBy>
  <cp:revision>204</cp:revision>
  <dcterms:created xsi:type="dcterms:W3CDTF">2019-05-28T15:53:33Z</dcterms:created>
  <dcterms:modified xsi:type="dcterms:W3CDTF">2021-03-16T10:59:48Z</dcterms:modified>
</cp:coreProperties>
</file>