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CF42"/>
    <a:srgbClr val="E5454B"/>
    <a:srgbClr val="00622A"/>
    <a:srgbClr val="86603F"/>
    <a:srgbClr val="DE5F9B"/>
    <a:srgbClr val="FFD50C"/>
    <a:srgbClr val="EE7272"/>
    <a:srgbClr val="E3333D"/>
    <a:srgbClr val="5B5A5A"/>
    <a:srgbClr val="80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5473" autoAdjust="0"/>
  </p:normalViewPr>
  <p:slideViewPr>
    <p:cSldViewPr snapToGrid="0">
      <p:cViewPr varScale="1">
        <p:scale>
          <a:sx n="109" d="100"/>
          <a:sy n="109" d="100"/>
        </p:scale>
        <p:origin x="55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01041-00F3-4AA7-9215-0A5E7A7DD234}" type="datetimeFigureOut">
              <a:rPr lang="it-IT" smtClean="0"/>
              <a:pPr/>
              <a:t>14/10/2020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0A9B7-C3E5-48B7-B2D7-26B0BC68D6D9}" type="slidenum">
              <a:rPr lang="it-IT" smtClean="0"/>
              <a:pPr/>
              <a:t>‹N›</a:t>
            </a:fld>
            <a:endParaRPr lang="it-IT"/>
          </a:p>
        </p:txBody>
      </p:sp>
    </p:spTree>
    <p:extLst>
      <p:ext uri="{BB962C8B-B14F-4D97-AF65-F5344CB8AC3E}">
        <p14:creationId xmlns:p14="http://schemas.microsoft.com/office/powerpoint/2010/main" val="27646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2C9D2087-53D3-BF40-B6C5-EAEB054420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noChangeAspect="1"/>
          </p:cNvSpPr>
          <p:nvPr>
            <p:ph type="ctrTitle"/>
          </p:nvPr>
        </p:nvSpPr>
        <p:spPr>
          <a:xfrm>
            <a:off x="1524000" y="1122363"/>
            <a:ext cx="9144000" cy="2387600"/>
          </a:xfrm>
        </p:spPr>
        <p:txBody>
          <a:bodyPr anchor="b"/>
          <a:lstStyle>
            <a:lvl1pPr algn="ctr">
              <a:defRPr sz="6000"/>
            </a:lvl1pPr>
          </a:lstStyle>
          <a:p>
            <a:r>
              <a:rPr lang="it-IT" dirty="0"/>
              <a:t>Fare clic per modificare lo stile del titolo</a:t>
            </a:r>
          </a:p>
        </p:txBody>
      </p:sp>
      <p:sp>
        <p:nvSpPr>
          <p:cNvPr id="3" name="Sottotitolo 2"/>
          <p:cNvSpPr>
            <a:spLocks noGrp="1"/>
          </p:cNvSpPr>
          <p:nvPr>
            <p:ph type="subTitle" idx="1"/>
          </p:nvPr>
        </p:nvSpPr>
        <p:spPr>
          <a:xfrm>
            <a:off x="1768000" y="35968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p:cNvSpPr>
            <a:spLocks noGrp="1"/>
          </p:cNvSpPr>
          <p:nvPr>
            <p:ph type="dt" sz="half" idx="10"/>
          </p:nvPr>
        </p:nvSpPr>
        <p:spPr>
          <a:xfrm flipH="1">
            <a:off x="-340948" y="6485360"/>
            <a:ext cx="1683350" cy="224057"/>
          </a:xfrm>
        </p:spPr>
        <p:txBody>
          <a:bodyPr/>
          <a:lstStyle/>
          <a:p>
            <a:fld id="{51541A12-46E9-4A3F-B36A-FAD7D0A3C1CF}" type="datetime1">
              <a:rPr lang="it-IT" smtClean="0"/>
              <a:pPr/>
              <a:t>14/10/2020</a:t>
            </a:fld>
            <a:endParaRPr lang="it-IT"/>
          </a:p>
        </p:txBody>
      </p:sp>
      <p:pic>
        <p:nvPicPr>
          <p:cNvPr id="10" name="Immagine 9">
            <a:extLst>
              <a:ext uri="{FF2B5EF4-FFF2-40B4-BE49-F238E27FC236}">
                <a16:creationId xmlns:a16="http://schemas.microsoft.com/office/drawing/2014/main" id="{405C6F64-3921-C34E-959F-601BF7932F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53169" y="211756"/>
            <a:ext cx="2685662" cy="1104740"/>
          </a:xfrm>
          <a:prstGeom prst="rect">
            <a:avLst/>
          </a:prstGeom>
        </p:spPr>
      </p:pic>
    </p:spTree>
    <p:extLst>
      <p:ext uri="{BB962C8B-B14F-4D97-AF65-F5344CB8AC3E}">
        <p14:creationId xmlns:p14="http://schemas.microsoft.com/office/powerpoint/2010/main" val="361651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C645AEF-268B-496A-B418-DC856C112DDA}" type="datetime1">
              <a:rPr lang="it-IT" smtClean="0"/>
              <a:pPr/>
              <a:t>14/10/2020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DE5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058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A93078C8-9F61-4270-865C-545DC3EAB4CB}" type="datetime1">
              <a:rPr lang="it-IT" smtClean="0"/>
              <a:pPr/>
              <a:t>14/10/2020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8660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8825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A1C6008-06C0-48EF-92AD-2D8BE980B3E3}" type="datetime1">
              <a:rPr lang="it-IT" smtClean="0"/>
              <a:pPr/>
              <a:t>14/10/2020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0062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8987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5E9F6806-5766-427D-AFC0-3C50D496BE5C}" type="datetime1">
              <a:rPr lang="it-IT" smtClean="0"/>
              <a:pPr/>
              <a:t>14/10/2020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E5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1640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BD2F5C41-928C-465E-928F-4A30B291D5FE}" type="datetime1">
              <a:rPr lang="it-IT" smtClean="0"/>
              <a:pPr/>
              <a:t>14/10/2020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BEC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49079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474C0-EF0B-40BA-B7B5-0B45272EA818}" type="datetime1">
              <a:rPr lang="it-IT" smtClean="0"/>
              <a:pPr/>
              <a:t>14/10/2020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Antropologia del Mediterraneo</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D0DC9-7625-4210-859B-42F81EE27038}" type="slidenum">
              <a:rPr lang="it-IT" smtClean="0"/>
              <a:pPr/>
              <a:t>‹N›</a:t>
            </a:fld>
            <a:endParaRPr lang="it-IT"/>
          </a:p>
        </p:txBody>
      </p:sp>
    </p:spTree>
    <p:extLst>
      <p:ext uri="{BB962C8B-B14F-4D97-AF65-F5344CB8AC3E}">
        <p14:creationId xmlns:p14="http://schemas.microsoft.com/office/powerpoint/2010/main" val="3495950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868213"/>
            <a:ext cx="12192000" cy="1389506"/>
          </a:xfrm>
        </p:spPr>
        <p:txBody>
          <a:bodyPr>
            <a:normAutofit/>
          </a:bodyPr>
          <a:lstStyle/>
          <a:p>
            <a:r>
              <a:rPr lang="it-IT" sz="3600" b="1" dirty="0">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Sottotitolo 2"/>
          <p:cNvSpPr>
            <a:spLocks noGrp="1"/>
          </p:cNvSpPr>
          <p:nvPr>
            <p:ph type="subTitle" idx="1"/>
          </p:nvPr>
        </p:nvSpPr>
        <p:spPr>
          <a:xfrm>
            <a:off x="0" y="2301007"/>
            <a:ext cx="12182818" cy="1655762"/>
          </a:xfrm>
        </p:spPr>
        <p:txBody>
          <a:bodyPr>
            <a:normAutofit/>
          </a:bodyPr>
          <a:lstStyle/>
          <a:p>
            <a:r>
              <a:rPr lang="it-IT" sz="2800" dirty="0">
                <a:latin typeface="Tahoma" panose="020B0604030504040204" pitchFamily="34" charset="0"/>
                <a:ea typeface="Tahoma" panose="020B0604030504040204" pitchFamily="34" charset="0"/>
                <a:cs typeface="Tahoma" panose="020B0604030504040204" pitchFamily="34" charset="0"/>
              </a:rPr>
              <a:t>Proff. Paola Sacchi e Pier Paolo </a:t>
            </a:r>
            <a:r>
              <a:rPr lang="it-IT" sz="2800" dirty="0" err="1">
                <a:latin typeface="Tahoma" panose="020B0604030504040204" pitchFamily="34" charset="0"/>
                <a:ea typeface="Tahoma" panose="020B0604030504040204" pitchFamily="34" charset="0"/>
                <a:cs typeface="Tahoma" panose="020B0604030504040204" pitchFamily="34" charset="0"/>
              </a:rPr>
              <a:t>Viazzo</a:t>
            </a:r>
            <a:endParaRPr lang="it-IT" sz="2800" dirty="0">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id="{B4C35D45-9251-4921-B7D8-DD171060F540}"/>
              </a:ext>
            </a:extLst>
          </p:cNvPr>
          <p:cNvSpPr txBox="1">
            <a:spLocks/>
          </p:cNvSpPr>
          <p:nvPr/>
        </p:nvSpPr>
        <p:spPr>
          <a:xfrm>
            <a:off x="9182" y="3085600"/>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600" b="1" i="1" dirty="0">
                <a:latin typeface="Tahoma" panose="020B0604030504040204" pitchFamily="34" charset="0"/>
                <a:ea typeface="Tahoma" panose="020B0604030504040204" pitchFamily="34" charset="0"/>
                <a:cs typeface="Tahoma" panose="020B0604030504040204" pitchFamily="34" charset="0"/>
              </a:rPr>
              <a:t>A.A. 2020/21</a:t>
            </a:r>
          </a:p>
          <a:p>
            <a:r>
              <a:rPr lang="it-IT" sz="1600" b="1" i="1" dirty="0">
                <a:latin typeface="Tahoma" panose="020B0604030504040204" pitchFamily="34" charset="0"/>
                <a:ea typeface="Tahoma" panose="020B0604030504040204" pitchFamily="34" charset="0"/>
                <a:cs typeface="Tahoma" panose="020B0604030504040204" pitchFamily="34" charset="0"/>
              </a:rPr>
              <a:t>Corsi di laurea in Scienze internazionali – Antropologia culturale e Etnologia</a:t>
            </a:r>
            <a:endParaRPr lang="it-IT" sz="16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253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E9D5F10E-50F4-4326-9914-0CBFEFF1875B}"/>
              </a:ext>
            </a:extLst>
          </p:cNvPr>
          <p:cNvSpPr txBox="1"/>
          <p:nvPr/>
        </p:nvSpPr>
        <p:spPr>
          <a:xfrm>
            <a:off x="0" y="282337"/>
            <a:ext cx="12192000" cy="523220"/>
          </a:xfrm>
          <a:prstGeom prst="rect">
            <a:avLst/>
          </a:prstGeom>
          <a:noFill/>
        </p:spPr>
        <p:txBody>
          <a:bodyPr wrap="square" rtlCol="0">
            <a:spAutoFit/>
          </a:bodyPr>
          <a:lstStyle/>
          <a:p>
            <a:pPr lvl="0"/>
            <a:r>
              <a:rPr lang="it-IT" sz="2800" b="1" i="1" dirty="0"/>
              <a:t>Qualche considerazione finale</a:t>
            </a:r>
            <a:endParaRPr kumimoji="0" lang="it-IT" sz="26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3E346584-B317-4747-94F7-DF50B95DF597}"/>
              </a:ext>
            </a:extLst>
          </p:cNvPr>
          <p:cNvSpPr txBox="1"/>
          <p:nvPr/>
        </p:nvSpPr>
        <p:spPr>
          <a:xfrm>
            <a:off x="368449" y="888763"/>
            <a:ext cx="9343176" cy="4652503"/>
          </a:xfrm>
          <a:prstGeom prst="rect">
            <a:avLst/>
          </a:prstGeom>
          <a:noFill/>
        </p:spPr>
        <p:txBody>
          <a:bodyPr wrap="square" rtlCol="0">
            <a:spAutoFit/>
          </a:bodyPr>
          <a:lstStyle/>
          <a:p>
            <a:pPr lvl="0">
              <a:buFont typeface="Wingdings" pitchFamily="2" charset="2"/>
              <a:buChar char="§"/>
            </a:pPr>
            <a:r>
              <a:rPr lang="it-CH" sz="1700" dirty="0"/>
              <a:t> Pina </a:t>
            </a:r>
            <a:r>
              <a:rPr lang="it-CH" sz="1700" dirty="0" err="1"/>
              <a:t>Cabral</a:t>
            </a:r>
            <a:r>
              <a:rPr lang="it-CH" sz="1700" dirty="0"/>
              <a:t> sembra suggerire:</a:t>
            </a:r>
            <a:endParaRPr lang="it-IT" sz="1700" dirty="0"/>
          </a:p>
          <a:p>
            <a:pPr marL="432000" lvl="0"/>
            <a:r>
              <a:rPr lang="it-CH" sz="1600" dirty="0"/>
              <a:t>- che negli anni cinquanta un’unità forse esisteva tra la sponda sud e la sponda nord caratterizzata da un “pronunciato sottosviluppo”;</a:t>
            </a:r>
            <a:endParaRPr lang="it-IT" sz="1600" dirty="0"/>
          </a:p>
          <a:p>
            <a:pPr marL="432000" lvl="0"/>
            <a:r>
              <a:rPr lang="it-CH" sz="1600" dirty="0"/>
              <a:t>- che lo sviluppo – economico ma anche socio-culturale – della sponda nord avrebbe cancellato o molto ridotto le similarità e dunque dissolto l’unità del Mediterraneo;</a:t>
            </a:r>
            <a:endParaRPr lang="it-IT" sz="1600" dirty="0"/>
          </a:p>
          <a:p>
            <a:pPr marL="432000" lvl="0">
              <a:spcAft>
                <a:spcPts val="300"/>
              </a:spcAft>
            </a:pPr>
            <a:r>
              <a:rPr lang="it-CH" sz="1600" dirty="0"/>
              <a:t>- che i paesi del sud Europa (dinamici) si sarebbero avvicinati “all’Europa” e allontanati dalla sponda sud (statica). </a:t>
            </a:r>
            <a:endParaRPr lang="it-IT" sz="1600" dirty="0"/>
          </a:p>
          <a:p>
            <a:pPr lvl="0">
              <a:buFont typeface="Wingdings" pitchFamily="2" charset="2"/>
              <a:buChar char="§"/>
            </a:pPr>
            <a:r>
              <a:rPr lang="it-CH" sz="1700" dirty="0"/>
              <a:t> Appare invece giustificato ritenere che entrambe le sponde “si siano mosse”, e che questi dinamismi </a:t>
            </a:r>
            <a:r>
              <a:rPr lang="it-CH" sz="1700"/>
              <a:t>non siano </a:t>
            </a:r>
            <a:r>
              <a:rPr lang="it-CH" sz="1700" dirty="0"/>
              <a:t>semplicemente riducibili a una “europeizzazione” della sponda nord e a un radicamento dell’Islam politico nella sponda sud.</a:t>
            </a:r>
            <a:r>
              <a:rPr lang="it-IT" sz="1700" dirty="0"/>
              <a:t> </a:t>
            </a:r>
          </a:p>
          <a:p>
            <a:pPr lvl="0">
              <a:spcAft>
                <a:spcPts val="600"/>
              </a:spcAft>
              <a:buFont typeface="Wingdings" pitchFamily="2" charset="2"/>
              <a:buChar char="§"/>
            </a:pPr>
            <a:r>
              <a:rPr lang="it-CH" sz="1700" dirty="0"/>
              <a:t> Paradossalmente, questi mutamenti sono stati studiati </a:t>
            </a:r>
            <a:r>
              <a:rPr lang="it-CH" sz="1700" i="1" dirty="0"/>
              <a:t>etnograficamente</a:t>
            </a:r>
            <a:r>
              <a:rPr lang="it-CH" sz="1700" dirty="0"/>
              <a:t> con maggiore cura e attenzione sulla sponda sud del Mediterraneo piuttosto che nei paesi dell’Europa meridionale, che pure sono stati percorsi da forti spinte “</a:t>
            </a:r>
            <a:r>
              <a:rPr lang="it-IT" sz="1700" dirty="0" err="1"/>
              <a:t>away</a:t>
            </a:r>
            <a:r>
              <a:rPr lang="it-IT" sz="1700" dirty="0"/>
              <a:t> </a:t>
            </a:r>
            <a:r>
              <a:rPr lang="it-IT" sz="1700" dirty="0" err="1"/>
              <a:t>from</a:t>
            </a:r>
            <a:r>
              <a:rPr lang="it-IT" sz="1700" dirty="0"/>
              <a:t> </a:t>
            </a:r>
            <a:r>
              <a:rPr lang="it-IT" sz="1700" dirty="0" err="1"/>
              <a:t>honour</a:t>
            </a:r>
            <a:r>
              <a:rPr lang="it-CH" sz="1700" dirty="0"/>
              <a:t>” che in Italia trovano una espressione emblematica nell’abolizione del “delitto d’onore” nel 1981 – proprio negli anni in cui in ambito antropologico si avvia il processo di dissoluzione epistemologica del concetto di onore.</a:t>
            </a:r>
            <a:endParaRPr lang="it-IT" sz="1700" dirty="0"/>
          </a:p>
          <a:p>
            <a:pPr marL="360000" lvl="0" indent="-180000">
              <a:spcAft>
                <a:spcPts val="300"/>
              </a:spcAft>
              <a:buFont typeface="Arial" pitchFamily="34" charset="0"/>
              <a:buChar char="•"/>
            </a:pPr>
            <a:r>
              <a:rPr lang="en-US" sz="1600" dirty="0"/>
              <a:t>P. </a:t>
            </a:r>
            <a:r>
              <a:rPr lang="en-US" sz="1600" dirty="0" err="1"/>
              <a:t>Sacchi</a:t>
            </a:r>
            <a:r>
              <a:rPr lang="en-US" sz="1600" dirty="0"/>
              <a:t> e P.P. Viazzo, </a:t>
            </a:r>
            <a:r>
              <a:rPr lang="en-GB" sz="1600" dirty="0"/>
              <a:t>“Honour, history, and the history of Mediterranean anthropology”, </a:t>
            </a:r>
            <a:r>
              <a:rPr lang="en-GB" sz="1600" i="1" dirty="0"/>
              <a:t>Journal of Mediterranean Studies</a:t>
            </a:r>
            <a:r>
              <a:rPr lang="en-GB" sz="1600" dirty="0"/>
              <a:t> 22(2), 2013, pp. 275-291.</a:t>
            </a:r>
            <a:endParaRPr lang="it-IT" sz="1600" dirty="0"/>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p14="http://schemas.microsoft.com/office/powerpoint/2010/main" val="143737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27710" y="282337"/>
            <a:ext cx="9739335" cy="523220"/>
          </a:xfrm>
          <a:prstGeom prst="rect">
            <a:avLst/>
          </a:prstGeom>
          <a:noFill/>
        </p:spPr>
        <p:txBody>
          <a:bodyPr wrap="square" rtlCol="0">
            <a:spAutoFit/>
          </a:bodyPr>
          <a:lstStyle/>
          <a:p>
            <a:pPr algn="ctr"/>
            <a:r>
              <a:rPr lang="it-IT" sz="2800" b="1" dirty="0">
                <a:latin typeface="Tahoma" panose="020B0604030504040204" pitchFamily="34" charset="0"/>
                <a:ea typeface="Tahoma" panose="020B0604030504040204" pitchFamily="34" charset="0"/>
                <a:cs typeface="Tahoma" panose="020B0604030504040204" pitchFamily="34" charset="0"/>
              </a:rPr>
              <a:t>	Lezione 9 </a:t>
            </a: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r>
              <a:rPr lang="it-IT"/>
              <a:t>Antropologia del Mediterraneo</a:t>
            </a:r>
          </a:p>
        </p:txBody>
      </p:sp>
      <p:sp>
        <p:nvSpPr>
          <p:cNvPr id="7" name="CasellaDiTesto 6"/>
          <p:cNvSpPr txBox="1"/>
          <p:nvPr/>
        </p:nvSpPr>
        <p:spPr>
          <a:xfrm>
            <a:off x="143210" y="2197118"/>
            <a:ext cx="11796665" cy="2800767"/>
          </a:xfrm>
          <a:prstGeom prst="rect">
            <a:avLst/>
          </a:prstGeom>
          <a:noFill/>
        </p:spPr>
        <p:txBody>
          <a:bodyPr wrap="square" rtlCol="0">
            <a:spAutoFit/>
          </a:bodyPr>
          <a:lstStyle/>
          <a:p>
            <a:pPr lvl="0"/>
            <a:endParaRPr lang="it-IT" dirty="0"/>
          </a:p>
          <a:p>
            <a:pPr lvl="0"/>
            <a:endParaRPr lang="it-IT" dirty="0"/>
          </a:p>
          <a:p>
            <a:pPr algn="ctr"/>
            <a:r>
              <a:rPr lang="it-IT" sz="2600" b="1" dirty="0">
                <a:latin typeface="Tahoma" panose="020B0604030504040204" pitchFamily="34" charset="0"/>
                <a:ea typeface="Tahoma" panose="020B0604030504040204" pitchFamily="34" charset="0"/>
                <a:cs typeface="Tahoma" panose="020B0604030504040204" pitchFamily="34" charset="0"/>
              </a:rPr>
              <a:t>La sindrome culturale </a:t>
            </a:r>
            <a:r>
              <a:rPr lang="it-IT" sz="2600" b="1" i="1" dirty="0" err="1">
                <a:latin typeface="Tahoma" panose="020B0604030504040204" pitchFamily="34" charset="0"/>
                <a:ea typeface="Tahoma" panose="020B0604030504040204" pitchFamily="34" charset="0"/>
                <a:cs typeface="Tahoma" panose="020B0604030504040204" pitchFamily="34" charset="0"/>
              </a:rPr>
              <a:t>honour</a:t>
            </a:r>
            <a:r>
              <a:rPr lang="it-IT" sz="2600" b="1" i="1" dirty="0">
                <a:latin typeface="Tahoma" panose="020B0604030504040204" pitchFamily="34" charset="0"/>
                <a:ea typeface="Tahoma" panose="020B0604030504040204" pitchFamily="34" charset="0"/>
                <a:cs typeface="Tahoma" panose="020B0604030504040204" pitchFamily="34" charset="0"/>
              </a:rPr>
              <a:t> and </a:t>
            </a:r>
            <a:r>
              <a:rPr lang="it-IT" sz="2600" b="1" i="1" dirty="0" err="1">
                <a:latin typeface="Tahoma" panose="020B0604030504040204" pitchFamily="34" charset="0"/>
                <a:ea typeface="Tahoma" panose="020B0604030504040204" pitchFamily="34" charset="0"/>
                <a:cs typeface="Tahoma" panose="020B0604030504040204" pitchFamily="34" charset="0"/>
              </a:rPr>
              <a:t>shame</a:t>
            </a:r>
            <a:r>
              <a:rPr lang="it-IT" sz="2600" b="1" dirty="0">
                <a:latin typeface="Tahoma" panose="020B0604030504040204" pitchFamily="34" charset="0"/>
                <a:ea typeface="Tahoma" panose="020B0604030504040204" pitchFamily="34" charset="0"/>
                <a:cs typeface="Tahoma" panose="020B0604030504040204" pitchFamily="34" charset="0"/>
              </a:rPr>
              <a:t> tra antropologia e storia:</a:t>
            </a:r>
          </a:p>
          <a:p>
            <a:pPr algn="ctr"/>
            <a:r>
              <a:rPr lang="it-IT" sz="2400" b="1" dirty="0">
                <a:latin typeface="Tahoma" panose="020B0604030504040204" pitchFamily="34" charset="0"/>
                <a:ea typeface="Tahoma" panose="020B0604030504040204" pitchFamily="34" charset="0"/>
                <a:cs typeface="Tahoma" panose="020B0604030504040204" pitchFamily="34" charset="0"/>
              </a:rPr>
              <a:t>il problema del rapporto tra onore, storia e storia dell’antropologia </a:t>
            </a:r>
          </a:p>
          <a:p>
            <a:pPr algn="ctr"/>
            <a:endParaRPr lang="it-IT" sz="2400" b="1" dirty="0">
              <a:latin typeface="Tahoma" panose="020B0604030504040204" pitchFamily="34" charset="0"/>
              <a:ea typeface="Tahoma" panose="020B0604030504040204" pitchFamily="34" charset="0"/>
              <a:cs typeface="Tahoma" panose="020B0604030504040204" pitchFamily="34" charset="0"/>
            </a:endParaRPr>
          </a:p>
          <a:p>
            <a:pPr algn="ctr"/>
            <a:endParaRPr lang="it-IT" sz="2400" b="1" dirty="0">
              <a:latin typeface="Tahoma" panose="020B0604030504040204" pitchFamily="34" charset="0"/>
              <a:ea typeface="Tahoma" panose="020B0604030504040204" pitchFamily="34" charset="0"/>
              <a:cs typeface="Tahoma" panose="020B0604030504040204" pitchFamily="34" charset="0"/>
            </a:endParaRPr>
          </a:p>
          <a:p>
            <a:pPr algn="ctr"/>
            <a:endParaRPr lang="it-IT" sz="2400" b="1" dirty="0">
              <a:latin typeface="Tahoma" panose="020B0604030504040204" pitchFamily="34" charset="0"/>
              <a:ea typeface="Tahoma" panose="020B0604030504040204" pitchFamily="34" charset="0"/>
              <a:cs typeface="Tahoma" panose="020B0604030504040204" pitchFamily="34" charset="0"/>
            </a:endParaRPr>
          </a:p>
          <a:p>
            <a:endParaRPr lang="it-IT" dirty="0"/>
          </a:p>
        </p:txBody>
      </p:sp>
    </p:spTree>
    <p:extLst>
      <p:ext uri="{BB962C8B-B14F-4D97-AF65-F5344CB8AC3E}">
        <p14:creationId xmlns:p14="http://schemas.microsoft.com/office/powerpoint/2010/main" val="355525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7"/>
            <a:ext cx="12192000" cy="954107"/>
          </a:xfrm>
          <a:prstGeom prst="rect">
            <a:avLst/>
          </a:prstGeom>
          <a:noFill/>
        </p:spPr>
        <p:txBody>
          <a:bodyPr wrap="square" rtlCol="0">
            <a:spAutoFit/>
          </a:bodyPr>
          <a:lstStyle/>
          <a:p>
            <a:pPr lvl="0"/>
            <a:r>
              <a:rPr lang="it-IT" sz="2800" b="1" i="1" dirty="0"/>
              <a:t>Il paradosso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68449" y="914401"/>
            <a:ext cx="9343176" cy="4878259"/>
          </a:xfrm>
          <a:prstGeom prst="rect">
            <a:avLst/>
          </a:prstGeom>
          <a:noFill/>
        </p:spPr>
        <p:txBody>
          <a:bodyPr wrap="square" rtlCol="0">
            <a:spAutoFit/>
          </a:bodyPr>
          <a:lstStyle/>
          <a:p>
            <a:pPr>
              <a:spcAft>
                <a:spcPts val="1200"/>
              </a:spcAft>
            </a:pPr>
            <a:r>
              <a:rPr lang="it-IT" sz="1700" dirty="0"/>
              <a:t>Il punto di partenza è un paradosso segnalato da Dionigi Albera e Mohamed </a:t>
            </a:r>
            <a:r>
              <a:rPr lang="it-IT" sz="1700" dirty="0" err="1"/>
              <a:t>Tozy</a:t>
            </a:r>
            <a:r>
              <a:rPr lang="it-IT" sz="1700" dirty="0"/>
              <a:t> (a destra, in alto e in basso rispettivamente) nell’Introduzione a un volume da loro curato, </a:t>
            </a:r>
            <a:r>
              <a:rPr lang="it-IT" sz="1700" i="1" dirty="0"/>
              <a:t>La Méditerranée </a:t>
            </a:r>
            <a:r>
              <a:rPr lang="it-IT" sz="1700" i="1" dirty="0" err="1"/>
              <a:t>des</a:t>
            </a:r>
            <a:r>
              <a:rPr lang="it-IT" sz="1700" i="1" dirty="0"/>
              <a:t> </a:t>
            </a:r>
            <a:r>
              <a:rPr lang="it-IT" sz="1700" i="1" dirty="0" err="1"/>
              <a:t>anthropologues</a:t>
            </a:r>
            <a:r>
              <a:rPr lang="it-IT" sz="1700" dirty="0"/>
              <a:t>. I due studiosi (2005, p. 17) notano che «quando negli anni ottanta-novanta l’antropologia del Mediterraneo perde il suo prestigio – e talvolta viene addirittura vilipesa – negli ambienti antropologici internazionali, essa continua ad esercitare un’influenza considerevole in altri ambiti di ricerca»:</a:t>
            </a:r>
            <a:endParaRPr lang="it-IT" sz="1600" dirty="0"/>
          </a:p>
          <a:p>
            <a:pPr marL="360000"/>
            <a:r>
              <a:rPr lang="it-IT" sz="1700" dirty="0"/>
              <a:t>Si può segnalare a titolo di esempio il contrasto tra il forte impatto delle sette pagine dell’articolo di </a:t>
            </a:r>
            <a:r>
              <a:rPr lang="it-IT" sz="1700" dirty="0" err="1"/>
              <a:t>Pina-Cabral</a:t>
            </a:r>
            <a:r>
              <a:rPr lang="it-IT" sz="1700" dirty="0"/>
              <a:t> in </a:t>
            </a:r>
            <a:r>
              <a:rPr lang="it-IT" sz="1700" i="1" dirty="0" err="1"/>
              <a:t>Current</a:t>
            </a:r>
            <a:r>
              <a:rPr lang="it-IT" sz="1700" i="1" dirty="0"/>
              <a:t> </a:t>
            </a:r>
            <a:r>
              <a:rPr lang="it-IT" sz="1700" i="1" dirty="0" err="1"/>
              <a:t>Anthropology</a:t>
            </a:r>
            <a:r>
              <a:rPr lang="it-IT" sz="1700" dirty="0"/>
              <a:t> (percepito come portavoce della visione autoctona e affossatore dell’antropologia anglofona del Mediterraneo centrata sullo studio dell’onore) e quello, quasi inesistente, di un libro pubblicato nello stesso anno in Italia (Fiume 1989) che proponeva una discussione assai ampia e articolata del tema dell’onore, con interventi di John Davis e di Jane e Peter Schneider, a fianco di ricercatori di diverse discipline (antropologi, storici, specialisti delle letteratura orale, sociologi) e nazionalità: italiani, francesi, tunisini, </a:t>
            </a:r>
            <a:r>
              <a:rPr lang="it-IT" sz="1700" dirty="0" err="1"/>
              <a:t>palestinesi…</a:t>
            </a:r>
            <a:endParaRPr lang="it-IT" sz="1700" dirty="0"/>
          </a:p>
          <a:p>
            <a:endParaRPr lang="it-IT" sz="1600" dirty="0"/>
          </a:p>
          <a:p>
            <a:pPr marL="288000" lvl="0" indent="-180000">
              <a:buFont typeface="Arial" pitchFamily="34" charset="0"/>
              <a:buChar char="•"/>
            </a:pPr>
            <a:r>
              <a:rPr lang="fr-FR" sz="1600" dirty="0" err="1"/>
              <a:t>Dionigi</a:t>
            </a:r>
            <a:r>
              <a:rPr lang="fr-FR" sz="1600" dirty="0"/>
              <a:t> </a:t>
            </a:r>
            <a:r>
              <a:rPr lang="fr-FR" sz="1600" dirty="0" err="1"/>
              <a:t>Albera</a:t>
            </a:r>
            <a:r>
              <a:rPr lang="fr-FR" sz="1600" dirty="0"/>
              <a:t> e Mohamed </a:t>
            </a:r>
            <a:r>
              <a:rPr lang="fr-FR" sz="1600" dirty="0" err="1"/>
              <a:t>Tozy</a:t>
            </a:r>
            <a:r>
              <a:rPr lang="fr-FR" sz="1600" dirty="0"/>
              <a:t>, “Introduction”, in </a:t>
            </a:r>
            <a:r>
              <a:rPr lang="fr-FR" sz="1600" dirty="0" err="1"/>
              <a:t>Albera</a:t>
            </a:r>
            <a:r>
              <a:rPr lang="fr-FR" sz="1600" dirty="0"/>
              <a:t> e </a:t>
            </a:r>
            <a:r>
              <a:rPr lang="fr-FR" sz="1600" dirty="0" err="1"/>
              <a:t>Tozy</a:t>
            </a:r>
            <a:r>
              <a:rPr lang="fr-FR" sz="1600" dirty="0"/>
              <a:t> (a cura di), </a:t>
            </a:r>
            <a:r>
              <a:rPr lang="fr-FR" sz="1600" i="1" dirty="0"/>
              <a:t>La Méditerranée des anthropologues,</a:t>
            </a:r>
            <a:r>
              <a:rPr lang="fr-FR" sz="1600" dirty="0"/>
              <a:t> Paris, Maisonneuve et </a:t>
            </a:r>
            <a:r>
              <a:rPr lang="fr-FR" sz="1600" dirty="0" err="1"/>
              <a:t>Larose</a:t>
            </a:r>
            <a:r>
              <a:rPr lang="fr-FR" sz="1600" dirty="0"/>
              <a:t>, 2005, pp. 7-39.</a:t>
            </a:r>
            <a:endParaRPr lang="it-IT" sz="1600" dirty="0"/>
          </a:p>
          <a:p>
            <a:pPr marL="288000" lvl="0" indent="-180000">
              <a:buFont typeface="Arial" pitchFamily="34" charset="0"/>
              <a:buChar char="•"/>
            </a:pPr>
            <a:r>
              <a:rPr lang="it-IT" sz="1600" dirty="0"/>
              <a:t>Giovanna Fiume (a cura di), </a:t>
            </a:r>
            <a:r>
              <a:rPr lang="it-IT" sz="1600" i="1" dirty="0"/>
              <a:t>Onore e storia nelle società mediterranee</a:t>
            </a:r>
            <a:r>
              <a:rPr lang="it-IT" sz="1600" dirty="0"/>
              <a:t>, Palermo, La Luna, 1989.</a:t>
            </a:r>
          </a:p>
          <a:p>
            <a:endParaRPr lang="it-IT" sz="1600" dirty="0"/>
          </a:p>
        </p:txBody>
      </p:sp>
      <p:sp>
        <p:nvSpPr>
          <p:cNvPr id="4" name="Segnaposto piè di pagina 3"/>
          <p:cNvSpPr>
            <a:spLocks noGrp="1"/>
          </p:cNvSpPr>
          <p:nvPr>
            <p:ph type="ftr" sz="quarter" idx="11"/>
          </p:nvPr>
        </p:nvSpPr>
        <p:spPr/>
        <p:txBody>
          <a:bodyPr/>
          <a:lstStyle/>
          <a:p>
            <a:endParaRPr lang="it-IT" dirty="0"/>
          </a:p>
        </p:txBody>
      </p:sp>
      <p:pic>
        <p:nvPicPr>
          <p:cNvPr id="7" name="Immagine 6" descr="Dionigi ALBERA | French National Centre for Scientific Research, Paris |  CNRS | IDEMEC"/>
          <p:cNvPicPr>
            <a:picLocks noChangeAspect="1"/>
          </p:cNvPicPr>
          <p:nvPr/>
        </p:nvPicPr>
        <p:blipFill>
          <a:blip r:embed="rId2"/>
          <a:srcRect/>
          <a:stretch>
            <a:fillRect/>
          </a:stretch>
        </p:blipFill>
        <p:spPr bwMode="auto">
          <a:xfrm>
            <a:off x="9911868" y="1338443"/>
            <a:ext cx="1798737" cy="1800000"/>
          </a:xfrm>
          <a:prstGeom prst="rect">
            <a:avLst/>
          </a:prstGeom>
          <a:noFill/>
          <a:ln w="9525">
            <a:noFill/>
            <a:miter lim="800000"/>
            <a:headEnd/>
            <a:tailEnd/>
          </a:ln>
        </p:spPr>
      </p:pic>
      <p:pic>
        <p:nvPicPr>
          <p:cNvPr id="8" name="Immagine 7" descr="https://www.annalindhfoundation.org/sites/default/files/styles/resource_compo/public/2020-05/Mohamed_tozy.jpg?itok=sgzjlmp_"/>
          <p:cNvPicPr>
            <a:picLocks noChangeAspect="1"/>
          </p:cNvPicPr>
          <p:nvPr/>
        </p:nvPicPr>
        <p:blipFill>
          <a:blip r:embed="rId3"/>
          <a:srcRect/>
          <a:stretch>
            <a:fillRect/>
          </a:stretch>
        </p:blipFill>
        <p:spPr bwMode="auto">
          <a:xfrm>
            <a:off x="9935554" y="3354579"/>
            <a:ext cx="1800000" cy="1800000"/>
          </a:xfrm>
          <a:prstGeom prst="rect">
            <a:avLst/>
          </a:prstGeom>
          <a:noFill/>
          <a:ln w="9525">
            <a:noFill/>
            <a:miter lim="800000"/>
            <a:headEnd/>
            <a:tailEnd/>
          </a:ln>
        </p:spPr>
      </p:pic>
    </p:spTree>
    <p:extLst>
      <p:ext uri="{BB962C8B-B14F-4D97-AF65-F5344CB8AC3E}">
        <p14:creationId xmlns:p14="http://schemas.microsoft.com/office/powerpoint/2010/main" val="206877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1632976-9C63-499E-995F-6595CC625DDA}"/>
              </a:ext>
            </a:extLst>
          </p:cNvPr>
          <p:cNvSpPr txBox="1"/>
          <p:nvPr/>
        </p:nvSpPr>
        <p:spPr>
          <a:xfrm>
            <a:off x="0" y="282337"/>
            <a:ext cx="12192000" cy="523220"/>
          </a:xfrm>
          <a:prstGeom prst="rect">
            <a:avLst/>
          </a:prstGeom>
          <a:noFill/>
        </p:spPr>
        <p:txBody>
          <a:bodyPr wrap="square" rtlCol="0">
            <a:spAutoFit/>
          </a:bodyPr>
          <a:lstStyle/>
          <a:p>
            <a:r>
              <a:rPr lang="it-IT" sz="2800" b="1" i="1" dirty="0"/>
              <a:t>Il Mediterraneo, l’onore e le storiche</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F87AEBBA-7499-4324-AB63-F36F09D32CF9}"/>
              </a:ext>
            </a:extLst>
          </p:cNvPr>
          <p:cNvSpPr txBox="1"/>
          <p:nvPr/>
        </p:nvSpPr>
        <p:spPr>
          <a:xfrm>
            <a:off x="334266" y="1059679"/>
            <a:ext cx="8630272" cy="4385816"/>
          </a:xfrm>
          <a:prstGeom prst="rect">
            <a:avLst/>
          </a:prstGeom>
          <a:noFill/>
        </p:spPr>
        <p:txBody>
          <a:bodyPr wrap="square" rtlCol="0">
            <a:spAutoFit/>
          </a:bodyPr>
          <a:lstStyle/>
          <a:p>
            <a:pPr>
              <a:spcAft>
                <a:spcPts val="300"/>
              </a:spcAft>
              <a:buFont typeface="Wingdings" pitchFamily="2" charset="2"/>
              <a:buChar char="§"/>
            </a:pPr>
            <a:r>
              <a:rPr lang="it-IT" dirty="0"/>
              <a:t> Nello stesso anno in cui Pina </a:t>
            </a:r>
            <a:r>
              <a:rPr lang="it-IT" dirty="0" err="1"/>
              <a:t>Cabral</a:t>
            </a:r>
            <a:r>
              <a:rPr lang="it-IT" dirty="0"/>
              <a:t> spingeva l’antropologia a considerare l’Europa meridionale e il </a:t>
            </a:r>
            <a:r>
              <a:rPr lang="it-IT" dirty="0" err="1"/>
              <a:t>Nordafrica</a:t>
            </a:r>
            <a:r>
              <a:rPr lang="it-IT" dirty="0"/>
              <a:t> come due realtà separate, il volume curato da Giovanna Fiume, una storica modernista, metteva insieme studiosi di diverse discipline provenienti dalle due sponde e, soprattutto, </a:t>
            </a:r>
            <a:r>
              <a:rPr lang="it-IT" i="1" dirty="0"/>
              <a:t>storiche</a:t>
            </a:r>
            <a:r>
              <a:rPr lang="it-IT" dirty="0"/>
              <a:t> convinte che le nozioni di onore e pudore, prese in prestito dall’antropologia, fossero utili per indagare in modo nuovo le relazioni familiari e di genere nel passato. </a:t>
            </a:r>
          </a:p>
          <a:p>
            <a:pPr>
              <a:spcAft>
                <a:spcPts val="300"/>
              </a:spcAft>
              <a:buFont typeface="Wingdings" pitchFamily="2" charset="2"/>
              <a:buChar char="§"/>
            </a:pPr>
            <a:r>
              <a:rPr lang="it-IT" dirty="0"/>
              <a:t> L’obiettivo di ricostruire quadri complessi in cui la dimensione morale è intrecciata alle altre variabili sociali è perseguito anche da queste storiche italiane che si dichiarano debitrici nei confronti delle tesi di </a:t>
            </a:r>
            <a:r>
              <a:rPr lang="it-IT" dirty="0" err="1"/>
              <a:t>Wikan</a:t>
            </a:r>
            <a:r>
              <a:rPr lang="it-IT" dirty="0"/>
              <a:t> (1984) ed esplorano il costrutto culturale dell’onore e del pudore nell’Italia di età moderna.</a:t>
            </a:r>
          </a:p>
          <a:p>
            <a:pPr>
              <a:spcAft>
                <a:spcPts val="600"/>
              </a:spcAft>
              <a:buFont typeface="Wingdings" pitchFamily="2" charset="2"/>
              <a:buChar char="§"/>
            </a:pPr>
            <a:r>
              <a:rPr lang="it-IT" dirty="0"/>
              <a:t> Sul terreno dell’azione le norme relative all’onore diventano, secondo Giovanna Fiume (1989), un “campo di possibilità” a cui uomini e donne possono variamente attingere, uno spazio “di contrattazione e di scontro tra individui di classi differenti che possono, per suo tramite, riformulare la propria identità sociale”.</a:t>
            </a:r>
            <a:endParaRPr lang="it-IT" sz="1600" dirty="0"/>
          </a:p>
          <a:p>
            <a:pPr marL="288000" lvl="0" indent="-180000">
              <a:buFont typeface="Arial" pitchFamily="34" charset="0"/>
              <a:buChar char="•"/>
            </a:pPr>
            <a:r>
              <a:rPr lang="en-GB" sz="1700" dirty="0" err="1"/>
              <a:t>Unni</a:t>
            </a:r>
            <a:r>
              <a:rPr lang="en-GB" sz="1700" dirty="0"/>
              <a:t> </a:t>
            </a:r>
            <a:r>
              <a:rPr lang="en-GB" sz="1700" dirty="0" err="1"/>
              <a:t>Wikan</a:t>
            </a:r>
            <a:r>
              <a:rPr lang="en-GB" sz="1700" dirty="0"/>
              <a:t>, “Shame and honour: a contestable pair”, </a:t>
            </a:r>
            <a:r>
              <a:rPr lang="en-GB" sz="1700" i="1" dirty="0"/>
              <a:t>Man</a:t>
            </a:r>
            <a:r>
              <a:rPr lang="en-GB" sz="1700" dirty="0"/>
              <a:t> 19, 1984, pp. 635-652.</a:t>
            </a:r>
            <a:endParaRPr lang="it-CH" sz="1700" dirty="0"/>
          </a:p>
        </p:txBody>
      </p:sp>
      <p:sp>
        <p:nvSpPr>
          <p:cNvPr id="4" name="Segnaposto piè di pagina 3"/>
          <p:cNvSpPr>
            <a:spLocks noGrp="1"/>
          </p:cNvSpPr>
          <p:nvPr>
            <p:ph type="ftr" sz="quarter" idx="11"/>
          </p:nvPr>
        </p:nvSpPr>
        <p:spPr/>
        <p:txBody>
          <a:bodyPr/>
          <a:lstStyle/>
          <a:p>
            <a:endParaRPr lang="it-IT" dirty="0"/>
          </a:p>
        </p:txBody>
      </p:sp>
      <p:pic>
        <p:nvPicPr>
          <p:cNvPr id="7" name="Immagine 6" descr="Giovanna Fiume | Università degli Studi di Palermo - Academia.edu"/>
          <p:cNvPicPr/>
          <p:nvPr/>
        </p:nvPicPr>
        <p:blipFill>
          <a:blip r:embed="rId2"/>
          <a:srcRect/>
          <a:stretch>
            <a:fillRect/>
          </a:stretch>
        </p:blipFill>
        <p:spPr bwMode="auto">
          <a:xfrm>
            <a:off x="9946236" y="1032260"/>
            <a:ext cx="1905000" cy="1800000"/>
          </a:xfrm>
          <a:prstGeom prst="rect">
            <a:avLst/>
          </a:prstGeom>
          <a:noFill/>
          <a:ln w="9525">
            <a:noFill/>
            <a:miter lim="800000"/>
            <a:headEnd/>
            <a:tailEnd/>
          </a:ln>
        </p:spPr>
      </p:pic>
      <p:pic>
        <p:nvPicPr>
          <p:cNvPr id="8" name="imgBlkFront" descr="https://images-na.ssl-images-amazon.com/images/I/51W1VoaCyoL._SX346_BO1,204,203,200_.jpg"/>
          <p:cNvPicPr/>
          <p:nvPr/>
        </p:nvPicPr>
        <p:blipFill>
          <a:blip r:embed="rId3"/>
          <a:srcRect/>
          <a:stretch>
            <a:fillRect/>
          </a:stretch>
        </p:blipFill>
        <p:spPr bwMode="auto">
          <a:xfrm>
            <a:off x="9948631" y="2875945"/>
            <a:ext cx="2036943" cy="2664000"/>
          </a:xfrm>
          <a:prstGeom prst="rect">
            <a:avLst/>
          </a:prstGeom>
          <a:noFill/>
          <a:ln w="9525">
            <a:noFill/>
            <a:miter lim="800000"/>
            <a:headEnd/>
            <a:tailEnd/>
          </a:ln>
        </p:spPr>
      </p:pic>
    </p:spTree>
    <p:extLst>
      <p:ext uri="{BB962C8B-B14F-4D97-AF65-F5344CB8AC3E}">
        <p14:creationId xmlns:p14="http://schemas.microsoft.com/office/powerpoint/2010/main" val="369698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E9D5F10E-50F4-4326-9914-0CBFEFF1875B}"/>
              </a:ext>
            </a:extLst>
          </p:cNvPr>
          <p:cNvSpPr txBox="1"/>
          <p:nvPr/>
        </p:nvSpPr>
        <p:spPr>
          <a:xfrm>
            <a:off x="0" y="282337"/>
            <a:ext cx="12192000" cy="1400383"/>
          </a:xfrm>
          <a:prstGeom prst="rect">
            <a:avLst/>
          </a:prstGeom>
          <a:noFill/>
        </p:spPr>
        <p:txBody>
          <a:bodyPr wrap="square" rtlCol="0">
            <a:spAutoFit/>
          </a:bodyPr>
          <a:lstStyle/>
          <a:p>
            <a:pPr lvl="0">
              <a:spcAft>
                <a:spcPts val="600"/>
              </a:spcAft>
            </a:pPr>
            <a:r>
              <a:rPr lang="it-IT" sz="2800" b="1" i="1" dirty="0"/>
              <a:t>Il “mare che corrompe”</a:t>
            </a:r>
          </a:p>
          <a:p>
            <a:pPr lvl="0"/>
            <a:r>
              <a:rPr lang="it-IT" sz="1300" b="1" dirty="0"/>
              <a:t>“Platone ritiene che coloro che vogliono una città ben governata dovrebbero evitare il mare, maestro di vizio (</a:t>
            </a:r>
            <a:r>
              <a:rPr lang="it-IT" sz="1300" b="1" i="1" dirty="0" err="1"/>
              <a:t>ponerodidascalos</a:t>
            </a:r>
            <a:r>
              <a:rPr lang="it-IT" sz="1300" b="1" dirty="0"/>
              <a:t>)”</a:t>
            </a:r>
          </a:p>
          <a:p>
            <a:pPr lvl="0"/>
            <a:r>
              <a:rPr lang="it-IT" sz="1300" b="1" dirty="0" err="1"/>
              <a:t>Strabone</a:t>
            </a:r>
            <a:r>
              <a:rPr lang="it-IT" sz="1300" b="1" dirty="0"/>
              <a:t>, Geografia, 7.3.8</a:t>
            </a:r>
          </a:p>
          <a:p>
            <a:pPr lvl="0"/>
            <a:endParaRPr kumimoji="0" lang="it-IT" sz="26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3E346584-B317-4747-94F7-DF50B95DF597}"/>
              </a:ext>
            </a:extLst>
          </p:cNvPr>
          <p:cNvSpPr txBox="1"/>
          <p:nvPr/>
        </p:nvSpPr>
        <p:spPr>
          <a:xfrm>
            <a:off x="368449" y="1392964"/>
            <a:ext cx="9343176" cy="4185761"/>
          </a:xfrm>
          <a:prstGeom prst="rect">
            <a:avLst/>
          </a:prstGeom>
          <a:noFill/>
        </p:spPr>
        <p:txBody>
          <a:bodyPr wrap="square" rtlCol="0">
            <a:spAutoFit/>
          </a:bodyPr>
          <a:lstStyle/>
          <a:p>
            <a:pPr>
              <a:spcAft>
                <a:spcPts val="300"/>
              </a:spcAft>
              <a:buFont typeface="Wingdings" pitchFamily="2" charset="2"/>
              <a:buChar char="§"/>
            </a:pPr>
            <a:r>
              <a:rPr lang="it-IT" dirty="0"/>
              <a:t> Al recupero di questi concetti da parte della storia contribuisce anche il volume monumentale </a:t>
            </a:r>
            <a:r>
              <a:rPr lang="it-IT" i="1" dirty="0"/>
              <a:t>The </a:t>
            </a:r>
            <a:r>
              <a:rPr lang="it-IT" i="1" dirty="0" err="1"/>
              <a:t>corrupting</a:t>
            </a:r>
            <a:r>
              <a:rPr lang="it-IT" i="1" dirty="0"/>
              <a:t> </a:t>
            </a:r>
            <a:r>
              <a:rPr lang="it-IT" i="1" dirty="0" err="1"/>
              <a:t>sea</a:t>
            </a:r>
            <a:r>
              <a:rPr lang="it-IT" i="1" dirty="0"/>
              <a:t>. A </a:t>
            </a:r>
            <a:r>
              <a:rPr lang="it-IT" i="1" dirty="0" err="1"/>
              <a:t>study</a:t>
            </a:r>
            <a:r>
              <a:rPr lang="it-IT" i="1" dirty="0"/>
              <a:t> </a:t>
            </a:r>
            <a:r>
              <a:rPr lang="it-IT" i="1" dirty="0" err="1"/>
              <a:t>of</a:t>
            </a:r>
            <a:r>
              <a:rPr lang="it-IT" i="1" dirty="0"/>
              <a:t> </a:t>
            </a:r>
            <a:r>
              <a:rPr lang="it-IT" i="1" dirty="0" err="1"/>
              <a:t>Mediterranean</a:t>
            </a:r>
            <a:r>
              <a:rPr lang="it-IT" i="1" dirty="0"/>
              <a:t> </a:t>
            </a:r>
            <a:r>
              <a:rPr lang="it-IT" i="1" dirty="0" err="1"/>
              <a:t>history</a:t>
            </a:r>
            <a:r>
              <a:rPr lang="it-IT" dirty="0"/>
              <a:t> (2000, pp. 761) dei due storici britannici Peregrine </a:t>
            </a:r>
            <a:r>
              <a:rPr lang="it-IT" dirty="0" err="1"/>
              <a:t>Horden</a:t>
            </a:r>
            <a:r>
              <a:rPr lang="it-IT" dirty="0"/>
              <a:t> e Nicholas </a:t>
            </a:r>
            <a:r>
              <a:rPr lang="it-IT" dirty="0" err="1"/>
              <a:t>Purcell</a:t>
            </a:r>
            <a:r>
              <a:rPr lang="it-IT" dirty="0"/>
              <a:t>, medievista il primo e antichista il secondo.</a:t>
            </a:r>
          </a:p>
          <a:p>
            <a:pPr>
              <a:spcAft>
                <a:spcPts val="300"/>
              </a:spcAft>
              <a:buFont typeface="Wingdings" pitchFamily="2" charset="2"/>
              <a:buChar char="§"/>
            </a:pPr>
            <a:r>
              <a:rPr lang="it-IT" dirty="0"/>
              <a:t> Il volume si chiude con un lungo capitolo di oltre 40 pagine (intitolato </a:t>
            </a:r>
            <a:r>
              <a:rPr lang="it-IT" i="1" dirty="0"/>
              <a:t>“I </a:t>
            </a:r>
            <a:r>
              <a:rPr lang="it-IT" i="1" dirty="0" err="1"/>
              <a:t>also</a:t>
            </a:r>
            <a:r>
              <a:rPr lang="it-IT" i="1" dirty="0"/>
              <a:t> </a:t>
            </a:r>
            <a:r>
              <a:rPr lang="it-IT" i="1" dirty="0" err="1"/>
              <a:t>have</a:t>
            </a:r>
            <a:r>
              <a:rPr lang="it-IT" i="1" dirty="0"/>
              <a:t> a </a:t>
            </a:r>
            <a:r>
              <a:rPr lang="it-IT" i="1" dirty="0" err="1"/>
              <a:t>moustache</a:t>
            </a:r>
            <a:r>
              <a:rPr lang="it-IT" i="1" dirty="0"/>
              <a:t>”: </a:t>
            </a:r>
            <a:r>
              <a:rPr lang="it-IT" i="1" dirty="0" err="1"/>
              <a:t>Anthropology</a:t>
            </a:r>
            <a:r>
              <a:rPr lang="it-IT" i="1" dirty="0"/>
              <a:t> and the </a:t>
            </a:r>
            <a:r>
              <a:rPr lang="it-IT" i="1" dirty="0" err="1"/>
              <a:t>Mediterranean</a:t>
            </a:r>
            <a:r>
              <a:rPr lang="it-IT" i="1" dirty="0"/>
              <a:t> </a:t>
            </a:r>
            <a:r>
              <a:rPr lang="it-IT" i="1" dirty="0" err="1"/>
              <a:t>unity</a:t>
            </a:r>
            <a:r>
              <a:rPr lang="it-IT" dirty="0"/>
              <a:t>) dedicato a una ricognizione della letteratura antropologica su </a:t>
            </a:r>
            <a:r>
              <a:rPr lang="it-IT" i="1" dirty="0" err="1"/>
              <a:t>honour</a:t>
            </a:r>
            <a:r>
              <a:rPr lang="it-IT" i="1" dirty="0"/>
              <a:t> and </a:t>
            </a:r>
            <a:r>
              <a:rPr lang="it-IT" i="1" dirty="0" err="1"/>
              <a:t>shame</a:t>
            </a:r>
            <a:r>
              <a:rPr lang="it-IT" dirty="0"/>
              <a:t>.</a:t>
            </a:r>
          </a:p>
          <a:p>
            <a:pPr>
              <a:spcAft>
                <a:spcPts val="300"/>
              </a:spcAft>
              <a:buFont typeface="Wingdings" pitchFamily="2" charset="2"/>
              <a:buChar char="§"/>
            </a:pPr>
            <a:r>
              <a:rPr lang="it-IT" dirty="0"/>
              <a:t> Colpiti dalla testimonianza cumulativa fornita dai resoconti etnografici su onore/vergogna e dall’ampia distribuzione geografica, si sentono di affermare che “nessun altro argomento di attuale interesse antropologico ha prodotto un’evidenza analoga che suggerisca con forza un alto grado di unità mediterranea”.</a:t>
            </a:r>
          </a:p>
          <a:p>
            <a:pPr>
              <a:spcAft>
                <a:spcPts val="900"/>
              </a:spcAft>
              <a:buFont typeface="Wingdings" pitchFamily="2" charset="2"/>
              <a:buChar char="§"/>
            </a:pPr>
            <a:r>
              <a:rPr lang="it-IT" dirty="0"/>
              <a:t> Sono attrezzi che questi autori utilizzano per illuminare periodi storici anche molto lontani e confermare la tesi della continuità mediterranea; le loro considerazioni hanno costituito una spinta alla ripresa del dibattito interno all’antropologia all’alba del nuovo millennio.</a:t>
            </a:r>
          </a:p>
          <a:p>
            <a:pPr marL="288000" indent="-180000">
              <a:buFont typeface="Arial" pitchFamily="34" charset="0"/>
              <a:buChar char="•"/>
            </a:pPr>
            <a:r>
              <a:rPr lang="en-GB" sz="1700" dirty="0"/>
              <a:t>P. </a:t>
            </a:r>
            <a:r>
              <a:rPr lang="en-GB" sz="1700" dirty="0" err="1"/>
              <a:t>Horden</a:t>
            </a:r>
            <a:r>
              <a:rPr lang="en-GB" sz="1700" dirty="0"/>
              <a:t> e N. Purcell, </a:t>
            </a:r>
            <a:r>
              <a:rPr lang="en-GB" sz="1700" i="1" dirty="0"/>
              <a:t>The corrupting sea. A study of Mediterranean history</a:t>
            </a:r>
            <a:r>
              <a:rPr lang="en-GB" sz="1700" dirty="0"/>
              <a:t>, Oxford, Blackwell, 2000</a:t>
            </a:r>
            <a:endParaRPr kumimoji="0" lang="it-IT" sz="17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pic>
        <p:nvPicPr>
          <p:cNvPr id="8" name="Immagine 7" descr="undefined"/>
          <p:cNvPicPr/>
          <p:nvPr/>
        </p:nvPicPr>
        <p:blipFill>
          <a:blip r:embed="rId2"/>
          <a:srcRect/>
          <a:stretch>
            <a:fillRect/>
          </a:stretch>
        </p:blipFill>
        <p:spPr bwMode="auto">
          <a:xfrm>
            <a:off x="9681725" y="1460809"/>
            <a:ext cx="2399180" cy="3492000"/>
          </a:xfrm>
          <a:prstGeom prst="rect">
            <a:avLst/>
          </a:prstGeom>
          <a:noFill/>
          <a:ln w="9525">
            <a:noFill/>
            <a:miter lim="800000"/>
            <a:headEnd/>
            <a:tailEnd/>
          </a:ln>
        </p:spPr>
      </p:pic>
    </p:spTree>
    <p:extLst>
      <p:ext uri="{BB962C8B-B14F-4D97-AF65-F5344CB8AC3E}">
        <p14:creationId xmlns:p14="http://schemas.microsoft.com/office/powerpoint/2010/main" val="143737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82337"/>
            <a:ext cx="12192000" cy="523220"/>
          </a:xfrm>
          <a:prstGeom prst="rect">
            <a:avLst/>
          </a:prstGeom>
          <a:noFill/>
        </p:spPr>
        <p:txBody>
          <a:bodyPr wrap="square" rtlCol="0">
            <a:spAutoFit/>
          </a:bodyPr>
          <a:lstStyle/>
          <a:p>
            <a:pPr lvl="0"/>
            <a:r>
              <a:rPr lang="it-IT" sz="2800" b="1" i="1" dirty="0"/>
              <a:t>La questione</a:t>
            </a:r>
            <a:endParaRPr lang="it-IT" sz="2800" b="1" dirty="0"/>
          </a:p>
        </p:txBody>
      </p:sp>
      <p:sp>
        <p:nvSpPr>
          <p:cNvPr id="4" name="Titolo 1">
            <a:extLst>
              <a:ext uri="{FF2B5EF4-FFF2-40B4-BE49-F238E27FC236}">
                <a16:creationId xmlns:a16="http://schemas.microsoft.com/office/drawing/2014/main" id="{4F99FC27-69F9-44E9-BC6D-315AC5994CC7}"/>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5" name="Titolo 1">
            <a:extLst>
              <a:ext uri="{FF2B5EF4-FFF2-40B4-BE49-F238E27FC236}">
                <a16:creationId xmlns:a16="http://schemas.microsoft.com/office/drawing/2014/main" id="{22975BDD-81D4-4393-A279-371977DC3842}"/>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55151FA4-0FF2-4823-B20B-CCA58ADA0C43}"/>
              </a:ext>
            </a:extLst>
          </p:cNvPr>
          <p:cNvSpPr txBox="1"/>
          <p:nvPr/>
        </p:nvSpPr>
        <p:spPr>
          <a:xfrm>
            <a:off x="368449" y="1068224"/>
            <a:ext cx="9343176" cy="4324261"/>
          </a:xfrm>
          <a:prstGeom prst="rect">
            <a:avLst/>
          </a:prstGeom>
          <a:noFill/>
        </p:spPr>
        <p:txBody>
          <a:bodyPr wrap="square" rtlCol="0">
            <a:spAutoFit/>
          </a:bodyPr>
          <a:lstStyle/>
          <a:p>
            <a:pPr>
              <a:spcAft>
                <a:spcPts val="600"/>
              </a:spcAft>
              <a:buFont typeface="Wingdings" pitchFamily="2" charset="2"/>
              <a:buChar char="§"/>
            </a:pPr>
            <a:r>
              <a:rPr lang="it-IT" dirty="0"/>
              <a:t> La questione che è inevitabile porsi – e si tratta di una questione ricca di implicazioni riguardo alle relazioni tra antropologia e storia e allo “statuto epistemologico” delle due discipline – è perché l’onore abbia perso peso e credibilità tra gli antropologi e sia rimasto (o diventato) invece un concetto ritenuto fruttuoso o addirittura innovativo da molti storici:</a:t>
            </a:r>
          </a:p>
          <a:p>
            <a:pPr marL="540000" lvl="0">
              <a:spcAft>
                <a:spcPts val="300"/>
              </a:spcAft>
            </a:pPr>
            <a:r>
              <a:rPr lang="it-IT" dirty="0"/>
              <a:t>- una causa potrebbe consistere nel “ritardo teorico” (</a:t>
            </a:r>
            <a:r>
              <a:rPr lang="it-IT" i="1" dirty="0" err="1"/>
              <a:t>theoretical</a:t>
            </a:r>
            <a:r>
              <a:rPr lang="it-IT" i="1" dirty="0"/>
              <a:t> </a:t>
            </a:r>
            <a:r>
              <a:rPr lang="it-IT" i="1" dirty="0" err="1"/>
              <a:t>lag</a:t>
            </a:r>
            <a:r>
              <a:rPr lang="it-IT" dirty="0"/>
              <a:t>) che spesso caratterizza le relazioni e gli scambi interdisciplinari (Davis 1980); ci si deve però domandare se concetti o interi paradigmi di ricerca abbandonati da una disciplina in favore di altri siano necessariamente inutili o peggiori;</a:t>
            </a:r>
          </a:p>
          <a:p>
            <a:pPr marL="540000" lvl="0"/>
            <a:r>
              <a:rPr lang="it-IT" dirty="0"/>
              <a:t>- una causa diversa potrebbe essere legata alla storia dell’antropologia (del Mediterraneo e in generale) e ad alcuni suoi intrecci spesso trascurati con </a:t>
            </a:r>
            <a:r>
              <a:rPr lang="it-IT" u="sng" dirty="0"/>
              <a:t>mutamenti intervenuti nelle società mediterranee</a:t>
            </a:r>
            <a:r>
              <a:rPr lang="it-IT" dirty="0"/>
              <a:t> studiate dagli antropologi.</a:t>
            </a:r>
          </a:p>
          <a:p>
            <a:pPr lvl="0"/>
            <a:endParaRPr lang="it-IT" dirty="0"/>
          </a:p>
          <a:p>
            <a:pPr marL="288000" indent="-180000">
              <a:buFont typeface="Arial" pitchFamily="34" charset="0"/>
              <a:buChar char="•"/>
            </a:pPr>
            <a:r>
              <a:rPr lang="en-GB" sz="1700" dirty="0"/>
              <a:t>John Davis, “Social anthropology and the consumption of history”, in </a:t>
            </a:r>
            <a:r>
              <a:rPr lang="en-GB" sz="1700" i="1" dirty="0"/>
              <a:t>Theory and Society</a:t>
            </a:r>
            <a:r>
              <a:rPr lang="en-GB" sz="1700" dirty="0"/>
              <a:t> 9, 1980, pp. 519-537.</a:t>
            </a:r>
            <a:endParaRPr lang="it-IT" sz="1700" dirty="0"/>
          </a:p>
          <a:p>
            <a:pPr lvl="0"/>
            <a:endParaRPr lang="it-IT" dirty="0"/>
          </a:p>
        </p:txBody>
      </p:sp>
      <p:sp>
        <p:nvSpPr>
          <p:cNvPr id="2" name="Segnaposto piè di pagina 1"/>
          <p:cNvSpPr>
            <a:spLocks noGrp="1"/>
          </p:cNvSpPr>
          <p:nvPr>
            <p:ph type="ftr" sz="quarter" idx="11"/>
          </p:nvPr>
        </p:nvSpPr>
        <p:spPr/>
        <p:txBody>
          <a:bodyPr/>
          <a:lstStyle/>
          <a:p>
            <a:r>
              <a:rPr lang="it-IT"/>
              <a:t>Antropologia del Mediterraneo</a:t>
            </a:r>
          </a:p>
        </p:txBody>
      </p:sp>
    </p:spTree>
    <p:extLst>
      <p:ext uri="{BB962C8B-B14F-4D97-AF65-F5344CB8AC3E}">
        <p14:creationId xmlns:p14="http://schemas.microsoft.com/office/powerpoint/2010/main" val="88618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0" y="282337"/>
            <a:ext cx="12192000" cy="1815882"/>
          </a:xfrm>
          <a:prstGeom prst="rect">
            <a:avLst/>
          </a:prstGeom>
          <a:noFill/>
        </p:spPr>
        <p:txBody>
          <a:bodyPr wrap="square" rtlCol="0">
            <a:spAutoFit/>
          </a:bodyPr>
          <a:lstStyle/>
          <a:p>
            <a:pPr lvl="0"/>
            <a:r>
              <a:rPr lang="it-IT" sz="2800" b="1" i="1" dirty="0"/>
              <a:t>Tradizionale/moderno: una dicotomia problematica</a:t>
            </a:r>
          </a:p>
          <a:p>
            <a:pPr lvl="0"/>
            <a:r>
              <a:rPr lang="it-IT" sz="2800" b="1" i="1" dirty="0"/>
              <a:t> </a:t>
            </a:r>
          </a:p>
          <a:p>
            <a:pPr lvl="0"/>
            <a:endParaRPr lang="it-IT" sz="2800" b="1" dirty="0"/>
          </a:p>
          <a:p>
            <a:pPr lvl="0"/>
            <a:endParaRPr lang="it-IT" sz="2800" b="1" i="1" dirty="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7" name="Rettangolo 6"/>
          <p:cNvSpPr/>
          <p:nvPr/>
        </p:nvSpPr>
        <p:spPr>
          <a:xfrm>
            <a:off x="324740" y="1008404"/>
            <a:ext cx="8990176" cy="4649097"/>
          </a:xfrm>
          <a:prstGeom prst="rect">
            <a:avLst/>
          </a:prstGeom>
        </p:spPr>
        <p:txBody>
          <a:bodyPr wrap="square">
            <a:spAutoFit/>
          </a:bodyPr>
          <a:lstStyle/>
          <a:p>
            <a:pPr>
              <a:spcAft>
                <a:spcPts val="500"/>
              </a:spcAft>
              <a:buFont typeface="Wingdings" pitchFamily="2" charset="2"/>
              <a:buChar char="§"/>
            </a:pPr>
            <a:r>
              <a:rPr lang="it-IT" dirty="0"/>
              <a:t> Un punto importante da notare è che la maggior parte degli storici che si valgono dell’antropologia e del concetto di onore/vergogna per interpretare un passato talvolta anche molto lontano attingono a ricerche etnografiche condotte negli anni cinquanta e sessanta in quelle che vengono spesso descritte come “società mediterranee </a:t>
            </a:r>
            <a:r>
              <a:rPr lang="it-IT" u="sng" dirty="0"/>
              <a:t>tradizionali</a:t>
            </a:r>
            <a:r>
              <a:rPr lang="it-IT" dirty="0"/>
              <a:t>”.</a:t>
            </a:r>
          </a:p>
          <a:p>
            <a:pPr>
              <a:spcAft>
                <a:spcPts val="500"/>
              </a:spcAft>
              <a:buFont typeface="Wingdings" pitchFamily="2" charset="2"/>
              <a:buChar char="§"/>
            </a:pPr>
            <a:r>
              <a:rPr lang="it-IT" dirty="0"/>
              <a:t> Una dicotomia tradizionale/moderno è problematica e potenzialmente pericolosa, suggerendo una ininterrotta continuità fino alla recente modernizzazione.</a:t>
            </a:r>
          </a:p>
          <a:p>
            <a:pPr>
              <a:spcAft>
                <a:spcPts val="500"/>
              </a:spcAft>
              <a:buFont typeface="Wingdings" pitchFamily="2" charset="2"/>
              <a:buChar char="§"/>
            </a:pPr>
            <a:r>
              <a:rPr lang="it-IT" dirty="0"/>
              <a:t> È tuttavia innegabile che nel corso della seconda metà del XX secolo le società mediterranee siano passate attraverso grandi trasformazioni.</a:t>
            </a:r>
          </a:p>
          <a:p>
            <a:pPr>
              <a:spcAft>
                <a:spcPts val="500"/>
              </a:spcAft>
              <a:buFont typeface="Wingdings" pitchFamily="2" charset="2"/>
              <a:buChar char="§"/>
            </a:pPr>
            <a:r>
              <a:rPr lang="it-IT" dirty="0"/>
              <a:t> Alcuni antropologi, in effetti, già nel momento della riflessione critica – oltre alle ragioni teoriche e metodologiche che spingevano a dissolvere il campo di studi – aveva intravisto proprio a proposito dell’onore il problema del cambiamento sociale e culturale e dell’incidenza di questi processi.</a:t>
            </a:r>
          </a:p>
          <a:p>
            <a:pPr>
              <a:spcAft>
                <a:spcPts val="500"/>
              </a:spcAft>
              <a:buFont typeface="Wingdings" pitchFamily="2" charset="2"/>
              <a:buChar char="§"/>
            </a:pPr>
            <a:r>
              <a:rPr lang="it-IT" dirty="0"/>
              <a:t> Istruttive a questo proposito (come si vedrà subito) le considerazioni di  George </a:t>
            </a:r>
            <a:r>
              <a:rPr lang="it-IT" dirty="0" err="1"/>
              <a:t>Saunders</a:t>
            </a:r>
            <a:r>
              <a:rPr lang="it-IT" dirty="0"/>
              <a:t> nella sua recensione di </a:t>
            </a:r>
            <a:r>
              <a:rPr lang="it-IT" i="1" dirty="0" err="1"/>
              <a:t>Honor</a:t>
            </a:r>
            <a:r>
              <a:rPr lang="it-IT" i="1" dirty="0"/>
              <a:t> and </a:t>
            </a:r>
            <a:r>
              <a:rPr lang="it-IT" i="1" dirty="0" err="1"/>
              <a:t>Shame</a:t>
            </a:r>
            <a:r>
              <a:rPr lang="it-IT" i="1" dirty="0"/>
              <a:t> and the </a:t>
            </a:r>
            <a:r>
              <a:rPr lang="it-IT" i="1" dirty="0" err="1"/>
              <a:t>Unity</a:t>
            </a:r>
            <a:r>
              <a:rPr lang="it-IT" i="1" dirty="0"/>
              <a:t> </a:t>
            </a:r>
            <a:r>
              <a:rPr lang="it-IT" i="1" dirty="0" err="1"/>
              <a:t>of</a:t>
            </a:r>
            <a:r>
              <a:rPr lang="it-IT" i="1" dirty="0"/>
              <a:t> the </a:t>
            </a:r>
            <a:r>
              <a:rPr lang="it-IT" i="1" dirty="0" err="1"/>
              <a:t>Mediterranean</a:t>
            </a:r>
            <a:r>
              <a:rPr lang="it-IT" dirty="0"/>
              <a:t>, il volume curato da </a:t>
            </a:r>
            <a:r>
              <a:rPr lang="it-IT" dirty="0" err="1"/>
              <a:t>Gilmore</a:t>
            </a:r>
            <a:r>
              <a:rPr lang="it-IT" dirty="0"/>
              <a:t> nel 1987.</a:t>
            </a:r>
            <a:endParaRPr lang="it-IT" sz="1600" dirty="0"/>
          </a:p>
        </p:txBody>
      </p:sp>
    </p:spTree>
    <p:extLst>
      <p:ext uri="{BB962C8B-B14F-4D97-AF65-F5344CB8AC3E}">
        <p14:creationId xmlns:p14="http://schemas.microsoft.com/office/powerpoint/2010/main" val="355525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9"/>
            <a:ext cx="12192000" cy="1323439"/>
          </a:xfrm>
          <a:prstGeom prst="rect">
            <a:avLst/>
          </a:prstGeom>
          <a:noFill/>
        </p:spPr>
        <p:txBody>
          <a:bodyPr wrap="square" rtlCol="0">
            <a:spAutoFit/>
          </a:bodyPr>
          <a:lstStyle/>
          <a:p>
            <a:r>
              <a:rPr lang="it-IT" sz="2800" b="1" i="1" dirty="0"/>
              <a:t>“Valori permanenti” che si dissolvono o si attenuano?</a:t>
            </a:r>
          </a:p>
          <a:p>
            <a:endParaRPr lang="it-IT" sz="2400" dirty="0"/>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51357" y="1136592"/>
            <a:ext cx="9343176" cy="4601260"/>
          </a:xfrm>
          <a:prstGeom prst="rect">
            <a:avLst/>
          </a:prstGeom>
          <a:noFill/>
        </p:spPr>
        <p:txBody>
          <a:bodyPr wrap="square" rtlCol="0">
            <a:spAutoFit/>
          </a:bodyPr>
          <a:lstStyle/>
          <a:p>
            <a:pPr>
              <a:spcAft>
                <a:spcPts val="600"/>
              </a:spcAft>
              <a:buFont typeface="Wingdings" pitchFamily="2" charset="2"/>
              <a:buChar char="§"/>
            </a:pPr>
            <a:r>
              <a:rPr lang="it-IT" dirty="0"/>
              <a:t>  </a:t>
            </a:r>
            <a:r>
              <a:rPr lang="it-IT" dirty="0" err="1"/>
              <a:t>Saunders</a:t>
            </a:r>
            <a:r>
              <a:rPr lang="it-IT" dirty="0"/>
              <a:t> (1988, p. 141) ipotizza che le posizioni molto diverse assunte da studiosi appartenenti a coorti successive di antropologi che avevano lavorato in area mediterranea riflettano mutamenti nei contesti sociali, politici e culturali in cui erano state condotte le loro indagini etnografiche:</a:t>
            </a:r>
          </a:p>
          <a:p>
            <a:pPr marL="540000"/>
            <a:r>
              <a:rPr lang="en-US" sz="1700" dirty="0"/>
              <a:t>The past two decades have seen significant cultural change in the region, and several of the chapters indicate that some of the features of “honor” as described in the </a:t>
            </a:r>
            <a:r>
              <a:rPr lang="en-US" sz="1700" dirty="0" err="1"/>
              <a:t>Peristiany</a:t>
            </a:r>
            <a:r>
              <a:rPr lang="en-US" sz="1700" dirty="0"/>
              <a:t> volume are now almost laughable to Mediterranean men and women. […] Whatever economic, social, and psychological conditions might have led to honor and shame as important values in the past have certainly shifted in substance and style in recent years. The pioneers of Mediterraneanist anthropology could easily perceive the secluded rural societies they had selected for research, and their values, as a traditional world whose history was flowing ‘in slow motion’, to quote </a:t>
            </a:r>
            <a:r>
              <a:rPr lang="en-US" sz="1700" dirty="0" err="1"/>
              <a:t>Fernand</a:t>
            </a:r>
            <a:r>
              <a:rPr lang="en-US" sz="1700" dirty="0"/>
              <a:t> </a:t>
            </a:r>
            <a:r>
              <a:rPr lang="en-US" sz="1700" dirty="0" err="1"/>
              <a:t>Braudel’s</a:t>
            </a:r>
            <a:r>
              <a:rPr lang="en-US" sz="1700" dirty="0"/>
              <a:t> famous phrase, and therefore agree with </a:t>
            </a:r>
            <a:r>
              <a:rPr lang="en-US" sz="1700" dirty="0" err="1"/>
              <a:t>Braudel</a:t>
            </a:r>
            <a:r>
              <a:rPr lang="en-US" sz="1700" dirty="0"/>
              <a:t> that in the Mediterranean region one could detect ‘permanent values’. These values had either faded or possibly utterly dissolved when a new breed of anthropologists flocked to the Mediterranean.</a:t>
            </a:r>
          </a:p>
          <a:p>
            <a:endParaRPr lang="en-US" sz="1600" dirty="0"/>
          </a:p>
          <a:p>
            <a:pPr marL="288000" lvl="0" indent="-180000">
              <a:buFont typeface="Arial" pitchFamily="34" charset="0"/>
              <a:buChar char="•"/>
            </a:pPr>
            <a:r>
              <a:rPr lang="en-GB" sz="1600" dirty="0"/>
              <a:t>George R. Saunders, Review of D. Gilmore (ed.), ‘</a:t>
            </a:r>
            <a:r>
              <a:rPr lang="en-GB" sz="1600" dirty="0" err="1"/>
              <a:t>Honor</a:t>
            </a:r>
            <a:r>
              <a:rPr lang="en-GB" sz="1600" dirty="0"/>
              <a:t> and Shame and the Unity of the Mediterranean’. </a:t>
            </a:r>
            <a:r>
              <a:rPr lang="it-IT" sz="1600" i="1" dirty="0" err="1"/>
              <a:t>Anthropological</a:t>
            </a:r>
            <a:r>
              <a:rPr lang="it-IT" sz="1600" i="1" dirty="0"/>
              <a:t> </a:t>
            </a:r>
            <a:r>
              <a:rPr lang="it-IT" sz="1600" i="1" dirty="0" err="1"/>
              <a:t>Quarterly</a:t>
            </a:r>
            <a:r>
              <a:rPr lang="it-IT" sz="1600" dirty="0"/>
              <a:t> 61(3), 1988, pp. 141-143.</a:t>
            </a:r>
          </a:p>
          <a:p>
            <a:endParaRPr lang="it-IT" sz="1600" dirty="0"/>
          </a:p>
        </p:txBody>
      </p:sp>
      <p:sp>
        <p:nvSpPr>
          <p:cNvPr id="4" name="Segnaposto piè di pagina 3"/>
          <p:cNvSpPr>
            <a:spLocks noGrp="1"/>
          </p:cNvSpPr>
          <p:nvPr>
            <p:ph type="ftr" sz="quarter" idx="11"/>
          </p:nvPr>
        </p:nvSpPr>
        <p:spPr/>
        <p:txBody>
          <a:bodyPr/>
          <a:lstStyle/>
          <a:p>
            <a:endParaRPr lang="it-IT" dirty="0"/>
          </a:p>
        </p:txBody>
      </p:sp>
      <p:pic>
        <p:nvPicPr>
          <p:cNvPr id="8" name="Immagine 7" descr="https://blogs.lawrence.edu/news/files/2020/09/SaundersGeorge_1994-crop.jpg"/>
          <p:cNvPicPr>
            <a:picLocks noChangeAspect="1"/>
          </p:cNvPicPr>
          <p:nvPr/>
        </p:nvPicPr>
        <p:blipFill>
          <a:blip r:embed="rId2" cstate="print"/>
          <a:srcRect/>
          <a:stretch>
            <a:fillRect/>
          </a:stretch>
        </p:blipFill>
        <p:spPr bwMode="auto">
          <a:xfrm>
            <a:off x="9702309" y="1250966"/>
            <a:ext cx="2382977" cy="1908000"/>
          </a:xfrm>
          <a:prstGeom prst="rect">
            <a:avLst/>
          </a:prstGeom>
          <a:noFill/>
          <a:ln w="9525">
            <a:noFill/>
            <a:miter lim="800000"/>
            <a:headEnd/>
            <a:tailEnd/>
          </a:ln>
        </p:spPr>
      </p:pic>
      <p:sp>
        <p:nvSpPr>
          <p:cNvPr id="7" name="CasellaDiTesto 6">
            <a:extLst>
              <a:ext uri="{FF2B5EF4-FFF2-40B4-BE49-F238E27FC236}">
                <a16:creationId xmlns:a16="http://schemas.microsoft.com/office/drawing/2014/main" id="{E45E9B84-80CA-4292-B7FB-56E8098B3926}"/>
              </a:ext>
            </a:extLst>
          </p:cNvPr>
          <p:cNvSpPr txBox="1"/>
          <p:nvPr/>
        </p:nvSpPr>
        <p:spPr>
          <a:xfrm>
            <a:off x="9821008" y="3569677"/>
            <a:ext cx="2156727" cy="1361911"/>
          </a:xfrm>
          <a:prstGeom prst="rect">
            <a:avLst/>
          </a:prstGeom>
          <a:noFill/>
        </p:spPr>
        <p:txBody>
          <a:bodyPr wrap="square" rtlCol="0">
            <a:spAutoFit/>
          </a:bodyPr>
          <a:lstStyle/>
          <a:p>
            <a:pPr algn="ctr">
              <a:spcAft>
                <a:spcPts val="300"/>
              </a:spcAft>
            </a:pPr>
            <a:r>
              <a:rPr lang="it-IT" dirty="0"/>
              <a:t>  </a:t>
            </a:r>
            <a:r>
              <a:rPr lang="it-IT" sz="1600" dirty="0"/>
              <a:t>George </a:t>
            </a:r>
            <a:r>
              <a:rPr lang="it-IT" sz="1600" dirty="0" err="1"/>
              <a:t>Saunders</a:t>
            </a:r>
            <a:r>
              <a:rPr lang="it-IT" sz="1600" dirty="0"/>
              <a:t> </a:t>
            </a:r>
            <a:r>
              <a:rPr lang="it-IT" sz="1400" dirty="0"/>
              <a:t>(1946-2020)</a:t>
            </a:r>
          </a:p>
          <a:p>
            <a:pPr algn="ctr"/>
            <a:r>
              <a:rPr lang="it-IT" sz="1200" dirty="0"/>
              <a:t>Ha condotto ricerche sul campo nelle Alpi piemontesi e ha fatto conoscere i lavori di Ernesto de Martino negli USA </a:t>
            </a:r>
          </a:p>
        </p:txBody>
      </p:sp>
    </p:spTree>
    <p:extLst>
      <p:ext uri="{BB962C8B-B14F-4D97-AF65-F5344CB8AC3E}">
        <p14:creationId xmlns:p14="http://schemas.microsoft.com/office/powerpoint/2010/main" val="2068771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1632976-9C63-499E-995F-6595CC625DDA}"/>
              </a:ext>
            </a:extLst>
          </p:cNvPr>
          <p:cNvSpPr txBox="1"/>
          <p:nvPr/>
        </p:nvSpPr>
        <p:spPr>
          <a:xfrm>
            <a:off x="0" y="282337"/>
            <a:ext cx="12192000" cy="523220"/>
          </a:xfrm>
          <a:prstGeom prst="rect">
            <a:avLst/>
          </a:prstGeom>
          <a:noFill/>
        </p:spPr>
        <p:txBody>
          <a:bodyPr wrap="square" rtlCol="0">
            <a:spAutoFit/>
          </a:bodyPr>
          <a:lstStyle/>
          <a:p>
            <a:r>
              <a:rPr lang="it-IT" sz="2800" b="1" i="1" dirty="0"/>
              <a:t>Il rischio di dimenticare il tempo e la storia</a:t>
            </a:r>
            <a:endParaRPr lang="it-IT" sz="2800" dirty="0"/>
          </a:p>
        </p:txBody>
      </p:sp>
      <p:sp>
        <p:nvSpPr>
          <p:cNvPr id="6" name="CasellaDiTesto 5">
            <a:extLst>
              <a:ext uri="{FF2B5EF4-FFF2-40B4-BE49-F238E27FC236}">
                <a16:creationId xmlns:a16="http://schemas.microsoft.com/office/drawing/2014/main" id="{F87AEBBA-7499-4324-AB63-F36F09D32CF9}"/>
              </a:ext>
            </a:extLst>
          </p:cNvPr>
          <p:cNvSpPr txBox="1"/>
          <p:nvPr/>
        </p:nvSpPr>
        <p:spPr>
          <a:xfrm>
            <a:off x="368449" y="1110953"/>
            <a:ext cx="9343176" cy="6201698"/>
          </a:xfrm>
          <a:prstGeom prst="rect">
            <a:avLst/>
          </a:prstGeom>
          <a:noFill/>
        </p:spPr>
        <p:txBody>
          <a:bodyPr wrap="square" rtlCol="0">
            <a:spAutoFit/>
          </a:bodyPr>
          <a:lstStyle/>
          <a:p>
            <a:pPr>
              <a:spcAft>
                <a:spcPts val="600"/>
              </a:spcAft>
              <a:buFont typeface="Wingdings" pitchFamily="2" charset="2"/>
              <a:buChar char="§"/>
            </a:pPr>
            <a:r>
              <a:rPr lang="it-IT" dirty="0"/>
              <a:t>  È interessante notare che questa possibilità è contemplata dallo stesso </a:t>
            </a:r>
            <a:r>
              <a:rPr lang="it-IT" dirty="0" err="1"/>
              <a:t>Pina-Cabral</a:t>
            </a:r>
            <a:r>
              <a:rPr lang="it-IT" dirty="0"/>
              <a:t> (1989, pp. 404-405) nel suo “articolo di sette pagine”, anch’esso di fatto una sorta di recensione – molto negativa del libro curato da </a:t>
            </a:r>
            <a:r>
              <a:rPr lang="it-IT" dirty="0" err="1"/>
              <a:t>Gilmore</a:t>
            </a:r>
            <a:r>
              <a:rPr lang="it-IT" dirty="0"/>
              <a:t> (1987):</a:t>
            </a:r>
          </a:p>
          <a:p>
            <a:pPr marL="540000"/>
            <a:r>
              <a:rPr lang="en-GB" sz="1700" dirty="0"/>
              <a:t>Furthermore, </a:t>
            </a:r>
            <a:r>
              <a:rPr lang="en-GB" sz="1700" b="1" dirty="0"/>
              <a:t>relative cultural homogeneity cannot be assessed ahistorically</a:t>
            </a:r>
            <a:r>
              <a:rPr lang="en-GB" sz="1700" dirty="0"/>
              <a:t>. The conditions of marked underdevelopment that have characterized southern Europe in the post-war period are fast changing. The physical similarities between Moroccan and Spanish villages that probably struck the ethnographers of the 1950s may be less apparent in the 1990s. Today, male enforcement of female chastity in Andalusia […] must surely appear radically distinct from practices in Morocco, Libya, or Saudi Arabia. This can be interpreted in two ways:</a:t>
            </a:r>
            <a:r>
              <a:rPr lang="en-GB" sz="1700" b="1" dirty="0"/>
              <a:t> either the similarities in the 1950s were only superficial or political and economic changes since the 1960s have resulted in a redrawing of the ethnographic map</a:t>
            </a:r>
            <a:r>
              <a:rPr lang="en-GB" sz="1700" dirty="0"/>
              <a:t>. Because all similarity is relative, both interpretations may well be correct</a:t>
            </a:r>
            <a:r>
              <a:rPr lang="en-GB" sz="1700" i="1" dirty="0"/>
              <a:t>.  [</a:t>
            </a:r>
            <a:r>
              <a:rPr lang="en-GB" sz="1700" i="1" dirty="0" err="1"/>
              <a:t>grassetto</a:t>
            </a:r>
            <a:r>
              <a:rPr lang="en-GB" sz="1700" i="1" dirty="0"/>
              <a:t> </a:t>
            </a:r>
            <a:r>
              <a:rPr lang="en-GB" sz="1700" i="1" dirty="0" err="1"/>
              <a:t>nostro</a:t>
            </a:r>
            <a:r>
              <a:rPr lang="en-GB" sz="1700" i="1" dirty="0"/>
              <a:t>]</a:t>
            </a:r>
          </a:p>
          <a:p>
            <a:endParaRPr lang="en-GB" dirty="0"/>
          </a:p>
          <a:p>
            <a:pPr marL="288000" lvl="0" indent="-180000">
              <a:buFont typeface="Arial" pitchFamily="34" charset="0"/>
              <a:buChar char="•"/>
            </a:pPr>
            <a:r>
              <a:rPr lang="x-none" sz="1600"/>
              <a:t>João</a:t>
            </a:r>
            <a:r>
              <a:rPr lang="en-GB" sz="1600" dirty="0"/>
              <a:t> de </a:t>
            </a:r>
            <a:r>
              <a:rPr lang="en-GB" sz="1600" dirty="0" err="1"/>
              <a:t>Pina</a:t>
            </a:r>
            <a:r>
              <a:rPr lang="en-GB" sz="1600" dirty="0"/>
              <a:t>-Cabral, “The Mediterranean as a category of regional comparison: a critical view”, </a:t>
            </a:r>
            <a:r>
              <a:rPr lang="en-GB" sz="1600" i="1" dirty="0"/>
              <a:t>Current Anthropology</a:t>
            </a:r>
            <a:r>
              <a:rPr lang="en-GB" sz="1600" dirty="0"/>
              <a:t> 30,1989, pp. 399-406.</a:t>
            </a:r>
            <a:endParaRPr lang="it-IT" sz="1600" dirty="0"/>
          </a:p>
          <a:p>
            <a:endParaRPr lang="it-IT" dirty="0"/>
          </a:p>
          <a:p>
            <a:br>
              <a:rPr lang="en-US" dirty="0"/>
            </a:br>
            <a:endParaRPr lang="it-IT" sz="1400" dirty="0"/>
          </a:p>
          <a:p>
            <a:pPr lvl="0"/>
            <a:endParaRPr lang="it-IT" sz="1400" dirty="0"/>
          </a:p>
          <a:p>
            <a:pPr lvl="0"/>
            <a:endParaRPr lang="it-IT" sz="1400" dirty="0"/>
          </a:p>
          <a:p>
            <a:pPr lvl="0"/>
            <a:endParaRPr lang="it-IT" sz="1400" dirty="0"/>
          </a:p>
          <a:p>
            <a:pPr lvl="0"/>
            <a:endParaRPr lang="it-IT" sz="1400" dirty="0"/>
          </a:p>
          <a:p>
            <a:endParaRPr lang="it-IT" sz="1600"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36969861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1081</TotalTime>
  <Words>1652</Words>
  <Application>Microsoft Office PowerPoint</Application>
  <PresentationFormat>Widescreen</PresentationFormat>
  <Paragraphs>90</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Tahoma</vt:lpstr>
      <vt:lpstr>Wingdings</vt:lpstr>
      <vt:lpstr>Tema di Office</vt:lpstr>
      <vt:lpstr>Antropologia del Mediterraneo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Stefania Stecca</dc:creator>
  <cp:lastModifiedBy>Piero Viazzo</cp:lastModifiedBy>
  <cp:revision>82</cp:revision>
  <dcterms:created xsi:type="dcterms:W3CDTF">2019-05-28T15:53:33Z</dcterms:created>
  <dcterms:modified xsi:type="dcterms:W3CDTF">2020-10-14T08:57:10Z</dcterms:modified>
</cp:coreProperties>
</file>