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ECF42"/>
    <a:srgbClr val="E5454B"/>
    <a:srgbClr val="00622A"/>
    <a:srgbClr val="86603F"/>
    <a:srgbClr val="DE5F9B"/>
    <a:srgbClr val="FFD50C"/>
    <a:srgbClr val="EE7272"/>
    <a:srgbClr val="E3333D"/>
    <a:srgbClr val="5B5A5A"/>
    <a:srgbClr val="807F7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40" autoAdjust="0"/>
    <p:restoredTop sz="95473" autoAdjust="0"/>
  </p:normalViewPr>
  <p:slideViewPr>
    <p:cSldViewPr snapToGrid="0">
      <p:cViewPr varScale="1">
        <p:scale>
          <a:sx n="111" d="100"/>
          <a:sy n="111" d="100"/>
        </p:scale>
        <p:origin x="-43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01041-00F3-4AA7-9215-0A5E7A7DD234}" type="datetimeFigureOut">
              <a:rPr lang="it-IT" smtClean="0"/>
              <a:pPr/>
              <a:t>11/10/2020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0A9B7-C3E5-48B7-B2D7-26B0BC68D6D9}" type="slidenum">
              <a:rPr lang="it-IT" smtClean="0"/>
              <a:pPr/>
              <a:t>‹N›</a:t>
            </a:fld>
            <a:endParaRPr lang="it-IT"/>
          </a:p>
        </p:txBody>
      </p:sp>
    </p:spTree>
    <p:extLst>
      <p:ext uri="{BB962C8B-B14F-4D97-AF65-F5344CB8AC3E}">
        <p14:creationId xmlns:p14="http://schemas.microsoft.com/office/powerpoint/2010/main" xmlns="" val="27646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xmlns="" id="{2C9D2087-53D3-BF40-B6C5-EAEB054420C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olo 1"/>
          <p:cNvSpPr>
            <a:spLocks noGrp="1" noChangeAspect="1"/>
          </p:cNvSpPr>
          <p:nvPr>
            <p:ph type="ctrTitle"/>
          </p:nvPr>
        </p:nvSpPr>
        <p:spPr>
          <a:xfrm>
            <a:off x="1524000" y="1122363"/>
            <a:ext cx="9144000" cy="2387600"/>
          </a:xfrm>
        </p:spPr>
        <p:txBody>
          <a:bodyPr anchor="b"/>
          <a:lstStyle>
            <a:lvl1pPr algn="ctr">
              <a:defRPr sz="6000"/>
            </a:lvl1pPr>
          </a:lstStyle>
          <a:p>
            <a:r>
              <a:rPr lang="it-IT" dirty="0"/>
              <a:t>Fare clic per modificare lo stile del titolo</a:t>
            </a:r>
          </a:p>
        </p:txBody>
      </p:sp>
      <p:sp>
        <p:nvSpPr>
          <p:cNvPr id="3" name="Sottotitolo 2"/>
          <p:cNvSpPr>
            <a:spLocks noGrp="1"/>
          </p:cNvSpPr>
          <p:nvPr>
            <p:ph type="subTitle" idx="1"/>
          </p:nvPr>
        </p:nvSpPr>
        <p:spPr>
          <a:xfrm>
            <a:off x="1768000" y="35968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p:cNvSpPr>
            <a:spLocks noGrp="1"/>
          </p:cNvSpPr>
          <p:nvPr>
            <p:ph type="dt" sz="half" idx="10"/>
          </p:nvPr>
        </p:nvSpPr>
        <p:spPr>
          <a:xfrm flipH="1">
            <a:off x="-340948" y="6485360"/>
            <a:ext cx="1683350" cy="224057"/>
          </a:xfrm>
        </p:spPr>
        <p:txBody>
          <a:bodyPr/>
          <a:lstStyle/>
          <a:p>
            <a:fld id="{51541A12-46E9-4A3F-B36A-FAD7D0A3C1CF}" type="datetime1">
              <a:rPr lang="it-IT" smtClean="0"/>
              <a:pPr/>
              <a:t>11/10/2020</a:t>
            </a:fld>
            <a:endParaRPr lang="it-IT"/>
          </a:p>
        </p:txBody>
      </p:sp>
      <p:pic>
        <p:nvPicPr>
          <p:cNvPr id="10" name="Immagine 9">
            <a:extLst>
              <a:ext uri="{FF2B5EF4-FFF2-40B4-BE49-F238E27FC236}">
                <a16:creationId xmlns:a16="http://schemas.microsoft.com/office/drawing/2014/main" xmlns="" id="{405C6F64-3921-C34E-959F-601BF7932FAB}"/>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753169" y="211756"/>
            <a:ext cx="2685662" cy="1104740"/>
          </a:xfrm>
          <a:prstGeom prst="rect">
            <a:avLst/>
          </a:prstGeom>
        </p:spPr>
      </p:pic>
    </p:spTree>
    <p:extLst>
      <p:ext uri="{BB962C8B-B14F-4D97-AF65-F5344CB8AC3E}">
        <p14:creationId xmlns:p14="http://schemas.microsoft.com/office/powerpoint/2010/main" xmlns="" val="361651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C645AEF-268B-496A-B418-DC856C112DDA}" type="datetime1">
              <a:rPr lang="it-IT" smtClean="0"/>
              <a:pPr/>
              <a:t>11/10/2020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smtClean="0"/>
              <a:t>Antropologia del Mediterraneo</a:t>
            </a:r>
            <a:endParaRPr lang="it-IT"/>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xmlns="" id="{7D866379-DDF8-1445-94E1-35E78CD48637}"/>
              </a:ext>
            </a:extLst>
          </p:cNvPr>
          <p:cNvSpPr/>
          <p:nvPr userDrawn="1"/>
        </p:nvSpPr>
        <p:spPr>
          <a:xfrm>
            <a:off x="0" y="5563402"/>
            <a:ext cx="12192000" cy="1294598"/>
          </a:xfrm>
          <a:prstGeom prst="rect">
            <a:avLst/>
          </a:prstGeom>
          <a:solidFill>
            <a:srgbClr val="DE5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301058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A93078C8-9F61-4270-865C-545DC3EAB4CB}" type="datetime1">
              <a:rPr lang="it-IT" smtClean="0"/>
              <a:pPr/>
              <a:t>11/10/2020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smtClean="0"/>
              <a:t>Antropologia del Mediterraneo</a:t>
            </a:r>
            <a:endParaRPr lang="it-IT"/>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xmlns="" id="{7D866379-DDF8-1445-94E1-35E78CD48637}"/>
              </a:ext>
            </a:extLst>
          </p:cNvPr>
          <p:cNvSpPr/>
          <p:nvPr userDrawn="1"/>
        </p:nvSpPr>
        <p:spPr>
          <a:xfrm>
            <a:off x="0" y="5563402"/>
            <a:ext cx="12192000" cy="1294598"/>
          </a:xfrm>
          <a:prstGeom prst="rect">
            <a:avLst/>
          </a:prstGeom>
          <a:solidFill>
            <a:srgbClr val="8660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78825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A1C6008-06C0-48EF-92AD-2D8BE980B3E3}" type="datetime1">
              <a:rPr lang="it-IT" smtClean="0"/>
              <a:pPr/>
              <a:t>11/10/2020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smtClean="0"/>
              <a:t>Antropologia del Mediterraneo</a:t>
            </a:r>
            <a:endParaRPr lang="it-IT"/>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xmlns="" id="{7D866379-DDF8-1445-94E1-35E78CD48637}"/>
              </a:ext>
            </a:extLst>
          </p:cNvPr>
          <p:cNvSpPr/>
          <p:nvPr userDrawn="1"/>
        </p:nvSpPr>
        <p:spPr>
          <a:xfrm>
            <a:off x="0" y="5563402"/>
            <a:ext cx="12192000" cy="1294598"/>
          </a:xfrm>
          <a:prstGeom prst="rect">
            <a:avLst/>
          </a:prstGeom>
          <a:solidFill>
            <a:srgbClr val="0062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08987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5E9F6806-5766-427D-AFC0-3C50D496BE5C}" type="datetime1">
              <a:rPr lang="it-IT" smtClean="0"/>
              <a:pPr/>
              <a:t>11/10/2020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smtClean="0"/>
              <a:t>Antropologia del Mediterraneo</a:t>
            </a:r>
            <a:endParaRPr lang="it-IT"/>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xmlns="" id="{7D866379-DDF8-1445-94E1-35E78CD48637}"/>
              </a:ext>
            </a:extLst>
          </p:cNvPr>
          <p:cNvSpPr/>
          <p:nvPr userDrawn="1"/>
        </p:nvSpPr>
        <p:spPr>
          <a:xfrm>
            <a:off x="0" y="5563402"/>
            <a:ext cx="12192000" cy="1294598"/>
          </a:xfrm>
          <a:prstGeom prst="rect">
            <a:avLst/>
          </a:prstGeom>
          <a:solidFill>
            <a:srgbClr val="E5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11640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BD2F5C41-928C-465E-928F-4A30B291D5FE}" type="datetime1">
              <a:rPr lang="it-IT" smtClean="0"/>
              <a:pPr/>
              <a:t>11/10/2020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smtClean="0"/>
              <a:t>Antropologia del Mediterraneo</a:t>
            </a:r>
            <a:endParaRPr lang="it-IT"/>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xmlns="" id="{7D866379-DDF8-1445-94E1-35E78CD48637}"/>
              </a:ext>
            </a:extLst>
          </p:cNvPr>
          <p:cNvSpPr/>
          <p:nvPr userDrawn="1"/>
        </p:nvSpPr>
        <p:spPr>
          <a:xfrm>
            <a:off x="0" y="5563402"/>
            <a:ext cx="12192000" cy="1294598"/>
          </a:xfrm>
          <a:prstGeom prst="rect">
            <a:avLst/>
          </a:prstGeom>
          <a:solidFill>
            <a:srgbClr val="BEC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3849079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474C0-EF0B-40BA-B7B5-0B45272EA818}" type="datetime1">
              <a:rPr lang="it-IT" smtClean="0"/>
              <a:pPr/>
              <a:t>11/10/2020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Antropologia del Mediterraneo</a:t>
            </a: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D0DC9-7625-4210-859B-42F81EE27038}" type="slidenum">
              <a:rPr lang="it-IT" smtClean="0"/>
              <a:pPr/>
              <a:t>‹N›</a:t>
            </a:fld>
            <a:endParaRPr lang="it-IT"/>
          </a:p>
        </p:txBody>
      </p:sp>
    </p:spTree>
    <p:extLst>
      <p:ext uri="{BB962C8B-B14F-4D97-AF65-F5344CB8AC3E}">
        <p14:creationId xmlns:p14="http://schemas.microsoft.com/office/powerpoint/2010/main" xmlns="" val="3495950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868213"/>
            <a:ext cx="12192000" cy="1389506"/>
          </a:xfrm>
        </p:spPr>
        <p:txBody>
          <a:bodyPr>
            <a:normAutofit/>
          </a:bodyPr>
          <a:lstStyle/>
          <a:p>
            <a:r>
              <a:rPr lang="it-IT" sz="3600" b="1" dirty="0" smtClean="0">
                <a:latin typeface="Tahoma" panose="020B0604030504040204" pitchFamily="34" charset="0"/>
                <a:ea typeface="Tahoma" panose="020B0604030504040204" pitchFamily="34" charset="0"/>
                <a:cs typeface="Tahoma" panose="020B0604030504040204" pitchFamily="34" charset="0"/>
              </a:rPr>
              <a:t>Antropologia del Mediterraneo</a:t>
            </a:r>
            <a:endParaRPr lang="it-IT" sz="3600" b="1" dirty="0">
              <a:latin typeface="Tahoma" panose="020B0604030504040204" pitchFamily="34" charset="0"/>
              <a:ea typeface="Tahoma" panose="020B0604030504040204" pitchFamily="34" charset="0"/>
              <a:cs typeface="Tahoma" panose="020B0604030504040204" pitchFamily="34" charset="0"/>
            </a:endParaRPr>
          </a:p>
        </p:txBody>
      </p:sp>
      <p:sp>
        <p:nvSpPr>
          <p:cNvPr id="3" name="Sottotitolo 2"/>
          <p:cNvSpPr>
            <a:spLocks noGrp="1"/>
          </p:cNvSpPr>
          <p:nvPr>
            <p:ph type="subTitle" idx="1"/>
          </p:nvPr>
        </p:nvSpPr>
        <p:spPr>
          <a:xfrm>
            <a:off x="0" y="2301007"/>
            <a:ext cx="12182818" cy="1655762"/>
          </a:xfrm>
        </p:spPr>
        <p:txBody>
          <a:bodyPr>
            <a:normAutofit/>
          </a:bodyPr>
          <a:lstStyle/>
          <a:p>
            <a:r>
              <a:rPr lang="it-IT" sz="2800" dirty="0" smtClean="0">
                <a:latin typeface="Tahoma" panose="020B0604030504040204" pitchFamily="34" charset="0"/>
                <a:ea typeface="Tahoma" panose="020B0604030504040204" pitchFamily="34" charset="0"/>
                <a:cs typeface="Tahoma" panose="020B0604030504040204" pitchFamily="34" charset="0"/>
              </a:rPr>
              <a:t>Proff. Paola Sacchi e Pier Paolo </a:t>
            </a:r>
            <a:r>
              <a:rPr lang="it-IT" sz="2800" dirty="0" err="1" smtClean="0">
                <a:latin typeface="Tahoma" panose="020B0604030504040204" pitchFamily="34" charset="0"/>
                <a:ea typeface="Tahoma" panose="020B0604030504040204" pitchFamily="34" charset="0"/>
                <a:cs typeface="Tahoma" panose="020B0604030504040204" pitchFamily="34" charset="0"/>
              </a:rPr>
              <a:t>Viazzo</a:t>
            </a:r>
            <a:endParaRPr lang="it-IT" sz="2800" dirty="0">
              <a:latin typeface="Tahoma" panose="020B0604030504040204" pitchFamily="34" charset="0"/>
              <a:ea typeface="Tahoma" panose="020B0604030504040204" pitchFamily="34" charset="0"/>
              <a:cs typeface="Tahoma" panose="020B0604030504040204" pitchFamily="34" charset="0"/>
            </a:endParaRPr>
          </a:p>
        </p:txBody>
      </p:sp>
      <p:sp>
        <p:nvSpPr>
          <p:cNvPr id="7" name="Sottotitolo 2">
            <a:extLst>
              <a:ext uri="{FF2B5EF4-FFF2-40B4-BE49-F238E27FC236}">
                <a16:creationId xmlns:a16="http://schemas.microsoft.com/office/drawing/2014/main" xmlns="" id="{B4C35D45-9251-4921-B7D8-DD171060F540}"/>
              </a:ext>
            </a:extLst>
          </p:cNvPr>
          <p:cNvSpPr txBox="1">
            <a:spLocks/>
          </p:cNvSpPr>
          <p:nvPr/>
        </p:nvSpPr>
        <p:spPr>
          <a:xfrm>
            <a:off x="9182" y="3085600"/>
            <a:ext cx="12182818" cy="871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1600" b="1" i="1" dirty="0" smtClean="0">
                <a:latin typeface="Tahoma" panose="020B0604030504040204" pitchFamily="34" charset="0"/>
                <a:ea typeface="Tahoma" panose="020B0604030504040204" pitchFamily="34" charset="0"/>
                <a:cs typeface="Tahoma" panose="020B0604030504040204" pitchFamily="34" charset="0"/>
              </a:rPr>
              <a:t>A.A</a:t>
            </a:r>
            <a:r>
              <a:rPr lang="it-IT" sz="1600" b="1" i="1" dirty="0">
                <a:latin typeface="Tahoma" panose="020B0604030504040204" pitchFamily="34" charset="0"/>
                <a:ea typeface="Tahoma" panose="020B0604030504040204" pitchFamily="34" charset="0"/>
                <a:cs typeface="Tahoma" panose="020B0604030504040204" pitchFamily="34" charset="0"/>
              </a:rPr>
              <a:t>. 2020/21</a:t>
            </a:r>
          </a:p>
          <a:p>
            <a:r>
              <a:rPr lang="it-IT" sz="1600" b="1" i="1" dirty="0" smtClean="0">
                <a:latin typeface="Tahoma" panose="020B0604030504040204" pitchFamily="34" charset="0"/>
                <a:ea typeface="Tahoma" panose="020B0604030504040204" pitchFamily="34" charset="0"/>
                <a:cs typeface="Tahoma" panose="020B0604030504040204" pitchFamily="34" charset="0"/>
              </a:rPr>
              <a:t>Corsi </a:t>
            </a:r>
            <a:r>
              <a:rPr lang="it-IT" sz="1600" b="1" i="1" dirty="0">
                <a:latin typeface="Tahoma" panose="020B0604030504040204" pitchFamily="34" charset="0"/>
                <a:ea typeface="Tahoma" panose="020B0604030504040204" pitchFamily="34" charset="0"/>
                <a:cs typeface="Tahoma" panose="020B0604030504040204" pitchFamily="34" charset="0"/>
              </a:rPr>
              <a:t>di laurea </a:t>
            </a:r>
            <a:r>
              <a:rPr lang="it-IT" sz="1600" b="1" i="1" dirty="0" smtClean="0">
                <a:latin typeface="Tahoma" panose="020B0604030504040204" pitchFamily="34" charset="0"/>
                <a:ea typeface="Tahoma" panose="020B0604030504040204" pitchFamily="34" charset="0"/>
                <a:cs typeface="Tahoma" panose="020B0604030504040204" pitchFamily="34" charset="0"/>
              </a:rPr>
              <a:t>in Scienze internazionali – Antropologia culturale e Etnologia</a:t>
            </a:r>
            <a:endParaRPr lang="it-IT" sz="16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822531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E9D5F10E-50F4-4326-9914-0CBFEFF1875B}"/>
              </a:ext>
            </a:extLst>
          </p:cNvPr>
          <p:cNvSpPr txBox="1"/>
          <p:nvPr/>
        </p:nvSpPr>
        <p:spPr>
          <a:xfrm>
            <a:off x="0" y="282337"/>
            <a:ext cx="12192000" cy="523220"/>
          </a:xfrm>
          <a:prstGeom prst="rect">
            <a:avLst/>
          </a:prstGeom>
          <a:noFill/>
        </p:spPr>
        <p:txBody>
          <a:bodyPr wrap="square" rtlCol="0">
            <a:spAutoFit/>
          </a:bodyPr>
          <a:lstStyle/>
          <a:p>
            <a:pPr lvl="0"/>
            <a:r>
              <a:rPr lang="it-IT" sz="2800" b="1" i="1" dirty="0" smtClean="0"/>
              <a:t>Esotizzazione</a:t>
            </a:r>
            <a:endParaRPr kumimoji="0" lang="it-IT" sz="2600" b="1" i="1"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3E346584-B317-4747-94F7-DF50B95DF597}"/>
              </a:ext>
            </a:extLst>
          </p:cNvPr>
          <p:cNvSpPr txBox="1"/>
          <p:nvPr/>
        </p:nvSpPr>
        <p:spPr>
          <a:xfrm>
            <a:off x="368449" y="1016951"/>
            <a:ext cx="9343176" cy="4401205"/>
          </a:xfrm>
          <a:prstGeom prst="rect">
            <a:avLst/>
          </a:prstGeom>
          <a:noFill/>
        </p:spPr>
        <p:txBody>
          <a:bodyPr wrap="square" rtlCol="0">
            <a:spAutoFit/>
          </a:bodyPr>
          <a:lstStyle/>
          <a:p>
            <a:pPr lvl="0">
              <a:spcAft>
                <a:spcPts val="900"/>
              </a:spcAft>
              <a:buFont typeface="Wingdings" pitchFamily="2" charset="2"/>
              <a:buChar char="§"/>
            </a:pPr>
            <a:r>
              <a:rPr lang="it-IT" dirty="0" smtClean="0"/>
              <a:t> Il primo peccato di cui si sarebbero macchiati gli antropologi provenienti dall’Europa settentrionale o da oltre Atlantico sarebbe stato, secondo </a:t>
            </a:r>
            <a:r>
              <a:rPr lang="it-IT" dirty="0" err="1" smtClean="0"/>
              <a:t>Pina-Cabral</a:t>
            </a:r>
            <a:r>
              <a:rPr lang="it-IT" dirty="0" smtClean="0"/>
              <a:t>, quello dell’</a:t>
            </a:r>
            <a:r>
              <a:rPr lang="it-IT" b="1" i="1" dirty="0" smtClean="0"/>
              <a:t>esotizzazione</a:t>
            </a:r>
            <a:r>
              <a:rPr lang="it-IT" b="1" dirty="0" smtClean="0"/>
              <a:t>,</a:t>
            </a:r>
            <a:r>
              <a:rPr lang="it-IT" dirty="0" smtClean="0"/>
              <a:t> già denunciato da Just: soprattutto coloro che avevano scelto per le loro ricerche i paesi dell’Europa meridionale, imbarazzati dall’eccessiva vicinanza e “domesticità” delle società da loro studiate avrebbero sottolineato i tratti che più sembravano allontanare queste società da quelle da cui provenivano e le avvicinavano invece al meno controversamente esotico Medio Oriente.</a:t>
            </a:r>
          </a:p>
          <a:p>
            <a:pPr lvl="0">
              <a:spcAft>
                <a:spcPts val="600"/>
              </a:spcAft>
              <a:buFont typeface="Wingdings" pitchFamily="2" charset="2"/>
              <a:buChar char="§"/>
            </a:pPr>
            <a:r>
              <a:rPr lang="it-IT" dirty="0" smtClean="0"/>
              <a:t> </a:t>
            </a:r>
            <a:r>
              <a:rPr lang="it-IT" dirty="0" err="1" smtClean="0"/>
              <a:t>Pina-Cabral</a:t>
            </a:r>
            <a:r>
              <a:rPr lang="it-IT" dirty="0" smtClean="0"/>
              <a:t> si domanda ad esempio che cosa siano veramente i «codici mediterranei di castità femminile» a cui, nel volume curato da </a:t>
            </a:r>
            <a:r>
              <a:rPr lang="it-IT" dirty="0" err="1" smtClean="0"/>
              <a:t>Gilmore</a:t>
            </a:r>
            <a:r>
              <a:rPr lang="it-IT" dirty="0" smtClean="0"/>
              <a:t>, aveva dedicato un’analisi comparativa l’antropologa americana Maureen Giovannini (1987):</a:t>
            </a:r>
          </a:p>
          <a:p>
            <a:pPr marL="360000" lvl="0"/>
            <a:r>
              <a:rPr lang="it-IT" dirty="0" smtClean="0"/>
              <a:t>«Perché compariamo una situazione come quella dell’Andalusia, dove le donne lavorano nei campi, ereditano e mantengono il controllo delle loro proprietà, non sono velate o segregate, e dove i modelli di residenza tendono a rafforzare la </a:t>
            </a:r>
            <a:r>
              <a:rPr lang="it-IT" dirty="0" err="1" smtClean="0"/>
              <a:t>matrifocalità</a:t>
            </a:r>
            <a:r>
              <a:rPr lang="it-IT" dirty="0" smtClean="0"/>
              <a:t>, con le forme alquanto più estreme di imposizione della castità femminile nelle regioni islamiche? Non sarebbe più appropriata una comparazione con il resto dell’Europa occidentale?» (</a:t>
            </a:r>
            <a:r>
              <a:rPr lang="it-IT" dirty="0" err="1" smtClean="0"/>
              <a:t>Pina-Cabral</a:t>
            </a:r>
            <a:r>
              <a:rPr lang="it-IT" dirty="0" smtClean="0"/>
              <a:t> 1989: 402).</a:t>
            </a:r>
          </a:p>
          <a:p>
            <a:r>
              <a:rPr lang="x-none" smtClean="0"/>
              <a:t> </a:t>
            </a:r>
            <a:endParaRPr lang="it-IT" dirty="0" smtClean="0"/>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spTree>
    <p:extLst>
      <p:ext uri="{BB962C8B-B14F-4D97-AF65-F5344CB8AC3E}">
        <p14:creationId xmlns="" xmlns:p14="http://schemas.microsoft.com/office/powerpoint/2010/main" val="1437376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82337"/>
            <a:ext cx="12192000" cy="523220"/>
          </a:xfrm>
          <a:prstGeom prst="rect">
            <a:avLst/>
          </a:prstGeom>
          <a:noFill/>
        </p:spPr>
        <p:txBody>
          <a:bodyPr wrap="square" rtlCol="0">
            <a:spAutoFit/>
          </a:bodyPr>
          <a:lstStyle/>
          <a:p>
            <a:pPr lvl="0"/>
            <a:r>
              <a:rPr lang="it-IT" sz="2800" b="1" i="1" dirty="0" smtClean="0"/>
              <a:t>Omogeneizzazione e comparativismo indebito</a:t>
            </a:r>
            <a:endParaRPr lang="it-IT" sz="2800" b="1" dirty="0"/>
          </a:p>
        </p:txBody>
      </p:sp>
      <p:sp>
        <p:nvSpPr>
          <p:cNvPr id="4" name="Titolo 1">
            <a:extLst>
              <a:ext uri="{FF2B5EF4-FFF2-40B4-BE49-F238E27FC236}">
                <a16:creationId xmlns="" xmlns:a16="http://schemas.microsoft.com/office/drawing/2014/main" id="{4F99FC27-69F9-44E9-BC6D-315AC5994CC7}"/>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5" name="Titolo 1">
            <a:extLst>
              <a:ext uri="{FF2B5EF4-FFF2-40B4-BE49-F238E27FC236}">
                <a16:creationId xmlns="" xmlns:a16="http://schemas.microsoft.com/office/drawing/2014/main" id="{22975BDD-81D4-4393-A279-371977DC3842}"/>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55151FA4-0FF2-4823-B20B-CCA58ADA0C43}"/>
              </a:ext>
            </a:extLst>
          </p:cNvPr>
          <p:cNvSpPr txBox="1"/>
          <p:nvPr/>
        </p:nvSpPr>
        <p:spPr>
          <a:xfrm>
            <a:off x="368449" y="1068224"/>
            <a:ext cx="9343176" cy="4439677"/>
          </a:xfrm>
          <a:prstGeom prst="rect">
            <a:avLst/>
          </a:prstGeom>
          <a:noFill/>
        </p:spPr>
        <p:txBody>
          <a:bodyPr wrap="square" rtlCol="0">
            <a:spAutoFit/>
          </a:bodyPr>
          <a:lstStyle/>
          <a:p>
            <a:pPr lvl="0">
              <a:spcAft>
                <a:spcPts val="900"/>
              </a:spcAft>
              <a:buFont typeface="Wingdings" pitchFamily="2" charset="2"/>
              <a:buChar char="§"/>
            </a:pPr>
            <a:r>
              <a:rPr lang="it-IT" dirty="0" smtClean="0"/>
              <a:t> </a:t>
            </a:r>
            <a:r>
              <a:rPr lang="x-none" smtClean="0"/>
              <a:t>Il secondo peccato è quello della </a:t>
            </a:r>
            <a:r>
              <a:rPr lang="x-none" b="1" i="1" smtClean="0"/>
              <a:t>omogeneizzazione</a:t>
            </a:r>
            <a:r>
              <a:rPr lang="x-none" smtClean="0"/>
              <a:t>. Facendo proprie le critiche di Herzfeld, anche Pina-Cabral sostiene che per legittimare la neonata “antropologia del Mediterraneo” sarebbe stata esagerata l’omogeneità dell’area designata da questa etichetta, portando in genere come prova la diffusione di vaghi tratti culturali. Ma si tratta di una omogeneità presunta, piuttosto che dimostrata, che non regge a un esame accurato e scevro da preconcetti del materiale etnografico.</a:t>
            </a:r>
            <a:endParaRPr lang="it-IT" dirty="0" smtClean="0"/>
          </a:p>
          <a:p>
            <a:pPr lvl="0">
              <a:spcAft>
                <a:spcPts val="200"/>
              </a:spcAft>
              <a:buFont typeface="Wingdings" pitchFamily="2" charset="2"/>
              <a:buChar char="§"/>
            </a:pPr>
            <a:r>
              <a:rPr lang="it-IT" dirty="0" smtClean="0"/>
              <a:t> Il terzo peccato consiste invece in un </a:t>
            </a:r>
            <a:r>
              <a:rPr lang="it-IT" b="1" i="1" dirty="0" smtClean="0"/>
              <a:t>comparativismo indebitamente circoscritto.</a:t>
            </a:r>
          </a:p>
          <a:p>
            <a:pPr marL="540000" lvl="0">
              <a:spcAft>
                <a:spcPts val="200"/>
              </a:spcAft>
            </a:pPr>
            <a:r>
              <a:rPr lang="it-IT" dirty="0" smtClean="0"/>
              <a:t>- Come abbiamo visto,  l’obiettivo del libro di John Davis era di stimolare un maggiore comparativismo negli studi di antropologia del Mediterraneo.</a:t>
            </a:r>
          </a:p>
          <a:p>
            <a:pPr marL="540000" lvl="0">
              <a:spcAft>
                <a:spcPts val="200"/>
              </a:spcAft>
              <a:buFontTx/>
              <a:buChar char="-"/>
            </a:pPr>
            <a:r>
              <a:rPr lang="it-IT" dirty="0" smtClean="0"/>
              <a:t> Secondo </a:t>
            </a:r>
            <a:r>
              <a:rPr lang="it-IT" dirty="0" err="1" smtClean="0"/>
              <a:t>Pina-Cabral</a:t>
            </a:r>
            <a:r>
              <a:rPr lang="it-IT" dirty="0" smtClean="0"/>
              <a:t>, il libro di Davis contribuisce però a confinare aprioristicamente la comparazione a località che ricadono all’interno del perimetro (arbitrariamente definito) dell’area culturale mediterranea.</a:t>
            </a:r>
          </a:p>
          <a:p>
            <a:pPr marL="540000" lvl="0">
              <a:spcAft>
                <a:spcPts val="200"/>
              </a:spcAft>
              <a:buFontTx/>
              <a:buChar char="-"/>
            </a:pPr>
            <a:r>
              <a:rPr lang="it-IT" dirty="0" smtClean="0"/>
              <a:t> Questo incoraggia confronti tra le due sponde del Mediterraneo e tra comunità cristiane e musulmane, precludendo così alla comparazione altri sbocchi e la ricerca di strategie metodologiche più solide e giustificate.</a:t>
            </a:r>
            <a:endParaRPr lang="it-IT" dirty="0"/>
          </a:p>
        </p:txBody>
      </p:sp>
      <p:sp>
        <p:nvSpPr>
          <p:cNvPr id="2" name="Segnaposto piè di pagina 1"/>
          <p:cNvSpPr>
            <a:spLocks noGrp="1"/>
          </p:cNvSpPr>
          <p:nvPr>
            <p:ph type="ftr" sz="quarter" idx="11"/>
          </p:nvPr>
        </p:nvSpPr>
        <p:spPr/>
        <p:txBody>
          <a:bodyPr/>
          <a:lstStyle/>
          <a:p>
            <a:r>
              <a:rPr lang="it-IT"/>
              <a:t>Antropologia del Mediterraneo</a:t>
            </a:r>
          </a:p>
        </p:txBody>
      </p:sp>
    </p:spTree>
    <p:extLst>
      <p:ext uri="{BB962C8B-B14F-4D97-AF65-F5344CB8AC3E}">
        <p14:creationId xmlns="" xmlns:p14="http://schemas.microsoft.com/office/powerpoint/2010/main" val="886188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62677D1-11EA-4653-9C88-1FF5DF9B2F64}"/>
              </a:ext>
            </a:extLst>
          </p:cNvPr>
          <p:cNvSpPr txBox="1"/>
          <p:nvPr/>
        </p:nvSpPr>
        <p:spPr>
          <a:xfrm>
            <a:off x="0" y="282337"/>
            <a:ext cx="12192000" cy="1815882"/>
          </a:xfrm>
          <a:prstGeom prst="rect">
            <a:avLst/>
          </a:prstGeom>
          <a:noFill/>
        </p:spPr>
        <p:txBody>
          <a:bodyPr wrap="square" rtlCol="0">
            <a:spAutoFit/>
          </a:bodyPr>
          <a:lstStyle/>
          <a:p>
            <a:pPr lvl="0"/>
            <a:r>
              <a:rPr lang="it-IT" sz="2800" b="1" i="1" dirty="0" smtClean="0"/>
              <a:t>I pisticcesi sono più simili ai libici o ai piemontesi?</a:t>
            </a:r>
            <a:endParaRPr lang="it-IT" sz="2800" b="1" i="1" dirty="0"/>
          </a:p>
          <a:p>
            <a:pPr lvl="0"/>
            <a:r>
              <a:rPr lang="it-IT" sz="2800" b="1" i="1" dirty="0"/>
              <a:t> </a:t>
            </a:r>
          </a:p>
          <a:p>
            <a:pPr lvl="0"/>
            <a:endParaRPr lang="it-IT" sz="2800" b="1" dirty="0"/>
          </a:p>
          <a:p>
            <a:pPr lvl="0"/>
            <a:endParaRPr lang="it-IT" sz="2800" b="1" i="1" dirty="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7" name="Rettangolo 6"/>
          <p:cNvSpPr/>
          <p:nvPr/>
        </p:nvSpPr>
        <p:spPr>
          <a:xfrm>
            <a:off x="324740" y="1102408"/>
            <a:ext cx="8990176" cy="4016484"/>
          </a:xfrm>
          <a:prstGeom prst="rect">
            <a:avLst/>
          </a:prstGeom>
        </p:spPr>
        <p:txBody>
          <a:bodyPr wrap="square">
            <a:spAutoFit/>
          </a:bodyPr>
          <a:lstStyle/>
          <a:p>
            <a:pPr lvl="0">
              <a:buFont typeface="Wingdings" pitchFamily="2" charset="2"/>
              <a:buChar char="§"/>
            </a:pPr>
            <a:r>
              <a:rPr lang="it-IT" sz="1600" dirty="0"/>
              <a:t> </a:t>
            </a:r>
            <a:r>
              <a:rPr lang="it-IT" sz="1600" dirty="0" smtClean="0"/>
              <a:t> </a:t>
            </a:r>
            <a:r>
              <a:rPr lang="x-none" sz="1700" smtClean="0"/>
              <a:t>Se i saggi del volume a cura di Gilmore, scrive abrasivamente Pina-Cabral (</a:t>
            </a:r>
            <a:r>
              <a:rPr lang="it-IT" sz="1700" dirty="0" smtClean="0"/>
              <a:t>1989: </a:t>
            </a:r>
            <a:r>
              <a:rPr lang="x-none" sz="1700" smtClean="0"/>
              <a:t>403-404), «non avessero iniziato comparando una cittadina andalusa con un remoto villaggio dell’Anatolia centrale, con la Libia di Gheddafi, con i pastori cretesi e con le bellicose tribù delle alture del Marocco orientale, e l’avessero invece comparata con più vicine comunità in Portogallo, in Spagna e nella Francia meridionale, allora i risultati sarebbero stati meno grotteschi. […] Per il momento, a mio parere, l’ovvio compito che ci compete è comparare società che occupano spazi linguistici, religiosi, economici e storici adiacenti e poi passare a comparazioni lievemente più allargate».</a:t>
            </a:r>
            <a:endParaRPr lang="it-IT" sz="1700" dirty="0" smtClean="0"/>
          </a:p>
          <a:p>
            <a:endParaRPr lang="it-IT" sz="1700" dirty="0" smtClean="0"/>
          </a:p>
          <a:p>
            <a:pPr>
              <a:buFont typeface="Wingdings" pitchFamily="2" charset="2"/>
              <a:buChar char="§"/>
            </a:pPr>
            <a:r>
              <a:rPr lang="it-IT" sz="1700" dirty="0" smtClean="0"/>
              <a:t> E ancora: «I montanari dell’Algarve [regione del Portogallo meridionale] sono davvero più simili ai marocchini che agli abitanti del </a:t>
            </a:r>
            <a:r>
              <a:rPr lang="it-IT" sz="1700" dirty="0" err="1" smtClean="0"/>
              <a:t>Minho</a:t>
            </a:r>
            <a:r>
              <a:rPr lang="it-IT" sz="1700" dirty="0" smtClean="0"/>
              <a:t> [regione del Portogallo settentrionale]? E gli andalusi sono davvero più simili ai tunisini che ai galiziani? E i pisticcesi sono davvero più simili ai libici che ai piemontesi? I greci somigliano più agli egiziani che agli altri popoli balcanici? La mia risposta è che la concezione del bacino mediterraneo come “area culturale” è più utile come mezzo per distanziare gli antropologi anglo-americani dalle popolazioni che studiano che come uno strumento per dar senso delle omogeneità e delle differenze culturali che caratterizzano la regione»</a:t>
            </a:r>
            <a:r>
              <a:rPr lang="it-IT" sz="1700" i="1" dirty="0" smtClean="0"/>
              <a:t> (ivi: </a:t>
            </a:r>
            <a:r>
              <a:rPr lang="it-IT" sz="1700" dirty="0" smtClean="0"/>
              <a:t>402).</a:t>
            </a:r>
            <a:endParaRPr lang="it-IT" sz="1700" dirty="0"/>
          </a:p>
        </p:txBody>
      </p:sp>
    </p:spTree>
    <p:extLst>
      <p:ext uri="{BB962C8B-B14F-4D97-AF65-F5344CB8AC3E}">
        <p14:creationId xmlns="" xmlns:p14="http://schemas.microsoft.com/office/powerpoint/2010/main" val="3555252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2826240-1EE6-4DEE-B135-F171CE860655}"/>
              </a:ext>
            </a:extLst>
          </p:cNvPr>
          <p:cNvSpPr txBox="1"/>
          <p:nvPr/>
        </p:nvSpPr>
        <p:spPr>
          <a:xfrm>
            <a:off x="0" y="282339"/>
            <a:ext cx="12192000" cy="1384995"/>
          </a:xfrm>
          <a:prstGeom prst="rect">
            <a:avLst/>
          </a:prstGeom>
          <a:noFill/>
        </p:spPr>
        <p:txBody>
          <a:bodyPr wrap="square" rtlCol="0">
            <a:spAutoFit/>
          </a:bodyPr>
          <a:lstStyle/>
          <a:p>
            <a:r>
              <a:rPr lang="it-IT" sz="2800" b="1" i="1" dirty="0" smtClean="0"/>
              <a:t>Ritornando a antropologi anglo-sassoni </a:t>
            </a:r>
            <a:r>
              <a:rPr lang="it-IT" sz="2800" b="1" dirty="0" smtClean="0"/>
              <a:t>vs.</a:t>
            </a:r>
            <a:r>
              <a:rPr lang="it-IT" sz="2800" b="1" i="1" dirty="0" smtClean="0"/>
              <a:t> antropologi nativi …</a:t>
            </a:r>
          </a:p>
          <a:p>
            <a:endParaRPr lang="it-IT" sz="2800" dirty="0"/>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BB9F990E-EB22-440F-834E-4102C7B115E2}"/>
              </a:ext>
            </a:extLst>
          </p:cNvPr>
          <p:cNvSpPr txBox="1"/>
          <p:nvPr/>
        </p:nvSpPr>
        <p:spPr>
          <a:xfrm>
            <a:off x="351357" y="1034042"/>
            <a:ext cx="9343176" cy="4426812"/>
          </a:xfrm>
          <a:prstGeom prst="rect">
            <a:avLst/>
          </a:prstGeom>
          <a:noFill/>
        </p:spPr>
        <p:txBody>
          <a:bodyPr wrap="square" rtlCol="0">
            <a:spAutoFit/>
          </a:bodyPr>
          <a:lstStyle/>
          <a:p>
            <a:pPr>
              <a:spcAft>
                <a:spcPts val="900"/>
              </a:spcAft>
              <a:buFont typeface="Wingdings" pitchFamily="2" charset="2"/>
              <a:buChar char="§"/>
            </a:pPr>
            <a:r>
              <a:rPr lang="it-IT" dirty="0" smtClean="0"/>
              <a:t> </a:t>
            </a:r>
            <a:r>
              <a:rPr lang="it-IT" sz="1750" dirty="0" smtClean="0"/>
              <a:t>Emerge con chiarezza in questo passaggio del testo la forte vena polemica che </a:t>
            </a:r>
            <a:r>
              <a:rPr lang="it-IT" sz="1750" dirty="0" err="1" smtClean="0"/>
              <a:t>Pina-Cabral</a:t>
            </a:r>
            <a:r>
              <a:rPr lang="it-IT" sz="1750" dirty="0" smtClean="0"/>
              <a:t> manifesta nei confronti degli «antropologi anglo-americani». Non si può fare a meno di notare, a questo proposito, che </a:t>
            </a:r>
            <a:r>
              <a:rPr lang="it-IT" sz="1750" dirty="0" err="1" smtClean="0"/>
              <a:t>Pina-Cabral</a:t>
            </a:r>
            <a:r>
              <a:rPr lang="it-IT" sz="1750" dirty="0" smtClean="0"/>
              <a:t> – insieme al catalano </a:t>
            </a:r>
            <a:r>
              <a:rPr lang="it-IT" sz="1750" dirty="0" err="1" smtClean="0"/>
              <a:t>Josep</a:t>
            </a:r>
            <a:r>
              <a:rPr lang="it-IT" sz="1750" dirty="0" smtClean="0"/>
              <a:t> </a:t>
            </a:r>
            <a:r>
              <a:rPr lang="it-IT" sz="1750" dirty="0" err="1" smtClean="0"/>
              <a:t>Llobera</a:t>
            </a:r>
            <a:r>
              <a:rPr lang="it-IT" sz="1750" dirty="0" smtClean="0"/>
              <a:t>, autore qualche anno prima di un non meno virulento attacco a una «antropologia del Mediterraneo scritta essenzialmente in inglese per un pubblico anglo-sassone» (</a:t>
            </a:r>
            <a:r>
              <a:rPr lang="it-IT" sz="1750" dirty="0" err="1" smtClean="0"/>
              <a:t>Llobera</a:t>
            </a:r>
            <a:r>
              <a:rPr lang="it-IT" sz="1750" dirty="0" smtClean="0"/>
              <a:t> 1986: 30) – è uno dei primi antropologi sud-europei a fare irruzione in un dibattito che fino ad allora era stato monopolizzato da americani, britannici o nord-europei come l’olandese </a:t>
            </a:r>
            <a:r>
              <a:rPr lang="it-IT" sz="1750" dirty="0" err="1" smtClean="0"/>
              <a:t>Blok</a:t>
            </a:r>
            <a:r>
              <a:rPr lang="it-IT" sz="1750" dirty="0" smtClean="0"/>
              <a:t> e la norvegese </a:t>
            </a:r>
            <a:r>
              <a:rPr lang="it-IT" sz="1750" dirty="0" err="1" smtClean="0"/>
              <a:t>Wikan</a:t>
            </a:r>
            <a:r>
              <a:rPr lang="it-IT" sz="1750" dirty="0" smtClean="0"/>
              <a:t>.</a:t>
            </a:r>
          </a:p>
          <a:p>
            <a:pPr>
              <a:spcAft>
                <a:spcPts val="600"/>
              </a:spcAft>
              <a:buFont typeface="Wingdings" pitchFamily="2" charset="2"/>
              <a:buChar char="§"/>
            </a:pPr>
            <a:r>
              <a:rPr lang="it-IT" sz="1750" dirty="0" smtClean="0"/>
              <a:t> Sebbene sia </a:t>
            </a:r>
            <a:r>
              <a:rPr lang="it-IT" sz="1750" dirty="0" err="1" smtClean="0"/>
              <a:t>Pina-Cabral</a:t>
            </a:r>
            <a:r>
              <a:rPr lang="it-IT" sz="1750" dirty="0" smtClean="0"/>
              <a:t> che </a:t>
            </a:r>
            <a:r>
              <a:rPr lang="it-IT" sz="1750" dirty="0" err="1" smtClean="0"/>
              <a:t>Llobera</a:t>
            </a:r>
            <a:r>
              <a:rPr lang="it-IT" sz="1750" dirty="0" smtClean="0"/>
              <a:t> si fossero formati antropologicamente in Inghilterra (il primo a Oxford, il secondo a Londra), nei loro articoli entrambi si presentano come </a:t>
            </a:r>
            <a:r>
              <a:rPr lang="it-IT" sz="1750" b="1" dirty="0" smtClean="0"/>
              <a:t>antropologi “nativi”</a:t>
            </a:r>
            <a:r>
              <a:rPr lang="it-IT" sz="1750" dirty="0" smtClean="0"/>
              <a:t> e si fanno portavoce del crescente disagio che era maturato tra gli antropologi sud-europei nei confronti di quella che </a:t>
            </a:r>
            <a:r>
              <a:rPr lang="it-IT" sz="1750" dirty="0" err="1" smtClean="0"/>
              <a:t>Llobera</a:t>
            </a:r>
            <a:r>
              <a:rPr lang="it-IT" sz="1750" dirty="0" smtClean="0"/>
              <a:t> definisce </a:t>
            </a:r>
            <a:r>
              <a:rPr lang="it-IT" sz="1750" b="1" dirty="0" smtClean="0"/>
              <a:t>«supremazia anglo-sassone»</a:t>
            </a:r>
            <a:r>
              <a:rPr lang="it-IT" sz="1750" dirty="0" smtClean="0"/>
              <a:t>, addirittura tradottasi in una sorta di invasione da parte di antropologi forestieri di un’Europa mediterranea divenuta terreno fertile da sfruttare per le loro ricerche.</a:t>
            </a:r>
            <a:endParaRPr lang="it-IT" dirty="0" smtClean="0"/>
          </a:p>
          <a:p>
            <a:pPr marL="360000" lvl="0" indent="-180000">
              <a:buFont typeface="Arial" pitchFamily="34" charset="0"/>
              <a:buChar char="•"/>
            </a:pPr>
            <a:r>
              <a:rPr lang="en-GB" sz="1600" dirty="0" err="1" smtClean="0"/>
              <a:t>Josep</a:t>
            </a:r>
            <a:r>
              <a:rPr lang="en-GB" sz="1600" dirty="0" smtClean="0"/>
              <a:t> R. </a:t>
            </a:r>
            <a:r>
              <a:rPr lang="en-GB" sz="1600" dirty="0" err="1" smtClean="0"/>
              <a:t>Llobera</a:t>
            </a:r>
            <a:r>
              <a:rPr lang="en-GB" sz="1600" dirty="0" smtClean="0"/>
              <a:t> (1986), “Fieldwork in southwestern Europe. Anthropological panacea or epistemological straightjacket</a:t>
            </a:r>
            <a:r>
              <a:rPr lang="en-GB" sz="1600" i="1" dirty="0" smtClean="0"/>
              <a:t>?”</a:t>
            </a:r>
            <a:r>
              <a:rPr lang="en-GB" sz="1600" dirty="0" smtClean="0"/>
              <a:t>, </a:t>
            </a:r>
            <a:r>
              <a:rPr lang="en-GB" sz="1600" i="1" dirty="0" smtClean="0"/>
              <a:t>Critique of Anthropology</a:t>
            </a:r>
            <a:r>
              <a:rPr lang="en-GB" sz="1600" dirty="0" smtClean="0"/>
              <a:t>, 6 (2), pp. 25-33.</a:t>
            </a:r>
            <a:endParaRPr lang="it-IT" dirty="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 xmlns:p14="http://schemas.microsoft.com/office/powerpoint/2010/main" val="2068771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1632976-9C63-499E-995F-6595CC625DDA}"/>
              </a:ext>
            </a:extLst>
          </p:cNvPr>
          <p:cNvSpPr txBox="1"/>
          <p:nvPr/>
        </p:nvSpPr>
        <p:spPr>
          <a:xfrm>
            <a:off x="0" y="282337"/>
            <a:ext cx="12192000" cy="523220"/>
          </a:xfrm>
          <a:prstGeom prst="rect">
            <a:avLst/>
          </a:prstGeom>
          <a:noFill/>
        </p:spPr>
        <p:txBody>
          <a:bodyPr wrap="square" rtlCol="0">
            <a:spAutoFit/>
          </a:bodyPr>
          <a:lstStyle/>
          <a:p>
            <a:r>
              <a:rPr lang="it-IT" sz="2800" b="1" i="1" dirty="0" smtClean="0"/>
              <a:t>… ma anche pionieri </a:t>
            </a:r>
            <a:r>
              <a:rPr lang="it-IT" sz="2800" b="1" dirty="0" smtClean="0"/>
              <a:t>vs.</a:t>
            </a:r>
            <a:r>
              <a:rPr lang="it-IT" sz="2800" b="1" i="1" dirty="0" smtClean="0"/>
              <a:t> epigoni</a:t>
            </a:r>
            <a:endParaRPr lang="it-IT" sz="2800" dirty="0"/>
          </a:p>
        </p:txBody>
      </p:sp>
      <p:sp>
        <p:nvSpPr>
          <p:cNvPr id="6" name="CasellaDiTesto 5">
            <a:extLst>
              <a:ext uri="{FF2B5EF4-FFF2-40B4-BE49-F238E27FC236}">
                <a16:creationId xmlns="" xmlns:a16="http://schemas.microsoft.com/office/drawing/2014/main" id="{F87AEBBA-7499-4324-AB63-F36F09D32CF9}"/>
              </a:ext>
            </a:extLst>
          </p:cNvPr>
          <p:cNvSpPr txBox="1"/>
          <p:nvPr/>
        </p:nvSpPr>
        <p:spPr>
          <a:xfrm>
            <a:off x="368449" y="1110953"/>
            <a:ext cx="9343176" cy="5747727"/>
          </a:xfrm>
          <a:prstGeom prst="rect">
            <a:avLst/>
          </a:prstGeom>
          <a:noFill/>
        </p:spPr>
        <p:txBody>
          <a:bodyPr wrap="square" rtlCol="0">
            <a:spAutoFit/>
          </a:bodyPr>
          <a:lstStyle/>
          <a:p>
            <a:pPr>
              <a:buFont typeface="Wingdings" pitchFamily="2" charset="2"/>
              <a:buChar char="§"/>
            </a:pPr>
            <a:r>
              <a:rPr lang="it-IT" sz="1850" dirty="0" smtClean="0"/>
              <a:t>  Va però notato che </a:t>
            </a:r>
            <a:r>
              <a:rPr lang="it-IT" sz="1850" dirty="0" err="1" smtClean="0"/>
              <a:t>Pina-Cabral</a:t>
            </a:r>
            <a:r>
              <a:rPr lang="it-IT" sz="1850" dirty="0" smtClean="0"/>
              <a:t> rivolge le sue critiche soprattutto a antropologi della “seconda generazione” come </a:t>
            </a:r>
            <a:r>
              <a:rPr lang="it-IT" sz="1850" dirty="0" err="1" smtClean="0"/>
              <a:t>Gilmore</a:t>
            </a:r>
            <a:r>
              <a:rPr lang="it-IT" sz="1850" dirty="0" smtClean="0"/>
              <a:t>, Giovannini o lo stesso Davis e proprio nella conclusione al suo articolo  mette in guardia contro gli “attacchi eccessivi” di coloro che – come </a:t>
            </a:r>
            <a:r>
              <a:rPr lang="it-IT" sz="1850" dirty="0" err="1" smtClean="0"/>
              <a:t>Llobera</a:t>
            </a:r>
            <a:r>
              <a:rPr lang="it-IT" sz="1850" dirty="0" smtClean="0"/>
              <a:t> o Isidoro Moreno – non sono disposi a riconoscere alcun debito nei confronti delle tradizioni antropologiche britannica e americana (</a:t>
            </a:r>
            <a:r>
              <a:rPr lang="it-IT" sz="1850" dirty="0" err="1" smtClean="0"/>
              <a:t>Pina-Cabral</a:t>
            </a:r>
            <a:r>
              <a:rPr lang="it-IT" sz="1850" dirty="0" smtClean="0"/>
              <a:t> 1989: 405).</a:t>
            </a:r>
          </a:p>
          <a:p>
            <a:pPr>
              <a:buFont typeface="Wingdings" pitchFamily="2" charset="2"/>
              <a:buChar char="§"/>
            </a:pPr>
            <a:endParaRPr lang="it-IT" sz="1850" dirty="0" smtClean="0"/>
          </a:p>
          <a:p>
            <a:pPr>
              <a:spcAft>
                <a:spcPts val="600"/>
              </a:spcAft>
              <a:buFont typeface="Wingdings" pitchFamily="2" charset="2"/>
              <a:buChar char="§"/>
            </a:pPr>
            <a:r>
              <a:rPr lang="it-IT" sz="1850" dirty="0" smtClean="0"/>
              <a:t>  A essere insopportabile, “particolarmente per gli antropologi sociali dei paesi dell’Europa meridionale”, è l’etnocentrismo degli antropologi anglo-sassoni della “seconda generazione”, di antropologi come </a:t>
            </a:r>
            <a:r>
              <a:rPr lang="it-IT" sz="1850" dirty="0" err="1" smtClean="0"/>
              <a:t>Gilmore</a:t>
            </a:r>
            <a:r>
              <a:rPr lang="it-IT" sz="1850" dirty="0" smtClean="0"/>
              <a:t> o lo stesso Davis – quelli che abbiamo chiamato gli “epigoni”:</a:t>
            </a:r>
          </a:p>
          <a:p>
            <a:pPr marL="360000"/>
            <a:r>
              <a:rPr lang="en-US" sz="1850" dirty="0" smtClean="0"/>
              <a:t>«Whatever </a:t>
            </a:r>
            <a:r>
              <a:rPr lang="en-US" sz="1850" dirty="0" smtClean="0"/>
              <a:t>the failures and shortcomings that hindsight may have revealed in the work of the pioneers, such blatantly ethnocentric and unsubstantiated generalizations will not be encountered in the early works of </a:t>
            </a:r>
            <a:r>
              <a:rPr lang="en-US" sz="1850" dirty="0" smtClean="0"/>
              <a:t>Pitt-Rivers</a:t>
            </a:r>
            <a:r>
              <a:rPr lang="en-US" sz="1850" dirty="0" smtClean="0"/>
              <a:t>, Campbell [supervisor </a:t>
            </a:r>
            <a:r>
              <a:rPr lang="en-US" sz="1850" dirty="0" err="1" smtClean="0"/>
              <a:t>di</a:t>
            </a:r>
            <a:r>
              <a:rPr lang="en-US" sz="1850" dirty="0" smtClean="0"/>
              <a:t> </a:t>
            </a:r>
            <a:r>
              <a:rPr lang="en-US" sz="1850" dirty="0" err="1" smtClean="0"/>
              <a:t>Pina</a:t>
            </a:r>
            <a:r>
              <a:rPr lang="en-US" sz="1850" dirty="0" smtClean="0"/>
              <a:t>-Cabral a Oxford], </a:t>
            </a:r>
            <a:r>
              <a:rPr lang="en-US" sz="1850" dirty="0" err="1" smtClean="0"/>
              <a:t>Stirling</a:t>
            </a:r>
            <a:r>
              <a:rPr lang="en-US" sz="1850" dirty="0" smtClean="0"/>
              <a:t>, or </a:t>
            </a:r>
            <a:r>
              <a:rPr lang="en-US" sz="1850" dirty="0" err="1" smtClean="0"/>
              <a:t>Friedl</a:t>
            </a:r>
            <a:r>
              <a:rPr lang="en-US" sz="1850" dirty="0" smtClean="0"/>
              <a:t>» </a:t>
            </a:r>
            <a:r>
              <a:rPr lang="en-US" sz="1850" dirty="0" smtClean="0"/>
              <a:t>(</a:t>
            </a:r>
            <a:r>
              <a:rPr lang="en-US" sz="1850" dirty="0" err="1" smtClean="0"/>
              <a:t>ibidem</a:t>
            </a:r>
            <a:r>
              <a:rPr lang="en-US" sz="1850" dirty="0" smtClean="0"/>
              <a:t>).</a:t>
            </a:r>
            <a:r>
              <a:rPr lang="en-US" dirty="0" smtClean="0"/>
              <a:t/>
            </a:r>
            <a:br>
              <a:rPr lang="en-US" dirty="0" smtClean="0"/>
            </a:br>
            <a:endParaRPr lang="en-US" dirty="0" smtClean="0"/>
          </a:p>
          <a:p>
            <a:r>
              <a:rPr lang="en-US" dirty="0" smtClean="0"/>
              <a:t/>
            </a:r>
            <a:br>
              <a:rPr lang="en-US" dirty="0" smtClean="0"/>
            </a:br>
            <a:endParaRPr lang="it-IT" sz="1400" dirty="0" smtClean="0"/>
          </a:p>
          <a:p>
            <a:pPr lvl="0"/>
            <a:endParaRPr lang="it-IT" sz="1400" dirty="0" smtClean="0"/>
          </a:p>
          <a:p>
            <a:pPr lvl="0"/>
            <a:endParaRPr lang="it-IT" sz="1400" dirty="0" smtClean="0"/>
          </a:p>
          <a:p>
            <a:pPr lvl="0"/>
            <a:endParaRPr lang="it-IT" sz="1400" dirty="0" smtClean="0"/>
          </a:p>
          <a:p>
            <a:pPr lvl="0"/>
            <a:endParaRPr lang="it-IT" sz="1400" dirty="0" smtClean="0"/>
          </a:p>
          <a:p>
            <a:endParaRPr lang="it-IT" sz="1600" dirty="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 xmlns:p14="http://schemas.microsoft.com/office/powerpoint/2010/main" val="3696986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E9D5F10E-50F4-4326-9914-0CBFEFF1875B}"/>
              </a:ext>
            </a:extLst>
          </p:cNvPr>
          <p:cNvSpPr txBox="1"/>
          <p:nvPr/>
        </p:nvSpPr>
        <p:spPr>
          <a:xfrm>
            <a:off x="0" y="282337"/>
            <a:ext cx="12192000" cy="523220"/>
          </a:xfrm>
          <a:prstGeom prst="rect">
            <a:avLst/>
          </a:prstGeom>
          <a:noFill/>
        </p:spPr>
        <p:txBody>
          <a:bodyPr wrap="square" rtlCol="0">
            <a:spAutoFit/>
          </a:bodyPr>
          <a:lstStyle/>
          <a:p>
            <a:pPr lvl="0"/>
            <a:r>
              <a:rPr lang="it-IT" sz="2800" b="1" i="1" dirty="0" smtClean="0"/>
              <a:t>L’influenza del contesto geopolitico e sociale</a:t>
            </a:r>
            <a:endParaRPr kumimoji="0" lang="it-IT" sz="2600" b="1" i="1"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3E346584-B317-4747-94F7-DF50B95DF597}"/>
              </a:ext>
            </a:extLst>
          </p:cNvPr>
          <p:cNvSpPr txBox="1"/>
          <p:nvPr/>
        </p:nvSpPr>
        <p:spPr>
          <a:xfrm>
            <a:off x="368449" y="1016951"/>
            <a:ext cx="9343176" cy="4532010"/>
          </a:xfrm>
          <a:prstGeom prst="rect">
            <a:avLst/>
          </a:prstGeom>
          <a:noFill/>
        </p:spPr>
        <p:txBody>
          <a:bodyPr wrap="square" rtlCol="0">
            <a:spAutoFit/>
          </a:bodyPr>
          <a:lstStyle/>
          <a:p>
            <a:pPr>
              <a:spcAft>
                <a:spcPts val="300"/>
              </a:spcAft>
              <a:buFont typeface="Wingdings" pitchFamily="2" charset="2"/>
              <a:buChar char="§"/>
            </a:pPr>
            <a:r>
              <a:rPr lang="it-IT" sz="1700" dirty="0" smtClean="0"/>
              <a:t> </a:t>
            </a:r>
            <a:r>
              <a:rPr lang="x-none" sz="1650" smtClean="0"/>
              <a:t>Per quanto riguarda il richiamo di Pina-Cabral a una comparazione tra contesti “vicini”, è necessario ricordare che nel corso degli anni </a:t>
            </a:r>
            <a:r>
              <a:rPr lang="it-IT" sz="1650" dirty="0" smtClean="0"/>
              <a:t>’80</a:t>
            </a:r>
            <a:r>
              <a:rPr lang="x-none" sz="1650" smtClean="0"/>
              <a:t> si erano aperti altri scenari politici: non solo lo sfaldamento del blocco comunista e la caduta del muro di Berlino, ma anche l’entrata nella Comunità Europea (di cui l’Italia già faceva parte dal 1957) della Grecia nel 1981 e di Spagna e Portogallo nel 1986.</a:t>
            </a:r>
            <a:endParaRPr lang="it-IT" sz="1650" dirty="0" smtClean="0"/>
          </a:p>
          <a:p>
            <a:pPr>
              <a:spcAft>
                <a:spcPts val="300"/>
              </a:spcAft>
              <a:buFont typeface="Wingdings" pitchFamily="2" charset="2"/>
              <a:buChar char="§"/>
            </a:pPr>
            <a:r>
              <a:rPr lang="it-IT" sz="1650" dirty="0" smtClean="0"/>
              <a:t> </a:t>
            </a:r>
            <a:r>
              <a:rPr lang="x-none" sz="1650" smtClean="0"/>
              <a:t>Esiste un ampio consenso che l’incorporazione di questi paesi “mediterranei” abbia contribuito in misura decisiva a incoraggiare una concettualizzazione dell’Europa come insieme unitario: mentre in precedenza si sottolineavano le differenze tra Europa settentrionale e meridionale, si tende ora a spostare l’attenzione su similarità e convergenze.</a:t>
            </a:r>
            <a:r>
              <a:rPr lang="it-IT" sz="1650" dirty="0" smtClean="0"/>
              <a:t>  </a:t>
            </a:r>
            <a:r>
              <a:rPr lang="x-none" sz="1650" smtClean="0"/>
              <a:t>Questa esigenza si avverte soprattutto nei paesi sud-europei, dove prevale la sensazione che per entrare a pieno titolo in Europa sia necessario lasciarsi alle spalle quella mediterraneità che troppo avvicina all’Africa e suscita le diffidenze dei paesi del Nord.</a:t>
            </a:r>
            <a:endParaRPr lang="it-IT" sz="1650" dirty="0" smtClean="0"/>
          </a:p>
          <a:p>
            <a:pPr>
              <a:spcAft>
                <a:spcPts val="300"/>
              </a:spcAft>
              <a:buFont typeface="Wingdings" pitchFamily="2" charset="2"/>
              <a:buChar char="§"/>
            </a:pPr>
            <a:r>
              <a:rPr lang="it-IT" sz="1650" dirty="0" smtClean="0"/>
              <a:t> Non bisogna inoltre trascurare le trasformazioni di ampia portata in atto anche nelle società sud-europee, oltre che nel </a:t>
            </a:r>
            <a:r>
              <a:rPr lang="it-IT" sz="1650" dirty="0" err="1" smtClean="0"/>
              <a:t>Nord-Europa</a:t>
            </a:r>
            <a:r>
              <a:rPr lang="it-IT" sz="1650" dirty="0" smtClean="0"/>
              <a:t>, come esito delle contestazioni e rivendicazioni dei movimenti femministi degli anni Settanta.</a:t>
            </a:r>
          </a:p>
          <a:p>
            <a:pPr>
              <a:spcAft>
                <a:spcPts val="300"/>
              </a:spcAft>
              <a:buFont typeface="Wingdings" pitchFamily="2" charset="2"/>
              <a:buChar char="§"/>
            </a:pPr>
            <a:r>
              <a:rPr lang="it-IT" sz="1650" dirty="0" smtClean="0"/>
              <a:t> L’irritazione </a:t>
            </a:r>
            <a:r>
              <a:rPr lang="it-IT" sz="1650" dirty="0" smtClean="0"/>
              <a:t>che trapela dalle parole di </a:t>
            </a:r>
            <a:r>
              <a:rPr lang="it-IT" sz="1650" dirty="0" err="1" smtClean="0"/>
              <a:t>Pina-Cabral</a:t>
            </a:r>
            <a:r>
              <a:rPr lang="it-IT" sz="1650" dirty="0" smtClean="0"/>
              <a:t> a commento delle espressioni utilizzate da </a:t>
            </a:r>
            <a:r>
              <a:rPr lang="it-IT" sz="1650" dirty="0" err="1" smtClean="0"/>
              <a:t>Gilmore</a:t>
            </a:r>
            <a:r>
              <a:rPr lang="it-IT" sz="1650" dirty="0" smtClean="0"/>
              <a:t> per descrivere la mascolinità mediterranea si comprende meglio se la si pone in relazione con il disagio che doveva procurare l’essere additati come campioni di una mascolinità potentemente messa in discussione nella società di quegli anni.</a:t>
            </a:r>
            <a:endParaRPr lang="it-IT" sz="1650" dirty="0"/>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spTree>
    <p:extLst>
      <p:ext uri="{BB962C8B-B14F-4D97-AF65-F5344CB8AC3E}">
        <p14:creationId xmlns="" xmlns:p14="http://schemas.microsoft.com/office/powerpoint/2010/main" val="1437376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82337"/>
            <a:ext cx="12192000" cy="523220"/>
          </a:xfrm>
          <a:prstGeom prst="rect">
            <a:avLst/>
          </a:prstGeom>
          <a:noFill/>
        </p:spPr>
        <p:txBody>
          <a:bodyPr wrap="square" rtlCol="0">
            <a:spAutoFit/>
          </a:bodyPr>
          <a:lstStyle/>
          <a:p>
            <a:pPr lvl="0"/>
            <a:r>
              <a:rPr lang="it-IT" sz="2800" b="1" i="1" dirty="0" smtClean="0"/>
              <a:t>Dal Mediterraneo all’Europa? Voltare le spalle al Mediterraneo?</a:t>
            </a:r>
            <a:endParaRPr lang="it-IT" sz="2800" b="1" dirty="0"/>
          </a:p>
        </p:txBody>
      </p:sp>
      <p:sp>
        <p:nvSpPr>
          <p:cNvPr id="4" name="Titolo 1">
            <a:extLst>
              <a:ext uri="{FF2B5EF4-FFF2-40B4-BE49-F238E27FC236}">
                <a16:creationId xmlns="" xmlns:a16="http://schemas.microsoft.com/office/drawing/2014/main" id="{4F99FC27-69F9-44E9-BC6D-315AC5994CC7}"/>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5" name="Titolo 1">
            <a:extLst>
              <a:ext uri="{FF2B5EF4-FFF2-40B4-BE49-F238E27FC236}">
                <a16:creationId xmlns="" xmlns:a16="http://schemas.microsoft.com/office/drawing/2014/main" id="{22975BDD-81D4-4393-A279-371977DC3842}"/>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55151FA4-0FF2-4823-B20B-CCA58ADA0C43}"/>
              </a:ext>
            </a:extLst>
          </p:cNvPr>
          <p:cNvSpPr txBox="1"/>
          <p:nvPr/>
        </p:nvSpPr>
        <p:spPr>
          <a:xfrm>
            <a:off x="368449" y="1051134"/>
            <a:ext cx="9343176" cy="4154984"/>
          </a:xfrm>
          <a:prstGeom prst="rect">
            <a:avLst/>
          </a:prstGeom>
          <a:noFill/>
        </p:spPr>
        <p:txBody>
          <a:bodyPr wrap="square" rtlCol="0">
            <a:spAutoFit/>
          </a:bodyPr>
          <a:lstStyle/>
          <a:p>
            <a:pPr>
              <a:spcAft>
                <a:spcPts val="600"/>
              </a:spcAft>
              <a:buFont typeface="Wingdings" pitchFamily="2" charset="2"/>
              <a:buChar char="§"/>
            </a:pPr>
            <a:r>
              <a:rPr lang="it-IT" dirty="0" smtClean="0"/>
              <a:t>  </a:t>
            </a:r>
            <a:r>
              <a:rPr lang="x-none" smtClean="0"/>
              <a:t>In ambito antropologico, come nota Adelina Miranda (2007: 18), questo mutamento geopolitico ha, tra i suoi effetti, quello di avere «rimesso in causa le continuità culturali individuate dall’antropologia del Mediterraneo ai suoi esordi».</a:t>
            </a:r>
            <a:endParaRPr lang="it-IT" dirty="0" smtClean="0"/>
          </a:p>
          <a:p>
            <a:pPr marL="432000" lvl="0" indent="-180000">
              <a:spcAft>
                <a:spcPts val="1200"/>
              </a:spcAft>
              <a:buFont typeface="Arial" pitchFamily="34" charset="0"/>
              <a:buChar char="•"/>
            </a:pPr>
            <a:r>
              <a:rPr lang="it-CH" sz="1700" dirty="0" err="1" smtClean="0"/>
              <a:t>Adelina</a:t>
            </a:r>
            <a:r>
              <a:rPr lang="it-CH" sz="1700" dirty="0" smtClean="0"/>
              <a:t> Miranda 2007, </a:t>
            </a:r>
            <a:r>
              <a:rPr lang="it-CH" sz="1700" i="1" dirty="0" smtClean="0"/>
              <a:t>Mediterraneo e antropologia: storia di una relazione mutevole</a:t>
            </a:r>
            <a:r>
              <a:rPr lang="it-CH" sz="1700" dirty="0" smtClean="0"/>
              <a:t>, introduzione a D. Albera, A. </a:t>
            </a:r>
            <a:r>
              <a:rPr lang="it-CH" sz="1700" dirty="0" err="1" smtClean="0"/>
              <a:t>Blok</a:t>
            </a:r>
            <a:r>
              <a:rPr lang="it-CH" sz="1700" dirty="0" smtClean="0"/>
              <a:t>, C. </a:t>
            </a:r>
            <a:r>
              <a:rPr lang="it-CH" sz="1700" dirty="0" err="1" smtClean="0"/>
              <a:t>Bromberger</a:t>
            </a:r>
            <a:r>
              <a:rPr lang="it-CH" sz="1700" dirty="0" smtClean="0"/>
              <a:t> (a cura di), </a:t>
            </a:r>
            <a:r>
              <a:rPr lang="it-CH" sz="1700" i="1" dirty="0" smtClean="0"/>
              <a:t>Antropologia del Mediterraneo</a:t>
            </a:r>
            <a:r>
              <a:rPr lang="it-CH" sz="1700" dirty="0" smtClean="0"/>
              <a:t>, Milano, </a:t>
            </a:r>
            <a:r>
              <a:rPr lang="it-CH" sz="1700" dirty="0" err="1" smtClean="0"/>
              <a:t>Guerini</a:t>
            </a:r>
            <a:r>
              <a:rPr lang="it-CH" sz="1700" dirty="0" smtClean="0"/>
              <a:t>, pp. 7-45.</a:t>
            </a:r>
            <a:endParaRPr lang="it-IT" sz="1700" dirty="0" smtClean="0"/>
          </a:p>
          <a:p>
            <a:pPr>
              <a:spcAft>
                <a:spcPts val="600"/>
              </a:spcAft>
              <a:buFont typeface="Wingdings" pitchFamily="2" charset="2"/>
              <a:buChar char="§"/>
            </a:pPr>
            <a:r>
              <a:rPr lang="it-IT" dirty="0" smtClean="0"/>
              <a:t>  </a:t>
            </a:r>
            <a:r>
              <a:rPr lang="x-none" smtClean="0"/>
              <a:t>Lo si percepisce nitidamente nell’articolo di Pina-Cabral e ancor più in un importante volume sull’antropologia dell’Europa pubblicato qualche anno più tardi (Goddard, Llobera, Shore 1994), che contiene un saggio di Victoria Goddard il cui titolo suona quasi come un programma: </a:t>
            </a:r>
            <a:r>
              <a:rPr lang="it-IT" i="1" dirty="0" err="1" smtClean="0"/>
              <a:t>From</a:t>
            </a:r>
            <a:r>
              <a:rPr lang="it-IT" i="1" dirty="0" smtClean="0"/>
              <a:t> the </a:t>
            </a:r>
            <a:r>
              <a:rPr lang="it-IT" i="1" dirty="0" err="1" smtClean="0"/>
              <a:t>Mediterranean</a:t>
            </a:r>
            <a:r>
              <a:rPr lang="it-IT" i="1" dirty="0" smtClean="0"/>
              <a:t> </a:t>
            </a:r>
            <a:r>
              <a:rPr lang="it-IT" i="1" dirty="0" err="1" smtClean="0"/>
              <a:t>to</a:t>
            </a:r>
            <a:r>
              <a:rPr lang="it-IT" i="1" dirty="0" smtClean="0"/>
              <a:t> </a:t>
            </a:r>
            <a:r>
              <a:rPr lang="it-IT" i="1" dirty="0" err="1" smtClean="0"/>
              <a:t>Europe</a:t>
            </a:r>
            <a:r>
              <a:rPr lang="it-IT" i="1" dirty="0" smtClean="0"/>
              <a:t>: </a:t>
            </a:r>
            <a:r>
              <a:rPr lang="it-IT" i="1" dirty="0" err="1" smtClean="0"/>
              <a:t>honour</a:t>
            </a:r>
            <a:r>
              <a:rPr lang="it-IT" i="1" dirty="0" smtClean="0"/>
              <a:t>, </a:t>
            </a:r>
            <a:r>
              <a:rPr lang="it-IT" i="1" dirty="0" err="1" smtClean="0"/>
              <a:t>kinship</a:t>
            </a:r>
            <a:r>
              <a:rPr lang="it-IT" i="1" dirty="0" smtClean="0"/>
              <a:t> and gender</a:t>
            </a:r>
            <a:r>
              <a:rPr lang="x-none" smtClean="0"/>
              <a:t>.</a:t>
            </a:r>
            <a:endParaRPr lang="it-IT" dirty="0" smtClean="0"/>
          </a:p>
          <a:p>
            <a:pPr marL="432000" lvl="0" indent="-180000">
              <a:buFont typeface="Arial" pitchFamily="34" charset="0"/>
              <a:buChar char="•"/>
            </a:pPr>
            <a:r>
              <a:rPr lang="en-GB" sz="1700" dirty="0" smtClean="0"/>
              <a:t>Victoria Goddard, </a:t>
            </a:r>
            <a:r>
              <a:rPr lang="en-GB" sz="1700" dirty="0" err="1" smtClean="0"/>
              <a:t>Josep</a:t>
            </a:r>
            <a:r>
              <a:rPr lang="en-GB" sz="1700" dirty="0" smtClean="0"/>
              <a:t> R. </a:t>
            </a:r>
            <a:r>
              <a:rPr lang="en-GB" sz="1700" dirty="0" err="1" smtClean="0"/>
              <a:t>Llobera</a:t>
            </a:r>
            <a:r>
              <a:rPr lang="en-GB" sz="1700" dirty="0" smtClean="0"/>
              <a:t>, Chris Shore [a </a:t>
            </a:r>
            <a:r>
              <a:rPr lang="en-GB" sz="1700" dirty="0" err="1" smtClean="0"/>
              <a:t>cura</a:t>
            </a:r>
            <a:r>
              <a:rPr lang="en-GB" sz="1700" dirty="0" smtClean="0"/>
              <a:t> </a:t>
            </a:r>
            <a:r>
              <a:rPr lang="en-GB" sz="1700" dirty="0" err="1" smtClean="0"/>
              <a:t>di</a:t>
            </a:r>
            <a:r>
              <a:rPr lang="en-GB" sz="1700" dirty="0" smtClean="0"/>
              <a:t>] (1994), </a:t>
            </a:r>
            <a:r>
              <a:rPr lang="en-GB" sz="1700" i="1" dirty="0" smtClean="0"/>
              <a:t>The</a:t>
            </a:r>
            <a:r>
              <a:rPr lang="en-GB" sz="1700" dirty="0" smtClean="0"/>
              <a:t> A</a:t>
            </a:r>
            <a:r>
              <a:rPr lang="en-GB" sz="1700" i="1" dirty="0" smtClean="0"/>
              <a:t>nthropology of Europe</a:t>
            </a:r>
            <a:r>
              <a:rPr lang="en-GB" sz="1700" dirty="0" smtClean="0"/>
              <a:t>, Oxford, Berg.</a:t>
            </a:r>
            <a:endParaRPr lang="it-IT" sz="1700" dirty="0" smtClean="0"/>
          </a:p>
          <a:p>
            <a:pPr marL="432000" lvl="0" indent="-180000">
              <a:buFont typeface="Arial" pitchFamily="34" charset="0"/>
              <a:buChar char="•"/>
            </a:pPr>
            <a:r>
              <a:rPr lang="en-GB" sz="1700" dirty="0" smtClean="0"/>
              <a:t>Victoria Goddard (1994), </a:t>
            </a:r>
            <a:r>
              <a:rPr lang="en-GB" sz="1700" i="1" dirty="0" smtClean="0"/>
              <a:t>From the Mediterranean to Europe: honour, kinship and gender</a:t>
            </a:r>
            <a:r>
              <a:rPr lang="en-GB" sz="1700" dirty="0" smtClean="0"/>
              <a:t>, in V. Goddard, J.R. </a:t>
            </a:r>
            <a:r>
              <a:rPr lang="en-GB" sz="1700" dirty="0" err="1" smtClean="0"/>
              <a:t>Llobera</a:t>
            </a:r>
            <a:r>
              <a:rPr lang="en-GB" sz="1700" dirty="0" smtClean="0"/>
              <a:t>, C. Shore (a </a:t>
            </a:r>
            <a:r>
              <a:rPr lang="en-GB" sz="1700" dirty="0" err="1" smtClean="0"/>
              <a:t>cura</a:t>
            </a:r>
            <a:r>
              <a:rPr lang="en-GB" sz="1700" dirty="0" smtClean="0"/>
              <a:t> </a:t>
            </a:r>
            <a:r>
              <a:rPr lang="en-GB" sz="1700" dirty="0" err="1" smtClean="0"/>
              <a:t>di</a:t>
            </a:r>
            <a:r>
              <a:rPr lang="en-GB" sz="1700" dirty="0" smtClean="0"/>
              <a:t>), </a:t>
            </a:r>
            <a:r>
              <a:rPr lang="en-GB" sz="1700" i="1" dirty="0" smtClean="0"/>
              <a:t>The anthropology of Europe</a:t>
            </a:r>
            <a:r>
              <a:rPr lang="en-GB" sz="1700" dirty="0" smtClean="0"/>
              <a:t>, Oxford, Berg, pp. 57-92.</a:t>
            </a:r>
            <a:endParaRPr lang="it-IT" sz="1700" dirty="0" smtClean="0"/>
          </a:p>
        </p:txBody>
      </p:sp>
      <p:sp>
        <p:nvSpPr>
          <p:cNvPr id="2" name="Segnaposto piè di pagina 1"/>
          <p:cNvSpPr>
            <a:spLocks noGrp="1"/>
          </p:cNvSpPr>
          <p:nvPr>
            <p:ph type="ftr" sz="quarter" idx="11"/>
          </p:nvPr>
        </p:nvSpPr>
        <p:spPr/>
        <p:txBody>
          <a:bodyPr/>
          <a:lstStyle/>
          <a:p>
            <a:r>
              <a:rPr lang="it-IT"/>
              <a:t>Antropologia del Mediterraneo</a:t>
            </a:r>
          </a:p>
        </p:txBody>
      </p:sp>
    </p:spTree>
    <p:extLst>
      <p:ext uri="{BB962C8B-B14F-4D97-AF65-F5344CB8AC3E}">
        <p14:creationId xmlns="" xmlns:p14="http://schemas.microsoft.com/office/powerpoint/2010/main" val="886188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62677D1-11EA-4653-9C88-1FF5DF9B2F64}"/>
              </a:ext>
            </a:extLst>
          </p:cNvPr>
          <p:cNvSpPr txBox="1"/>
          <p:nvPr/>
        </p:nvSpPr>
        <p:spPr>
          <a:xfrm>
            <a:off x="-27710" y="282337"/>
            <a:ext cx="9739335" cy="1384995"/>
          </a:xfrm>
          <a:prstGeom prst="rect">
            <a:avLst/>
          </a:prstGeom>
          <a:noFill/>
        </p:spPr>
        <p:txBody>
          <a:bodyPr wrap="square" rtlCol="0">
            <a:spAutoFit/>
          </a:bodyPr>
          <a:lstStyle/>
          <a:p>
            <a:r>
              <a:rPr lang="it-IT" sz="2800" b="1" dirty="0" smtClean="0">
                <a:latin typeface="Tahoma" panose="020B0604030504040204" pitchFamily="34" charset="0"/>
                <a:ea typeface="Tahoma" panose="020B0604030504040204" pitchFamily="34" charset="0"/>
                <a:cs typeface="Tahoma" panose="020B0604030504040204" pitchFamily="34" charset="0"/>
              </a:rPr>
              <a:t>Lezione 7: </a:t>
            </a:r>
          </a:p>
          <a:p>
            <a:r>
              <a:rPr lang="it-IT" sz="2800" b="1" dirty="0" smtClean="0">
                <a:latin typeface="Tahoma" panose="020B0604030504040204" pitchFamily="34" charset="0"/>
                <a:ea typeface="Tahoma" panose="020B0604030504040204" pitchFamily="34" charset="0"/>
                <a:cs typeface="Tahoma" panose="020B0604030504040204" pitchFamily="34" charset="0"/>
              </a:rPr>
              <a:t>La stagione della crisi: dissoluzione del complesso</a:t>
            </a:r>
          </a:p>
          <a:p>
            <a:r>
              <a:rPr lang="it-IT" sz="2800" b="1" dirty="0" smtClean="0">
                <a:latin typeface="Tahoma" panose="020B0604030504040204" pitchFamily="34" charset="0"/>
                <a:ea typeface="Tahoma" panose="020B0604030504040204" pitchFamily="34" charset="0"/>
                <a:cs typeface="Tahoma" panose="020B0604030504040204" pitchFamily="34" charset="0"/>
              </a:rPr>
              <a:t>dell’</a:t>
            </a:r>
            <a:r>
              <a:rPr lang="it-IT" sz="2800" b="1" i="1" dirty="0" err="1" smtClean="0">
                <a:latin typeface="Tahoma" panose="020B0604030504040204" pitchFamily="34" charset="0"/>
                <a:ea typeface="Tahoma" panose="020B0604030504040204" pitchFamily="34" charset="0"/>
                <a:cs typeface="Tahoma" panose="020B0604030504040204" pitchFamily="34" charset="0"/>
              </a:rPr>
              <a:t>honour</a:t>
            </a:r>
            <a:r>
              <a:rPr lang="it-IT" sz="2800" b="1" i="1" dirty="0" smtClean="0">
                <a:latin typeface="Tahoma" panose="020B0604030504040204" pitchFamily="34" charset="0"/>
                <a:ea typeface="Tahoma" panose="020B0604030504040204" pitchFamily="34" charset="0"/>
                <a:cs typeface="Tahoma" panose="020B0604030504040204" pitchFamily="34" charset="0"/>
              </a:rPr>
              <a:t> and </a:t>
            </a:r>
            <a:r>
              <a:rPr lang="it-IT" sz="2800" b="1" i="1" dirty="0" err="1" smtClean="0">
                <a:latin typeface="Tahoma" panose="020B0604030504040204" pitchFamily="34" charset="0"/>
                <a:ea typeface="Tahoma" panose="020B0604030504040204" pitchFamily="34" charset="0"/>
                <a:cs typeface="Tahoma" panose="020B0604030504040204" pitchFamily="34" charset="0"/>
              </a:rPr>
              <a:t>shame</a:t>
            </a:r>
            <a:r>
              <a:rPr lang="it-IT" sz="2800" b="1" dirty="0" smtClean="0">
                <a:latin typeface="Tahoma" panose="020B0604030504040204" pitchFamily="34" charset="0"/>
                <a:ea typeface="Tahoma" panose="020B0604030504040204" pitchFamily="34" charset="0"/>
                <a:cs typeface="Tahoma" panose="020B0604030504040204" pitchFamily="34" charset="0"/>
              </a:rPr>
              <a:t> e dell’unità mediterranea</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r>
              <a:rPr lang="it-IT" smtClean="0"/>
              <a:t>Antropologia del Mediterraneo</a:t>
            </a:r>
            <a:endParaRPr lang="it-IT"/>
          </a:p>
        </p:txBody>
      </p:sp>
      <p:sp>
        <p:nvSpPr>
          <p:cNvPr id="7" name="CasellaDiTesto 6"/>
          <p:cNvSpPr txBox="1"/>
          <p:nvPr/>
        </p:nvSpPr>
        <p:spPr>
          <a:xfrm>
            <a:off x="143210" y="2197118"/>
            <a:ext cx="11796665" cy="2462213"/>
          </a:xfrm>
          <a:prstGeom prst="rect">
            <a:avLst/>
          </a:prstGeom>
          <a:noFill/>
        </p:spPr>
        <p:txBody>
          <a:bodyPr wrap="square" rtlCol="0">
            <a:spAutoFit/>
          </a:bodyPr>
          <a:lstStyle/>
          <a:p>
            <a:pPr lvl="0"/>
            <a:endParaRPr lang="it-IT" dirty="0" smtClean="0"/>
          </a:p>
          <a:p>
            <a:pPr lvl="0"/>
            <a:endParaRPr lang="it-IT" dirty="0" smtClean="0"/>
          </a:p>
          <a:p>
            <a:pPr lvl="0"/>
            <a:endParaRPr lang="it-IT" dirty="0" smtClean="0"/>
          </a:p>
          <a:p>
            <a:pPr marL="252000" lvl="0" indent="-252000">
              <a:spcAft>
                <a:spcPts val="1200"/>
              </a:spcAft>
              <a:buFont typeface="Wingdings" pitchFamily="2" charset="2"/>
              <a:buChar char="ü"/>
            </a:pPr>
            <a:r>
              <a:rPr lang="it-IT" sz="2400" dirty="0" smtClean="0"/>
              <a:t> Le critiche alla generalizzazione </a:t>
            </a:r>
            <a:r>
              <a:rPr lang="en-GB" sz="2400" dirty="0" err="1" smtClean="0"/>
              <a:t>dell’</a:t>
            </a:r>
            <a:r>
              <a:rPr lang="en-GB" sz="2400" i="1" dirty="0" err="1" smtClean="0"/>
              <a:t>honour</a:t>
            </a:r>
            <a:r>
              <a:rPr lang="en-GB" sz="2400" i="1" dirty="0" smtClean="0"/>
              <a:t> and shame</a:t>
            </a:r>
            <a:r>
              <a:rPr lang="it-IT" sz="2400" dirty="0" smtClean="0"/>
              <a:t>: un problema di traduzione    culturale, di esotizzazione e di omogeneizzazione</a:t>
            </a:r>
          </a:p>
          <a:p>
            <a:pPr lvl="0">
              <a:buFont typeface="Wingdings" pitchFamily="2" charset="2"/>
              <a:buChar char="ü"/>
            </a:pPr>
            <a:r>
              <a:rPr lang="it-IT" sz="2400" dirty="0" smtClean="0"/>
              <a:t> La dissoluzione dell’antropologia del Mediterraneo negli anni ’80 del Novecento</a:t>
            </a:r>
          </a:p>
          <a:p>
            <a:endParaRPr lang="it-IT" dirty="0"/>
          </a:p>
        </p:txBody>
      </p:sp>
    </p:spTree>
    <p:extLst>
      <p:ext uri="{BB962C8B-B14F-4D97-AF65-F5344CB8AC3E}">
        <p14:creationId xmlns="" xmlns:p14="http://schemas.microsoft.com/office/powerpoint/2010/main" val="3555252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2826240-1EE6-4DEE-B135-F171CE860655}"/>
              </a:ext>
            </a:extLst>
          </p:cNvPr>
          <p:cNvSpPr txBox="1"/>
          <p:nvPr/>
        </p:nvSpPr>
        <p:spPr>
          <a:xfrm>
            <a:off x="0" y="282337"/>
            <a:ext cx="12192000" cy="1384995"/>
          </a:xfrm>
          <a:prstGeom prst="rect">
            <a:avLst/>
          </a:prstGeom>
          <a:noFill/>
        </p:spPr>
        <p:txBody>
          <a:bodyPr wrap="square" rtlCol="0">
            <a:spAutoFit/>
          </a:bodyPr>
          <a:lstStyle/>
          <a:p>
            <a:pPr lvl="0"/>
            <a:r>
              <a:rPr lang="it-IT" sz="2800" b="1" i="1" dirty="0" smtClean="0"/>
              <a:t>La stagione della crescita:</a:t>
            </a:r>
          </a:p>
          <a:p>
            <a:pPr lvl="0"/>
            <a:r>
              <a:rPr lang="it-IT" sz="2800" b="1" i="1" dirty="0" smtClean="0"/>
              <a:t>l’antropologia del Mediterraneo tra il 1966 e il 1977</a:t>
            </a:r>
            <a:endParaRPr lang="it-IT" sz="2400" b="1" dirty="0" smtClean="0"/>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BB9F990E-EB22-440F-834E-4102C7B115E2}"/>
              </a:ext>
            </a:extLst>
          </p:cNvPr>
          <p:cNvSpPr txBox="1"/>
          <p:nvPr/>
        </p:nvSpPr>
        <p:spPr>
          <a:xfrm>
            <a:off x="368449" y="1333145"/>
            <a:ext cx="9343176" cy="4039567"/>
          </a:xfrm>
          <a:prstGeom prst="rect">
            <a:avLst/>
          </a:prstGeom>
          <a:noFill/>
        </p:spPr>
        <p:txBody>
          <a:bodyPr wrap="square" rtlCol="0">
            <a:spAutoFit/>
          </a:bodyPr>
          <a:lstStyle/>
          <a:p>
            <a:pPr>
              <a:spcAft>
                <a:spcPts val="300"/>
              </a:spcAft>
              <a:buFont typeface="Wingdings" pitchFamily="2" charset="2"/>
              <a:buChar char="§"/>
            </a:pPr>
            <a:r>
              <a:rPr lang="it-CH" sz="1600" dirty="0" smtClean="0"/>
              <a:t> </a:t>
            </a:r>
            <a:r>
              <a:rPr lang="it-CH" sz="1650" dirty="0" smtClean="0"/>
              <a:t>La produzione antropologica classificabile come “</a:t>
            </a:r>
            <a:r>
              <a:rPr lang="it-CH" sz="1650" dirty="0" err="1" smtClean="0"/>
              <a:t>mediterraneista</a:t>
            </a:r>
            <a:r>
              <a:rPr lang="it-CH" sz="1650" dirty="0" smtClean="0"/>
              <a:t>” conosce </a:t>
            </a:r>
            <a:r>
              <a:rPr lang="it-CH" sz="1650" dirty="0" smtClean="0"/>
              <a:t>una forte crescita nel </a:t>
            </a:r>
            <a:r>
              <a:rPr lang="it-CH" sz="1650" dirty="0" smtClean="0"/>
              <a:t>decennio compreso approssimativamente tra il 1966 (pubblicazione di </a:t>
            </a:r>
            <a:r>
              <a:rPr lang="it-CH" sz="1650" i="1" dirty="0" err="1" smtClean="0"/>
              <a:t>Honour</a:t>
            </a:r>
            <a:r>
              <a:rPr lang="it-CH" sz="1650" i="1" dirty="0" smtClean="0"/>
              <a:t> and </a:t>
            </a:r>
            <a:r>
              <a:rPr lang="it-CH" sz="1650" i="1" dirty="0" err="1" smtClean="0"/>
              <a:t>Shame</a:t>
            </a:r>
            <a:r>
              <a:rPr lang="it-CH" sz="1650" dirty="0" smtClean="0"/>
              <a:t> a cura di J. </a:t>
            </a:r>
            <a:r>
              <a:rPr lang="it-CH" sz="1650" dirty="0" err="1" smtClean="0"/>
              <a:t>Peristianyi</a:t>
            </a:r>
            <a:r>
              <a:rPr lang="it-CH" sz="1650" dirty="0" smtClean="0"/>
              <a:t>) e il 1977, quando John Davis, nel pubblicare un volume che ne offre la prima articolata sintesi, censisce – pur limitandosi quasi esclusivamente ai lavori apparsi in inglese – circa 400 titoli. </a:t>
            </a:r>
            <a:endParaRPr lang="it-IT" sz="1650" dirty="0" smtClean="0"/>
          </a:p>
          <a:p>
            <a:pPr>
              <a:spcAft>
                <a:spcPts val="300"/>
              </a:spcAft>
              <a:buFont typeface="Wingdings" pitchFamily="2" charset="2"/>
              <a:buChar char="§"/>
            </a:pPr>
            <a:r>
              <a:rPr lang="it-CH" sz="1650" dirty="0" smtClean="0"/>
              <a:t> Il libro di Davis non ha toni trionfalisti. Al contrario, inizia denunciando quelli che l’autore definisce i «quattro fallimenti» degli studi sul Mediterraneo, accusati di: (1) avere trascurato l’importanza della storia; (2) </a:t>
            </a:r>
            <a:r>
              <a:rPr lang="it-CH" sz="1650" dirty="0" smtClean="0"/>
              <a:t>essersi </a:t>
            </a:r>
            <a:r>
              <a:rPr lang="it-CH" sz="1650" dirty="0" smtClean="0"/>
              <a:t>concentrati su aree marginali (rurali o montane) anziché cimentarsi con realtà urbane; (3) </a:t>
            </a:r>
            <a:r>
              <a:rPr lang="it-CH" sz="1650" dirty="0" smtClean="0"/>
              <a:t>avere </a:t>
            </a:r>
            <a:r>
              <a:rPr lang="it-CH" sz="1650" dirty="0" smtClean="0"/>
              <a:t>trascurato le relazioni tra popolazioni urbane e popolazioni rurali; (4) soprattutto di essersi accontentati di seguire un orientamento di ricerca </a:t>
            </a:r>
            <a:r>
              <a:rPr lang="it-CH" sz="1650" dirty="0" smtClean="0"/>
              <a:t>“atomistico” </a:t>
            </a:r>
            <a:r>
              <a:rPr lang="it-CH" sz="1650" dirty="0" smtClean="0"/>
              <a:t>anziché impegnarsi in serrate analisi comparative.</a:t>
            </a:r>
            <a:endParaRPr lang="it-IT" sz="1650" dirty="0" smtClean="0"/>
          </a:p>
          <a:p>
            <a:pPr>
              <a:spcAft>
                <a:spcPts val="300"/>
              </a:spcAft>
              <a:buFont typeface="Wingdings" pitchFamily="2" charset="2"/>
              <a:buChar char="§"/>
            </a:pPr>
            <a:r>
              <a:rPr lang="it-CH" sz="1650" dirty="0" smtClean="0"/>
              <a:t> L’ambizione di Davis era di </a:t>
            </a:r>
            <a:r>
              <a:rPr lang="it-CH" sz="1650" dirty="0" smtClean="0"/>
              <a:t>contribuire a colmare </a:t>
            </a:r>
            <a:r>
              <a:rPr lang="it-CH" sz="1650" dirty="0" smtClean="0"/>
              <a:t>per quanto possibile quest’ultima lacuna: il libro, come indica il sottotitolo, vuole essere un «saggio di antropologia sociale comparativa».</a:t>
            </a:r>
            <a:endParaRPr lang="it-IT" sz="1650" dirty="0" smtClean="0"/>
          </a:p>
          <a:p>
            <a:pPr>
              <a:spcAft>
                <a:spcPts val="300"/>
              </a:spcAft>
              <a:buFont typeface="Wingdings" pitchFamily="2" charset="2"/>
              <a:buChar char="§"/>
            </a:pPr>
            <a:r>
              <a:rPr lang="it-CH" sz="1650" dirty="0" smtClean="0"/>
              <a:t> Il libro comunque sembra segnare una definitiva legittimazione dello studio antropologico di una regione mediterranea di cui non mette in dubbio l’unità.</a:t>
            </a:r>
            <a:r>
              <a:rPr lang="it-CH" sz="1600" dirty="0" smtClean="0"/>
              <a:t> </a:t>
            </a:r>
            <a:endParaRPr lang="it-IT" sz="1600" dirty="0" smtClean="0"/>
          </a:p>
          <a:p>
            <a:pPr marL="360000" indent="-180000">
              <a:buFont typeface="Arial" pitchFamily="34" charset="0"/>
              <a:buChar char="•"/>
            </a:pPr>
            <a:r>
              <a:rPr lang="en-GB" sz="1600" dirty="0" smtClean="0"/>
              <a:t>John Davis  (1977), </a:t>
            </a:r>
            <a:r>
              <a:rPr lang="en-GB" sz="1600" i="1" dirty="0" smtClean="0"/>
              <a:t>People of the Mediterranean. An Essay in Comparative Social Anthropology</a:t>
            </a:r>
            <a:r>
              <a:rPr lang="en-GB" sz="1600" dirty="0" smtClean="0"/>
              <a:t>, London, </a:t>
            </a:r>
            <a:r>
              <a:rPr lang="en-GB" sz="1600" dirty="0" err="1" smtClean="0"/>
              <a:t>Routledge</a:t>
            </a:r>
            <a:r>
              <a:rPr lang="en-GB" sz="1600" dirty="0" smtClean="0"/>
              <a:t> &amp; </a:t>
            </a:r>
            <a:r>
              <a:rPr lang="en-GB" sz="1600" dirty="0" err="1" smtClean="0"/>
              <a:t>Kegan</a:t>
            </a:r>
            <a:r>
              <a:rPr lang="en-GB" sz="1600" dirty="0" smtClean="0"/>
              <a:t> Paul.</a:t>
            </a:r>
            <a:r>
              <a:rPr lang="en-GB" sz="1400" dirty="0" smtClean="0"/>
              <a:t> </a:t>
            </a:r>
            <a:endParaRPr lang="it-IT" sz="1400" dirty="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 xmlns:p14="http://schemas.microsoft.com/office/powerpoint/2010/main" val="2068771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1632976-9C63-499E-995F-6595CC625DDA}"/>
              </a:ext>
            </a:extLst>
          </p:cNvPr>
          <p:cNvSpPr txBox="1"/>
          <p:nvPr/>
        </p:nvSpPr>
        <p:spPr>
          <a:xfrm>
            <a:off x="0" y="282337"/>
            <a:ext cx="12192000" cy="523220"/>
          </a:xfrm>
          <a:prstGeom prst="rect">
            <a:avLst/>
          </a:prstGeom>
          <a:noFill/>
        </p:spPr>
        <p:txBody>
          <a:bodyPr wrap="square" rtlCol="0">
            <a:spAutoFit/>
          </a:bodyPr>
          <a:lstStyle/>
          <a:p>
            <a:r>
              <a:rPr lang="it-IT" sz="2800" b="1" i="1" dirty="0" smtClean="0"/>
              <a:t>Le prime critiche al binomio onore/vergogna </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F87AEBBA-7499-4324-AB63-F36F09D32CF9}"/>
              </a:ext>
            </a:extLst>
          </p:cNvPr>
          <p:cNvSpPr txBox="1"/>
          <p:nvPr/>
        </p:nvSpPr>
        <p:spPr>
          <a:xfrm>
            <a:off x="368449" y="1170775"/>
            <a:ext cx="9343176" cy="4385816"/>
          </a:xfrm>
          <a:prstGeom prst="rect">
            <a:avLst/>
          </a:prstGeom>
          <a:noFill/>
        </p:spPr>
        <p:txBody>
          <a:bodyPr wrap="square" rtlCol="0">
            <a:spAutoFit/>
          </a:bodyPr>
          <a:lstStyle/>
          <a:p>
            <a:pPr>
              <a:buFont typeface="Wingdings" pitchFamily="2" charset="2"/>
              <a:buChar char="§"/>
            </a:pPr>
            <a:r>
              <a:rPr lang="it-IT" sz="1700" dirty="0" smtClean="0"/>
              <a:t> Nel 1978 </a:t>
            </a:r>
            <a:r>
              <a:rPr lang="it-IT" sz="1700" b="1" dirty="0" smtClean="0"/>
              <a:t>Roger Just</a:t>
            </a:r>
            <a:r>
              <a:rPr lang="it-IT" sz="1700" dirty="0" smtClean="0"/>
              <a:t>, allora studente ad Oxford (dove negli anni ’70 antropologi come </a:t>
            </a:r>
            <a:r>
              <a:rPr lang="it-IT" sz="1700" dirty="0" err="1" smtClean="0"/>
              <a:t>Rodney</a:t>
            </a:r>
            <a:r>
              <a:rPr lang="it-IT" sz="1700" dirty="0" smtClean="0"/>
              <a:t> </a:t>
            </a:r>
            <a:r>
              <a:rPr lang="it-IT" sz="1700" dirty="0" err="1" smtClean="0"/>
              <a:t>Needham</a:t>
            </a:r>
            <a:r>
              <a:rPr lang="it-IT" sz="1700" dirty="0" smtClean="0"/>
              <a:t> e Edwin </a:t>
            </a:r>
            <a:r>
              <a:rPr lang="it-IT" sz="1700" dirty="0" err="1" smtClean="0"/>
              <a:t>Ardener</a:t>
            </a:r>
            <a:r>
              <a:rPr lang="it-IT" sz="1700" dirty="0" smtClean="0"/>
              <a:t> proponevano la necessità di una </a:t>
            </a:r>
            <a:r>
              <a:rPr lang="it-IT" sz="1700" b="1" dirty="0" smtClean="0"/>
              <a:t>antropologia semantica</a:t>
            </a:r>
            <a:r>
              <a:rPr lang="it-IT" sz="1700" dirty="0" smtClean="0"/>
              <a:t>) e da poco tornato da una prima ricognizione sul campo nell’isola greca di </a:t>
            </a:r>
            <a:r>
              <a:rPr lang="it-IT" sz="1700" dirty="0" err="1" smtClean="0"/>
              <a:t>Meganisi</a:t>
            </a:r>
            <a:r>
              <a:rPr lang="it-IT" sz="1700" dirty="0" smtClean="0"/>
              <a:t>, metteva in dubbio la centralità dell’onore e segnalava il pericolo che per conferire alle società mediterranee una sufficiente legittimità antropologica si tendesse ad «</a:t>
            </a:r>
            <a:r>
              <a:rPr lang="it-IT" sz="1700" dirty="0" err="1" smtClean="0"/>
              <a:t>esotizzarle</a:t>
            </a:r>
            <a:r>
              <a:rPr lang="it-IT" sz="1700" dirty="0" smtClean="0"/>
              <a:t>», facendo così sembrare «le popolazioni che abitano le nostre etnografie molto più strane e “altre” di quanto non lo siano in realtà».</a:t>
            </a:r>
          </a:p>
          <a:p>
            <a:pPr>
              <a:buFont typeface="Wingdings" pitchFamily="2" charset="2"/>
              <a:buChar char="§"/>
            </a:pPr>
            <a:r>
              <a:rPr lang="it-IT" sz="1700" dirty="0" smtClean="0"/>
              <a:t> Rilievi simili si ritrovano in un articolo molto più noto e </a:t>
            </a:r>
            <a:r>
              <a:rPr lang="it-IT" sz="1700" dirty="0" smtClean="0"/>
              <a:t>influente </a:t>
            </a:r>
            <a:r>
              <a:rPr lang="it-IT" sz="1700" dirty="0" smtClean="0"/>
              <a:t>apparso nel 1980 nella prestigiosa rivista </a:t>
            </a:r>
            <a:r>
              <a:rPr lang="it-IT" sz="1700" i="1" dirty="0" smtClean="0"/>
              <a:t>Man</a:t>
            </a:r>
            <a:r>
              <a:rPr lang="it-IT" sz="1700" dirty="0" smtClean="0"/>
              <a:t> e scritto da un altro giovane antropologo, </a:t>
            </a:r>
            <a:r>
              <a:rPr lang="it-IT" sz="1700" b="1" dirty="0" smtClean="0"/>
              <a:t>Michael </a:t>
            </a:r>
            <a:r>
              <a:rPr lang="it-IT" sz="1700" b="1" dirty="0" err="1" smtClean="0"/>
              <a:t>Herzfeld</a:t>
            </a:r>
            <a:r>
              <a:rPr lang="it-IT" sz="1700" b="1" dirty="0" smtClean="0"/>
              <a:t> </a:t>
            </a:r>
            <a:r>
              <a:rPr lang="it-IT" sz="1700" dirty="0" smtClean="0"/>
              <a:t>(n. Londra 1947), anch’egli formatosi a Oxford e anch’egli reduce da ricerche sul terreno in Grecia, a </a:t>
            </a:r>
            <a:r>
              <a:rPr lang="it-IT" sz="1700" dirty="0" err="1" smtClean="0"/>
              <a:t>Pefko</a:t>
            </a:r>
            <a:r>
              <a:rPr lang="it-IT" sz="1700" dirty="0" smtClean="0"/>
              <a:t> nell’isola di Rodi e nella comunità pastorale di </a:t>
            </a:r>
            <a:r>
              <a:rPr lang="it-IT" sz="1700" dirty="0" err="1" smtClean="0"/>
              <a:t>Glendi</a:t>
            </a:r>
            <a:r>
              <a:rPr lang="it-IT" sz="1700" dirty="0" smtClean="0"/>
              <a:t> </a:t>
            </a:r>
            <a:r>
              <a:rPr lang="it-IT" sz="1700" dirty="0" smtClean="0"/>
              <a:t>a Creta. Le critiche destinate a lasciare maggiormente il segno erano di </a:t>
            </a:r>
            <a:r>
              <a:rPr lang="it-IT" sz="1700" u="sng" dirty="0" smtClean="0"/>
              <a:t>carattere semantico</a:t>
            </a:r>
            <a:r>
              <a:rPr lang="it-IT" sz="1700" dirty="0" smtClean="0"/>
              <a:t> e si concentravano sul binomio onore/vergogna.</a:t>
            </a:r>
          </a:p>
          <a:p>
            <a:endParaRPr lang="it-IT" sz="1400" dirty="0" smtClean="0"/>
          </a:p>
          <a:p>
            <a:pPr marL="288000" lvl="0" indent="-180000">
              <a:spcAft>
                <a:spcPts val="200"/>
              </a:spcAft>
              <a:buFont typeface="Arial" pitchFamily="34" charset="0"/>
              <a:buChar char="•"/>
            </a:pPr>
            <a:r>
              <a:rPr lang="en-US" sz="1600" dirty="0" smtClean="0"/>
              <a:t>Roger Just (1978), “Some problems for Mediterranean anthropology</a:t>
            </a:r>
            <a:r>
              <a:rPr lang="en-US" sz="1600" i="1" dirty="0" smtClean="0"/>
              <a:t>”, Journal of the Anthropological Society of Oxford</a:t>
            </a:r>
            <a:r>
              <a:rPr lang="en-US" sz="1600" dirty="0" smtClean="0"/>
              <a:t>, 9 (2), pp. 81-97.</a:t>
            </a:r>
            <a:endParaRPr lang="it-IT" sz="1600" dirty="0" smtClean="0"/>
          </a:p>
          <a:p>
            <a:pPr marL="288000" lvl="0" indent="-180000">
              <a:buFont typeface="Arial" pitchFamily="34" charset="0"/>
              <a:buChar char="•"/>
            </a:pPr>
            <a:r>
              <a:rPr lang="en-GB" sz="1600" dirty="0" smtClean="0"/>
              <a:t>Michael Herzfeld (1980), “Honour and shame: problems in the comparative analysis of moral systems”, </a:t>
            </a:r>
            <a:r>
              <a:rPr lang="en-GB" sz="1600" i="1" dirty="0" smtClean="0"/>
              <a:t>Man</a:t>
            </a:r>
            <a:r>
              <a:rPr lang="en-GB" sz="1600" dirty="0" smtClean="0"/>
              <a:t> (</a:t>
            </a:r>
            <a:r>
              <a:rPr lang="en-GB" sz="1600" dirty="0" err="1" smtClean="0"/>
              <a:t>n.s</a:t>
            </a:r>
            <a:r>
              <a:rPr lang="en-GB" sz="1600" dirty="0" smtClean="0"/>
              <a:t>.), 15 , pp. 339-351.</a:t>
            </a:r>
            <a:endParaRPr lang="it-IT" sz="1600" dirty="0" smtClean="0"/>
          </a:p>
          <a:p>
            <a:endParaRPr lang="it-CH" sz="1400" dirty="0" smtClean="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 xmlns:p14="http://schemas.microsoft.com/office/powerpoint/2010/main" val="3696986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E9D5F10E-50F4-4326-9914-0CBFEFF1875B}"/>
              </a:ext>
            </a:extLst>
          </p:cNvPr>
          <p:cNvSpPr txBox="1"/>
          <p:nvPr/>
        </p:nvSpPr>
        <p:spPr>
          <a:xfrm>
            <a:off x="0" y="282337"/>
            <a:ext cx="12192000" cy="523220"/>
          </a:xfrm>
          <a:prstGeom prst="rect">
            <a:avLst/>
          </a:prstGeom>
          <a:noFill/>
        </p:spPr>
        <p:txBody>
          <a:bodyPr wrap="square" rtlCol="0">
            <a:spAutoFit/>
          </a:bodyPr>
          <a:lstStyle/>
          <a:p>
            <a:pPr lvl="0"/>
            <a:r>
              <a:rPr lang="it-IT" sz="2800" b="1" i="1" dirty="0" err="1" smtClean="0"/>
              <a:t>Herzfeld</a:t>
            </a:r>
            <a:r>
              <a:rPr lang="it-IT" sz="2800" b="1" i="1" dirty="0" smtClean="0"/>
              <a:t>: il problema della traduzione culturale</a:t>
            </a:r>
            <a:endParaRPr kumimoji="0" lang="it-IT" sz="2600" b="1" i="1"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3E346584-B317-4747-94F7-DF50B95DF597}"/>
              </a:ext>
            </a:extLst>
          </p:cNvPr>
          <p:cNvSpPr txBox="1"/>
          <p:nvPr/>
        </p:nvSpPr>
        <p:spPr>
          <a:xfrm>
            <a:off x="368449" y="1016951"/>
            <a:ext cx="9343176" cy="4431983"/>
          </a:xfrm>
          <a:prstGeom prst="rect">
            <a:avLst/>
          </a:prstGeom>
          <a:noFill/>
        </p:spPr>
        <p:txBody>
          <a:bodyPr wrap="square" rtlCol="0">
            <a:spAutoFit/>
          </a:bodyPr>
          <a:lstStyle/>
          <a:p>
            <a:pPr>
              <a:spcAft>
                <a:spcPts val="600"/>
              </a:spcAft>
              <a:buFont typeface="Wingdings" pitchFamily="2" charset="2"/>
              <a:buChar char="§"/>
            </a:pPr>
            <a:r>
              <a:rPr lang="it-IT" sz="1700" dirty="0" smtClean="0"/>
              <a:t> L’intento di </a:t>
            </a:r>
            <a:r>
              <a:rPr lang="it-IT" sz="1700" dirty="0" err="1" smtClean="0"/>
              <a:t>Herzfeld</a:t>
            </a:r>
            <a:r>
              <a:rPr lang="it-IT" sz="1700" dirty="0" smtClean="0"/>
              <a:t> era </a:t>
            </a:r>
            <a:r>
              <a:rPr lang="it-IT" sz="1700" b="1" dirty="0" smtClean="0"/>
              <a:t>problematizzare la traduzione</a:t>
            </a:r>
            <a:r>
              <a:rPr lang="it-IT" sz="1700" dirty="0" smtClean="0"/>
              <a:t> di una varietà di termini delle lingue mediterranee, anche simili tra loro, con il binomio inglese </a:t>
            </a:r>
            <a:r>
              <a:rPr lang="it-IT" sz="1700" i="1" dirty="0" err="1" smtClean="0"/>
              <a:t>honour-shame</a:t>
            </a:r>
            <a:r>
              <a:rPr lang="it-IT" sz="1700" dirty="0" smtClean="0"/>
              <a:t>, facendo innanzitutto notare la diversità dei modelli morali, sociali e sessuali corrispondenti a termini solo in apparenza simili: per esempio, la distanza tra l’italiano </a:t>
            </a:r>
            <a:r>
              <a:rPr lang="it-IT" sz="1700" i="1" dirty="0" smtClean="0"/>
              <a:t>onore</a:t>
            </a:r>
            <a:r>
              <a:rPr lang="it-IT" sz="1700" dirty="0" smtClean="0"/>
              <a:t> che nel Sud Italia rimandava al comportamento sessuale delle donne così come viene riflesso sugli uomini della famiglia e l’inglese </a:t>
            </a:r>
            <a:r>
              <a:rPr lang="it-IT" sz="1700" i="1" dirty="0" err="1" smtClean="0"/>
              <a:t>honour</a:t>
            </a:r>
            <a:r>
              <a:rPr lang="it-IT" sz="1700" i="1" dirty="0" smtClean="0"/>
              <a:t> </a:t>
            </a:r>
            <a:r>
              <a:rPr lang="it-IT" sz="1700" dirty="0" smtClean="0"/>
              <a:t>che rimandava piuttosto</a:t>
            </a:r>
            <a:r>
              <a:rPr lang="it-IT" sz="1700" i="1" dirty="0" smtClean="0"/>
              <a:t> </a:t>
            </a:r>
            <a:r>
              <a:rPr lang="it-IT" sz="1700" dirty="0" smtClean="0"/>
              <a:t>al comportamento ideale di un uomo nei confronti delle donne estranee. </a:t>
            </a:r>
          </a:p>
          <a:p>
            <a:pPr>
              <a:spcAft>
                <a:spcPts val="600"/>
              </a:spcAft>
              <a:buFont typeface="Wingdings" pitchFamily="2" charset="2"/>
              <a:buChar char="§"/>
            </a:pPr>
            <a:r>
              <a:rPr lang="it-IT" sz="1700" dirty="0" smtClean="0"/>
              <a:t> Ancor più, però, </a:t>
            </a:r>
            <a:r>
              <a:rPr lang="it-IT" sz="1700" dirty="0" err="1" smtClean="0"/>
              <a:t>Herzfeld</a:t>
            </a:r>
            <a:r>
              <a:rPr lang="it-IT" sz="1700" dirty="0" smtClean="0"/>
              <a:t> faceva notare i significati diversi che gli stessi termini possono assumere in contesti diversi all’interno della stessa tradizione linguistica: attraverso un minuzioso confronto etnografico tra </a:t>
            </a:r>
            <a:r>
              <a:rPr lang="it-IT" sz="1700" dirty="0" err="1" smtClean="0"/>
              <a:t>Pefko</a:t>
            </a:r>
            <a:r>
              <a:rPr lang="it-IT" sz="1700" dirty="0" smtClean="0"/>
              <a:t>, </a:t>
            </a:r>
            <a:r>
              <a:rPr lang="it-IT" sz="1700" dirty="0" err="1" smtClean="0"/>
              <a:t>Glendi</a:t>
            </a:r>
            <a:r>
              <a:rPr lang="it-IT" sz="1700" dirty="0" smtClean="0"/>
              <a:t> e i </a:t>
            </a:r>
            <a:r>
              <a:rPr lang="it-IT" sz="1700" dirty="0" err="1" smtClean="0"/>
              <a:t>Sarakatsani</a:t>
            </a:r>
            <a:r>
              <a:rPr lang="it-IT" sz="1700" dirty="0" smtClean="0"/>
              <a:t> studiati da John Campbell mostrava come il significato di termini a prima vista traducibili senza problemi come onore o vergogna (in Grecia </a:t>
            </a:r>
            <a:r>
              <a:rPr lang="it-CH" sz="1700" i="1" dirty="0" err="1" smtClean="0"/>
              <a:t>timì</a:t>
            </a:r>
            <a:r>
              <a:rPr lang="it-CH" sz="1700" dirty="0" smtClean="0"/>
              <a:t>, </a:t>
            </a:r>
            <a:r>
              <a:rPr lang="it-CH" sz="1700" i="1" dirty="0" err="1" smtClean="0"/>
              <a:t>philótimo</a:t>
            </a:r>
            <a:r>
              <a:rPr lang="it-CH" sz="1700" dirty="0" smtClean="0"/>
              <a:t> [la cura della propria reputazione], </a:t>
            </a:r>
            <a:r>
              <a:rPr lang="it-CH" sz="1700" i="1" dirty="0" err="1" smtClean="0"/>
              <a:t>dropì</a:t>
            </a:r>
            <a:r>
              <a:rPr lang="it-IT" sz="1700" dirty="0" smtClean="0"/>
              <a:t> e altri ancora) potesse in realtà divergere sensibilmente persino tra comunità in cui si parlava la stessa lingua.</a:t>
            </a:r>
          </a:p>
          <a:p>
            <a:pPr>
              <a:spcAft>
                <a:spcPts val="600"/>
              </a:spcAft>
              <a:buFont typeface="Wingdings" pitchFamily="2" charset="2"/>
              <a:buChar char="§"/>
            </a:pPr>
            <a:r>
              <a:rPr lang="it-IT" sz="1700" dirty="0" smtClean="0"/>
              <a:t> Se nel villaggio agricolo di Rodi prendersi cura del proprio onore significava essere capaci di autocontrollo e di collaborare nell’interesse di tutti, nella comunità pastorale di Creta, così come tra i </a:t>
            </a:r>
            <a:r>
              <a:rPr lang="it-IT" sz="1700" dirty="0" err="1" smtClean="0"/>
              <a:t>Sarakatsani</a:t>
            </a:r>
            <a:r>
              <a:rPr lang="it-IT" sz="1700" dirty="0" smtClean="0"/>
              <a:t>, il comportamento </a:t>
            </a:r>
            <a:r>
              <a:rPr lang="it-CH" sz="1700" i="1" dirty="0" err="1" smtClean="0"/>
              <a:t>philótimo</a:t>
            </a:r>
            <a:r>
              <a:rPr lang="it-IT" sz="1700" dirty="0" smtClean="0"/>
              <a:t> era quello orientato all’</a:t>
            </a:r>
            <a:r>
              <a:rPr lang="it-IT" sz="1700" i="1" dirty="0" err="1" smtClean="0"/>
              <a:t>egoismó</a:t>
            </a:r>
            <a:r>
              <a:rPr lang="it-CH" sz="1700" i="1" dirty="0" smtClean="0"/>
              <a:t>s</a:t>
            </a:r>
            <a:r>
              <a:rPr lang="it-CH" sz="1700" dirty="0" smtClean="0"/>
              <a:t>,</a:t>
            </a:r>
            <a:r>
              <a:rPr lang="it-IT" sz="1700" dirty="0" smtClean="0"/>
              <a:t> all’</a:t>
            </a:r>
            <a:r>
              <a:rPr lang="it-IT" sz="1700" dirty="0" err="1" smtClean="0"/>
              <a:t>autoconsiderazione</a:t>
            </a:r>
            <a:r>
              <a:rPr lang="it-IT" sz="1700" dirty="0" smtClean="0"/>
              <a:t> che portava a farsi valere nei confronti degli altri.</a:t>
            </a:r>
            <a:endParaRPr kumimoji="0" lang="it-IT"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pic>
        <p:nvPicPr>
          <p:cNvPr id="9" name="Immagine 8" descr="Anthropology through the Looking-Glass: Critical Ethnography in the Margins  of Europe - Michael Herzfeld - Libro in lingua inglese - Cambridge  University Press - | IBS"/>
          <p:cNvPicPr>
            <a:picLocks noChangeAspect="1"/>
          </p:cNvPicPr>
          <p:nvPr/>
        </p:nvPicPr>
        <p:blipFill>
          <a:blip r:embed="rId2"/>
          <a:srcRect/>
          <a:stretch>
            <a:fillRect/>
          </a:stretch>
        </p:blipFill>
        <p:spPr bwMode="auto">
          <a:xfrm>
            <a:off x="9652139" y="1472666"/>
            <a:ext cx="2403128" cy="3600000"/>
          </a:xfrm>
          <a:prstGeom prst="rect">
            <a:avLst/>
          </a:prstGeom>
          <a:noFill/>
          <a:ln w="9525">
            <a:noFill/>
            <a:miter lim="800000"/>
            <a:headEnd/>
            <a:tailEnd/>
          </a:ln>
        </p:spPr>
      </p:pic>
    </p:spTree>
    <p:extLst>
      <p:ext uri="{BB962C8B-B14F-4D97-AF65-F5344CB8AC3E}">
        <p14:creationId xmlns="" xmlns:p14="http://schemas.microsoft.com/office/powerpoint/2010/main" val="1437376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82337"/>
            <a:ext cx="12192000" cy="523220"/>
          </a:xfrm>
          <a:prstGeom prst="rect">
            <a:avLst/>
          </a:prstGeom>
          <a:noFill/>
        </p:spPr>
        <p:txBody>
          <a:bodyPr wrap="square" rtlCol="0">
            <a:spAutoFit/>
          </a:bodyPr>
          <a:lstStyle/>
          <a:p>
            <a:pPr lvl="0"/>
            <a:r>
              <a:rPr lang="it-IT" sz="2800" b="1" i="1" dirty="0" err="1" smtClean="0"/>
              <a:t>Herzfeld</a:t>
            </a:r>
            <a:r>
              <a:rPr lang="it-IT" sz="2800" b="1" i="1" dirty="0" smtClean="0"/>
              <a:t>: il problema della generalizzazione</a:t>
            </a:r>
            <a:endParaRPr lang="it-IT" sz="2600" b="1" i="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Titolo 1">
            <a:extLst>
              <a:ext uri="{FF2B5EF4-FFF2-40B4-BE49-F238E27FC236}">
                <a16:creationId xmlns="" xmlns:a16="http://schemas.microsoft.com/office/drawing/2014/main" id="{4F99FC27-69F9-44E9-BC6D-315AC5994CC7}"/>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5" name="Titolo 1">
            <a:extLst>
              <a:ext uri="{FF2B5EF4-FFF2-40B4-BE49-F238E27FC236}">
                <a16:creationId xmlns="" xmlns:a16="http://schemas.microsoft.com/office/drawing/2014/main" id="{22975BDD-81D4-4393-A279-371977DC3842}"/>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55151FA4-0FF2-4823-B20B-CCA58ADA0C43}"/>
              </a:ext>
            </a:extLst>
          </p:cNvPr>
          <p:cNvSpPr txBox="1"/>
          <p:nvPr/>
        </p:nvSpPr>
        <p:spPr>
          <a:xfrm>
            <a:off x="368450" y="1350236"/>
            <a:ext cx="8997742" cy="3847207"/>
          </a:xfrm>
          <a:prstGeom prst="rect">
            <a:avLst/>
          </a:prstGeom>
          <a:noFill/>
        </p:spPr>
        <p:txBody>
          <a:bodyPr wrap="square" rtlCol="0">
            <a:spAutoFit/>
          </a:bodyPr>
          <a:lstStyle/>
          <a:p>
            <a:pPr>
              <a:spcAft>
                <a:spcPts val="600"/>
              </a:spcAft>
              <a:buFont typeface="Wingdings" pitchFamily="2" charset="2"/>
              <a:buChar char="§"/>
            </a:pPr>
            <a:r>
              <a:rPr lang="it-IT" dirty="0" smtClean="0"/>
              <a:t> Se differenze così sensibili potevano velarsi dietro a uno stesso termine come il greco </a:t>
            </a:r>
            <a:r>
              <a:rPr lang="it-CH" i="1" dirty="0" err="1" smtClean="0"/>
              <a:t>timì</a:t>
            </a:r>
            <a:r>
              <a:rPr lang="it-CH" dirty="0" smtClean="0"/>
              <a:t>, era</a:t>
            </a:r>
            <a:r>
              <a:rPr lang="it-IT" dirty="0" smtClean="0"/>
              <a:t> lecito pensare che molto maggiori fossero le differenze di significato tra termini appartenenti a lingue diverse.</a:t>
            </a:r>
          </a:p>
          <a:p>
            <a:pPr>
              <a:spcAft>
                <a:spcPts val="600"/>
              </a:spcAft>
              <a:buFont typeface="Wingdings" pitchFamily="2" charset="2"/>
              <a:buChar char="§"/>
            </a:pPr>
            <a:r>
              <a:rPr lang="it-IT" dirty="0" smtClean="0"/>
              <a:t> Tutti questi termini erano tuttavia costretti dagli antropologi ad adattarsi al </a:t>
            </a:r>
            <a:r>
              <a:rPr lang="it-IT" dirty="0" smtClean="0"/>
              <a:t>“letto </a:t>
            </a:r>
            <a:r>
              <a:rPr lang="it-IT" dirty="0" smtClean="0"/>
              <a:t>di </a:t>
            </a:r>
            <a:r>
              <a:rPr lang="it-IT" dirty="0" err="1" smtClean="0"/>
              <a:t>Procuste</a:t>
            </a:r>
            <a:r>
              <a:rPr lang="it-IT" dirty="0" smtClean="0"/>
              <a:t>” </a:t>
            </a:r>
            <a:r>
              <a:rPr lang="it-IT" dirty="0" smtClean="0"/>
              <a:t>costituito dalle «inefficaci glosse inglesi» </a:t>
            </a:r>
            <a:r>
              <a:rPr lang="it-IT" i="1" dirty="0" err="1" smtClean="0"/>
              <a:t>honour</a:t>
            </a:r>
            <a:r>
              <a:rPr lang="it-IT" dirty="0" smtClean="0"/>
              <a:t> e </a:t>
            </a:r>
            <a:r>
              <a:rPr lang="it-IT" i="1" dirty="0" err="1" smtClean="0"/>
              <a:t>shame</a:t>
            </a:r>
            <a:r>
              <a:rPr lang="it-IT" dirty="0" smtClean="0"/>
              <a:t>, che </a:t>
            </a:r>
            <a:r>
              <a:rPr lang="it-IT" b="1" dirty="0" smtClean="0"/>
              <a:t>rischiavano di ridurre l’analisi comparativa a una mera sommatoria di termini imperfettamente tradotti </a:t>
            </a:r>
            <a:r>
              <a:rPr lang="it-IT" dirty="0" smtClean="0"/>
              <a:t>e trattati come virtualmente equivalenti. Era dunque nel </a:t>
            </a:r>
            <a:r>
              <a:rPr lang="it-IT" b="1" dirty="0" smtClean="0"/>
              <a:t>particolarismo etnografico </a:t>
            </a:r>
            <a:r>
              <a:rPr lang="it-IT" dirty="0" smtClean="0"/>
              <a:t>che bisognava cercare, secondo </a:t>
            </a:r>
            <a:r>
              <a:rPr lang="it-IT" dirty="0" err="1" smtClean="0"/>
              <a:t>Herzfeld</a:t>
            </a:r>
            <a:r>
              <a:rPr lang="it-IT" dirty="0" smtClean="0"/>
              <a:t> (1980, p. 349), «quegli spunti teorici che generalizzazioni basate su approssimative equivalenze semantiche non potranno mai fornire». </a:t>
            </a:r>
          </a:p>
          <a:p>
            <a:pPr>
              <a:spcAft>
                <a:spcPts val="600"/>
              </a:spcAft>
              <a:buFont typeface="Wingdings" pitchFamily="2" charset="2"/>
              <a:buChar char="§"/>
            </a:pPr>
            <a:r>
              <a:rPr lang="it-IT" dirty="0" smtClean="0"/>
              <a:t> L’articolo di </a:t>
            </a:r>
            <a:r>
              <a:rPr lang="it-IT" dirty="0" err="1" smtClean="0"/>
              <a:t>Herzfeld</a:t>
            </a:r>
            <a:r>
              <a:rPr lang="it-IT" dirty="0" smtClean="0"/>
              <a:t> avvia un dibattito in cui la sindrome onore/vergogna viene ad occupare una posizione decisiva: avendo dato fondamento all’unità mediterranea, diventa quasi inevitabilmente l’ambito privilegiato di un dibattito che minaccia di decretarne la </a:t>
            </a:r>
            <a:r>
              <a:rPr lang="it-IT" b="1" dirty="0" smtClean="0"/>
              <a:t>dissoluzione</a:t>
            </a:r>
            <a:r>
              <a:rPr lang="it-IT" dirty="0" smtClean="0"/>
              <a:t>, giungendo a delegittimare l’intera antropologia del Mediterraneo.</a:t>
            </a:r>
            <a:endParaRPr lang="it-IT" sz="1600" dirty="0"/>
          </a:p>
        </p:txBody>
      </p:sp>
      <p:sp>
        <p:nvSpPr>
          <p:cNvPr id="2" name="Segnaposto piè di pagina 1"/>
          <p:cNvSpPr>
            <a:spLocks noGrp="1"/>
          </p:cNvSpPr>
          <p:nvPr>
            <p:ph type="ftr" sz="quarter" idx="11"/>
          </p:nvPr>
        </p:nvSpPr>
        <p:spPr/>
        <p:txBody>
          <a:bodyPr/>
          <a:lstStyle/>
          <a:p>
            <a:r>
              <a:rPr lang="it-IT"/>
              <a:t>Antropologia del Mediterraneo</a:t>
            </a:r>
          </a:p>
        </p:txBody>
      </p:sp>
      <p:pic>
        <p:nvPicPr>
          <p:cNvPr id="7" name="Immagine 6" descr="Michael Herzfeld - Leiden University"/>
          <p:cNvPicPr>
            <a:picLocks noChangeAspect="1"/>
          </p:cNvPicPr>
          <p:nvPr/>
        </p:nvPicPr>
        <p:blipFill>
          <a:blip r:embed="rId2"/>
          <a:srcRect/>
          <a:stretch>
            <a:fillRect/>
          </a:stretch>
        </p:blipFill>
        <p:spPr bwMode="auto">
          <a:xfrm>
            <a:off x="9398063" y="1563257"/>
            <a:ext cx="2563200" cy="3204000"/>
          </a:xfrm>
          <a:prstGeom prst="rect">
            <a:avLst/>
          </a:prstGeom>
          <a:noFill/>
          <a:ln w="9525">
            <a:noFill/>
            <a:miter lim="800000"/>
            <a:headEnd/>
            <a:tailEnd/>
          </a:ln>
        </p:spPr>
      </p:pic>
    </p:spTree>
    <p:extLst>
      <p:ext uri="{BB962C8B-B14F-4D97-AF65-F5344CB8AC3E}">
        <p14:creationId xmlns="" xmlns:p14="http://schemas.microsoft.com/office/powerpoint/2010/main" val="886188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62677D1-11EA-4653-9C88-1FF5DF9B2F64}"/>
              </a:ext>
            </a:extLst>
          </p:cNvPr>
          <p:cNvSpPr txBox="1"/>
          <p:nvPr/>
        </p:nvSpPr>
        <p:spPr>
          <a:xfrm>
            <a:off x="0" y="282337"/>
            <a:ext cx="12192000" cy="1815882"/>
          </a:xfrm>
          <a:prstGeom prst="rect">
            <a:avLst/>
          </a:prstGeom>
          <a:noFill/>
        </p:spPr>
        <p:txBody>
          <a:bodyPr wrap="square" rtlCol="0">
            <a:spAutoFit/>
          </a:bodyPr>
          <a:lstStyle/>
          <a:p>
            <a:pPr lvl="0"/>
            <a:r>
              <a:rPr lang="it-IT" sz="2800" b="1" i="1" dirty="0" smtClean="0"/>
              <a:t>Ma ci sono ancora sostenitori dell’unità del Mediterraneo</a:t>
            </a:r>
            <a:endParaRPr lang="it-IT" sz="2800" b="1" i="1" dirty="0"/>
          </a:p>
          <a:p>
            <a:pPr lvl="0"/>
            <a:r>
              <a:rPr lang="it-IT" sz="2800" b="1" i="1" dirty="0"/>
              <a:t> </a:t>
            </a:r>
          </a:p>
          <a:p>
            <a:pPr lvl="0"/>
            <a:endParaRPr lang="it-IT" sz="2800" b="1" dirty="0"/>
          </a:p>
          <a:p>
            <a:pPr lvl="0"/>
            <a:endParaRPr lang="it-IT" sz="2800" b="1" i="1" dirty="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7" name="Rettangolo 6"/>
          <p:cNvSpPr/>
          <p:nvPr/>
        </p:nvSpPr>
        <p:spPr>
          <a:xfrm>
            <a:off x="324740" y="1102408"/>
            <a:ext cx="8990176" cy="5755422"/>
          </a:xfrm>
          <a:prstGeom prst="rect">
            <a:avLst/>
          </a:prstGeom>
        </p:spPr>
        <p:txBody>
          <a:bodyPr wrap="square">
            <a:spAutoFit/>
          </a:bodyPr>
          <a:lstStyle/>
          <a:p>
            <a:pPr>
              <a:spcAft>
                <a:spcPts val="300"/>
              </a:spcAft>
              <a:buFont typeface="Wingdings" pitchFamily="2" charset="2"/>
              <a:buChar char="§"/>
            </a:pPr>
            <a:r>
              <a:rPr lang="it-IT" dirty="0" smtClean="0"/>
              <a:t> </a:t>
            </a:r>
            <a:r>
              <a:rPr lang="it-IT" sz="1750" dirty="0" smtClean="0"/>
              <a:t>È proprio la crescente importanza di questo dibattito a suggerire l’opportunità di </a:t>
            </a:r>
            <a:r>
              <a:rPr lang="it-IT" sz="1750" dirty="0" smtClean="0"/>
              <a:t>un riesame </a:t>
            </a:r>
            <a:r>
              <a:rPr lang="it-IT" sz="1750" dirty="0" smtClean="0"/>
              <a:t>dell’intera questione. Sono gli obiettivi che si propone un volume curato da </a:t>
            </a:r>
            <a:r>
              <a:rPr lang="it-IT" sz="1750" b="1" dirty="0" smtClean="0"/>
              <a:t>David </a:t>
            </a:r>
            <a:r>
              <a:rPr lang="it-IT" sz="1750" b="1" dirty="0" err="1" smtClean="0"/>
              <a:t>Gilmore</a:t>
            </a:r>
            <a:r>
              <a:rPr lang="it-IT" sz="1750" dirty="0" smtClean="0"/>
              <a:t>, antropologo americano già incontrato nella lezione 2 (</a:t>
            </a:r>
            <a:r>
              <a:rPr lang="it-IT" sz="1750" dirty="0" err="1" smtClean="0"/>
              <a:t>Gilmore</a:t>
            </a:r>
            <a:r>
              <a:rPr lang="it-IT" sz="1750" dirty="0" smtClean="0"/>
              <a:t> 1982): pubblicato nel 1987, il  volume è significativamente intitolato </a:t>
            </a:r>
            <a:r>
              <a:rPr lang="it-IT" sz="1750" i="1" dirty="0" smtClean="0"/>
              <a:t> </a:t>
            </a:r>
            <a:r>
              <a:rPr lang="en-US" sz="1750" i="1" dirty="0" smtClean="0"/>
              <a:t>Honor and </a:t>
            </a:r>
            <a:r>
              <a:rPr lang="en-US" sz="1750" i="1" dirty="0" smtClean="0"/>
              <a:t>Shame </a:t>
            </a:r>
            <a:r>
              <a:rPr lang="en-US" sz="1750" i="1" dirty="0" smtClean="0"/>
              <a:t>and the </a:t>
            </a:r>
            <a:r>
              <a:rPr lang="en-US" sz="1750" i="1" dirty="0" smtClean="0"/>
              <a:t>Unity </a:t>
            </a:r>
            <a:r>
              <a:rPr lang="en-US" sz="1750" i="1" dirty="0" smtClean="0"/>
              <a:t>of the Mediterranean</a:t>
            </a:r>
            <a:r>
              <a:rPr lang="it-IT" sz="1750" dirty="0" smtClean="0"/>
              <a:t>.</a:t>
            </a:r>
          </a:p>
          <a:p>
            <a:pPr>
              <a:spcAft>
                <a:spcPts val="300"/>
              </a:spcAft>
              <a:buFont typeface="Wingdings" pitchFamily="2" charset="2"/>
              <a:buChar char="§"/>
            </a:pPr>
            <a:r>
              <a:rPr lang="it-IT" sz="1750" dirty="0" smtClean="0"/>
              <a:t> Pur con differenze notevoli tra loro, gli autori dei vari saggi dimostrano di essere chiaramente consapevoli che l’unità del Mediterraneo è sotto tiro: in particolare, tutti fanno riferimento agli articoli pubblicati negli anni precedenti da </a:t>
            </a:r>
            <a:r>
              <a:rPr lang="it-IT" sz="1750" dirty="0" err="1" smtClean="0"/>
              <a:t>Herzfeld</a:t>
            </a:r>
            <a:r>
              <a:rPr lang="it-IT" sz="1750" dirty="0" smtClean="0"/>
              <a:t>, presente nel volume con un contributo prevedibilmente critico anche se garbato, e quasi tutti convengono che </a:t>
            </a:r>
            <a:r>
              <a:rPr lang="it-IT" sz="1750" b="1" i="1" dirty="0" err="1" smtClean="0"/>
              <a:t>honour</a:t>
            </a:r>
            <a:r>
              <a:rPr lang="it-IT" sz="1750" b="1" dirty="0" smtClean="0"/>
              <a:t> e </a:t>
            </a:r>
            <a:r>
              <a:rPr lang="it-IT" sz="1750" b="1" i="1" dirty="0" err="1" smtClean="0"/>
              <a:t>shame</a:t>
            </a:r>
            <a:r>
              <a:rPr lang="it-IT" sz="1750" b="1" dirty="0" smtClean="0"/>
              <a:t> sono «glosse inefficaci» </a:t>
            </a:r>
            <a:r>
              <a:rPr lang="it-IT" sz="1750" dirty="0" smtClean="0"/>
              <a:t>[qui “glossa” = “traduzione </a:t>
            </a:r>
            <a:r>
              <a:rPr lang="it-IT" sz="1750" dirty="0" smtClean="0"/>
              <a:t>superficiale”]</a:t>
            </a:r>
            <a:r>
              <a:rPr lang="it-IT" sz="1750" b="1" dirty="0" smtClean="0"/>
              <a:t>.</a:t>
            </a:r>
            <a:r>
              <a:rPr lang="it-IT" sz="1750" dirty="0" smtClean="0"/>
              <a:t> </a:t>
            </a:r>
            <a:endParaRPr lang="it-IT" sz="1750" dirty="0" smtClean="0"/>
          </a:p>
          <a:p>
            <a:pPr>
              <a:spcAft>
                <a:spcPts val="600"/>
              </a:spcAft>
              <a:buFont typeface="Wingdings" pitchFamily="2" charset="2"/>
              <a:buChar char="§"/>
            </a:pPr>
            <a:r>
              <a:rPr lang="it-IT" sz="1750" dirty="0" smtClean="0"/>
              <a:t> Il titolo stesso del volume lascia intravedere un intento di verifica delle relazioni tra il binomio onore/vergogna e l’unità del </a:t>
            </a:r>
            <a:r>
              <a:rPr lang="it-IT" sz="1750" dirty="0" smtClean="0"/>
              <a:t>Mediterraneo: nel volume </a:t>
            </a:r>
            <a:r>
              <a:rPr lang="it-IT" sz="1750" dirty="0" smtClean="0"/>
              <a:t>prevalgono i difensori dell’unità del Mediterraneo, e dell’onore come suo fondamento, a partire dal curatore stesso.</a:t>
            </a:r>
          </a:p>
          <a:p>
            <a:pPr marL="252000" lvl="0" indent="-180000">
              <a:spcAft>
                <a:spcPts val="300"/>
              </a:spcAft>
              <a:buFont typeface="Arial" pitchFamily="34" charset="0"/>
              <a:buChar char="•"/>
            </a:pPr>
            <a:r>
              <a:rPr lang="en-GB" sz="1600" dirty="0" smtClean="0"/>
              <a:t>David  Gilmore, “Anthropology of the Mediterranean area”, </a:t>
            </a:r>
            <a:r>
              <a:rPr lang="en-GB" sz="1600" i="1" dirty="0" smtClean="0"/>
              <a:t>Annual Review of Anthropology</a:t>
            </a:r>
            <a:r>
              <a:rPr lang="en-GB" sz="1600" dirty="0" smtClean="0"/>
              <a:t>, 11, 1982, pp. 175-205.</a:t>
            </a:r>
          </a:p>
          <a:p>
            <a:pPr marL="252000" lvl="0" indent="-180000">
              <a:spcAft>
                <a:spcPts val="300"/>
              </a:spcAft>
              <a:buFont typeface="Arial" pitchFamily="34" charset="0"/>
              <a:buChar char="•"/>
            </a:pPr>
            <a:r>
              <a:rPr lang="en-GB" sz="1600" dirty="0" smtClean="0"/>
              <a:t>David Gilmore [a </a:t>
            </a:r>
            <a:r>
              <a:rPr lang="en-GB" sz="1600" dirty="0" err="1" smtClean="0"/>
              <a:t>cura</a:t>
            </a:r>
            <a:r>
              <a:rPr lang="en-GB" sz="1600" dirty="0" smtClean="0"/>
              <a:t> </a:t>
            </a:r>
            <a:r>
              <a:rPr lang="en-GB" sz="1600" dirty="0" err="1" smtClean="0"/>
              <a:t>di</a:t>
            </a:r>
            <a:r>
              <a:rPr lang="en-GB" sz="1600" dirty="0" smtClean="0"/>
              <a:t>] (1987), </a:t>
            </a:r>
            <a:r>
              <a:rPr lang="en-US" sz="1600" i="1" dirty="0" smtClean="0"/>
              <a:t>Honor and Shame and the Unity of the Mediterranean</a:t>
            </a:r>
            <a:r>
              <a:rPr lang="en-US" sz="1600" dirty="0" smtClean="0"/>
              <a:t>, Washington D.C., Association of American Anthropologists</a:t>
            </a:r>
            <a:r>
              <a:rPr lang="en-GB" sz="1600" dirty="0" smtClean="0"/>
              <a:t>.</a:t>
            </a:r>
            <a:endParaRPr lang="it-IT" sz="1600" dirty="0" smtClean="0"/>
          </a:p>
          <a:p>
            <a:pPr marL="360000" indent="-180000">
              <a:buFont typeface="Arial" pitchFamily="34" charset="0"/>
              <a:buChar char="•"/>
            </a:pPr>
            <a:endParaRPr lang="it-IT" sz="1600" dirty="0" smtClean="0"/>
          </a:p>
          <a:p>
            <a:pPr marL="360000" indent="-180000">
              <a:buFont typeface="Arial" pitchFamily="34" charset="0"/>
              <a:buChar char="•"/>
            </a:pPr>
            <a:endParaRPr lang="it-IT" sz="1600" dirty="0" smtClean="0"/>
          </a:p>
          <a:p>
            <a:endParaRPr lang="it-IT" dirty="0" smtClean="0"/>
          </a:p>
          <a:p>
            <a:r>
              <a:rPr lang="it-IT" dirty="0" smtClean="0"/>
              <a:t> </a:t>
            </a:r>
            <a:endParaRPr lang="it-IT" sz="1600" dirty="0"/>
          </a:p>
        </p:txBody>
      </p:sp>
      <p:pic>
        <p:nvPicPr>
          <p:cNvPr id="8" name="Immagine 7" descr="Amazon.it: Honor and Shame and the Unity of the Mediterranean - Gilmore,  David D. - Libri in altre lingue"/>
          <p:cNvPicPr/>
          <p:nvPr/>
        </p:nvPicPr>
        <p:blipFill>
          <a:blip r:embed="rId2"/>
          <a:srcRect/>
          <a:stretch>
            <a:fillRect/>
          </a:stretch>
        </p:blipFill>
        <p:spPr bwMode="auto">
          <a:xfrm>
            <a:off x="9362500" y="1402638"/>
            <a:ext cx="2713550" cy="3600000"/>
          </a:xfrm>
          <a:prstGeom prst="rect">
            <a:avLst/>
          </a:prstGeom>
          <a:noFill/>
          <a:ln w="9525">
            <a:noFill/>
            <a:miter lim="800000"/>
            <a:headEnd/>
            <a:tailEnd/>
          </a:ln>
        </p:spPr>
      </p:pic>
    </p:spTree>
    <p:extLst>
      <p:ext uri="{BB962C8B-B14F-4D97-AF65-F5344CB8AC3E}">
        <p14:creationId xmlns="" xmlns:p14="http://schemas.microsoft.com/office/powerpoint/2010/main" val="3555252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2826240-1EE6-4DEE-B135-F171CE860655}"/>
              </a:ext>
            </a:extLst>
          </p:cNvPr>
          <p:cNvSpPr txBox="1"/>
          <p:nvPr/>
        </p:nvSpPr>
        <p:spPr>
          <a:xfrm>
            <a:off x="0" y="282337"/>
            <a:ext cx="12192000" cy="954107"/>
          </a:xfrm>
          <a:prstGeom prst="rect">
            <a:avLst/>
          </a:prstGeom>
          <a:noFill/>
        </p:spPr>
        <p:txBody>
          <a:bodyPr wrap="square" rtlCol="0">
            <a:spAutoFit/>
          </a:bodyPr>
          <a:lstStyle/>
          <a:p>
            <a:pPr lvl="0"/>
            <a:r>
              <a:rPr lang="it-IT" sz="2800" b="1" i="1" dirty="0" smtClean="0"/>
              <a:t>Una roboante e precaria virilità dei maschi mediterranei?</a:t>
            </a:r>
            <a:endParaRPr lang="it-IT" sz="2400" b="1" dirty="0" smtClean="0"/>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BB9F990E-EB22-440F-834E-4102C7B115E2}"/>
              </a:ext>
            </a:extLst>
          </p:cNvPr>
          <p:cNvSpPr txBox="1"/>
          <p:nvPr/>
        </p:nvSpPr>
        <p:spPr>
          <a:xfrm>
            <a:off x="368449" y="1375873"/>
            <a:ext cx="9343176" cy="3816429"/>
          </a:xfrm>
          <a:prstGeom prst="rect">
            <a:avLst/>
          </a:prstGeom>
          <a:noFill/>
        </p:spPr>
        <p:txBody>
          <a:bodyPr wrap="square" rtlCol="0">
            <a:spAutoFit/>
          </a:bodyPr>
          <a:lstStyle/>
          <a:p>
            <a:pPr>
              <a:spcAft>
                <a:spcPts val="600"/>
              </a:spcAft>
              <a:buFont typeface="Wingdings" pitchFamily="2" charset="2"/>
              <a:buChar char="§"/>
            </a:pPr>
            <a:r>
              <a:rPr lang="it-IT" dirty="0" smtClean="0"/>
              <a:t> Nella sua introduzione e nel suo contributo al volume, </a:t>
            </a:r>
            <a:r>
              <a:rPr lang="it-IT" dirty="0" err="1" smtClean="0"/>
              <a:t>Gilmore</a:t>
            </a:r>
            <a:r>
              <a:rPr lang="it-IT" dirty="0" smtClean="0"/>
              <a:t> sostiene con toni piuttosto enfatici, in termini di una “roboante virilità dei maschi mediterranei”, alcune tesi collegate tra loro:</a:t>
            </a:r>
          </a:p>
          <a:p>
            <a:pPr marL="432000" indent="180000">
              <a:spcAft>
                <a:spcPts val="600"/>
              </a:spcAft>
              <a:buFont typeface="Arial" pitchFamily="34" charset="0"/>
              <a:buChar char="•"/>
            </a:pPr>
            <a:r>
              <a:rPr lang="it-IT" dirty="0" smtClean="0"/>
              <a:t>il complesso </a:t>
            </a:r>
            <a:r>
              <a:rPr lang="it-IT" i="1" dirty="0" err="1" smtClean="0"/>
              <a:t>honour</a:t>
            </a:r>
            <a:r>
              <a:rPr lang="it-IT" i="1" dirty="0" smtClean="0"/>
              <a:t> and </a:t>
            </a:r>
            <a:r>
              <a:rPr lang="it-IT" i="1" dirty="0" err="1" smtClean="0"/>
              <a:t>shame</a:t>
            </a:r>
            <a:r>
              <a:rPr lang="it-IT" dirty="0" smtClean="0"/>
              <a:t> non è semplicemente collegato ai ruoli sessuali e alla reputazione sociale ma anche alla </a:t>
            </a:r>
            <a:r>
              <a:rPr lang="it-IT" b="1" dirty="0" smtClean="0"/>
              <a:t>definizione dell’identità maschile.</a:t>
            </a:r>
          </a:p>
          <a:p>
            <a:pPr marL="432000" indent="180000">
              <a:spcAft>
                <a:spcPts val="600"/>
              </a:spcAft>
              <a:buFont typeface="Arial" pitchFamily="34" charset="0"/>
              <a:buChar char="•"/>
            </a:pPr>
            <a:r>
              <a:rPr lang="it-IT" b="1" dirty="0" smtClean="0"/>
              <a:t>il tratto unitario del Mediterraneo è la mascolinità precaria</a:t>
            </a:r>
            <a:r>
              <a:rPr lang="it-IT" dirty="0" smtClean="0"/>
              <a:t>, il bisogno di una dimostrazione continua di virilità degli uomini, che si concretizza nel “rituale” dell’onore;</a:t>
            </a:r>
          </a:p>
          <a:p>
            <a:pPr marL="432000" indent="180000">
              <a:spcAft>
                <a:spcPts val="600"/>
              </a:spcAft>
              <a:buFont typeface="Arial" pitchFamily="34" charset="0"/>
              <a:buChar char="•"/>
            </a:pPr>
            <a:r>
              <a:rPr lang="it-IT" dirty="0" smtClean="0"/>
              <a:t>la svergognatezza delle donne, la perdita della loro verginità, svergogna anche gli uomini che sono messi in questo modo nella posizione di essere “dominati come le donne”;</a:t>
            </a:r>
          </a:p>
          <a:p>
            <a:pPr marL="432000" indent="180000">
              <a:spcAft>
                <a:spcPts val="600"/>
              </a:spcAft>
              <a:buFont typeface="Arial" pitchFamily="34" charset="0"/>
              <a:buChar char="•"/>
            </a:pPr>
            <a:r>
              <a:rPr lang="it-IT" dirty="0" smtClean="0"/>
              <a:t>questo rischio di femminilizzazione significa pertanto non solo la perdita del prestigio sociale ma della stessa identità maschile.</a:t>
            </a:r>
          </a:p>
          <a:p>
            <a:pPr>
              <a:spcAft>
                <a:spcPts val="600"/>
              </a:spcAft>
            </a:pPr>
            <a:endParaRPr lang="it-IT" sz="1600" dirty="0" smtClean="0"/>
          </a:p>
          <a:p>
            <a:pPr>
              <a:spcAft>
                <a:spcPts val="600"/>
              </a:spcAft>
            </a:pPr>
            <a:endParaRPr lang="it-IT" sz="1600" dirty="0" smtClean="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 xmlns:p14="http://schemas.microsoft.com/office/powerpoint/2010/main" val="2068771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 xmlns:a16="http://schemas.microsoft.com/office/drawing/2014/main" id="{81632976-9C63-499E-995F-6595CC625DDA}"/>
              </a:ext>
            </a:extLst>
          </p:cNvPr>
          <p:cNvSpPr txBox="1"/>
          <p:nvPr/>
        </p:nvSpPr>
        <p:spPr>
          <a:xfrm>
            <a:off x="0" y="282337"/>
            <a:ext cx="12192000" cy="523220"/>
          </a:xfrm>
          <a:prstGeom prst="rect">
            <a:avLst/>
          </a:prstGeom>
          <a:noFill/>
        </p:spPr>
        <p:txBody>
          <a:bodyPr wrap="square" rtlCol="0">
            <a:spAutoFit/>
          </a:bodyPr>
          <a:lstStyle/>
          <a:p>
            <a:r>
              <a:rPr lang="it-IT" sz="2800" b="1" i="1" dirty="0" err="1" smtClean="0"/>
              <a:t>Pina-Cabral</a:t>
            </a:r>
            <a:r>
              <a:rPr lang="it-IT" sz="2800" b="1" i="1" dirty="0" smtClean="0"/>
              <a:t>: i tre peccati del </a:t>
            </a:r>
            <a:r>
              <a:rPr lang="it-IT" sz="2800" b="1" i="1" dirty="0" err="1" smtClean="0"/>
              <a:t>Mediterraneismo</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 xmlns:a16="http://schemas.microsoft.com/office/drawing/2014/main" id="{F87AEBBA-7499-4324-AB63-F36F09D32CF9}"/>
              </a:ext>
            </a:extLst>
          </p:cNvPr>
          <p:cNvSpPr txBox="1"/>
          <p:nvPr/>
        </p:nvSpPr>
        <p:spPr>
          <a:xfrm>
            <a:off x="368449" y="1110953"/>
            <a:ext cx="8271349" cy="4362733"/>
          </a:xfrm>
          <a:prstGeom prst="rect">
            <a:avLst/>
          </a:prstGeom>
          <a:noFill/>
        </p:spPr>
        <p:txBody>
          <a:bodyPr wrap="square" rtlCol="0">
            <a:spAutoFit/>
          </a:bodyPr>
          <a:lstStyle/>
          <a:p>
            <a:pPr>
              <a:spcAft>
                <a:spcPts val="600"/>
              </a:spcAft>
              <a:buFont typeface="Wingdings" pitchFamily="2" charset="2"/>
              <a:buChar char="§"/>
            </a:pPr>
            <a:r>
              <a:rPr lang="it-IT" dirty="0" smtClean="0"/>
              <a:t>  </a:t>
            </a:r>
            <a:r>
              <a:rPr lang="x-none" smtClean="0"/>
              <a:t>Sono state probabilmente anche le espressioni “colorite” utilizzate da Gilmore a spingere l’antropologo portoghese </a:t>
            </a:r>
            <a:r>
              <a:rPr lang="x-none" b="1" smtClean="0"/>
              <a:t>João de Pina-Cabral</a:t>
            </a:r>
            <a:r>
              <a:rPr lang="x-none" smtClean="0"/>
              <a:t> (</a:t>
            </a:r>
            <a:r>
              <a:rPr lang="it-IT" dirty="0" smtClean="0"/>
              <a:t>nella foto</a:t>
            </a:r>
            <a:r>
              <a:rPr lang="x-none" smtClean="0"/>
              <a:t>) a inserirsi nel dibattito </a:t>
            </a:r>
            <a:r>
              <a:rPr lang="it-IT" dirty="0" smtClean="0"/>
              <a:t>nel 1989 </a:t>
            </a:r>
            <a:r>
              <a:rPr lang="x-none" smtClean="0"/>
              <a:t>con un fragoroso articolo che è di fatto una estesa recensione al volume curato</a:t>
            </a:r>
            <a:r>
              <a:rPr lang="it-IT" dirty="0" smtClean="0"/>
              <a:t> da </a:t>
            </a:r>
            <a:r>
              <a:rPr lang="it-IT" dirty="0" err="1" smtClean="0"/>
              <a:t>Gilmore</a:t>
            </a:r>
            <a:r>
              <a:rPr lang="it-IT" dirty="0" smtClean="0"/>
              <a:t> e alle tesi sostenute dal </a:t>
            </a:r>
            <a:r>
              <a:rPr lang="it-IT" dirty="0" smtClean="0"/>
              <a:t>curatore </a:t>
            </a:r>
            <a:r>
              <a:rPr lang="it-IT" dirty="0" smtClean="0"/>
              <a:t>e da altri saggi contenuti nel volume, come quello dell’antropologa americana Maureen Giovannini (1987).</a:t>
            </a:r>
          </a:p>
          <a:p>
            <a:pPr>
              <a:spcAft>
                <a:spcPts val="600"/>
              </a:spcAft>
              <a:buFont typeface="Wingdings" pitchFamily="2" charset="2"/>
              <a:buChar char="§"/>
            </a:pPr>
            <a:r>
              <a:rPr lang="it-IT" dirty="0" smtClean="0"/>
              <a:t>  Nel suo articolo del 1989 </a:t>
            </a:r>
            <a:r>
              <a:rPr lang="it-IT" dirty="0" err="1" smtClean="0"/>
              <a:t>Pina-Cabral</a:t>
            </a:r>
            <a:r>
              <a:rPr lang="it-IT" dirty="0" smtClean="0"/>
              <a:t> </a:t>
            </a:r>
            <a:r>
              <a:rPr lang="x-none" smtClean="0"/>
              <a:t>denuncia </a:t>
            </a:r>
            <a:r>
              <a:rPr lang="x-none" smtClean="0"/>
              <a:t>con vigore e quasi con brutalità quelli che ritiene essere </a:t>
            </a:r>
            <a:r>
              <a:rPr lang="x-none" b="1" smtClean="0"/>
              <a:t>i tre peccati capitali del «mediterraneismo»</a:t>
            </a:r>
            <a:r>
              <a:rPr lang="it-IT" b="1" dirty="0" smtClean="0"/>
              <a:t>:</a:t>
            </a:r>
          </a:p>
          <a:p>
            <a:pPr marL="720000"/>
            <a:r>
              <a:rPr lang="it-IT" i="1" dirty="0" smtClean="0"/>
              <a:t>- </a:t>
            </a:r>
            <a:r>
              <a:rPr lang="it-IT" b="1" i="1" dirty="0" smtClean="0"/>
              <a:t>Esotizzazione</a:t>
            </a:r>
          </a:p>
          <a:p>
            <a:pPr marL="720000"/>
            <a:r>
              <a:rPr lang="it-IT" i="1" dirty="0" smtClean="0"/>
              <a:t>-</a:t>
            </a:r>
            <a:r>
              <a:rPr lang="it-IT" b="1" i="1" dirty="0" smtClean="0"/>
              <a:t> Omogeneizzazione</a:t>
            </a:r>
          </a:p>
          <a:p>
            <a:pPr marL="720000">
              <a:spcAft>
                <a:spcPts val="600"/>
              </a:spcAft>
              <a:buFontTx/>
              <a:buChar char="-"/>
            </a:pPr>
            <a:r>
              <a:rPr lang="it-IT" b="1" i="1" dirty="0" smtClean="0"/>
              <a:t> Comparativismo </a:t>
            </a:r>
            <a:r>
              <a:rPr lang="it-IT" b="1" i="1" dirty="0" smtClean="0"/>
              <a:t>indebitamente circoscritto</a:t>
            </a:r>
          </a:p>
          <a:p>
            <a:pPr marL="288000" lvl="0" indent="-180000">
              <a:spcAft>
                <a:spcPts val="300"/>
              </a:spcAft>
              <a:buFont typeface="Arial" pitchFamily="34" charset="0"/>
              <a:buChar char="•"/>
            </a:pPr>
            <a:r>
              <a:rPr lang="en-US" sz="1600" dirty="0" smtClean="0"/>
              <a:t>Maureen J. </a:t>
            </a:r>
            <a:r>
              <a:rPr lang="en-US" sz="1600" dirty="0" err="1" smtClean="0"/>
              <a:t>Giovannini</a:t>
            </a:r>
            <a:r>
              <a:rPr lang="en-US" sz="1600" dirty="0" smtClean="0"/>
              <a:t> (1987), “Female chastity codes in the Circum-Mediterranean: comparative perspectives”, in Gilmore (a </a:t>
            </a:r>
            <a:r>
              <a:rPr lang="en-US" sz="1600" dirty="0" err="1" smtClean="0"/>
              <a:t>cura</a:t>
            </a:r>
            <a:r>
              <a:rPr lang="en-US" sz="1600" dirty="0" smtClean="0"/>
              <a:t> </a:t>
            </a:r>
            <a:r>
              <a:rPr lang="en-US" sz="1600" dirty="0" err="1" smtClean="0"/>
              <a:t>di</a:t>
            </a:r>
            <a:r>
              <a:rPr lang="en-US" sz="1600" dirty="0" smtClean="0"/>
              <a:t>),  </a:t>
            </a:r>
            <a:r>
              <a:rPr lang="en-US" sz="1600" i="1" dirty="0" smtClean="0"/>
              <a:t>Honor and Shame and the Unity of the Mediterranean.</a:t>
            </a:r>
          </a:p>
          <a:p>
            <a:pPr marL="288000" indent="-180000">
              <a:buFont typeface="Arial" pitchFamily="34" charset="0"/>
              <a:buChar char="•"/>
            </a:pPr>
            <a:r>
              <a:rPr lang="en-US" sz="1600" dirty="0" err="1" smtClean="0"/>
              <a:t>João</a:t>
            </a:r>
            <a:r>
              <a:rPr lang="en-GB" sz="1600" dirty="0" smtClean="0"/>
              <a:t> de </a:t>
            </a:r>
            <a:r>
              <a:rPr lang="en-GB" sz="1600" dirty="0" err="1" smtClean="0"/>
              <a:t>Pina</a:t>
            </a:r>
            <a:r>
              <a:rPr lang="en-GB" sz="1600" dirty="0" smtClean="0"/>
              <a:t>-Cabral, “The Mediterranean as a category of regional comparison: a critical view”, </a:t>
            </a:r>
            <a:r>
              <a:rPr lang="en-GB" sz="1600" i="1" dirty="0" smtClean="0"/>
              <a:t>Current Anthropology</a:t>
            </a:r>
            <a:r>
              <a:rPr lang="en-GB" sz="1600" dirty="0" smtClean="0"/>
              <a:t> 30,1989, pp. 399-406.</a:t>
            </a:r>
          </a:p>
        </p:txBody>
      </p:sp>
      <p:sp>
        <p:nvSpPr>
          <p:cNvPr id="4" name="Segnaposto piè di pagina 3"/>
          <p:cNvSpPr>
            <a:spLocks noGrp="1"/>
          </p:cNvSpPr>
          <p:nvPr>
            <p:ph type="ftr" sz="quarter" idx="11"/>
          </p:nvPr>
        </p:nvSpPr>
        <p:spPr/>
        <p:txBody>
          <a:bodyPr/>
          <a:lstStyle/>
          <a:p>
            <a:endParaRPr lang="it-IT" dirty="0"/>
          </a:p>
        </p:txBody>
      </p:sp>
      <p:pic>
        <p:nvPicPr>
          <p:cNvPr id="8" name="Immagine 7" descr="Portrait of Professor Joao de Pina-Cabral "/>
          <p:cNvPicPr>
            <a:picLocks noChangeAspect="1"/>
          </p:cNvPicPr>
          <p:nvPr/>
        </p:nvPicPr>
        <p:blipFill>
          <a:blip r:embed="rId2"/>
          <a:srcRect/>
          <a:stretch>
            <a:fillRect/>
          </a:stretch>
        </p:blipFill>
        <p:spPr bwMode="auto">
          <a:xfrm>
            <a:off x="8711725" y="1387268"/>
            <a:ext cx="3348000" cy="3348000"/>
          </a:xfrm>
          <a:prstGeom prst="rect">
            <a:avLst/>
          </a:prstGeom>
          <a:noFill/>
          <a:ln w="9525">
            <a:noFill/>
            <a:miter lim="800000"/>
            <a:headEnd/>
            <a:tailEnd/>
          </a:ln>
        </p:spPr>
      </p:pic>
    </p:spTree>
    <p:extLst>
      <p:ext uri="{BB962C8B-B14F-4D97-AF65-F5344CB8AC3E}">
        <p14:creationId xmlns="" xmlns:p14="http://schemas.microsoft.com/office/powerpoint/2010/main" val="3696986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TotalTime>
  <Words>3029</Words>
  <Application>Microsoft Office PowerPoint</Application>
  <PresentationFormat>Personalizzato</PresentationFormat>
  <Paragraphs>135</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Antropologia del Mediterraneo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Unito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Stefania Stecca</dc:creator>
  <cp:lastModifiedBy>Viazzo</cp:lastModifiedBy>
  <cp:revision>101</cp:revision>
  <dcterms:created xsi:type="dcterms:W3CDTF">2019-05-28T15:53:33Z</dcterms:created>
  <dcterms:modified xsi:type="dcterms:W3CDTF">2020-10-11T07:24:42Z</dcterms:modified>
</cp:coreProperties>
</file>