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5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delle note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&lt;intestazione&gt;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</a:p>
        </p:txBody>
      </p:sp>
      <p:sp>
        <p:nvSpPr>
          <p:cNvPr id="16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4DB465E-F75B-4349-B857-2A7DDFAC3AA3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" name="Immagine 3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0" name="Immagine 3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Immagine 7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9" name="Immagine 7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Immagine 11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9" name="Immagine 11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Immagine 15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5" name="Immagine 15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 hidden="1"/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2" hidden="1"/>
          <p:cNvSpPr/>
          <p:nvPr/>
        </p:nvSpPr>
        <p:spPr>
          <a:xfrm>
            <a:off x="0" y="6334200"/>
            <a:ext cx="12188160" cy="63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193400" y="1737720"/>
            <a:ext cx="9966960" cy="36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6334200"/>
            <a:ext cx="12188160" cy="63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0" y="6334200"/>
            <a:ext cx="12188160" cy="63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Line 3"/>
          <p:cNvSpPr/>
          <p:nvPr/>
        </p:nvSpPr>
        <p:spPr>
          <a:xfrm>
            <a:off x="1193400" y="1737720"/>
            <a:ext cx="9966960" cy="36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3240" y="6400800"/>
            <a:ext cx="12188160" cy="45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0" y="6334200"/>
            <a:ext cx="12188160" cy="63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Line 3"/>
          <p:cNvSpPr/>
          <p:nvPr/>
        </p:nvSpPr>
        <p:spPr>
          <a:xfrm>
            <a:off x="1193400" y="1737720"/>
            <a:ext cx="9966960" cy="36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0" y="1724040"/>
            <a:ext cx="12191400" cy="179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4000" b="1" strike="noStrike" spc="-46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Psicologia Sociale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84560"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0" y="5410080"/>
            <a:ext cx="1219140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/>
          <a:lstStyle/>
          <a:p>
            <a:pPr marL="91440" indent="-90720"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entury Gothic (Corpo)"/>
              </a:rPr>
              <a:t>Analisi del film “ Il sapore della vittoria”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Picture 3"/>
          <p:cNvPicPr/>
          <p:nvPr/>
        </p:nvPicPr>
        <p:blipFill>
          <a:blip r:embed="rId3"/>
          <a:stretch/>
        </p:blipFill>
        <p:spPr>
          <a:xfrm>
            <a:off x="2817720" y="260280"/>
            <a:ext cx="685080" cy="683640"/>
          </a:xfrm>
          <a:prstGeom prst="rect">
            <a:avLst/>
          </a:prstGeom>
          <a:ln>
            <a:noFill/>
          </a:ln>
        </p:spPr>
      </p:pic>
      <p:sp>
        <p:nvSpPr>
          <p:cNvPr id="164" name="CustomShape 3"/>
          <p:cNvSpPr/>
          <p:nvPr/>
        </p:nvSpPr>
        <p:spPr>
          <a:xfrm>
            <a:off x="1908000" y="988920"/>
            <a:ext cx="8641800" cy="130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Università degli Studi di Torino			Dipartimento di Culture, Politica e Società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Corso di laurea triennale in Servizio Sociale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Classe L-39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Picture 7"/>
          <p:cNvPicPr/>
          <p:nvPr/>
        </p:nvPicPr>
        <p:blipFill>
          <a:blip r:embed="rId4"/>
          <a:stretch/>
        </p:blipFill>
        <p:spPr>
          <a:xfrm>
            <a:off x="8112240" y="316080"/>
            <a:ext cx="646920" cy="627840"/>
          </a:xfrm>
          <a:prstGeom prst="rect">
            <a:avLst/>
          </a:prstGeom>
          <a:ln>
            <a:noFill/>
          </a:ln>
        </p:spPr>
      </p:pic>
      <p:sp>
        <p:nvSpPr>
          <p:cNvPr id="166" name="CustomShape 4"/>
          <p:cNvSpPr/>
          <p:nvPr/>
        </p:nvSpPr>
        <p:spPr>
          <a:xfrm>
            <a:off x="5321520" y="5863680"/>
            <a:ext cx="129312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A.A. 2020/21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Picture 11"/>
          <p:cNvPicPr/>
          <p:nvPr/>
        </p:nvPicPr>
        <p:blipFill>
          <a:blip r:embed="rId5"/>
          <a:stretch/>
        </p:blipFill>
        <p:spPr>
          <a:xfrm>
            <a:off x="3863880" y="3168720"/>
            <a:ext cx="5014080" cy="2231280"/>
          </a:xfrm>
          <a:prstGeom prst="rect">
            <a:avLst/>
          </a:prstGeom>
          <a:ln>
            <a:noFill/>
          </a:ln>
        </p:spPr>
      </p:pic>
      <p:sp>
        <p:nvSpPr>
          <p:cNvPr id="168" name="CustomShape 5"/>
          <p:cNvSpPr/>
          <p:nvPr/>
        </p:nvSpPr>
        <p:spPr>
          <a:xfrm>
            <a:off x="3686040" y="6459840"/>
            <a:ext cx="48222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9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Psicologia sociale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it-IT" sz="2400" b="0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 è la squadra dei Titans quando arriva il nuovo coach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450000" y="990360"/>
            <a:ext cx="11214000" cy="52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3"/>
          <p:cNvSpPr/>
          <p:nvPr/>
        </p:nvSpPr>
        <p:spPr>
          <a:xfrm>
            <a:off x="785160" y="1197000"/>
            <a:ext cx="10602000" cy="49492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4"/>
          <p:cNvSpPr/>
          <p:nvPr/>
        </p:nvSpPr>
        <p:spPr>
          <a:xfrm>
            <a:off x="2626200" y="373536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5"/>
          <p:cNvSpPr/>
          <p:nvPr/>
        </p:nvSpPr>
        <p:spPr>
          <a:xfrm>
            <a:off x="1104840" y="380988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6"/>
          <p:cNvSpPr/>
          <p:nvPr/>
        </p:nvSpPr>
        <p:spPr>
          <a:xfrm>
            <a:off x="2798280" y="209880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7"/>
          <p:cNvSpPr/>
          <p:nvPr/>
        </p:nvSpPr>
        <p:spPr>
          <a:xfrm>
            <a:off x="8123760" y="217188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8"/>
          <p:cNvSpPr/>
          <p:nvPr/>
        </p:nvSpPr>
        <p:spPr>
          <a:xfrm>
            <a:off x="6847200" y="371808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9"/>
          <p:cNvSpPr/>
          <p:nvPr/>
        </p:nvSpPr>
        <p:spPr>
          <a:xfrm>
            <a:off x="8301600" y="364968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10"/>
          <p:cNvSpPr/>
          <p:nvPr/>
        </p:nvSpPr>
        <p:spPr>
          <a:xfrm>
            <a:off x="9774360" y="363060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11"/>
          <p:cNvSpPr/>
          <p:nvPr/>
        </p:nvSpPr>
        <p:spPr>
          <a:xfrm>
            <a:off x="4154760" y="372276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it-IT" sz="2400" b="0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coach definisce il suo ruolo ed esce dalla logica B/N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450000" y="990360"/>
            <a:ext cx="11214000" cy="52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3"/>
          <p:cNvSpPr/>
          <p:nvPr/>
        </p:nvSpPr>
        <p:spPr>
          <a:xfrm>
            <a:off x="539280" y="974880"/>
            <a:ext cx="10970640" cy="53193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4"/>
          <p:cNvSpPr/>
          <p:nvPr/>
        </p:nvSpPr>
        <p:spPr>
          <a:xfrm>
            <a:off x="2649960" y="397512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5"/>
          <p:cNvSpPr/>
          <p:nvPr/>
        </p:nvSpPr>
        <p:spPr>
          <a:xfrm>
            <a:off x="1153440" y="401148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6"/>
          <p:cNvSpPr/>
          <p:nvPr/>
        </p:nvSpPr>
        <p:spPr>
          <a:xfrm>
            <a:off x="2798280" y="248436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7"/>
          <p:cNvSpPr/>
          <p:nvPr/>
        </p:nvSpPr>
        <p:spPr>
          <a:xfrm>
            <a:off x="8123760" y="259560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8"/>
          <p:cNvSpPr/>
          <p:nvPr/>
        </p:nvSpPr>
        <p:spPr>
          <a:xfrm>
            <a:off x="6847200" y="391968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9"/>
          <p:cNvSpPr/>
          <p:nvPr/>
        </p:nvSpPr>
        <p:spPr>
          <a:xfrm>
            <a:off x="8301600" y="388764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10"/>
          <p:cNvSpPr/>
          <p:nvPr/>
        </p:nvSpPr>
        <p:spPr>
          <a:xfrm>
            <a:off x="9751320" y="394344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11"/>
          <p:cNvSpPr/>
          <p:nvPr/>
        </p:nvSpPr>
        <p:spPr>
          <a:xfrm>
            <a:off x="4129200" y="397980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12"/>
          <p:cNvSpPr/>
          <p:nvPr/>
        </p:nvSpPr>
        <p:spPr>
          <a:xfrm flipH="1">
            <a:off x="5570280" y="533520"/>
            <a:ext cx="3314520" cy="1509120"/>
          </a:xfrm>
          <a:custGeom>
            <a:avLst/>
            <a:gdLst/>
            <a:ahLst/>
            <a:cxnLst/>
            <a:rect l="l" t="t" r="r" b="b"/>
            <a:pathLst>
              <a:path w="2486025" h="1509713">
                <a:moveTo>
                  <a:pt x="0" y="1509713"/>
                </a:moveTo>
                <a:lnTo>
                  <a:pt x="0" y="660499"/>
                </a:lnTo>
                <a:cubicBezTo>
                  <a:pt x="0" y="295715"/>
                  <a:pt x="295715" y="0"/>
                  <a:pt x="660499" y="0"/>
                </a:cubicBezTo>
                <a:lnTo>
                  <a:pt x="1624432" y="0"/>
                </a:lnTo>
                <a:cubicBezTo>
                  <a:pt x="1989216" y="0"/>
                  <a:pt x="2284931" y="295715"/>
                  <a:pt x="2284931" y="660499"/>
                </a:cubicBezTo>
                <a:lnTo>
                  <a:pt x="2284931" y="754857"/>
                </a:lnTo>
                <a:lnTo>
                  <a:pt x="2486025" y="754857"/>
                </a:lnTo>
                <a:lnTo>
                  <a:pt x="2108597" y="1132285"/>
                </a:lnTo>
                <a:lnTo>
                  <a:pt x="1731169" y="754857"/>
                </a:lnTo>
                <a:lnTo>
                  <a:pt x="1932262" y="754857"/>
                </a:lnTo>
                <a:lnTo>
                  <a:pt x="1932262" y="660499"/>
                </a:lnTo>
                <a:cubicBezTo>
                  <a:pt x="1932262" y="490489"/>
                  <a:pt x="1794442" y="352669"/>
                  <a:pt x="1624432" y="352669"/>
                </a:cubicBezTo>
                <a:lnTo>
                  <a:pt x="660499" y="352669"/>
                </a:lnTo>
                <a:cubicBezTo>
                  <a:pt x="490489" y="352669"/>
                  <a:pt x="352669" y="490489"/>
                  <a:pt x="352669" y="660499"/>
                </a:cubicBezTo>
                <a:lnTo>
                  <a:pt x="352669" y="1509713"/>
                </a:lnTo>
                <a:lnTo>
                  <a:pt x="0" y="1509713"/>
                </a:lnTo>
                <a:close/>
              </a:path>
            </a:pathLst>
          </a:custGeom>
          <a:solidFill>
            <a:srgbClr val="8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3"/>
          <p:cNvSpPr/>
          <p:nvPr/>
        </p:nvSpPr>
        <p:spPr>
          <a:xfrm>
            <a:off x="5357160" y="16794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it-IT" sz="2400" b="0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Combatte il pregiudizio con l’ipotesi del contatto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450000" y="990360"/>
            <a:ext cx="11214000" cy="52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3"/>
          <p:cNvSpPr/>
          <p:nvPr/>
        </p:nvSpPr>
        <p:spPr>
          <a:xfrm>
            <a:off x="442440" y="957240"/>
            <a:ext cx="11264400" cy="5337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4"/>
          <p:cNvSpPr/>
          <p:nvPr/>
        </p:nvSpPr>
        <p:spPr>
          <a:xfrm>
            <a:off x="2649960" y="397512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5"/>
          <p:cNvSpPr/>
          <p:nvPr/>
        </p:nvSpPr>
        <p:spPr>
          <a:xfrm>
            <a:off x="1153440" y="401148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6"/>
          <p:cNvSpPr/>
          <p:nvPr/>
        </p:nvSpPr>
        <p:spPr>
          <a:xfrm>
            <a:off x="2798280" y="248436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7"/>
          <p:cNvSpPr/>
          <p:nvPr/>
        </p:nvSpPr>
        <p:spPr>
          <a:xfrm>
            <a:off x="8123760" y="259560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8"/>
          <p:cNvSpPr/>
          <p:nvPr/>
        </p:nvSpPr>
        <p:spPr>
          <a:xfrm>
            <a:off x="3999960" y="399420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9"/>
          <p:cNvSpPr/>
          <p:nvPr/>
        </p:nvSpPr>
        <p:spPr>
          <a:xfrm>
            <a:off x="8301600" y="388764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10"/>
          <p:cNvSpPr/>
          <p:nvPr/>
        </p:nvSpPr>
        <p:spPr>
          <a:xfrm>
            <a:off x="9751320" y="394344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11"/>
          <p:cNvSpPr/>
          <p:nvPr/>
        </p:nvSpPr>
        <p:spPr>
          <a:xfrm>
            <a:off x="6927480" y="388764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12"/>
          <p:cNvSpPr/>
          <p:nvPr/>
        </p:nvSpPr>
        <p:spPr>
          <a:xfrm flipH="1">
            <a:off x="5570280" y="533520"/>
            <a:ext cx="3314520" cy="1509120"/>
          </a:xfrm>
          <a:custGeom>
            <a:avLst/>
            <a:gdLst/>
            <a:ahLst/>
            <a:cxnLst/>
            <a:rect l="l" t="t" r="r" b="b"/>
            <a:pathLst>
              <a:path w="2486025" h="1509713">
                <a:moveTo>
                  <a:pt x="0" y="1509713"/>
                </a:moveTo>
                <a:lnTo>
                  <a:pt x="0" y="660499"/>
                </a:lnTo>
                <a:cubicBezTo>
                  <a:pt x="0" y="295715"/>
                  <a:pt x="295715" y="0"/>
                  <a:pt x="660499" y="0"/>
                </a:cubicBezTo>
                <a:lnTo>
                  <a:pt x="1624432" y="0"/>
                </a:lnTo>
                <a:cubicBezTo>
                  <a:pt x="1989216" y="0"/>
                  <a:pt x="2284931" y="295715"/>
                  <a:pt x="2284931" y="660499"/>
                </a:cubicBezTo>
                <a:lnTo>
                  <a:pt x="2284931" y="754857"/>
                </a:lnTo>
                <a:lnTo>
                  <a:pt x="2486025" y="754857"/>
                </a:lnTo>
                <a:lnTo>
                  <a:pt x="2108597" y="1132285"/>
                </a:lnTo>
                <a:lnTo>
                  <a:pt x="1731169" y="754857"/>
                </a:lnTo>
                <a:lnTo>
                  <a:pt x="1932262" y="754857"/>
                </a:lnTo>
                <a:lnTo>
                  <a:pt x="1932262" y="660499"/>
                </a:lnTo>
                <a:cubicBezTo>
                  <a:pt x="1932262" y="490489"/>
                  <a:pt x="1794442" y="352669"/>
                  <a:pt x="1624432" y="352669"/>
                </a:cubicBezTo>
                <a:lnTo>
                  <a:pt x="660499" y="352669"/>
                </a:lnTo>
                <a:cubicBezTo>
                  <a:pt x="490489" y="352669"/>
                  <a:pt x="352669" y="490489"/>
                  <a:pt x="352669" y="660499"/>
                </a:cubicBezTo>
                <a:lnTo>
                  <a:pt x="352669" y="1509713"/>
                </a:lnTo>
                <a:lnTo>
                  <a:pt x="0" y="1509713"/>
                </a:lnTo>
                <a:close/>
              </a:path>
            </a:pathLst>
          </a:custGeom>
          <a:solidFill>
            <a:srgbClr val="8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13"/>
          <p:cNvSpPr/>
          <p:nvPr/>
        </p:nvSpPr>
        <p:spPr>
          <a:xfrm>
            <a:off x="5357160" y="16794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it-IT" sz="2400" b="0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squadra si è formata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450000" y="990360"/>
            <a:ext cx="11214000" cy="52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3"/>
          <p:cNvSpPr/>
          <p:nvPr/>
        </p:nvSpPr>
        <p:spPr>
          <a:xfrm>
            <a:off x="465480" y="865080"/>
            <a:ext cx="11290320" cy="53179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4"/>
          <p:cNvSpPr/>
          <p:nvPr/>
        </p:nvSpPr>
        <p:spPr>
          <a:xfrm>
            <a:off x="2626200" y="373536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5"/>
          <p:cNvSpPr/>
          <p:nvPr/>
        </p:nvSpPr>
        <p:spPr>
          <a:xfrm>
            <a:off x="1104840" y="380988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6"/>
          <p:cNvSpPr/>
          <p:nvPr/>
        </p:nvSpPr>
        <p:spPr>
          <a:xfrm>
            <a:off x="2798280" y="20988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7"/>
          <p:cNvSpPr/>
          <p:nvPr/>
        </p:nvSpPr>
        <p:spPr>
          <a:xfrm>
            <a:off x="8123760" y="217188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8"/>
          <p:cNvSpPr/>
          <p:nvPr/>
        </p:nvSpPr>
        <p:spPr>
          <a:xfrm>
            <a:off x="6847200" y="371808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9"/>
          <p:cNvSpPr/>
          <p:nvPr/>
        </p:nvSpPr>
        <p:spPr>
          <a:xfrm>
            <a:off x="5374080" y="110484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10"/>
          <p:cNvSpPr/>
          <p:nvPr/>
        </p:nvSpPr>
        <p:spPr>
          <a:xfrm>
            <a:off x="8301600" y="364968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11"/>
          <p:cNvSpPr/>
          <p:nvPr/>
        </p:nvSpPr>
        <p:spPr>
          <a:xfrm>
            <a:off x="9774360" y="36306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12"/>
          <p:cNvSpPr/>
          <p:nvPr/>
        </p:nvSpPr>
        <p:spPr>
          <a:xfrm>
            <a:off x="4154760" y="372276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it-IT" sz="2400" b="0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 torna dallo stage: l’influenza del contesto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450000" y="990360"/>
            <a:ext cx="11214000" cy="52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3"/>
          <p:cNvSpPr/>
          <p:nvPr/>
        </p:nvSpPr>
        <p:spPr>
          <a:xfrm>
            <a:off x="516600" y="588960"/>
            <a:ext cx="10896120" cy="605448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4"/>
          <p:cNvSpPr/>
          <p:nvPr/>
        </p:nvSpPr>
        <p:spPr>
          <a:xfrm>
            <a:off x="2552400" y="2171880"/>
            <a:ext cx="6921360" cy="2779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5"/>
          <p:cNvSpPr/>
          <p:nvPr/>
        </p:nvSpPr>
        <p:spPr>
          <a:xfrm>
            <a:off x="3363480" y="401148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2184480" y="403056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7"/>
          <p:cNvSpPr/>
          <p:nvPr/>
        </p:nvSpPr>
        <p:spPr>
          <a:xfrm>
            <a:off x="2798280" y="248436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8"/>
          <p:cNvSpPr/>
          <p:nvPr/>
        </p:nvSpPr>
        <p:spPr>
          <a:xfrm>
            <a:off x="8123760" y="25956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9"/>
          <p:cNvSpPr/>
          <p:nvPr/>
        </p:nvSpPr>
        <p:spPr>
          <a:xfrm>
            <a:off x="4614120" y="39942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10"/>
          <p:cNvSpPr/>
          <p:nvPr/>
        </p:nvSpPr>
        <p:spPr>
          <a:xfrm>
            <a:off x="7247160" y="405432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11"/>
          <p:cNvSpPr/>
          <p:nvPr/>
        </p:nvSpPr>
        <p:spPr>
          <a:xfrm>
            <a:off x="8475120" y="405432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12"/>
          <p:cNvSpPr/>
          <p:nvPr/>
        </p:nvSpPr>
        <p:spPr>
          <a:xfrm>
            <a:off x="5996520" y="401796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13"/>
          <p:cNvSpPr/>
          <p:nvPr/>
        </p:nvSpPr>
        <p:spPr>
          <a:xfrm flipH="1">
            <a:off x="5570280" y="533520"/>
            <a:ext cx="3314520" cy="1509120"/>
          </a:xfrm>
          <a:custGeom>
            <a:avLst/>
            <a:gdLst/>
            <a:ahLst/>
            <a:cxnLst/>
            <a:rect l="l" t="t" r="r" b="b"/>
            <a:pathLst>
              <a:path w="2486025" h="1509713">
                <a:moveTo>
                  <a:pt x="0" y="1509713"/>
                </a:moveTo>
                <a:lnTo>
                  <a:pt x="0" y="660499"/>
                </a:lnTo>
                <a:cubicBezTo>
                  <a:pt x="0" y="295715"/>
                  <a:pt x="295715" y="0"/>
                  <a:pt x="660499" y="0"/>
                </a:cubicBezTo>
                <a:lnTo>
                  <a:pt x="1624432" y="0"/>
                </a:lnTo>
                <a:cubicBezTo>
                  <a:pt x="1989216" y="0"/>
                  <a:pt x="2284931" y="295715"/>
                  <a:pt x="2284931" y="660499"/>
                </a:cubicBezTo>
                <a:lnTo>
                  <a:pt x="2284931" y="754857"/>
                </a:lnTo>
                <a:lnTo>
                  <a:pt x="2486025" y="754857"/>
                </a:lnTo>
                <a:lnTo>
                  <a:pt x="2108597" y="1132285"/>
                </a:lnTo>
                <a:lnTo>
                  <a:pt x="1731169" y="754857"/>
                </a:lnTo>
                <a:lnTo>
                  <a:pt x="1932262" y="754857"/>
                </a:lnTo>
                <a:lnTo>
                  <a:pt x="1932262" y="660499"/>
                </a:lnTo>
                <a:cubicBezTo>
                  <a:pt x="1932262" y="490489"/>
                  <a:pt x="1794442" y="352669"/>
                  <a:pt x="1624432" y="352669"/>
                </a:cubicBezTo>
                <a:lnTo>
                  <a:pt x="660499" y="352669"/>
                </a:lnTo>
                <a:cubicBezTo>
                  <a:pt x="490489" y="352669"/>
                  <a:pt x="352669" y="490489"/>
                  <a:pt x="352669" y="660499"/>
                </a:cubicBezTo>
                <a:lnTo>
                  <a:pt x="352669" y="1509713"/>
                </a:lnTo>
                <a:lnTo>
                  <a:pt x="0" y="1509713"/>
                </a:lnTo>
                <a:close/>
              </a:path>
            </a:pathLst>
          </a:custGeom>
          <a:solidFill>
            <a:srgbClr val="8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14"/>
          <p:cNvSpPr/>
          <p:nvPr/>
        </p:nvSpPr>
        <p:spPr>
          <a:xfrm>
            <a:off x="5357160" y="16794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15"/>
          <p:cNvSpPr/>
          <p:nvPr/>
        </p:nvSpPr>
        <p:spPr>
          <a:xfrm>
            <a:off x="9751320" y="147780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16"/>
          <p:cNvSpPr/>
          <p:nvPr/>
        </p:nvSpPr>
        <p:spPr>
          <a:xfrm>
            <a:off x="9996840" y="307800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7"/>
          <p:cNvSpPr/>
          <p:nvPr/>
        </p:nvSpPr>
        <p:spPr>
          <a:xfrm>
            <a:off x="9111960" y="508464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18"/>
          <p:cNvSpPr/>
          <p:nvPr/>
        </p:nvSpPr>
        <p:spPr>
          <a:xfrm>
            <a:off x="1185120" y="116532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19"/>
          <p:cNvSpPr/>
          <p:nvPr/>
        </p:nvSpPr>
        <p:spPr>
          <a:xfrm>
            <a:off x="988200" y="488304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20"/>
          <p:cNvSpPr/>
          <p:nvPr/>
        </p:nvSpPr>
        <p:spPr>
          <a:xfrm>
            <a:off x="209880" y="290052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2"/>
          <p:cNvSpPr/>
          <p:nvPr/>
        </p:nvSpPr>
        <p:spPr>
          <a:xfrm>
            <a:off x="450000" y="990360"/>
            <a:ext cx="11214000" cy="52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3"/>
          <p:cNvSpPr/>
          <p:nvPr/>
        </p:nvSpPr>
        <p:spPr>
          <a:xfrm>
            <a:off x="516600" y="588960"/>
            <a:ext cx="10896120" cy="605448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4"/>
          <p:cNvSpPr/>
          <p:nvPr/>
        </p:nvSpPr>
        <p:spPr>
          <a:xfrm>
            <a:off x="2552400" y="2171880"/>
            <a:ext cx="6921360" cy="2779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5"/>
          <p:cNvSpPr/>
          <p:nvPr/>
        </p:nvSpPr>
        <p:spPr>
          <a:xfrm>
            <a:off x="3363480" y="401148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6"/>
          <p:cNvSpPr/>
          <p:nvPr/>
        </p:nvSpPr>
        <p:spPr>
          <a:xfrm>
            <a:off x="1496520" y="399420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7"/>
          <p:cNvSpPr/>
          <p:nvPr/>
        </p:nvSpPr>
        <p:spPr>
          <a:xfrm>
            <a:off x="2798280" y="248436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8"/>
          <p:cNvSpPr/>
          <p:nvPr/>
        </p:nvSpPr>
        <p:spPr>
          <a:xfrm>
            <a:off x="8123760" y="25956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9"/>
          <p:cNvSpPr/>
          <p:nvPr/>
        </p:nvSpPr>
        <p:spPr>
          <a:xfrm>
            <a:off x="4614120" y="39942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10"/>
          <p:cNvSpPr/>
          <p:nvPr/>
        </p:nvSpPr>
        <p:spPr>
          <a:xfrm>
            <a:off x="7247160" y="405432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11"/>
          <p:cNvSpPr/>
          <p:nvPr/>
        </p:nvSpPr>
        <p:spPr>
          <a:xfrm>
            <a:off x="8475120" y="405432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12"/>
          <p:cNvSpPr/>
          <p:nvPr/>
        </p:nvSpPr>
        <p:spPr>
          <a:xfrm>
            <a:off x="5996520" y="401796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13"/>
          <p:cNvSpPr/>
          <p:nvPr/>
        </p:nvSpPr>
        <p:spPr>
          <a:xfrm flipH="1">
            <a:off x="5570280" y="533520"/>
            <a:ext cx="3314520" cy="1509120"/>
          </a:xfrm>
          <a:custGeom>
            <a:avLst/>
            <a:gdLst/>
            <a:ahLst/>
            <a:cxnLst/>
            <a:rect l="l" t="t" r="r" b="b"/>
            <a:pathLst>
              <a:path w="2486025" h="1509713">
                <a:moveTo>
                  <a:pt x="0" y="1509713"/>
                </a:moveTo>
                <a:lnTo>
                  <a:pt x="0" y="660499"/>
                </a:lnTo>
                <a:cubicBezTo>
                  <a:pt x="0" y="295715"/>
                  <a:pt x="295715" y="0"/>
                  <a:pt x="660499" y="0"/>
                </a:cubicBezTo>
                <a:lnTo>
                  <a:pt x="1624432" y="0"/>
                </a:lnTo>
                <a:cubicBezTo>
                  <a:pt x="1989216" y="0"/>
                  <a:pt x="2284931" y="295715"/>
                  <a:pt x="2284931" y="660499"/>
                </a:cubicBezTo>
                <a:lnTo>
                  <a:pt x="2284931" y="754857"/>
                </a:lnTo>
                <a:lnTo>
                  <a:pt x="2486025" y="754857"/>
                </a:lnTo>
                <a:lnTo>
                  <a:pt x="2108597" y="1132285"/>
                </a:lnTo>
                <a:lnTo>
                  <a:pt x="1731169" y="754857"/>
                </a:lnTo>
                <a:lnTo>
                  <a:pt x="1932262" y="754857"/>
                </a:lnTo>
                <a:lnTo>
                  <a:pt x="1932262" y="660499"/>
                </a:lnTo>
                <a:cubicBezTo>
                  <a:pt x="1932262" y="490489"/>
                  <a:pt x="1794442" y="352669"/>
                  <a:pt x="1624432" y="352669"/>
                </a:cubicBezTo>
                <a:lnTo>
                  <a:pt x="660499" y="352669"/>
                </a:lnTo>
                <a:cubicBezTo>
                  <a:pt x="490489" y="352669"/>
                  <a:pt x="352669" y="490489"/>
                  <a:pt x="352669" y="660499"/>
                </a:cubicBezTo>
                <a:lnTo>
                  <a:pt x="352669" y="1509713"/>
                </a:lnTo>
                <a:lnTo>
                  <a:pt x="0" y="1509713"/>
                </a:lnTo>
                <a:close/>
              </a:path>
            </a:pathLst>
          </a:custGeom>
          <a:solidFill>
            <a:srgbClr val="8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14"/>
          <p:cNvSpPr/>
          <p:nvPr/>
        </p:nvSpPr>
        <p:spPr>
          <a:xfrm>
            <a:off x="5357160" y="16794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15"/>
          <p:cNvSpPr/>
          <p:nvPr/>
        </p:nvSpPr>
        <p:spPr>
          <a:xfrm>
            <a:off x="9751320" y="147780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16"/>
          <p:cNvSpPr/>
          <p:nvPr/>
        </p:nvSpPr>
        <p:spPr>
          <a:xfrm>
            <a:off x="9996840" y="307800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17"/>
          <p:cNvSpPr/>
          <p:nvPr/>
        </p:nvSpPr>
        <p:spPr>
          <a:xfrm>
            <a:off x="9111960" y="508464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18"/>
          <p:cNvSpPr/>
          <p:nvPr/>
        </p:nvSpPr>
        <p:spPr>
          <a:xfrm>
            <a:off x="1185120" y="116532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19"/>
          <p:cNvSpPr/>
          <p:nvPr/>
        </p:nvSpPr>
        <p:spPr>
          <a:xfrm>
            <a:off x="742680" y="499284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0"/>
          <p:cNvSpPr/>
          <p:nvPr/>
        </p:nvSpPr>
        <p:spPr>
          <a:xfrm>
            <a:off x="209880" y="290052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450000" y="990360"/>
            <a:ext cx="11214000" cy="52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2"/>
          <p:cNvSpPr/>
          <p:nvPr/>
        </p:nvSpPr>
        <p:spPr>
          <a:xfrm>
            <a:off x="516600" y="588960"/>
            <a:ext cx="10896120" cy="605448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3"/>
          <p:cNvSpPr/>
          <p:nvPr/>
        </p:nvSpPr>
        <p:spPr>
          <a:xfrm>
            <a:off x="2552400" y="2171880"/>
            <a:ext cx="6921360" cy="2779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4"/>
          <p:cNvSpPr/>
          <p:nvPr/>
        </p:nvSpPr>
        <p:spPr>
          <a:xfrm>
            <a:off x="3363480" y="401148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5"/>
          <p:cNvSpPr/>
          <p:nvPr/>
        </p:nvSpPr>
        <p:spPr>
          <a:xfrm>
            <a:off x="1496520" y="399420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6"/>
          <p:cNvSpPr/>
          <p:nvPr/>
        </p:nvSpPr>
        <p:spPr>
          <a:xfrm>
            <a:off x="2798280" y="248436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7"/>
          <p:cNvSpPr/>
          <p:nvPr/>
        </p:nvSpPr>
        <p:spPr>
          <a:xfrm>
            <a:off x="8123760" y="25956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8"/>
          <p:cNvSpPr/>
          <p:nvPr/>
        </p:nvSpPr>
        <p:spPr>
          <a:xfrm>
            <a:off x="4614120" y="39942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9"/>
          <p:cNvSpPr/>
          <p:nvPr/>
        </p:nvSpPr>
        <p:spPr>
          <a:xfrm>
            <a:off x="7247160" y="405432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10"/>
          <p:cNvSpPr/>
          <p:nvPr/>
        </p:nvSpPr>
        <p:spPr>
          <a:xfrm>
            <a:off x="8475120" y="405432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11"/>
          <p:cNvSpPr/>
          <p:nvPr/>
        </p:nvSpPr>
        <p:spPr>
          <a:xfrm>
            <a:off x="5996520" y="401796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2"/>
          <p:cNvSpPr/>
          <p:nvPr/>
        </p:nvSpPr>
        <p:spPr>
          <a:xfrm flipH="1">
            <a:off x="5570280" y="533520"/>
            <a:ext cx="3314520" cy="1509120"/>
          </a:xfrm>
          <a:custGeom>
            <a:avLst/>
            <a:gdLst/>
            <a:ahLst/>
            <a:cxnLst/>
            <a:rect l="l" t="t" r="r" b="b"/>
            <a:pathLst>
              <a:path w="2486025" h="1509713">
                <a:moveTo>
                  <a:pt x="0" y="1509713"/>
                </a:moveTo>
                <a:lnTo>
                  <a:pt x="0" y="660499"/>
                </a:lnTo>
                <a:cubicBezTo>
                  <a:pt x="0" y="295715"/>
                  <a:pt x="295715" y="0"/>
                  <a:pt x="660499" y="0"/>
                </a:cubicBezTo>
                <a:lnTo>
                  <a:pt x="1624432" y="0"/>
                </a:lnTo>
                <a:cubicBezTo>
                  <a:pt x="1989216" y="0"/>
                  <a:pt x="2284931" y="295715"/>
                  <a:pt x="2284931" y="660499"/>
                </a:cubicBezTo>
                <a:lnTo>
                  <a:pt x="2284931" y="754857"/>
                </a:lnTo>
                <a:lnTo>
                  <a:pt x="2486025" y="754857"/>
                </a:lnTo>
                <a:lnTo>
                  <a:pt x="2108597" y="1132285"/>
                </a:lnTo>
                <a:lnTo>
                  <a:pt x="1731169" y="754857"/>
                </a:lnTo>
                <a:lnTo>
                  <a:pt x="1932262" y="754857"/>
                </a:lnTo>
                <a:lnTo>
                  <a:pt x="1932262" y="660499"/>
                </a:lnTo>
                <a:cubicBezTo>
                  <a:pt x="1932262" y="490489"/>
                  <a:pt x="1794442" y="352669"/>
                  <a:pt x="1624432" y="352669"/>
                </a:cubicBezTo>
                <a:lnTo>
                  <a:pt x="660499" y="352669"/>
                </a:lnTo>
                <a:cubicBezTo>
                  <a:pt x="490489" y="352669"/>
                  <a:pt x="352669" y="490489"/>
                  <a:pt x="352669" y="660499"/>
                </a:cubicBezTo>
                <a:lnTo>
                  <a:pt x="352669" y="1509713"/>
                </a:lnTo>
                <a:lnTo>
                  <a:pt x="0" y="1509713"/>
                </a:lnTo>
                <a:close/>
              </a:path>
            </a:pathLst>
          </a:custGeom>
          <a:solidFill>
            <a:srgbClr val="8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13"/>
          <p:cNvSpPr/>
          <p:nvPr/>
        </p:nvSpPr>
        <p:spPr>
          <a:xfrm>
            <a:off x="5357160" y="16794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14"/>
          <p:cNvSpPr/>
          <p:nvPr/>
        </p:nvSpPr>
        <p:spPr>
          <a:xfrm>
            <a:off x="9751320" y="14778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15"/>
          <p:cNvSpPr/>
          <p:nvPr/>
        </p:nvSpPr>
        <p:spPr>
          <a:xfrm>
            <a:off x="9996840" y="307800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16"/>
          <p:cNvSpPr/>
          <p:nvPr/>
        </p:nvSpPr>
        <p:spPr>
          <a:xfrm>
            <a:off x="9111960" y="508464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7"/>
          <p:cNvSpPr/>
          <p:nvPr/>
        </p:nvSpPr>
        <p:spPr>
          <a:xfrm>
            <a:off x="1185120" y="116532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8"/>
          <p:cNvSpPr/>
          <p:nvPr/>
        </p:nvSpPr>
        <p:spPr>
          <a:xfrm>
            <a:off x="742680" y="499284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9"/>
          <p:cNvSpPr/>
          <p:nvPr/>
        </p:nvSpPr>
        <p:spPr>
          <a:xfrm>
            <a:off x="209880" y="290052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20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it-IT" sz="2400" b="0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All’inizio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516600" y="1362240"/>
            <a:ext cx="10896120" cy="447156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3"/>
          <p:cNvSpPr/>
          <p:nvPr/>
        </p:nvSpPr>
        <p:spPr>
          <a:xfrm>
            <a:off x="2552400" y="2171880"/>
            <a:ext cx="6921360" cy="2779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4"/>
          <p:cNvSpPr/>
          <p:nvPr/>
        </p:nvSpPr>
        <p:spPr>
          <a:xfrm>
            <a:off x="4097880" y="314640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5"/>
          <p:cNvSpPr/>
          <p:nvPr/>
        </p:nvSpPr>
        <p:spPr>
          <a:xfrm>
            <a:off x="2920680" y="373536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6"/>
          <p:cNvSpPr/>
          <p:nvPr/>
        </p:nvSpPr>
        <p:spPr>
          <a:xfrm>
            <a:off x="2872440" y="263196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7"/>
          <p:cNvSpPr/>
          <p:nvPr/>
        </p:nvSpPr>
        <p:spPr>
          <a:xfrm>
            <a:off x="8001000" y="285264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8"/>
          <p:cNvSpPr/>
          <p:nvPr/>
        </p:nvSpPr>
        <p:spPr>
          <a:xfrm>
            <a:off x="7166880" y="371808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9"/>
          <p:cNvSpPr/>
          <p:nvPr/>
        </p:nvSpPr>
        <p:spPr>
          <a:xfrm>
            <a:off x="6773400" y="241128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10"/>
          <p:cNvSpPr/>
          <p:nvPr/>
        </p:nvSpPr>
        <p:spPr>
          <a:xfrm>
            <a:off x="5693400" y="662040"/>
            <a:ext cx="442440" cy="5428800"/>
          </a:xfrm>
          <a:prstGeom prst="rect">
            <a:avLst/>
          </a:prstGeom>
          <a:solidFill>
            <a:srgbClr val="8585E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1"/>
          <p:cNvSpPr/>
          <p:nvPr/>
        </p:nvSpPr>
        <p:spPr>
          <a:xfrm>
            <a:off x="8546760" y="625320"/>
            <a:ext cx="3363480" cy="131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Virginia 1971, in particolare la città di Alessandria (1:30-3:15)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12"/>
          <p:cNvSpPr/>
          <p:nvPr/>
        </p:nvSpPr>
        <p:spPr>
          <a:xfrm>
            <a:off x="5276520" y="114156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13"/>
          <p:cNvSpPr/>
          <p:nvPr/>
        </p:nvSpPr>
        <p:spPr>
          <a:xfrm>
            <a:off x="524880" y="5976720"/>
            <a:ext cx="1121364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E1D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 squadra mista è una decisione presa dall’alto 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it-IT" sz="2400" b="0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Stereotipi e pregiudizio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450000" y="990360"/>
            <a:ext cx="11214000" cy="52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3"/>
          <p:cNvSpPr/>
          <p:nvPr/>
        </p:nvSpPr>
        <p:spPr>
          <a:xfrm>
            <a:off x="785160" y="1197000"/>
            <a:ext cx="10602000" cy="49492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4"/>
          <p:cNvSpPr/>
          <p:nvPr/>
        </p:nvSpPr>
        <p:spPr>
          <a:xfrm>
            <a:off x="2626200" y="373536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5"/>
          <p:cNvSpPr/>
          <p:nvPr/>
        </p:nvSpPr>
        <p:spPr>
          <a:xfrm>
            <a:off x="1104840" y="380988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6"/>
          <p:cNvSpPr/>
          <p:nvPr/>
        </p:nvSpPr>
        <p:spPr>
          <a:xfrm>
            <a:off x="2798280" y="209880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7"/>
          <p:cNvSpPr/>
          <p:nvPr/>
        </p:nvSpPr>
        <p:spPr>
          <a:xfrm>
            <a:off x="8123760" y="217188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8"/>
          <p:cNvSpPr/>
          <p:nvPr/>
        </p:nvSpPr>
        <p:spPr>
          <a:xfrm>
            <a:off x="6847200" y="371808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9"/>
          <p:cNvSpPr/>
          <p:nvPr/>
        </p:nvSpPr>
        <p:spPr>
          <a:xfrm>
            <a:off x="8301600" y="364968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0"/>
          <p:cNvSpPr/>
          <p:nvPr/>
        </p:nvSpPr>
        <p:spPr>
          <a:xfrm>
            <a:off x="9774360" y="363060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11"/>
          <p:cNvSpPr/>
          <p:nvPr/>
        </p:nvSpPr>
        <p:spPr>
          <a:xfrm>
            <a:off x="4154760" y="372276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12"/>
          <p:cNvSpPr/>
          <p:nvPr/>
        </p:nvSpPr>
        <p:spPr>
          <a:xfrm>
            <a:off x="4281840" y="2763720"/>
            <a:ext cx="3636360" cy="168120"/>
          </a:xfrm>
          <a:custGeom>
            <a:avLst/>
            <a:gdLst/>
            <a:ahLst/>
            <a:cxnLst/>
            <a:rect l="l" t="t" r="r" b="b"/>
            <a:pathLst>
              <a:path w="10104" h="470">
                <a:moveTo>
                  <a:pt x="0" y="235"/>
                </a:moveTo>
                <a:lnTo>
                  <a:pt x="311" y="469"/>
                </a:lnTo>
                <a:lnTo>
                  <a:pt x="311" y="352"/>
                </a:lnTo>
                <a:lnTo>
                  <a:pt x="9791" y="352"/>
                </a:lnTo>
                <a:lnTo>
                  <a:pt x="9791" y="469"/>
                </a:lnTo>
                <a:lnTo>
                  <a:pt x="10103" y="235"/>
                </a:lnTo>
                <a:lnTo>
                  <a:pt x="9791" y="0"/>
                </a:lnTo>
                <a:lnTo>
                  <a:pt x="9791" y="118"/>
                </a:lnTo>
                <a:lnTo>
                  <a:pt x="311" y="118"/>
                </a:lnTo>
                <a:lnTo>
                  <a:pt x="311" y="0"/>
                </a:lnTo>
                <a:lnTo>
                  <a:pt x="0" y="235"/>
                </a:lnTo>
              </a:path>
            </a:pathLst>
          </a:custGeom>
          <a:solidFill>
            <a:srgbClr val="00CC99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13"/>
          <p:cNvSpPr/>
          <p:nvPr/>
        </p:nvSpPr>
        <p:spPr>
          <a:xfrm>
            <a:off x="1145160" y="5191200"/>
            <a:ext cx="6846840" cy="823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4:20-4:46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24:48-25:00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28:00-29:00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14"/>
          <p:cNvSpPr/>
          <p:nvPr/>
        </p:nvSpPr>
        <p:spPr>
          <a:xfrm>
            <a:off x="4436640" y="5138640"/>
            <a:ext cx="6846840" cy="109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Ci sono anche altri pregiudizi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39:00-40:10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46:25-46:44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it-IT" sz="2400" b="0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Quando lo stereotipo resiste al contatto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1007280" y="6400800"/>
            <a:ext cx="609120" cy="45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6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4" name="Immagine 1"/>
          <p:cNvPicPr/>
          <p:nvPr/>
        </p:nvPicPr>
        <p:blipFill>
          <a:blip r:embed="rId2"/>
          <a:stretch/>
        </p:blipFill>
        <p:spPr>
          <a:xfrm>
            <a:off x="396000" y="1504800"/>
            <a:ext cx="11412720" cy="4768560"/>
          </a:xfrm>
          <a:prstGeom prst="rect">
            <a:avLst/>
          </a:prstGeom>
          <a:ln>
            <a:noFill/>
          </a:ln>
        </p:spPr>
      </p:pic>
      <p:sp>
        <p:nvSpPr>
          <p:cNvPr id="355" name="CustomShape 3"/>
          <p:cNvSpPr/>
          <p:nvPr/>
        </p:nvSpPr>
        <p:spPr>
          <a:xfrm>
            <a:off x="3064680" y="4406760"/>
            <a:ext cx="2319480" cy="1104840"/>
          </a:xfrm>
          <a:prstGeom prst="ellipse">
            <a:avLst/>
          </a:prstGeom>
          <a:noFill/>
          <a:ln w="572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it-IT" sz="4800" b="0" strike="noStrike" spc="-46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Remember the Titans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5256000" y="1845720"/>
            <a:ext cx="604296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/>
          <a:lstStyle/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Ispirato ad una storia vera (alcuni fatti sono adattati alle esigenze cinematografiche non è un documentario)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Ambientato ad Alexandria (Virginia) nel 1971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Storia di una squadra studentesca di football americano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Affronta il tema della desegregazione e del razzismo.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3686040" y="6459840"/>
            <a:ext cx="48222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9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Psicologia sociale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Immagine 171"/>
          <p:cNvPicPr/>
          <p:nvPr/>
        </p:nvPicPr>
        <p:blipFill>
          <a:blip r:embed="rId2"/>
          <a:stretch/>
        </p:blipFill>
        <p:spPr>
          <a:xfrm>
            <a:off x="1008000" y="1872000"/>
            <a:ext cx="3023640" cy="448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it-IT" sz="2400" b="0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Incoerenti con lo stereotipo, ma considerati atipici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7" name="Segnaposto contenuto 6"/>
          <p:cNvPicPr/>
          <p:nvPr/>
        </p:nvPicPr>
        <p:blipFill>
          <a:blip r:embed="rId2"/>
          <a:srcRect l="-68567" r="-68567"/>
          <a:stretch/>
        </p:blipFill>
        <p:spPr>
          <a:xfrm>
            <a:off x="-1343880" y="1041480"/>
            <a:ext cx="6565680" cy="3131640"/>
          </a:xfrm>
          <a:prstGeom prst="rect">
            <a:avLst/>
          </a:prstGeom>
          <a:ln>
            <a:noFill/>
          </a:ln>
        </p:spPr>
      </p:pic>
      <p:sp>
        <p:nvSpPr>
          <p:cNvPr id="358" name="CustomShape 2"/>
          <p:cNvSpPr/>
          <p:nvPr/>
        </p:nvSpPr>
        <p:spPr>
          <a:xfrm>
            <a:off x="1007280" y="6400800"/>
            <a:ext cx="609120" cy="456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6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9" name="Immagine 7"/>
          <p:cNvPicPr/>
          <p:nvPr/>
        </p:nvPicPr>
        <p:blipFill>
          <a:blip r:embed="rId3"/>
          <a:stretch/>
        </p:blipFill>
        <p:spPr>
          <a:xfrm>
            <a:off x="7162920" y="1028880"/>
            <a:ext cx="4063320" cy="2539440"/>
          </a:xfrm>
          <a:prstGeom prst="rect">
            <a:avLst/>
          </a:prstGeom>
          <a:ln>
            <a:noFill/>
          </a:ln>
        </p:spPr>
      </p:pic>
      <p:sp>
        <p:nvSpPr>
          <p:cNvPr id="360" name="CustomShape 3"/>
          <p:cNvSpPr/>
          <p:nvPr/>
        </p:nvSpPr>
        <p:spPr>
          <a:xfrm>
            <a:off x="558720" y="4572000"/>
            <a:ext cx="6840720" cy="1676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Luie Lastik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12:15-12:48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21:10-24:05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25:25-25:35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4"/>
          <p:cNvSpPr/>
          <p:nvPr/>
        </p:nvSpPr>
        <p:spPr>
          <a:xfrm>
            <a:off x="7027200" y="4013280"/>
            <a:ext cx="4605840" cy="1190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Ronnie Bass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34:32- 36:12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2"/>
          <p:cNvSpPr/>
          <p:nvPr/>
        </p:nvSpPr>
        <p:spPr>
          <a:xfrm>
            <a:off x="539280" y="974880"/>
            <a:ext cx="10970640" cy="53193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3"/>
          <p:cNvSpPr/>
          <p:nvPr/>
        </p:nvSpPr>
        <p:spPr>
          <a:xfrm>
            <a:off x="2649960" y="397512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4"/>
          <p:cNvSpPr/>
          <p:nvPr/>
        </p:nvSpPr>
        <p:spPr>
          <a:xfrm>
            <a:off x="1153440" y="401148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5"/>
          <p:cNvSpPr/>
          <p:nvPr/>
        </p:nvSpPr>
        <p:spPr>
          <a:xfrm>
            <a:off x="2798280" y="248436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6"/>
          <p:cNvSpPr/>
          <p:nvPr/>
        </p:nvSpPr>
        <p:spPr>
          <a:xfrm>
            <a:off x="8123760" y="259560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7"/>
          <p:cNvSpPr/>
          <p:nvPr/>
        </p:nvSpPr>
        <p:spPr>
          <a:xfrm>
            <a:off x="6847200" y="391968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8"/>
          <p:cNvSpPr/>
          <p:nvPr/>
        </p:nvSpPr>
        <p:spPr>
          <a:xfrm>
            <a:off x="8301600" y="388764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9"/>
          <p:cNvSpPr/>
          <p:nvPr/>
        </p:nvSpPr>
        <p:spPr>
          <a:xfrm>
            <a:off x="9751320" y="394344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10"/>
          <p:cNvSpPr/>
          <p:nvPr/>
        </p:nvSpPr>
        <p:spPr>
          <a:xfrm>
            <a:off x="4129200" y="397980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11"/>
          <p:cNvSpPr/>
          <p:nvPr/>
        </p:nvSpPr>
        <p:spPr>
          <a:xfrm flipH="1">
            <a:off x="5570280" y="533520"/>
            <a:ext cx="3314520" cy="1509120"/>
          </a:xfrm>
          <a:custGeom>
            <a:avLst/>
            <a:gdLst/>
            <a:ahLst/>
            <a:cxnLst/>
            <a:rect l="l" t="t" r="r" b="b"/>
            <a:pathLst>
              <a:path w="2486025" h="1509713">
                <a:moveTo>
                  <a:pt x="0" y="1509713"/>
                </a:moveTo>
                <a:lnTo>
                  <a:pt x="0" y="660499"/>
                </a:lnTo>
                <a:cubicBezTo>
                  <a:pt x="0" y="295715"/>
                  <a:pt x="295715" y="0"/>
                  <a:pt x="660499" y="0"/>
                </a:cubicBezTo>
                <a:lnTo>
                  <a:pt x="1624432" y="0"/>
                </a:lnTo>
                <a:cubicBezTo>
                  <a:pt x="1989216" y="0"/>
                  <a:pt x="2284931" y="295715"/>
                  <a:pt x="2284931" y="660499"/>
                </a:cubicBezTo>
                <a:lnTo>
                  <a:pt x="2284931" y="754857"/>
                </a:lnTo>
                <a:lnTo>
                  <a:pt x="2486025" y="754857"/>
                </a:lnTo>
                <a:lnTo>
                  <a:pt x="2108597" y="1132285"/>
                </a:lnTo>
                <a:lnTo>
                  <a:pt x="1731169" y="754857"/>
                </a:lnTo>
                <a:lnTo>
                  <a:pt x="1932262" y="754857"/>
                </a:lnTo>
                <a:lnTo>
                  <a:pt x="1932262" y="660499"/>
                </a:lnTo>
                <a:cubicBezTo>
                  <a:pt x="1932262" y="490489"/>
                  <a:pt x="1794442" y="352669"/>
                  <a:pt x="1624432" y="352669"/>
                </a:cubicBezTo>
                <a:lnTo>
                  <a:pt x="660499" y="352669"/>
                </a:lnTo>
                <a:cubicBezTo>
                  <a:pt x="490489" y="352669"/>
                  <a:pt x="352669" y="490489"/>
                  <a:pt x="352669" y="660499"/>
                </a:cubicBezTo>
                <a:lnTo>
                  <a:pt x="352669" y="1509713"/>
                </a:lnTo>
                <a:lnTo>
                  <a:pt x="0" y="1509713"/>
                </a:lnTo>
                <a:close/>
              </a:path>
            </a:pathLst>
          </a:custGeom>
          <a:solidFill>
            <a:srgbClr val="8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12"/>
          <p:cNvSpPr/>
          <p:nvPr/>
        </p:nvSpPr>
        <p:spPr>
          <a:xfrm>
            <a:off x="5357160" y="16794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13"/>
          <p:cNvSpPr/>
          <p:nvPr/>
        </p:nvSpPr>
        <p:spPr>
          <a:xfrm>
            <a:off x="641160" y="1033560"/>
            <a:ext cx="4218480" cy="2836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Viene nominato capo allenatore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Tutto è visto secondo la dicotomia bianco nero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5:35 – 13:00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Coach Boone esce dalla dicotomia 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2"/>
          <p:cNvSpPr/>
          <p:nvPr/>
        </p:nvSpPr>
        <p:spPr>
          <a:xfrm>
            <a:off x="450000" y="990360"/>
            <a:ext cx="11214000" cy="52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3"/>
          <p:cNvSpPr/>
          <p:nvPr/>
        </p:nvSpPr>
        <p:spPr>
          <a:xfrm>
            <a:off x="539280" y="974880"/>
            <a:ext cx="10970640" cy="53193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4"/>
          <p:cNvSpPr/>
          <p:nvPr/>
        </p:nvSpPr>
        <p:spPr>
          <a:xfrm>
            <a:off x="2649960" y="397512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5"/>
          <p:cNvSpPr/>
          <p:nvPr/>
        </p:nvSpPr>
        <p:spPr>
          <a:xfrm>
            <a:off x="1153440" y="401148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6"/>
          <p:cNvSpPr/>
          <p:nvPr/>
        </p:nvSpPr>
        <p:spPr>
          <a:xfrm>
            <a:off x="2798280" y="248436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7"/>
          <p:cNvSpPr/>
          <p:nvPr/>
        </p:nvSpPr>
        <p:spPr>
          <a:xfrm>
            <a:off x="8123760" y="259560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8"/>
          <p:cNvSpPr/>
          <p:nvPr/>
        </p:nvSpPr>
        <p:spPr>
          <a:xfrm>
            <a:off x="6847200" y="391968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9"/>
          <p:cNvSpPr/>
          <p:nvPr/>
        </p:nvSpPr>
        <p:spPr>
          <a:xfrm>
            <a:off x="8301600" y="388764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10"/>
          <p:cNvSpPr/>
          <p:nvPr/>
        </p:nvSpPr>
        <p:spPr>
          <a:xfrm>
            <a:off x="9751320" y="394344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11"/>
          <p:cNvSpPr/>
          <p:nvPr/>
        </p:nvSpPr>
        <p:spPr>
          <a:xfrm>
            <a:off x="4129200" y="397980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12"/>
          <p:cNvSpPr/>
          <p:nvPr/>
        </p:nvSpPr>
        <p:spPr>
          <a:xfrm flipH="1">
            <a:off x="5570280" y="533520"/>
            <a:ext cx="3314520" cy="1509120"/>
          </a:xfrm>
          <a:custGeom>
            <a:avLst/>
            <a:gdLst/>
            <a:ahLst/>
            <a:cxnLst/>
            <a:rect l="l" t="t" r="r" b="b"/>
            <a:pathLst>
              <a:path w="2486025" h="1509713">
                <a:moveTo>
                  <a:pt x="0" y="1509713"/>
                </a:moveTo>
                <a:lnTo>
                  <a:pt x="0" y="660499"/>
                </a:lnTo>
                <a:cubicBezTo>
                  <a:pt x="0" y="295715"/>
                  <a:pt x="295715" y="0"/>
                  <a:pt x="660499" y="0"/>
                </a:cubicBezTo>
                <a:lnTo>
                  <a:pt x="1624432" y="0"/>
                </a:lnTo>
                <a:cubicBezTo>
                  <a:pt x="1989216" y="0"/>
                  <a:pt x="2284931" y="295715"/>
                  <a:pt x="2284931" y="660499"/>
                </a:cubicBezTo>
                <a:lnTo>
                  <a:pt x="2284931" y="754857"/>
                </a:lnTo>
                <a:lnTo>
                  <a:pt x="2486025" y="754857"/>
                </a:lnTo>
                <a:lnTo>
                  <a:pt x="2108597" y="1132285"/>
                </a:lnTo>
                <a:lnTo>
                  <a:pt x="1731169" y="754857"/>
                </a:lnTo>
                <a:lnTo>
                  <a:pt x="1932262" y="754857"/>
                </a:lnTo>
                <a:lnTo>
                  <a:pt x="1932262" y="660499"/>
                </a:lnTo>
                <a:cubicBezTo>
                  <a:pt x="1932262" y="490489"/>
                  <a:pt x="1794442" y="352669"/>
                  <a:pt x="1624432" y="352669"/>
                </a:cubicBezTo>
                <a:lnTo>
                  <a:pt x="660499" y="352669"/>
                </a:lnTo>
                <a:cubicBezTo>
                  <a:pt x="490489" y="352669"/>
                  <a:pt x="352669" y="490489"/>
                  <a:pt x="352669" y="660499"/>
                </a:cubicBezTo>
                <a:lnTo>
                  <a:pt x="352669" y="1509713"/>
                </a:lnTo>
                <a:lnTo>
                  <a:pt x="0" y="1509713"/>
                </a:lnTo>
                <a:close/>
              </a:path>
            </a:pathLst>
          </a:custGeom>
          <a:solidFill>
            <a:srgbClr val="8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13"/>
          <p:cNvSpPr/>
          <p:nvPr/>
        </p:nvSpPr>
        <p:spPr>
          <a:xfrm>
            <a:off x="5357160" y="16794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14"/>
          <p:cNvSpPr/>
          <p:nvPr/>
        </p:nvSpPr>
        <p:spPr>
          <a:xfrm>
            <a:off x="1043280" y="4962600"/>
            <a:ext cx="6846840" cy="1372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7:19-8:35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10:10-13:28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27:00- 27:48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29:50-30:00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47:30- 49:35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52:30-54:18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15"/>
          <p:cNvSpPr/>
          <p:nvPr/>
        </p:nvSpPr>
        <p:spPr>
          <a:xfrm>
            <a:off x="450720" y="1239840"/>
            <a:ext cx="6847200" cy="642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Ridefinisce la propria posizione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16"/>
          <p:cNvSpPr/>
          <p:nvPr/>
        </p:nvSpPr>
        <p:spPr>
          <a:xfrm>
            <a:off x="1968120" y="393048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it-IT" sz="2400" b="0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Creare le condizioni per  far diminuire il pregiudizio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450000" y="990360"/>
            <a:ext cx="11214000" cy="52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3"/>
          <p:cNvSpPr/>
          <p:nvPr/>
        </p:nvSpPr>
        <p:spPr>
          <a:xfrm>
            <a:off x="442440" y="957240"/>
            <a:ext cx="11264400" cy="5337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4"/>
          <p:cNvSpPr/>
          <p:nvPr/>
        </p:nvSpPr>
        <p:spPr>
          <a:xfrm>
            <a:off x="2649960" y="397512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5"/>
          <p:cNvSpPr/>
          <p:nvPr/>
        </p:nvSpPr>
        <p:spPr>
          <a:xfrm>
            <a:off x="1153440" y="401148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6"/>
          <p:cNvSpPr/>
          <p:nvPr/>
        </p:nvSpPr>
        <p:spPr>
          <a:xfrm>
            <a:off x="2798280" y="248436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7"/>
          <p:cNvSpPr/>
          <p:nvPr/>
        </p:nvSpPr>
        <p:spPr>
          <a:xfrm>
            <a:off x="8123760" y="259560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8"/>
          <p:cNvSpPr/>
          <p:nvPr/>
        </p:nvSpPr>
        <p:spPr>
          <a:xfrm>
            <a:off x="1968120" y="393048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9"/>
          <p:cNvSpPr/>
          <p:nvPr/>
        </p:nvSpPr>
        <p:spPr>
          <a:xfrm>
            <a:off x="7962840" y="392580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10"/>
          <p:cNvSpPr/>
          <p:nvPr/>
        </p:nvSpPr>
        <p:spPr>
          <a:xfrm>
            <a:off x="9751320" y="394344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11"/>
          <p:cNvSpPr/>
          <p:nvPr/>
        </p:nvSpPr>
        <p:spPr>
          <a:xfrm>
            <a:off x="6927480" y="388764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12"/>
          <p:cNvSpPr/>
          <p:nvPr/>
        </p:nvSpPr>
        <p:spPr>
          <a:xfrm>
            <a:off x="5357160" y="16794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13"/>
          <p:cNvSpPr/>
          <p:nvPr/>
        </p:nvSpPr>
        <p:spPr>
          <a:xfrm>
            <a:off x="575280" y="5308560"/>
            <a:ext cx="5571000" cy="36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Alcune persone sono più resistenti di altre 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14"/>
          <p:cNvSpPr/>
          <p:nvPr/>
        </p:nvSpPr>
        <p:spPr>
          <a:xfrm>
            <a:off x="6079320" y="5308560"/>
            <a:ext cx="5570280" cy="91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16:15-18:20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22:35  -24:48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15"/>
          <p:cNvSpPr/>
          <p:nvPr/>
        </p:nvSpPr>
        <p:spPr>
          <a:xfrm>
            <a:off x="9061200" y="401472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16"/>
          <p:cNvSpPr/>
          <p:nvPr/>
        </p:nvSpPr>
        <p:spPr>
          <a:xfrm>
            <a:off x="3695400" y="403236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it-IT" sz="2400" b="0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squadra si è formata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450000" y="990360"/>
            <a:ext cx="11214000" cy="52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3"/>
          <p:cNvSpPr/>
          <p:nvPr/>
        </p:nvSpPr>
        <p:spPr>
          <a:xfrm>
            <a:off x="465480" y="865080"/>
            <a:ext cx="11290320" cy="53179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4"/>
          <p:cNvSpPr/>
          <p:nvPr/>
        </p:nvSpPr>
        <p:spPr>
          <a:xfrm>
            <a:off x="2626200" y="373536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5"/>
          <p:cNvSpPr/>
          <p:nvPr/>
        </p:nvSpPr>
        <p:spPr>
          <a:xfrm>
            <a:off x="1104840" y="380988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6"/>
          <p:cNvSpPr/>
          <p:nvPr/>
        </p:nvSpPr>
        <p:spPr>
          <a:xfrm>
            <a:off x="2798280" y="20988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7"/>
          <p:cNvSpPr/>
          <p:nvPr/>
        </p:nvSpPr>
        <p:spPr>
          <a:xfrm>
            <a:off x="8123760" y="217188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8"/>
          <p:cNvSpPr/>
          <p:nvPr/>
        </p:nvSpPr>
        <p:spPr>
          <a:xfrm>
            <a:off x="6847200" y="371808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9"/>
          <p:cNvSpPr/>
          <p:nvPr/>
        </p:nvSpPr>
        <p:spPr>
          <a:xfrm>
            <a:off x="5374080" y="110484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10"/>
          <p:cNvSpPr/>
          <p:nvPr/>
        </p:nvSpPr>
        <p:spPr>
          <a:xfrm>
            <a:off x="8301600" y="364968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11"/>
          <p:cNvSpPr/>
          <p:nvPr/>
        </p:nvSpPr>
        <p:spPr>
          <a:xfrm>
            <a:off x="9774360" y="36306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12"/>
          <p:cNvSpPr/>
          <p:nvPr/>
        </p:nvSpPr>
        <p:spPr>
          <a:xfrm>
            <a:off x="4154760" y="372276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it-IT" sz="2400" b="0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 torna dallo stage: l’influenza del contesto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516600" y="588960"/>
            <a:ext cx="10896120" cy="605448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3"/>
          <p:cNvSpPr/>
          <p:nvPr/>
        </p:nvSpPr>
        <p:spPr>
          <a:xfrm>
            <a:off x="2552400" y="2171880"/>
            <a:ext cx="6921360" cy="2779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4"/>
          <p:cNvSpPr/>
          <p:nvPr/>
        </p:nvSpPr>
        <p:spPr>
          <a:xfrm>
            <a:off x="3363480" y="401148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5"/>
          <p:cNvSpPr/>
          <p:nvPr/>
        </p:nvSpPr>
        <p:spPr>
          <a:xfrm>
            <a:off x="2184480" y="403056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6"/>
          <p:cNvSpPr/>
          <p:nvPr/>
        </p:nvSpPr>
        <p:spPr>
          <a:xfrm>
            <a:off x="2798280" y="248436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7"/>
          <p:cNvSpPr/>
          <p:nvPr/>
        </p:nvSpPr>
        <p:spPr>
          <a:xfrm>
            <a:off x="8123760" y="25956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8"/>
          <p:cNvSpPr/>
          <p:nvPr/>
        </p:nvSpPr>
        <p:spPr>
          <a:xfrm>
            <a:off x="4614120" y="39942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9"/>
          <p:cNvSpPr/>
          <p:nvPr/>
        </p:nvSpPr>
        <p:spPr>
          <a:xfrm>
            <a:off x="7247160" y="405432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10"/>
          <p:cNvSpPr/>
          <p:nvPr/>
        </p:nvSpPr>
        <p:spPr>
          <a:xfrm>
            <a:off x="8475120" y="405432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11"/>
          <p:cNvSpPr/>
          <p:nvPr/>
        </p:nvSpPr>
        <p:spPr>
          <a:xfrm>
            <a:off x="5996520" y="401796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CustomShape 12"/>
          <p:cNvSpPr/>
          <p:nvPr/>
        </p:nvSpPr>
        <p:spPr>
          <a:xfrm flipH="1">
            <a:off x="5570280" y="533520"/>
            <a:ext cx="3314520" cy="1509120"/>
          </a:xfrm>
          <a:custGeom>
            <a:avLst/>
            <a:gdLst/>
            <a:ahLst/>
            <a:cxnLst/>
            <a:rect l="l" t="t" r="r" b="b"/>
            <a:pathLst>
              <a:path w="2486025" h="1509713">
                <a:moveTo>
                  <a:pt x="0" y="1509713"/>
                </a:moveTo>
                <a:lnTo>
                  <a:pt x="0" y="660499"/>
                </a:lnTo>
                <a:cubicBezTo>
                  <a:pt x="0" y="295715"/>
                  <a:pt x="295715" y="0"/>
                  <a:pt x="660499" y="0"/>
                </a:cubicBezTo>
                <a:lnTo>
                  <a:pt x="1624432" y="0"/>
                </a:lnTo>
                <a:cubicBezTo>
                  <a:pt x="1989216" y="0"/>
                  <a:pt x="2284931" y="295715"/>
                  <a:pt x="2284931" y="660499"/>
                </a:cubicBezTo>
                <a:lnTo>
                  <a:pt x="2284931" y="754857"/>
                </a:lnTo>
                <a:lnTo>
                  <a:pt x="2486025" y="754857"/>
                </a:lnTo>
                <a:lnTo>
                  <a:pt x="2108597" y="1132285"/>
                </a:lnTo>
                <a:lnTo>
                  <a:pt x="1731169" y="754857"/>
                </a:lnTo>
                <a:lnTo>
                  <a:pt x="1932262" y="754857"/>
                </a:lnTo>
                <a:lnTo>
                  <a:pt x="1932262" y="660499"/>
                </a:lnTo>
                <a:cubicBezTo>
                  <a:pt x="1932262" y="490489"/>
                  <a:pt x="1794442" y="352669"/>
                  <a:pt x="1624432" y="352669"/>
                </a:cubicBezTo>
                <a:lnTo>
                  <a:pt x="660499" y="352669"/>
                </a:lnTo>
                <a:cubicBezTo>
                  <a:pt x="490489" y="352669"/>
                  <a:pt x="352669" y="490489"/>
                  <a:pt x="352669" y="660499"/>
                </a:cubicBezTo>
                <a:lnTo>
                  <a:pt x="352669" y="1509713"/>
                </a:lnTo>
                <a:lnTo>
                  <a:pt x="0" y="1509713"/>
                </a:lnTo>
                <a:close/>
              </a:path>
            </a:pathLst>
          </a:custGeom>
          <a:solidFill>
            <a:srgbClr val="8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13"/>
          <p:cNvSpPr/>
          <p:nvPr/>
        </p:nvSpPr>
        <p:spPr>
          <a:xfrm>
            <a:off x="5357160" y="16794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14"/>
          <p:cNvSpPr/>
          <p:nvPr/>
        </p:nvSpPr>
        <p:spPr>
          <a:xfrm>
            <a:off x="9751320" y="147780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15"/>
          <p:cNvSpPr/>
          <p:nvPr/>
        </p:nvSpPr>
        <p:spPr>
          <a:xfrm>
            <a:off x="9996840" y="307800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16"/>
          <p:cNvSpPr/>
          <p:nvPr/>
        </p:nvSpPr>
        <p:spPr>
          <a:xfrm>
            <a:off x="9111960" y="5084640"/>
            <a:ext cx="121896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17"/>
          <p:cNvSpPr/>
          <p:nvPr/>
        </p:nvSpPr>
        <p:spPr>
          <a:xfrm>
            <a:off x="1185120" y="116532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18"/>
          <p:cNvSpPr/>
          <p:nvPr/>
        </p:nvSpPr>
        <p:spPr>
          <a:xfrm>
            <a:off x="988200" y="488304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19"/>
          <p:cNvSpPr/>
          <p:nvPr/>
        </p:nvSpPr>
        <p:spPr>
          <a:xfrm>
            <a:off x="209880" y="290052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20"/>
          <p:cNvSpPr/>
          <p:nvPr/>
        </p:nvSpPr>
        <p:spPr>
          <a:xfrm>
            <a:off x="3361320" y="5452920"/>
            <a:ext cx="5277960" cy="36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41:15- 43:36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450000" y="990360"/>
            <a:ext cx="11214000" cy="52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2"/>
          <p:cNvSpPr/>
          <p:nvPr/>
        </p:nvSpPr>
        <p:spPr>
          <a:xfrm>
            <a:off x="516600" y="588960"/>
            <a:ext cx="10896120" cy="605448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3"/>
          <p:cNvSpPr/>
          <p:nvPr/>
        </p:nvSpPr>
        <p:spPr>
          <a:xfrm>
            <a:off x="2552400" y="2171880"/>
            <a:ext cx="6921360" cy="2779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4"/>
          <p:cNvSpPr/>
          <p:nvPr/>
        </p:nvSpPr>
        <p:spPr>
          <a:xfrm>
            <a:off x="3363480" y="401148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5"/>
          <p:cNvSpPr/>
          <p:nvPr/>
        </p:nvSpPr>
        <p:spPr>
          <a:xfrm>
            <a:off x="1225080" y="403236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6"/>
          <p:cNvSpPr/>
          <p:nvPr/>
        </p:nvSpPr>
        <p:spPr>
          <a:xfrm>
            <a:off x="2798280" y="248436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7"/>
          <p:cNvSpPr/>
          <p:nvPr/>
        </p:nvSpPr>
        <p:spPr>
          <a:xfrm>
            <a:off x="8123760" y="25956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8"/>
          <p:cNvSpPr/>
          <p:nvPr/>
        </p:nvSpPr>
        <p:spPr>
          <a:xfrm>
            <a:off x="4614120" y="39942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9"/>
          <p:cNvSpPr/>
          <p:nvPr/>
        </p:nvSpPr>
        <p:spPr>
          <a:xfrm>
            <a:off x="7247160" y="405432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10"/>
          <p:cNvSpPr/>
          <p:nvPr/>
        </p:nvSpPr>
        <p:spPr>
          <a:xfrm>
            <a:off x="8475120" y="405432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11"/>
          <p:cNvSpPr/>
          <p:nvPr/>
        </p:nvSpPr>
        <p:spPr>
          <a:xfrm>
            <a:off x="5996520" y="401796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CustomShape 12"/>
          <p:cNvSpPr/>
          <p:nvPr/>
        </p:nvSpPr>
        <p:spPr>
          <a:xfrm flipH="1">
            <a:off x="5570280" y="533520"/>
            <a:ext cx="3314520" cy="1509120"/>
          </a:xfrm>
          <a:custGeom>
            <a:avLst/>
            <a:gdLst/>
            <a:ahLst/>
            <a:cxnLst/>
            <a:rect l="l" t="t" r="r" b="b"/>
            <a:pathLst>
              <a:path w="2486025" h="1509713">
                <a:moveTo>
                  <a:pt x="0" y="1509713"/>
                </a:moveTo>
                <a:lnTo>
                  <a:pt x="0" y="660499"/>
                </a:lnTo>
                <a:cubicBezTo>
                  <a:pt x="0" y="295715"/>
                  <a:pt x="295715" y="0"/>
                  <a:pt x="660499" y="0"/>
                </a:cubicBezTo>
                <a:lnTo>
                  <a:pt x="1624432" y="0"/>
                </a:lnTo>
                <a:cubicBezTo>
                  <a:pt x="1989216" y="0"/>
                  <a:pt x="2284931" y="295715"/>
                  <a:pt x="2284931" y="660499"/>
                </a:cubicBezTo>
                <a:lnTo>
                  <a:pt x="2284931" y="754857"/>
                </a:lnTo>
                <a:lnTo>
                  <a:pt x="2486025" y="754857"/>
                </a:lnTo>
                <a:lnTo>
                  <a:pt x="2108597" y="1132285"/>
                </a:lnTo>
                <a:lnTo>
                  <a:pt x="1731169" y="754857"/>
                </a:lnTo>
                <a:lnTo>
                  <a:pt x="1932262" y="754857"/>
                </a:lnTo>
                <a:lnTo>
                  <a:pt x="1932262" y="660499"/>
                </a:lnTo>
                <a:cubicBezTo>
                  <a:pt x="1932262" y="490489"/>
                  <a:pt x="1794442" y="352669"/>
                  <a:pt x="1624432" y="352669"/>
                </a:cubicBezTo>
                <a:lnTo>
                  <a:pt x="660499" y="352669"/>
                </a:lnTo>
                <a:cubicBezTo>
                  <a:pt x="490489" y="352669"/>
                  <a:pt x="352669" y="490489"/>
                  <a:pt x="352669" y="660499"/>
                </a:cubicBezTo>
                <a:lnTo>
                  <a:pt x="352669" y="1509713"/>
                </a:lnTo>
                <a:lnTo>
                  <a:pt x="0" y="1509713"/>
                </a:lnTo>
                <a:close/>
              </a:path>
            </a:pathLst>
          </a:custGeom>
          <a:solidFill>
            <a:srgbClr val="8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13"/>
          <p:cNvSpPr/>
          <p:nvPr/>
        </p:nvSpPr>
        <p:spPr>
          <a:xfrm>
            <a:off x="5357160" y="16794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CustomShape 14"/>
          <p:cNvSpPr/>
          <p:nvPr/>
        </p:nvSpPr>
        <p:spPr>
          <a:xfrm>
            <a:off x="9751320" y="14778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CustomShape 15"/>
          <p:cNvSpPr/>
          <p:nvPr/>
        </p:nvSpPr>
        <p:spPr>
          <a:xfrm>
            <a:off x="9996840" y="307800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16"/>
          <p:cNvSpPr/>
          <p:nvPr/>
        </p:nvSpPr>
        <p:spPr>
          <a:xfrm>
            <a:off x="9111960" y="508464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17"/>
          <p:cNvSpPr/>
          <p:nvPr/>
        </p:nvSpPr>
        <p:spPr>
          <a:xfrm>
            <a:off x="1185120" y="116532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CustomShape 18"/>
          <p:cNvSpPr/>
          <p:nvPr/>
        </p:nvSpPr>
        <p:spPr>
          <a:xfrm>
            <a:off x="742680" y="499284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19"/>
          <p:cNvSpPr/>
          <p:nvPr/>
        </p:nvSpPr>
        <p:spPr>
          <a:xfrm>
            <a:off x="209880" y="290052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20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21"/>
          <p:cNvSpPr/>
          <p:nvPr/>
        </p:nvSpPr>
        <p:spPr>
          <a:xfrm>
            <a:off x="3081960" y="5270400"/>
            <a:ext cx="4165200" cy="33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1:10:30-1:12:03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it-IT" sz="4800" b="0" strike="noStrike" spc="-46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BIANCHI E NERI NEGLI USA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1097280" y="1845720"/>
            <a:ext cx="1035036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/>
          <a:lstStyle/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gran parte degli Afroamericani discende dagli schiavi, provenienti dal continente africano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schiavitù negli USA fu abolita soltanto nel </a:t>
            </a: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1865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con il XIII emendamento, a seguito della guerra civile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(gli Stati del nord consideravano la schiavitù anacronistica e contraria ai principi della costituzione)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Negli anni immediatamente successivi all’abolizione della schiavitù entrò in vigore un regime di segregazione razziale </a:t>
            </a:r>
            <a:r>
              <a:rPr lang="it-IT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iure 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che terminò con il disegno di legge Civil Rights Act del 1964, che vietò la discriminazione basata sulla razza, il colore della pelle, la religione, il sesso o le origini in ogni pratica di lavoro, per non parlare della fine della diseguale registrazione degli elettori e </a:t>
            </a: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della segregazione nelle scuole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sul posto di lavoro e nelle aree pubbliche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3686040" y="6459840"/>
            <a:ext cx="48222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9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Psicologia sociale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it-IT" sz="4800" b="0" strike="noStrike" spc="-46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 Virginia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1097280" y="1845720"/>
            <a:ext cx="493704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/>
          <a:lstStyle/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 la prima colonia inglese dell'America settentrionale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1860 erano un degli stati con maggior numero di schiavi (500.000, 31% della popolazione)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1954 viene approvata una legge che vieta i finanziamenti pubblici alle scuole desegregate, poi ritenuta incostituzionale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3686040" y="6459840"/>
            <a:ext cx="48222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9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Psicologia sociale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Immagine 178"/>
          <p:cNvPicPr/>
          <p:nvPr/>
        </p:nvPicPr>
        <p:blipFill>
          <a:blip r:embed="rId2"/>
          <a:stretch/>
        </p:blipFill>
        <p:spPr>
          <a:xfrm>
            <a:off x="6552000" y="2160000"/>
            <a:ext cx="4782960" cy="295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it-IT" sz="4800" b="0" strike="noStrike" spc="-46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 città di Alexandria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1097280" y="1845720"/>
            <a:ext cx="493704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/>
          <a:lstStyle/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Città di 110.000 abitanti nel 1970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7 km da Washington  molti abitanti lavorano nelle agenzie governative. E’ una delle città con reddito pro-capite più alto della Virginia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passato ospitava il più grande mercato di schiavi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1959 le scuole pubbliche sono per legge desegregate, ma di fatto a causa della segregazione de facto c’è uno sbil.anciamento delle popolazione che le frequenta.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6217920" y="1845720"/>
            <a:ext cx="4937040" cy="124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/>
          <a:lstStyle/>
          <a:p>
            <a:pPr>
              <a:lnSpc>
                <a:spcPct val="90000"/>
              </a:lnSpc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1971 programma di desegregazione volontaria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Ancora oggi le scuole pubbliche della città riflettono problemi di integrazione 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3686040" y="6459840"/>
            <a:ext cx="48222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9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Psicologia sociale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Immagine 183"/>
          <p:cNvPicPr/>
          <p:nvPr/>
        </p:nvPicPr>
        <p:blipFill>
          <a:blip r:embed="rId2"/>
          <a:stretch/>
        </p:blipFill>
        <p:spPr>
          <a:xfrm>
            <a:off x="6217920" y="3024000"/>
            <a:ext cx="5255640" cy="294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85000"/>
              </a:lnSpc>
            </a:pPr>
            <a:r>
              <a:rPr lang="it-IT" sz="4800" b="0" strike="noStrike" spc="-46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Il football Americano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1097280" y="1845720"/>
            <a:ext cx="493704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/>
          <a:lstStyle/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una ricerca, la National Football League è stato il campionato professionistico nazionale con più spettatori dal vivo e quindi con la più alta media di presenze negli stadi tra tutti gli sport del mondo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L’interesse per questo sport cresce a partire dagli anni ‘70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 gioca in 11 atleti contro altri 11 attivi in campo; le squadre dei campionati professionistici hanno a disposizione, seduti sulle apposite panchine, oltre 50 giocatori poiché esistono 3 squadre specializzate per specifiche azioni di gioco e le riserve: offensive team (la squadra per attaccare), defensive team (per difendere) e special team (per le azioni in cui solitamente si calcia la palla).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3686040" y="6459840"/>
            <a:ext cx="48222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9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Psicologia sociale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Immagine 187"/>
          <p:cNvPicPr/>
          <p:nvPr/>
        </p:nvPicPr>
        <p:blipFill>
          <a:blip r:embed="rId2"/>
          <a:stretch/>
        </p:blipFill>
        <p:spPr>
          <a:xfrm>
            <a:off x="7056000" y="720000"/>
            <a:ext cx="3419280" cy="512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1217160" y="1149480"/>
            <a:ext cx="493704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/>
          <a:lstStyle/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 CONCETTI?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Struttura dei gruppi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 sé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0720">
              <a:lnSpc>
                <a:spcPct val="90000"/>
              </a:lnSpc>
              <a:buClr>
                <a:srgbClr val="1CADE4"/>
              </a:buClr>
              <a:buFont typeface="Calibri"/>
              <a:buChar char=" "/>
            </a:pPr>
            <a:r>
              <a:rPr lang="it-IT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Stereotipi e pregiudizio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6217920" y="1845720"/>
            <a:ext cx="493704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3686040" y="6459840"/>
            <a:ext cx="48222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9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Psicologia sociale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516600" y="1362240"/>
            <a:ext cx="10896120" cy="447156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2"/>
          <p:cNvSpPr/>
          <p:nvPr/>
        </p:nvSpPr>
        <p:spPr>
          <a:xfrm>
            <a:off x="2552400" y="2171880"/>
            <a:ext cx="6921360" cy="2779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3"/>
          <p:cNvSpPr/>
          <p:nvPr/>
        </p:nvSpPr>
        <p:spPr>
          <a:xfrm>
            <a:off x="4097880" y="314640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4"/>
          <p:cNvSpPr/>
          <p:nvPr/>
        </p:nvSpPr>
        <p:spPr>
          <a:xfrm>
            <a:off x="2920680" y="3735360"/>
            <a:ext cx="121896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5"/>
          <p:cNvSpPr/>
          <p:nvPr/>
        </p:nvSpPr>
        <p:spPr>
          <a:xfrm>
            <a:off x="2872440" y="2631960"/>
            <a:ext cx="1218600" cy="914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6"/>
          <p:cNvSpPr/>
          <p:nvPr/>
        </p:nvSpPr>
        <p:spPr>
          <a:xfrm>
            <a:off x="8001000" y="285264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7"/>
          <p:cNvSpPr/>
          <p:nvPr/>
        </p:nvSpPr>
        <p:spPr>
          <a:xfrm>
            <a:off x="7166880" y="371808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8"/>
          <p:cNvSpPr/>
          <p:nvPr/>
        </p:nvSpPr>
        <p:spPr>
          <a:xfrm>
            <a:off x="6773400" y="2411280"/>
            <a:ext cx="1218600" cy="9140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9"/>
          <p:cNvSpPr/>
          <p:nvPr/>
        </p:nvSpPr>
        <p:spPr>
          <a:xfrm>
            <a:off x="5693400" y="662040"/>
            <a:ext cx="442440" cy="5428800"/>
          </a:xfrm>
          <a:prstGeom prst="rect">
            <a:avLst/>
          </a:prstGeom>
          <a:solidFill>
            <a:srgbClr val="8585E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0"/>
          <p:cNvSpPr/>
          <p:nvPr/>
        </p:nvSpPr>
        <p:spPr>
          <a:xfrm>
            <a:off x="8123760" y="625320"/>
            <a:ext cx="3363120" cy="63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Virginia 1971, in particolare la città di Alessandria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11"/>
          <p:cNvSpPr/>
          <p:nvPr/>
        </p:nvSpPr>
        <p:spPr>
          <a:xfrm>
            <a:off x="5276520" y="114156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2"/>
          <p:cNvSpPr/>
          <p:nvPr/>
        </p:nvSpPr>
        <p:spPr>
          <a:xfrm>
            <a:off x="524880" y="5976720"/>
            <a:ext cx="1121364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E1D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 squadra mista è una decisione presa dall’alto 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618920" y="0"/>
            <a:ext cx="101660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it-IT" sz="2400" b="0" strike="noStrike" spc="-1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 dovrebbe essere una squadra di football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450000" y="990360"/>
            <a:ext cx="11214000" cy="52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3"/>
          <p:cNvSpPr/>
          <p:nvPr/>
        </p:nvSpPr>
        <p:spPr>
          <a:xfrm>
            <a:off x="465480" y="865080"/>
            <a:ext cx="11290320" cy="53179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4"/>
          <p:cNvSpPr/>
          <p:nvPr/>
        </p:nvSpPr>
        <p:spPr>
          <a:xfrm>
            <a:off x="2626200" y="373536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1104840" y="380988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6"/>
          <p:cNvSpPr/>
          <p:nvPr/>
        </p:nvSpPr>
        <p:spPr>
          <a:xfrm>
            <a:off x="2798280" y="20988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7"/>
          <p:cNvSpPr/>
          <p:nvPr/>
        </p:nvSpPr>
        <p:spPr>
          <a:xfrm>
            <a:off x="8123760" y="217188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8"/>
          <p:cNvSpPr/>
          <p:nvPr/>
        </p:nvSpPr>
        <p:spPr>
          <a:xfrm>
            <a:off x="6847200" y="371808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9"/>
          <p:cNvSpPr/>
          <p:nvPr/>
        </p:nvSpPr>
        <p:spPr>
          <a:xfrm>
            <a:off x="5374080" y="110484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0"/>
          <p:cNvSpPr/>
          <p:nvPr/>
        </p:nvSpPr>
        <p:spPr>
          <a:xfrm>
            <a:off x="8301600" y="3649680"/>
            <a:ext cx="121860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1"/>
          <p:cNvSpPr/>
          <p:nvPr/>
        </p:nvSpPr>
        <p:spPr>
          <a:xfrm>
            <a:off x="9774360" y="363060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2"/>
          <p:cNvSpPr/>
          <p:nvPr/>
        </p:nvSpPr>
        <p:spPr>
          <a:xfrm>
            <a:off x="4154760" y="3722760"/>
            <a:ext cx="1218960" cy="914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217</TotalTime>
  <Words>679</Words>
  <Application>Microsoft Office PowerPoint</Application>
  <PresentationFormat>Widescreen</PresentationFormat>
  <Paragraphs>108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26</vt:i4>
      </vt:variant>
    </vt:vector>
  </HeadingPairs>
  <TitlesOfParts>
    <vt:vector size="39" baseType="lpstr">
      <vt:lpstr>MS PGothic</vt:lpstr>
      <vt:lpstr>Arial</vt:lpstr>
      <vt:lpstr>Calibri</vt:lpstr>
      <vt:lpstr>Calibri Light</vt:lpstr>
      <vt:lpstr>Century Gothic (Corpo)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 Sociale</dc:title>
  <dc:subject/>
  <dc:creator>Mosso</dc:creator>
  <dc:description/>
  <cp:lastModifiedBy>Mosso</cp:lastModifiedBy>
  <cp:revision>21</cp:revision>
  <dcterms:created xsi:type="dcterms:W3CDTF">2020-10-08T11:25:16Z</dcterms:created>
  <dcterms:modified xsi:type="dcterms:W3CDTF">2020-10-17T09:20:47Z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