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2" r:id="rId6"/>
    <p:sldId id="270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0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38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5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381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778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626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1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044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114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58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Impatto della crisi economica (2008)</a:t>
            </a:r>
            <a:endParaRPr lang="it-IT" sz="4000" b="1" dirty="0">
              <a:solidFill>
                <a:srgbClr val="BB17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29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Dati 2017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38.2% degli immigrati in condizione di povertà relativa vs 18,5% dei nativi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1,5milioni di immigrati in condizioni di povertà assoluta su 5milioni in totale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Povertà assoluta incide sul 27,8% delle famiglie straniere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Strategie di </a:t>
            </a:r>
            <a:r>
              <a:rPr lang="it-IT" altLang="it-IT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resilienza e adattamento</a:t>
            </a:r>
            <a:r>
              <a:rPr lang="it-IT" alt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peggioramento economico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Accettazione di lavori sempre più penalizzanti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Separazione delle famiglie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Condivisione dell’abitazione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Seconde generazioni che cercano opportunità in altri paesi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Rimesse intra-UE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Ridefinizione ruoli di genere ma anche aumentata segregazione occupazionale delle donne</a:t>
            </a:r>
            <a:endParaRPr lang="it-IT" altLang="it-IT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56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60755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altLang="it-IT" sz="6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L’inserimento</a:t>
            </a:r>
            <a:br>
              <a:rPr lang="it-IT" altLang="it-IT" sz="6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6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 mercato del </a:t>
            </a:r>
            <a:r>
              <a:rPr lang="it-IT" altLang="it-IT" sz="6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–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caso dell’Italia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aprile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italiano.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Caratteristiche generali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682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Anni ‘70-‘80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paese di emigrazione a paese di immigrazione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Fattori che hanno originato la domanda di lavoratori immigrati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Struttura industriale basata su piccole e medie imprese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Settori caratterizzati da stagionalità, discontinuità dell’occupazione, lavoro sommerso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Edilizia, servizi turistici e alberghieri, raccolta di prodotti agricoli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Terziario urbano non qualificato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Sostituzione delle donne nell’ambito della cura (welfare invisibile)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Squilibri territoriali tra nord e sud del paese non più compensati dalle migrazioni interne</a:t>
            </a:r>
          </a:p>
        </p:txBody>
      </p:sp>
    </p:spTree>
    <p:extLst>
      <p:ext uri="{BB962C8B-B14F-4D97-AF65-F5344CB8AC3E}">
        <p14:creationId xmlns:p14="http://schemas.microsoft.com/office/powerpoint/2010/main" val="4084770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italiano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05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 di lavoro immigrato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</a:t>
            </a: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nella società italiana, ne riflette contraddizioni e aspetti problematici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Rischi dell’estrema adattabilità del lavoro immigrato al fabbisogno del nostro sistema economico e sociale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Sfruttamento, violazione dei diritti, non rispetto del trattamento minimo contrattuale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Elevato tasso di esposizione a infortuni e flessibilità estrema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Spreco dei cervelli e “deficit di qualità” del lavoro immigrato</a:t>
            </a:r>
          </a:p>
        </p:txBody>
      </p:sp>
    </p:spTree>
    <p:extLst>
      <p:ext uri="{BB962C8B-B14F-4D97-AF65-F5344CB8AC3E}">
        <p14:creationId xmlns:p14="http://schemas.microsoft.com/office/powerpoint/2010/main" val="37727945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caso italiano.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Pluralità di modelli territoriali (p. </a:t>
            </a:r>
            <a:r>
              <a:rPr lang="it-IT" sz="4000" b="1" dirty="0" smtClean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83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522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Sulla base dell'analisi di dati ISTAT e INAIL, e di studi locali sull’inserimento lavorativo degli immigrati, è possibile individuare 3 modelli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Industria diffusa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di piccola e media impresa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Economie metropolitane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stagionale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Due sotto-modelli:</a:t>
            </a:r>
          </a:p>
          <a:p>
            <a:pPr marL="1885950" lvl="3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instabili nel Mezzogiorno</a:t>
            </a:r>
          </a:p>
          <a:p>
            <a:pPr marL="1885950" lvl="3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stagionali delle regioni del Nord</a:t>
            </a:r>
          </a:p>
        </p:txBody>
      </p:sp>
    </p:spTree>
    <p:extLst>
      <p:ext uri="{BB962C8B-B14F-4D97-AF65-F5344CB8AC3E}">
        <p14:creationId xmlns:p14="http://schemas.microsoft.com/office/powerpoint/2010/main" val="2143320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Modello dell’industria diffusa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territoriale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Lombardia orientale, Nord-est, centro (no Lazio)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Datori di lavoro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Piccole e medie imprese soprattutto manifatturiere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operaio stabile, servizi per le imprese, lavoro di cura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Immigrati coinvolti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Maschi a bassa qualificazione (ma anche donne nella cura)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Edilizia, sub-appalti nella catena produttiva, attività terziarie e lavoro di cura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critici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Richiesta di manodopera qualificata e difficoltà riconoscimento qualifiche; disoccupazione per effetto della crisi</a:t>
            </a:r>
          </a:p>
        </p:txBody>
      </p:sp>
    </p:spTree>
    <p:extLst>
      <p:ext uri="{BB962C8B-B14F-4D97-AF65-F5344CB8AC3E}">
        <p14:creationId xmlns:p14="http://schemas.microsoft.com/office/powerpoint/2010/main" val="4192310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56963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Modello delle economie metropolitane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territoriale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Grandi città (Roma, Milano) ma anche sempre più città di medie dimensioni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Datori di lavoro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Basso terziario (pulizie, facchinaggio ecc.), servizi alle persone, famiglie, imprese edili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Collaboratrici domestiche, assistenti domiciliari, operai edili, varie figure nei servizi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Immigrati coinvolti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Maschi a bassa qualificazione e una quota rilevante di donne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Piuttosto importante sia nella cura sia nell’edilizia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critici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Difficoltà di uscita dal settore domestico, imprenditoria immigrata; disoccupazione</a:t>
            </a:r>
          </a:p>
        </p:txBody>
      </p:sp>
    </p:spTree>
    <p:extLst>
      <p:ext uri="{BB962C8B-B14F-4D97-AF65-F5344CB8AC3E}">
        <p14:creationId xmlns:p14="http://schemas.microsoft.com/office/powerpoint/2010/main" val="10473913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Modello delle attività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stagionali del Mezzogiorno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territoriale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agricole e in parte turistiche (anche Lazio)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Datori di lavoro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agricole, ristoranti, alberghi, famiglie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Raccolta prodotti agricoli, stagioni turistiche, attività domestiche e di assistenza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Immigrati coinvolti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Prevalentemente maschi a bassa qualificazione (giornalieri, stagionali) ma anche donne soprattutto nei lavori di cura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Molto importante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critici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Emersione dal sommerso, accesso ai diritti sociali</a:t>
            </a:r>
          </a:p>
        </p:txBody>
      </p:sp>
    </p:spTree>
    <p:extLst>
      <p:ext uri="{BB962C8B-B14F-4D97-AF65-F5344CB8AC3E}">
        <p14:creationId xmlns:p14="http://schemas.microsoft.com/office/powerpoint/2010/main" val="27051655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Modello delle attività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stagionali del Centro-Nord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851813" cy="4852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 territoriale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Aree turistiche e agricoltura stagionale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Datori di lavoro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Imprese agricole, ristoranti, alberghi, edilizia (famiglie)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Raccolta prodotti agricoli, stagioni turistiche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Immigrati coinvolti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Mista, anche se con prevalenza maschile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 ma minoritaria (permessi stagionali)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Punti critici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Consolidamento dello status occupazionale frenato dalla recessione, sviluppo attività indipendenti</a:t>
            </a:r>
          </a:p>
        </p:txBody>
      </p:sp>
    </p:spTree>
    <p:extLst>
      <p:ext uri="{BB962C8B-B14F-4D97-AF65-F5344CB8AC3E}">
        <p14:creationId xmlns:p14="http://schemas.microsoft.com/office/powerpoint/2010/main" val="6695134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65F4D9-EE44-4726-A804-CB280228D1A5}">
  <ds:schemaRefs>
    <ds:schemaRef ds:uri="b71389bb-505c-41ff-a31c-1ca5b92601c4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</TotalTime>
  <Words>713</Words>
  <Application>Microsoft Office PowerPoint</Application>
  <PresentationFormat>Widescreen</PresentationFormat>
  <Paragraphs>125</Paragraphs>
  <Slides>10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L’inserimento nel mercato del lavoro – Il caso dell’Italia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61</cp:revision>
  <dcterms:created xsi:type="dcterms:W3CDTF">2019-05-28T15:53:33Z</dcterms:created>
  <dcterms:modified xsi:type="dcterms:W3CDTF">2022-04-04T21:44:52Z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