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912" r:id="rId1"/>
  </p:sldMasterIdLst>
  <p:notesMasterIdLst>
    <p:notesMasterId r:id="rId28"/>
  </p:notesMasterIdLst>
  <p:handoutMasterIdLst>
    <p:handoutMasterId r:id="rId29"/>
  </p:handoutMasterIdLst>
  <p:sldIdLst>
    <p:sldId id="360" r:id="rId2"/>
    <p:sldId id="361" r:id="rId3"/>
    <p:sldId id="369" r:id="rId4"/>
    <p:sldId id="260" r:id="rId5"/>
    <p:sldId id="261" r:id="rId6"/>
    <p:sldId id="262" r:id="rId7"/>
    <p:sldId id="263" r:id="rId8"/>
    <p:sldId id="377" r:id="rId9"/>
    <p:sldId id="264" r:id="rId10"/>
    <p:sldId id="265" r:id="rId11"/>
    <p:sldId id="319" r:id="rId12"/>
    <p:sldId id="378" r:id="rId13"/>
    <p:sldId id="320" r:id="rId14"/>
    <p:sldId id="375" r:id="rId15"/>
    <p:sldId id="374" r:id="rId16"/>
    <p:sldId id="321" r:id="rId17"/>
    <p:sldId id="266" r:id="rId18"/>
    <p:sldId id="267" r:id="rId19"/>
    <p:sldId id="268" r:id="rId20"/>
    <p:sldId id="269" r:id="rId21"/>
    <p:sldId id="271" r:id="rId22"/>
    <p:sldId id="277" r:id="rId23"/>
    <p:sldId id="278" r:id="rId24"/>
    <p:sldId id="270" r:id="rId25"/>
    <p:sldId id="272" r:id="rId26"/>
    <p:sldId id="376" r:id="rId27"/>
  </p:sldIdLst>
  <p:sldSz cx="12192000" cy="6858000"/>
  <p:notesSz cx="6810375" cy="99425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800000"/>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5071" autoAdjust="0"/>
  </p:normalViewPr>
  <p:slideViewPr>
    <p:cSldViewPr snapToGrid="0">
      <p:cViewPr varScale="1">
        <p:scale>
          <a:sx n="80" d="100"/>
          <a:sy n="80" d="100"/>
        </p:scale>
        <p:origin x="710" y="4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57636" y="0"/>
            <a:ext cx="2951163" cy="498852"/>
          </a:xfrm>
          <a:prstGeom prst="rect">
            <a:avLst/>
          </a:prstGeom>
        </p:spPr>
        <p:txBody>
          <a:bodyPr vert="horz" lIns="91440" tIns="45720" rIns="91440" bIns="45720" rtlCol="0"/>
          <a:lstStyle>
            <a:lvl1pPr algn="r">
              <a:defRPr sz="1200"/>
            </a:lvl1pPr>
          </a:lstStyle>
          <a:p>
            <a:fld id="{F102C423-73DC-4051-88ED-923C4D11B66C}" type="datetimeFigureOut">
              <a:rPr lang="it-IT" smtClean="0"/>
              <a:t>29/11/2020</a:t>
            </a:fld>
            <a:endParaRPr lang="it-IT"/>
          </a:p>
        </p:txBody>
      </p:sp>
      <p:sp>
        <p:nvSpPr>
          <p:cNvPr id="4" name="Segnaposto piè di pagina 3"/>
          <p:cNvSpPr>
            <a:spLocks noGrp="1"/>
          </p:cNvSpPr>
          <p:nvPr>
            <p:ph type="ftr" sz="quarter" idx="2"/>
          </p:nvPr>
        </p:nvSpPr>
        <p:spPr>
          <a:xfrm>
            <a:off x="0" y="9443662"/>
            <a:ext cx="2951163" cy="498851"/>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57636" y="9443662"/>
            <a:ext cx="2951163" cy="498851"/>
          </a:xfrm>
          <a:prstGeom prst="rect">
            <a:avLst/>
          </a:prstGeom>
        </p:spPr>
        <p:txBody>
          <a:bodyPr vert="horz" lIns="91440" tIns="45720" rIns="91440" bIns="45720" rtlCol="0" anchor="b"/>
          <a:lstStyle>
            <a:lvl1pPr algn="r">
              <a:defRPr sz="1200"/>
            </a:lvl1pPr>
          </a:lstStyle>
          <a:p>
            <a:fld id="{F2034B20-A2CE-4D18-8CFA-920010530458}" type="slidenum">
              <a:rPr lang="it-IT" smtClean="0"/>
              <a:t>‹N›</a:t>
            </a:fld>
            <a:endParaRPr lang="it-IT"/>
          </a:p>
        </p:txBody>
      </p:sp>
    </p:spTree>
    <p:extLst>
      <p:ext uri="{BB962C8B-B14F-4D97-AF65-F5344CB8AC3E}">
        <p14:creationId xmlns:p14="http://schemas.microsoft.com/office/powerpoint/2010/main" val="30932879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51163" cy="498852"/>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57636" y="0"/>
            <a:ext cx="2951163" cy="498852"/>
          </a:xfrm>
          <a:prstGeom prst="rect">
            <a:avLst/>
          </a:prstGeom>
        </p:spPr>
        <p:txBody>
          <a:bodyPr vert="horz" lIns="91440" tIns="45720" rIns="91440" bIns="45720" rtlCol="0"/>
          <a:lstStyle>
            <a:lvl1pPr algn="r">
              <a:defRPr sz="1200"/>
            </a:lvl1pPr>
          </a:lstStyle>
          <a:p>
            <a:fld id="{0ADAEE78-6651-4400-BA84-FE72788A509A}" type="datetimeFigureOut">
              <a:rPr lang="it-IT" smtClean="0"/>
              <a:t>29/11/2020</a:t>
            </a:fld>
            <a:endParaRPr lang="it-IT"/>
          </a:p>
        </p:txBody>
      </p:sp>
      <p:sp>
        <p:nvSpPr>
          <p:cNvPr id="4" name="Segnaposto immagine diapositiva 3"/>
          <p:cNvSpPr>
            <a:spLocks noGrp="1" noRot="1" noChangeAspect="1"/>
          </p:cNvSpPr>
          <p:nvPr>
            <p:ph type="sldImg" idx="2"/>
          </p:nvPr>
        </p:nvSpPr>
        <p:spPr>
          <a:xfrm>
            <a:off x="422275" y="1243013"/>
            <a:ext cx="5965825" cy="3355975"/>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1038" y="4784835"/>
            <a:ext cx="5448300" cy="3914864"/>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9443662"/>
            <a:ext cx="2951163" cy="498851"/>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57636" y="9443662"/>
            <a:ext cx="2951163" cy="498851"/>
          </a:xfrm>
          <a:prstGeom prst="rect">
            <a:avLst/>
          </a:prstGeom>
        </p:spPr>
        <p:txBody>
          <a:bodyPr vert="horz" lIns="91440" tIns="45720" rIns="91440" bIns="45720" rtlCol="0" anchor="b"/>
          <a:lstStyle>
            <a:lvl1pPr algn="r">
              <a:defRPr sz="1200"/>
            </a:lvl1pPr>
          </a:lstStyle>
          <a:p>
            <a:fld id="{4E31FB37-4D0B-4051-9F34-7851757EC2F2}" type="slidenum">
              <a:rPr lang="it-IT" smtClean="0"/>
              <a:t>‹N›</a:t>
            </a:fld>
            <a:endParaRPr lang="it-IT"/>
          </a:p>
        </p:txBody>
      </p:sp>
    </p:spTree>
    <p:extLst>
      <p:ext uri="{BB962C8B-B14F-4D97-AF65-F5344CB8AC3E}">
        <p14:creationId xmlns:p14="http://schemas.microsoft.com/office/powerpoint/2010/main" val="13512660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Segnaposto immagine diapositiva 1"/>
          <p:cNvSpPr>
            <a:spLocks noGrp="1" noRot="1" noChangeAspect="1" noTextEdit="1"/>
          </p:cNvSpPr>
          <p:nvPr>
            <p:ph type="sldImg"/>
          </p:nvPr>
        </p:nvSpPr>
        <p:spPr>
          <a:ln/>
        </p:spPr>
      </p:sp>
      <p:sp>
        <p:nvSpPr>
          <p:cNvPr id="11267" name="Segnaposto note 2"/>
          <p:cNvSpPr>
            <a:spLocks noGrp="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it-IT" altLang="it-IT" smtClean="0"/>
          </a:p>
        </p:txBody>
      </p:sp>
      <p:sp>
        <p:nvSpPr>
          <p:cNvPr id="11268" name="Segnaposto numero diapositiva 3"/>
          <p:cNvSpPr>
            <a:spLocks noGrp="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fld id="{36777E74-FF78-47EF-AEED-629835E466BC}" type="slidenum">
              <a:rPr lang="it-IT" altLang="it-IT" sz="1200" smtClean="0"/>
              <a:pPr/>
              <a:t>1</a:t>
            </a:fld>
            <a:endParaRPr lang="it-IT" altLang="it-IT" sz="1200" smtClean="0"/>
          </a:p>
        </p:txBody>
      </p:sp>
    </p:spTree>
    <p:extLst>
      <p:ext uri="{BB962C8B-B14F-4D97-AF65-F5344CB8AC3E}">
        <p14:creationId xmlns:p14="http://schemas.microsoft.com/office/powerpoint/2010/main" val="9162452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it-IT" smtClean="0"/>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2268808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63958444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1_Titolo e testo vertical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it-IT" smtClean="0"/>
              <a:t>Fare clic per modificare lo stile del titolo</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049135047"/>
      </p:ext>
    </p:extLst>
  </p:cSld>
  <p:clrMapOvr>
    <a:masterClrMapping/>
  </p:clrMapOvr>
  <p:hf sldNum="0"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smtClean="0"/>
              <a:pPr/>
              <a:t>11/29/2020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9647787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Date Placeholder 3"/>
          <p:cNvSpPr>
            <a:spLocks noGrp="1"/>
          </p:cNvSpPr>
          <p:nvPr>
            <p:ph type="dt" sz="half" idx="10"/>
          </p:nvPr>
        </p:nvSpPr>
        <p:spPr/>
        <p:txBody>
          <a:bodyPr/>
          <a:lstStyle/>
          <a:p>
            <a:fld id="{5586B75A-687E-405C-8A0B-8D00578BA2C3}" type="datetimeFigureOut">
              <a:rPr lang="en-US" smtClean="0"/>
              <a:pPr/>
              <a:t>11/29/2020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pPr/>
              <a:t>‹N›</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4753609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Content Placeholder 2"/>
          <p:cNvSpPr>
            <a:spLocks noGrp="1"/>
          </p:cNvSpPr>
          <p:nvPr>
            <p:ph sz="half" idx="1"/>
          </p:nvPr>
        </p:nvSpPr>
        <p:spPr>
          <a:xfrm>
            <a:off x="1097278" y="1845734"/>
            <a:ext cx="4937760" cy="40233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5586B75A-687E-405C-8A0B-8D00578BA2C3}" type="datetimeFigureOut">
              <a:rPr lang="en-US" smtClean="0"/>
              <a:pPr/>
              <a:t>11/29/2020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9488546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1097280" y="2582334"/>
            <a:ext cx="4937760" cy="3378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6217920" y="2582334"/>
            <a:ext cx="4937760" cy="33782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smtClean="0"/>
              <a:pPr/>
              <a:t>11/29/2020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00005763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Date Placeholder 2"/>
          <p:cNvSpPr>
            <a:spLocks noGrp="1"/>
          </p:cNvSpPr>
          <p:nvPr>
            <p:ph type="dt" sz="half" idx="10"/>
          </p:nvPr>
        </p:nvSpPr>
        <p:spPr/>
        <p:txBody>
          <a:bodyPr/>
          <a:lstStyle/>
          <a:p>
            <a:fld id="{5586B75A-687E-405C-8A0B-8D00578BA2C3}" type="datetimeFigureOut">
              <a:rPr lang="en-US" smtClean="0"/>
              <a:pPr/>
              <a:t>11/29/2020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25549653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uota">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5586B75A-687E-405C-8A0B-8D00578BA2C3}" type="datetimeFigureOut">
              <a:rPr lang="en-US" smtClean="0"/>
              <a:pPr/>
              <a:t>11/29/2020</a:t>
            </a:fld>
            <a:endParaRPr lang="en-US" dirty="0"/>
          </a:p>
        </p:txBody>
      </p:sp>
      <p:sp>
        <p:nvSpPr>
          <p:cNvPr id="8" name="Footer Placeholder 7"/>
          <p:cNvSpPr>
            <a:spLocks noGrp="1"/>
          </p:cNvSpPr>
          <p:nvPr>
            <p:ph type="ftr" sz="quarter" idx="11"/>
          </p:nvPr>
        </p:nvSpPr>
        <p:spPr/>
        <p:txBody>
          <a:bodyPr/>
          <a:lstStyle>
            <a:lvl1pPr>
              <a:defRPr>
                <a:solidFill>
                  <a:srgbClr val="FFFFFF"/>
                </a:solidFill>
              </a:defRPr>
            </a:lvl1p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14479087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it-IT" smtClean="0"/>
              <a:t>Fare clic per modificare lo stile del titolo</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5586B75A-687E-405C-8A0B-8D00578BA2C3}" type="datetimeFigureOut">
              <a:rPr lang="en-US" smtClean="0"/>
              <a:pPr/>
              <a:t>11/29/2020</a:t>
            </a:fld>
            <a:endParaRPr lang="en-US"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endParaRPr lang="en-US"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83952129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lIns="91440" tIns="0" rIns="91440" bIns="0" anchor="b">
            <a:noAutofit/>
          </a:bodyPr>
          <a:lstStyle>
            <a:lvl1pPr>
              <a:defRPr sz="3600" b="0">
                <a:solidFill>
                  <a:srgbClr val="FFFFFF"/>
                </a:solidFill>
              </a:defRPr>
            </a:lvl1pPr>
          </a:lstStyle>
          <a:p>
            <a:r>
              <a:rPr lang="it-IT" smtClean="0"/>
              <a:t>Fare clic per modificare lo stile del titolo</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Date Placeholder 4"/>
          <p:cNvSpPr>
            <a:spLocks noGrp="1"/>
          </p:cNvSpPr>
          <p:nvPr>
            <p:ph type="dt" sz="half" idx="10"/>
          </p:nvPr>
        </p:nvSpPr>
        <p:spPr/>
        <p:txBody>
          <a:bodyPr/>
          <a:lstStyle/>
          <a:p>
            <a:fld id="{5586B75A-687E-405C-8A0B-8D00578BA2C3}" type="datetimeFigureOut">
              <a:rPr lang="en-US" smtClean="0"/>
              <a:pPr/>
              <a:t>11/29/2020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smtClean="0"/>
              <a:pPr/>
              <a:t>‹N›</a:t>
            </a:fld>
            <a:endParaRPr lang="en-US" dirty="0"/>
          </a:p>
        </p:txBody>
      </p:sp>
    </p:spTree>
    <p:extLst>
      <p:ext uri="{BB962C8B-B14F-4D97-AF65-F5344CB8AC3E}">
        <p14:creationId xmlns:p14="http://schemas.microsoft.com/office/powerpoint/2010/main" val="35294814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91985"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5586B75A-687E-405C-8A0B-8D00578BA2C3}" type="datetimeFigureOut">
              <a:rPr lang="en-US" smtClean="0"/>
              <a:pPr/>
              <a:t>11/29/2020</a:t>
            </a:fld>
            <a:endParaRPr lang="en-US" dirty="0"/>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endParaRPr lang="en-US" dirty="0"/>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4FAB73BC-B049-4115-A692-8D63A059BFB8}" type="slidenum">
              <a:rPr lang="en-US" smtClean="0"/>
              <a:pPr/>
              <a:t>‹N›</a:t>
            </a:fld>
            <a:endParaRPr lang="en-US" dirty="0"/>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319962231"/>
      </p:ext>
    </p:extLst>
  </p:cSld>
  <p:clrMap bg1="lt1" tx1="dk1" bg2="lt2" tx2="dk2" accent1="accent1" accent2="accent2" accent3="accent3" accent4="accent4" accent5="accent5" accent6="accent6" hlink="hlink" folHlink="folHlink"/>
  <p:sldLayoutIdLst>
    <p:sldLayoutId id="2147483913" r:id="rId1"/>
    <p:sldLayoutId id="2147483914" r:id="rId2"/>
    <p:sldLayoutId id="2147483915" r:id="rId3"/>
    <p:sldLayoutId id="2147483916" r:id="rId4"/>
    <p:sldLayoutId id="2147483917" r:id="rId5"/>
    <p:sldLayoutId id="2147483918" r:id="rId6"/>
    <p:sldLayoutId id="2147483919" r:id="rId7"/>
    <p:sldLayoutId id="2147483920" r:id="rId8"/>
    <p:sldLayoutId id="2147483921" r:id="rId9"/>
    <p:sldLayoutId id="2147483922" r:id="rId10"/>
    <p:sldLayoutId id="2147483923" r:id="rId11"/>
  </p:sldLayoutIdLst>
  <p:hf sldNum="0"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11.jpg"/><Relationship Id="rId2" Type="http://schemas.openxmlformats.org/officeDocument/2006/relationships/image" Target="../media/image10.jpg"/><Relationship Id="rId1" Type="http://schemas.openxmlformats.org/officeDocument/2006/relationships/slideLayout" Target="../slideLayouts/slideLayout7.xml"/><Relationship Id="rId4" Type="http://schemas.openxmlformats.org/officeDocument/2006/relationships/image" Target="../media/image12.jp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piè di pagina 2"/>
          <p:cNvSpPr>
            <a:spLocks noGrp="1"/>
          </p:cNvSpPr>
          <p:nvPr>
            <p:ph type="ftr" sz="quarter" idx="11"/>
          </p:nvPr>
        </p:nvSpPr>
        <p:spPr/>
        <p:txBody>
          <a:bodyPr/>
          <a:lstStyle/>
          <a:p>
            <a:pPr>
              <a:defRPr/>
            </a:pPr>
            <a:r>
              <a:rPr lang="it-IT" smtClean="0"/>
              <a:t>Psicologia sociale</a:t>
            </a:r>
            <a:endParaRPr lang="it-IT" dirty="0"/>
          </a:p>
        </p:txBody>
      </p:sp>
      <p:sp>
        <p:nvSpPr>
          <p:cNvPr id="2" name="Titolo 1"/>
          <p:cNvSpPr>
            <a:spLocks noGrp="1"/>
          </p:cNvSpPr>
          <p:nvPr>
            <p:ph type="ctrTitle" idx="4294967295"/>
          </p:nvPr>
        </p:nvSpPr>
        <p:spPr>
          <a:xfrm>
            <a:off x="1260088" y="2797971"/>
            <a:ext cx="9101138" cy="1846262"/>
          </a:xfrm>
        </p:spPr>
        <p:txBody>
          <a:bodyPr>
            <a:normAutofit fontScale="90000"/>
          </a:bodyPr>
          <a:lstStyle/>
          <a:p>
            <a:pPr marL="484632" algn="ctr">
              <a:defRPr/>
            </a:pPr>
            <a:r>
              <a:rPr lang="it-IT" sz="4000" b="1" dirty="0">
                <a:solidFill>
                  <a:schemeClr val="accent1">
                    <a:tint val="83000"/>
                    <a:satMod val="150000"/>
                  </a:schemeClr>
                </a:solidFill>
              </a:rPr>
              <a:t/>
            </a:r>
            <a:br>
              <a:rPr lang="it-IT" sz="4000" b="1" dirty="0">
                <a:solidFill>
                  <a:schemeClr val="accent1">
                    <a:tint val="83000"/>
                    <a:satMod val="150000"/>
                  </a:schemeClr>
                </a:solidFill>
              </a:rPr>
            </a:br>
            <a:r>
              <a:rPr lang="it-IT" sz="2700" dirty="0">
                <a:solidFill>
                  <a:schemeClr val="accent1">
                    <a:tint val="83000"/>
                    <a:satMod val="150000"/>
                  </a:schemeClr>
                </a:solidFill>
              </a:rPr>
              <a:t>Psicologia Sociale </a:t>
            </a:r>
            <a:br>
              <a:rPr lang="it-IT" sz="2700" dirty="0">
                <a:solidFill>
                  <a:schemeClr val="accent1">
                    <a:tint val="83000"/>
                    <a:satMod val="150000"/>
                  </a:schemeClr>
                </a:solidFill>
              </a:rPr>
            </a:br>
            <a:r>
              <a:rPr lang="it-IT" sz="2400" b="1" dirty="0">
                <a:solidFill>
                  <a:schemeClr val="accent1">
                    <a:tint val="83000"/>
                    <a:satMod val="150000"/>
                  </a:schemeClr>
                </a:solidFill>
              </a:rPr>
              <a:t/>
            </a:r>
            <a:br>
              <a:rPr lang="it-IT" sz="2400" b="1" dirty="0">
                <a:solidFill>
                  <a:schemeClr val="accent1">
                    <a:tint val="83000"/>
                    <a:satMod val="150000"/>
                  </a:schemeClr>
                </a:solidFill>
              </a:rPr>
            </a:br>
            <a:r>
              <a:rPr lang="it-IT" b="1" dirty="0">
                <a:solidFill>
                  <a:schemeClr val="accent1">
                    <a:tint val="83000"/>
                    <a:satMod val="150000"/>
                  </a:schemeClr>
                </a:solidFill>
              </a:rPr>
              <a:t/>
            </a:r>
            <a:br>
              <a:rPr lang="it-IT" b="1" dirty="0">
                <a:solidFill>
                  <a:schemeClr val="accent1">
                    <a:tint val="83000"/>
                    <a:satMod val="150000"/>
                  </a:schemeClr>
                </a:solidFill>
              </a:rPr>
            </a:br>
            <a:r>
              <a:rPr lang="it-IT" b="1" dirty="0" smtClean="0">
                <a:solidFill>
                  <a:schemeClr val="accent1">
                    <a:tint val="83000"/>
                    <a:satMod val="150000"/>
                  </a:schemeClr>
                </a:solidFill>
              </a:rPr>
              <a:t>Il comportamento </a:t>
            </a:r>
            <a:r>
              <a:rPr lang="it-IT" b="1" dirty="0" err="1" smtClean="0">
                <a:solidFill>
                  <a:schemeClr val="accent1">
                    <a:tint val="83000"/>
                    <a:satMod val="150000"/>
                  </a:schemeClr>
                </a:solidFill>
              </a:rPr>
              <a:t>prosociale</a:t>
            </a:r>
            <a:endParaRPr lang="it-IT" b="1" dirty="0">
              <a:solidFill>
                <a:schemeClr val="accent2"/>
              </a:solidFill>
              <a:effectLst>
                <a:outerShdw blurRad="38100" dist="38100" dir="2700000" algn="tl">
                  <a:srgbClr val="000000">
                    <a:alpha val="43137"/>
                  </a:srgbClr>
                </a:outerShdw>
              </a:effectLst>
            </a:endParaRPr>
          </a:p>
        </p:txBody>
      </p:sp>
      <p:pic>
        <p:nvPicPr>
          <p:cNvPr id="10245" name="Picture 3" descr="logo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817813" y="260351"/>
            <a:ext cx="685800" cy="6842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Text Box 4"/>
          <p:cNvSpPr txBox="1">
            <a:spLocks noChangeArrowheads="1"/>
          </p:cNvSpPr>
          <p:nvPr/>
        </p:nvSpPr>
        <p:spPr bwMode="auto">
          <a:xfrm>
            <a:off x="1817687" y="982419"/>
            <a:ext cx="9398000" cy="13239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Clr>
                <a:schemeClr val="accent1"/>
              </a:buClr>
              <a:buSzPct val="80000"/>
              <a:buFont typeface="Wingdings 2" panose="05020102010507070707" pitchFamily="18" charset="2"/>
              <a:buChar char=""/>
              <a:defRPr sz="3000">
                <a:solidFill>
                  <a:schemeClr val="tx1"/>
                </a:solidFill>
                <a:latin typeface="Century Gothic" panose="020B0502020202020204" pitchFamily="34" charset="0"/>
              </a:defRPr>
            </a:lvl1pPr>
            <a:lvl2pPr marL="742950" indent="-285750">
              <a:spcBef>
                <a:spcPct val="20000"/>
              </a:spcBef>
              <a:buClr>
                <a:schemeClr val="accent1"/>
              </a:buClr>
              <a:buSzPct val="95000"/>
              <a:buFont typeface="Verdana" panose="020B0604030504040204" pitchFamily="34" charset="0"/>
              <a:buChar char="›"/>
              <a:defRPr sz="2600">
                <a:solidFill>
                  <a:schemeClr val="tx1"/>
                </a:solidFill>
                <a:latin typeface="Century Gothic" panose="020B0502020202020204" pitchFamily="34" charset="0"/>
              </a:defRPr>
            </a:lvl2pPr>
            <a:lvl3pPr marL="1143000" indent="-228600">
              <a:spcBef>
                <a:spcPct val="20000"/>
              </a:spcBef>
              <a:buClr>
                <a:schemeClr val="accent1"/>
              </a:buClr>
              <a:buFont typeface="Wingdings 2" panose="05020102010507070707" pitchFamily="18" charset="2"/>
              <a:buChar char=""/>
              <a:defRPr sz="2400">
                <a:solidFill>
                  <a:schemeClr val="tx1"/>
                </a:solidFill>
                <a:latin typeface="Century Gothic" panose="020B0502020202020204" pitchFamily="34" charset="0"/>
              </a:defRPr>
            </a:lvl3pPr>
            <a:lvl4pPr marL="1600200" indent="-228600">
              <a:spcBef>
                <a:spcPct val="20000"/>
              </a:spcBef>
              <a:buClr>
                <a:schemeClr val="accent1"/>
              </a:buClr>
              <a:buFont typeface="Wingdings 2" panose="05020102010507070707" pitchFamily="18" charset="2"/>
              <a:buChar char=""/>
              <a:defRPr sz="2000">
                <a:solidFill>
                  <a:schemeClr val="tx1"/>
                </a:solidFill>
                <a:latin typeface="Century Gothic" panose="020B0502020202020204" pitchFamily="34" charset="0"/>
              </a:defRPr>
            </a:lvl4pPr>
            <a:lvl5pPr marL="2057400" indent="-228600">
              <a:spcBef>
                <a:spcPct val="20000"/>
              </a:spcBef>
              <a:buClr>
                <a:srgbClr val="FF90B2"/>
              </a:buClr>
              <a:buFont typeface="Wingdings 2" panose="05020102010507070707" pitchFamily="18" charset="2"/>
              <a:buChar char=""/>
              <a:defRPr sz="1900">
                <a:solidFill>
                  <a:schemeClr val="tx1"/>
                </a:solidFill>
                <a:latin typeface="Century Gothic" panose="020B0502020202020204" pitchFamily="34" charset="0"/>
              </a:defRPr>
            </a:lvl5pPr>
            <a:lvl6pPr marL="2514600" indent="-228600"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defRPr>
            </a:lvl6pPr>
            <a:lvl7pPr marL="2971800" indent="-228600"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defRPr>
            </a:lvl7pPr>
            <a:lvl8pPr marL="3429000" indent="-228600"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defRPr>
            </a:lvl8pPr>
            <a:lvl9pPr marL="3886200" indent="-228600" eaLnBrk="0" fontAlgn="base" hangingPunct="0">
              <a:spcBef>
                <a:spcPct val="20000"/>
              </a:spcBef>
              <a:spcAft>
                <a:spcPct val="0"/>
              </a:spcAft>
              <a:buClr>
                <a:srgbClr val="FF90B2"/>
              </a:buClr>
              <a:buFont typeface="Wingdings 2" panose="05020102010507070707" pitchFamily="18" charset="2"/>
              <a:buChar char=""/>
              <a:defRPr sz="1900">
                <a:solidFill>
                  <a:schemeClr val="tx1"/>
                </a:solidFill>
                <a:latin typeface="Century Gothic" panose="020B0502020202020204" pitchFamily="34" charset="0"/>
              </a:defRPr>
            </a:lvl9pPr>
          </a:lstStyle>
          <a:p>
            <a:pPr eaLnBrk="1" hangingPunct="1">
              <a:spcBef>
                <a:spcPct val="0"/>
              </a:spcBef>
              <a:buClrTx/>
              <a:buSzTx/>
              <a:buFontTx/>
              <a:buNone/>
              <a:defRPr/>
            </a:pPr>
            <a:r>
              <a:rPr lang="it-IT" altLang="it-IT" sz="1600" dirty="0">
                <a:latin typeface="Times New Roman" panose="02020603050405020304" pitchFamily="18" charset="0"/>
                <a:cs typeface="Arial" panose="020B0604020202020204" pitchFamily="34" charset="0"/>
              </a:rPr>
              <a:t>Università degli Studi di Torino			Dipartimento di Culture, Politica e Società</a:t>
            </a:r>
          </a:p>
          <a:p>
            <a:pPr algn="ctr" eaLnBrk="1" hangingPunct="1">
              <a:spcBef>
                <a:spcPct val="0"/>
              </a:spcBef>
              <a:buClrTx/>
              <a:buSzTx/>
              <a:buFontTx/>
              <a:buNone/>
              <a:defRPr/>
            </a:pPr>
            <a:endParaRPr lang="it-IT" altLang="it-IT" sz="1600" dirty="0">
              <a:latin typeface="Times New Roman" panose="02020603050405020304" pitchFamily="18" charset="0"/>
              <a:cs typeface="Times New Roman" panose="02020603050405020304" pitchFamily="18" charset="0"/>
            </a:endParaRPr>
          </a:p>
          <a:p>
            <a:pPr algn="ctr" eaLnBrk="1" hangingPunct="1">
              <a:spcBef>
                <a:spcPct val="0"/>
              </a:spcBef>
              <a:buClrTx/>
              <a:buSzTx/>
              <a:buFontTx/>
              <a:buNone/>
              <a:defRPr/>
            </a:pPr>
            <a:r>
              <a:rPr lang="it-IT" altLang="it-IT" sz="2400" b="1" dirty="0">
                <a:solidFill>
                  <a:srgbClr val="002060"/>
                </a:solidFill>
                <a:latin typeface="+mj-lt"/>
                <a:cs typeface="Arial" panose="020B0604020202020204" pitchFamily="34" charset="0"/>
              </a:rPr>
              <a:t>Corso di laurea triennale in Servizio Sociale</a:t>
            </a:r>
          </a:p>
          <a:p>
            <a:pPr algn="ctr" eaLnBrk="1" hangingPunct="1">
              <a:spcBef>
                <a:spcPct val="0"/>
              </a:spcBef>
              <a:buClrTx/>
              <a:buSzTx/>
              <a:buFontTx/>
              <a:buNone/>
              <a:defRPr/>
            </a:pPr>
            <a:r>
              <a:rPr lang="it-IT" altLang="it-IT" sz="2400" b="1" dirty="0">
                <a:solidFill>
                  <a:srgbClr val="002060"/>
                </a:solidFill>
                <a:latin typeface="+mj-lt"/>
                <a:cs typeface="Arial" panose="020B0604020202020204" pitchFamily="34" charset="0"/>
              </a:rPr>
              <a:t> Classe L-39</a:t>
            </a:r>
          </a:p>
        </p:txBody>
      </p:sp>
      <p:pic>
        <p:nvPicPr>
          <p:cNvPr id="10247" name="Picture 7" descr="Logo"/>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6959600" y="315914"/>
            <a:ext cx="647700" cy="6286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48" name="Rettangolo 6"/>
          <p:cNvSpPr>
            <a:spLocks noChangeArrowheads="1"/>
          </p:cNvSpPr>
          <p:nvPr/>
        </p:nvSpPr>
        <p:spPr bwMode="auto">
          <a:xfrm>
            <a:off x="5314951" y="5805489"/>
            <a:ext cx="1306513" cy="338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2400">
                <a:solidFill>
                  <a:schemeClr val="tx1"/>
                </a:solidFill>
                <a:latin typeface="Times New Roman" panose="02020603050405020304" pitchFamily="18" charset="0"/>
              </a:defRPr>
            </a:lvl1pPr>
            <a:lvl2pPr marL="742950" indent="-285750">
              <a:defRPr sz="2400">
                <a:solidFill>
                  <a:schemeClr val="tx1"/>
                </a:solidFill>
                <a:latin typeface="Times New Roman" panose="02020603050405020304" pitchFamily="18" charset="0"/>
              </a:defRPr>
            </a:lvl2pPr>
            <a:lvl3pPr marL="1143000" indent="-228600">
              <a:defRPr sz="2400">
                <a:solidFill>
                  <a:schemeClr val="tx1"/>
                </a:solidFill>
                <a:latin typeface="Times New Roman" panose="02020603050405020304" pitchFamily="18" charset="0"/>
              </a:defRPr>
            </a:lvl3pPr>
            <a:lvl4pPr marL="1600200" indent="-228600">
              <a:defRPr sz="2400">
                <a:solidFill>
                  <a:schemeClr val="tx1"/>
                </a:solidFill>
                <a:latin typeface="Times New Roman" panose="02020603050405020304" pitchFamily="18" charset="0"/>
              </a:defRPr>
            </a:lvl4pPr>
            <a:lvl5pPr marL="2057400" indent="-228600">
              <a:defRPr sz="2400">
                <a:solidFill>
                  <a:schemeClr val="tx1"/>
                </a:solidFill>
                <a:latin typeface="Times New Roman" panose="02020603050405020304" pitchFamily="18" charset="0"/>
              </a:defRPr>
            </a:lvl5pPr>
            <a:lvl6pPr marL="2514600" indent="-228600" eaLnBrk="0" fontAlgn="base" hangingPunct="0">
              <a:spcBef>
                <a:spcPct val="0"/>
              </a:spcBef>
              <a:spcAft>
                <a:spcPct val="0"/>
              </a:spcAft>
              <a:defRPr sz="2400">
                <a:solidFill>
                  <a:schemeClr val="tx1"/>
                </a:solidFill>
                <a:latin typeface="Times New Roman" panose="02020603050405020304" pitchFamily="18" charset="0"/>
              </a:defRPr>
            </a:lvl6pPr>
            <a:lvl7pPr marL="2971800" indent="-228600" eaLnBrk="0" fontAlgn="base" hangingPunct="0">
              <a:spcBef>
                <a:spcPct val="0"/>
              </a:spcBef>
              <a:spcAft>
                <a:spcPct val="0"/>
              </a:spcAft>
              <a:defRPr sz="2400">
                <a:solidFill>
                  <a:schemeClr val="tx1"/>
                </a:solidFill>
                <a:latin typeface="Times New Roman" panose="02020603050405020304" pitchFamily="18" charset="0"/>
              </a:defRPr>
            </a:lvl7pPr>
            <a:lvl8pPr marL="3429000" indent="-228600" eaLnBrk="0" fontAlgn="base" hangingPunct="0">
              <a:spcBef>
                <a:spcPct val="0"/>
              </a:spcBef>
              <a:spcAft>
                <a:spcPct val="0"/>
              </a:spcAft>
              <a:defRPr sz="2400">
                <a:solidFill>
                  <a:schemeClr val="tx1"/>
                </a:solidFill>
                <a:latin typeface="Times New Roman" panose="02020603050405020304" pitchFamily="18" charset="0"/>
              </a:defRPr>
            </a:lvl8pPr>
            <a:lvl9pPr marL="3886200" indent="-228600" eaLnBrk="0" fontAlgn="base" hangingPunct="0">
              <a:spcBef>
                <a:spcPct val="0"/>
              </a:spcBef>
              <a:spcAft>
                <a:spcPct val="0"/>
              </a:spcAft>
              <a:defRPr sz="2400">
                <a:solidFill>
                  <a:schemeClr val="tx1"/>
                </a:solidFill>
                <a:latin typeface="Times New Roman" panose="02020603050405020304" pitchFamily="18" charset="0"/>
              </a:defRPr>
            </a:lvl9pPr>
          </a:lstStyle>
          <a:p>
            <a:pPr eaLnBrk="1" hangingPunct="1"/>
            <a:r>
              <a:rPr lang="it-IT" altLang="it-IT" sz="1600"/>
              <a:t>A.A. 2020/21</a:t>
            </a:r>
            <a:endParaRPr lang="it-IT" altLang="it-IT" sz="1600">
              <a:latin typeface="Calibri" panose="020F0502020204030204" pitchFamily="34" charset="0"/>
            </a:endParaRPr>
          </a:p>
        </p:txBody>
      </p:sp>
    </p:spTree>
    <p:extLst>
      <p:ext uri="{BB962C8B-B14F-4D97-AF65-F5344CB8AC3E}">
        <p14:creationId xmlns:p14="http://schemas.microsoft.com/office/powerpoint/2010/main" val="415864600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483822" y="1031241"/>
            <a:ext cx="10732046" cy="5566329"/>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it-IT" sz="2400" b="1" dirty="0" smtClean="0">
                <a:solidFill>
                  <a:srgbClr val="800000"/>
                </a:solidFill>
              </a:rPr>
              <a:t>IL MODELLAMENTO:</a:t>
            </a:r>
          </a:p>
          <a:p>
            <a:pPr marL="534987" indent="0" algn="just">
              <a:buNone/>
            </a:pPr>
            <a:r>
              <a:rPr lang="it-IT" sz="2400" dirty="0" smtClean="0">
                <a:solidFill>
                  <a:schemeClr val="tx1"/>
                </a:solidFill>
              </a:rPr>
              <a:t>Coloro che nel corso della vita hanno assistito alla messa in atto di comportamenti volti ad aiutare gli altri hanno interiorizzato questi modelli comportamentali. </a:t>
            </a:r>
          </a:p>
          <a:p>
            <a:pPr marL="534987" indent="0" algn="just">
              <a:buNone/>
            </a:pPr>
            <a:r>
              <a:rPr lang="it-IT" sz="2400" dirty="0" smtClean="0">
                <a:solidFill>
                  <a:schemeClr val="tx1"/>
                </a:solidFill>
              </a:rPr>
              <a:t>Questo effetto si verifica anche se l’esposizione a questo tipo di comportamenti è avvenuta poco prima della situazione d’emergenza.</a:t>
            </a:r>
          </a:p>
          <a:p>
            <a:pPr marL="534987" indent="0" algn="just">
              <a:buNone/>
            </a:pPr>
            <a:r>
              <a:rPr lang="it-IT" sz="2400" dirty="0" smtClean="0">
                <a:solidFill>
                  <a:schemeClr val="tx1"/>
                </a:solidFill>
              </a:rPr>
              <a:t>(Es. esperimento di Bryan e Test, 1967: automobilista con una gomma a terra)</a:t>
            </a:r>
          </a:p>
          <a:p>
            <a:pPr marL="877887" indent="-342900">
              <a:buFont typeface="Arial" panose="020B0604020202020204" pitchFamily="34" charset="0"/>
              <a:buChar char="•"/>
            </a:pPr>
            <a:r>
              <a:rPr lang="it-IT" dirty="0" smtClean="0">
                <a:solidFill>
                  <a:schemeClr val="tx1"/>
                </a:solidFill>
              </a:rPr>
              <a:t> </a:t>
            </a:r>
            <a:r>
              <a:rPr lang="it-IT" sz="2400" dirty="0" smtClean="0">
                <a:solidFill>
                  <a:schemeClr val="tx1"/>
                </a:solidFill>
              </a:rPr>
              <a:t>Bandura: osservare un comportamento che va a buon fine messo in atto da qualcuno aumenta </a:t>
            </a:r>
            <a:r>
              <a:rPr lang="it-IT" sz="2400" i="1" dirty="0" smtClean="0">
                <a:solidFill>
                  <a:schemeClr val="tx1"/>
                </a:solidFill>
              </a:rPr>
              <a:t>l’autoefficacia percepita </a:t>
            </a:r>
            <a:r>
              <a:rPr lang="it-IT" sz="2400" dirty="0" smtClean="0">
                <a:solidFill>
                  <a:schemeClr val="tx1"/>
                </a:solidFill>
              </a:rPr>
              <a:t>nell’osservatore. </a:t>
            </a:r>
            <a:endParaRPr lang="it-IT" i="1" dirty="0" smtClean="0">
              <a:solidFill>
                <a:schemeClr val="tx1"/>
              </a:solidFill>
            </a:endParaRPr>
          </a:p>
          <a:p>
            <a:pPr marL="0" indent="0">
              <a:buFont typeface="Calibri" panose="020F0502020204030204" pitchFamily="34" charset="0"/>
              <a:buNone/>
            </a:pPr>
            <a:endParaRPr lang="it-IT" sz="2400" dirty="0" smtClean="0">
              <a:solidFill>
                <a:schemeClr val="tx1"/>
              </a:solidFill>
            </a:endParaRPr>
          </a:p>
          <a:p>
            <a:pPr marL="0" indent="0">
              <a:buFont typeface="Calibri" panose="020F0502020204030204" pitchFamily="34" charset="0"/>
              <a:buNone/>
            </a:pPr>
            <a:endParaRPr lang="it-IT" sz="2400" dirty="0">
              <a:solidFill>
                <a:schemeClr val="tx1"/>
              </a:solidFill>
            </a:endParaRPr>
          </a:p>
        </p:txBody>
      </p:sp>
    </p:spTree>
    <p:extLst>
      <p:ext uri="{BB962C8B-B14F-4D97-AF65-F5344CB8AC3E}">
        <p14:creationId xmlns:p14="http://schemas.microsoft.com/office/powerpoint/2010/main" val="262145021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800000"/>
                </a:solidFill>
              </a:rPr>
              <a:t>Determinanti centrate sulla persona:</a:t>
            </a:r>
            <a:endParaRPr lang="it-IT" dirty="0">
              <a:solidFill>
                <a:srgbClr val="800000"/>
              </a:solidFill>
            </a:endParaRPr>
          </a:p>
        </p:txBody>
      </p:sp>
      <p:sp>
        <p:nvSpPr>
          <p:cNvPr id="4" name="Segnaposto contenuto 3"/>
          <p:cNvSpPr>
            <a:spLocks noGrp="1"/>
          </p:cNvSpPr>
          <p:nvPr>
            <p:ph idx="1"/>
          </p:nvPr>
        </p:nvSpPr>
        <p:spPr>
          <a:xfrm>
            <a:off x="1097279" y="1845734"/>
            <a:ext cx="10407955" cy="4023360"/>
          </a:xfrm>
        </p:spPr>
        <p:txBody>
          <a:bodyPr>
            <a:normAutofit/>
          </a:bodyPr>
          <a:lstStyle/>
          <a:p>
            <a:r>
              <a:rPr lang="it-IT" sz="2400" b="1" dirty="0" smtClean="0">
                <a:solidFill>
                  <a:srgbClr val="800000"/>
                </a:solidFill>
              </a:rPr>
              <a:t>STUDI SULLA </a:t>
            </a:r>
            <a:r>
              <a:rPr lang="it-IT" sz="2400" b="1" dirty="0">
                <a:solidFill>
                  <a:srgbClr val="800000"/>
                </a:solidFill>
              </a:rPr>
              <a:t>PERSONALITÀ:</a:t>
            </a:r>
          </a:p>
          <a:p>
            <a:r>
              <a:rPr lang="it-IT" sz="2400" dirty="0" smtClean="0">
                <a:solidFill>
                  <a:schemeClr val="tx1"/>
                </a:solidFill>
              </a:rPr>
              <a:t>tentativo di individuare le disposizioni di personalità che rendono più probabile la messa in atto di comportamenti </a:t>
            </a:r>
            <a:r>
              <a:rPr lang="it-IT" sz="2400" dirty="0" err="1" smtClean="0">
                <a:solidFill>
                  <a:schemeClr val="tx1"/>
                </a:solidFill>
              </a:rPr>
              <a:t>prosociali</a:t>
            </a:r>
            <a:r>
              <a:rPr lang="it-IT" sz="2400" dirty="0" smtClean="0">
                <a:solidFill>
                  <a:schemeClr val="tx1"/>
                </a:solidFill>
              </a:rPr>
              <a:t>.</a:t>
            </a:r>
          </a:p>
          <a:p>
            <a:pPr marL="890588" indent="185738">
              <a:buFont typeface="Courier New" panose="02070309020205020404" pitchFamily="49" charset="0"/>
              <a:buChar char="o"/>
            </a:pPr>
            <a:r>
              <a:rPr lang="it-IT" sz="2400" dirty="0">
                <a:solidFill>
                  <a:schemeClr val="tx1"/>
                </a:solidFill>
              </a:rPr>
              <a:t> </a:t>
            </a:r>
            <a:r>
              <a:rPr lang="it-IT" sz="2400" dirty="0" smtClean="0">
                <a:solidFill>
                  <a:schemeClr val="tx1"/>
                </a:solidFill>
              </a:rPr>
              <a:t>Studi con bambini (es. studi longitudinali di </a:t>
            </a:r>
            <a:r>
              <a:rPr lang="it-IT" sz="2400" dirty="0" err="1" smtClean="0">
                <a:solidFill>
                  <a:schemeClr val="tx1"/>
                </a:solidFill>
              </a:rPr>
              <a:t>Eisenberg</a:t>
            </a:r>
            <a:r>
              <a:rPr lang="it-IT" sz="2400" dirty="0" smtClean="0">
                <a:solidFill>
                  <a:schemeClr val="tx1"/>
                </a:solidFill>
              </a:rPr>
              <a:t>, studi sui gemelli identici di </a:t>
            </a:r>
            <a:r>
              <a:rPr lang="it-IT" sz="2400" dirty="0" err="1" smtClean="0">
                <a:solidFill>
                  <a:schemeClr val="tx1"/>
                </a:solidFill>
              </a:rPr>
              <a:t>Rushton</a:t>
            </a:r>
            <a:r>
              <a:rPr lang="it-IT" sz="2400" dirty="0" smtClean="0">
                <a:solidFill>
                  <a:schemeClr val="tx1"/>
                </a:solidFill>
              </a:rPr>
              <a:t>);</a:t>
            </a:r>
          </a:p>
          <a:p>
            <a:pPr marL="890588" indent="185738">
              <a:buFont typeface="Courier New" panose="02070309020205020404" pitchFamily="49" charset="0"/>
              <a:buChar char="o"/>
            </a:pPr>
            <a:r>
              <a:rPr lang="it-IT" sz="2400" dirty="0" smtClean="0">
                <a:solidFill>
                  <a:schemeClr val="tx1"/>
                </a:solidFill>
              </a:rPr>
              <a:t> Importanza del locus of control interno (più autoefficacia e responsabilità);</a:t>
            </a:r>
          </a:p>
          <a:p>
            <a:pPr marL="890588" indent="185738">
              <a:buFont typeface="Courier New" panose="02070309020205020404" pitchFamily="49" charset="0"/>
              <a:buChar char="o"/>
            </a:pPr>
            <a:r>
              <a:rPr lang="it-IT" sz="2400" dirty="0">
                <a:solidFill>
                  <a:schemeClr val="tx1"/>
                </a:solidFill>
              </a:rPr>
              <a:t> </a:t>
            </a:r>
            <a:r>
              <a:rPr lang="it-IT" sz="2400" dirty="0" smtClean="0">
                <a:solidFill>
                  <a:schemeClr val="tx1"/>
                </a:solidFill>
              </a:rPr>
              <a:t>Empatia disposizionale;</a:t>
            </a:r>
          </a:p>
          <a:p>
            <a:pPr marL="890588" indent="185738">
              <a:buFont typeface="Courier New" panose="02070309020205020404" pitchFamily="49" charset="0"/>
              <a:buChar char="o"/>
            </a:pPr>
            <a:r>
              <a:rPr lang="it-IT" sz="2400" dirty="0">
                <a:solidFill>
                  <a:schemeClr val="tx1"/>
                </a:solidFill>
              </a:rPr>
              <a:t> </a:t>
            </a:r>
            <a:r>
              <a:rPr lang="it-IT" sz="2400" dirty="0" smtClean="0">
                <a:solidFill>
                  <a:schemeClr val="tx1"/>
                </a:solidFill>
              </a:rPr>
              <a:t>Studio di </a:t>
            </a:r>
            <a:r>
              <a:rPr lang="it-IT" sz="2400" dirty="0" err="1" smtClean="0">
                <a:solidFill>
                  <a:schemeClr val="tx1"/>
                </a:solidFill>
              </a:rPr>
              <a:t>Oliner</a:t>
            </a:r>
            <a:r>
              <a:rPr lang="it-IT" sz="2400" dirty="0" smtClean="0">
                <a:solidFill>
                  <a:schemeClr val="tx1"/>
                </a:solidFill>
              </a:rPr>
              <a:t> e </a:t>
            </a:r>
            <a:r>
              <a:rPr lang="it-IT" sz="2400" dirty="0" err="1" smtClean="0">
                <a:solidFill>
                  <a:schemeClr val="tx1"/>
                </a:solidFill>
              </a:rPr>
              <a:t>Oliner</a:t>
            </a:r>
            <a:r>
              <a:rPr lang="it-IT" sz="2400" dirty="0" smtClean="0">
                <a:solidFill>
                  <a:schemeClr val="tx1"/>
                </a:solidFill>
              </a:rPr>
              <a:t> su chi aveva prestato aiuto agli ebrei.  </a:t>
            </a:r>
            <a:endParaRPr lang="it-IT" sz="1200" dirty="0" smtClean="0">
              <a:solidFill>
                <a:schemeClr val="tx1"/>
              </a:solidFill>
            </a:endParaRPr>
          </a:p>
          <a:p>
            <a:endParaRPr lang="it-IT" sz="2400" dirty="0" smtClean="0">
              <a:solidFill>
                <a:srgbClr val="800000"/>
              </a:solidFill>
            </a:endParaRPr>
          </a:p>
        </p:txBody>
      </p:sp>
    </p:spTree>
    <p:extLst>
      <p:ext uri="{BB962C8B-B14F-4D97-AF65-F5344CB8AC3E}">
        <p14:creationId xmlns:p14="http://schemas.microsoft.com/office/powerpoint/2010/main" val="79294253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smtClean="0"/>
              <a:t>Le differenze individuali nel comportamento </a:t>
            </a:r>
            <a:r>
              <a:rPr lang="it-IT" sz="2800" dirty="0" err="1" smtClean="0"/>
              <a:t>prosociale</a:t>
            </a:r>
            <a:r>
              <a:rPr lang="it-IT" sz="2800" dirty="0" smtClean="0"/>
              <a:t> sono da considerare in relazione anche ad altri fattori critici</a:t>
            </a:r>
            <a:endParaRPr lang="it-IT" sz="2800" dirty="0"/>
          </a:p>
        </p:txBody>
      </p:sp>
      <p:pic>
        <p:nvPicPr>
          <p:cNvPr id="4" name="Segnaposto contenuto 3"/>
          <p:cNvPicPr>
            <a:picLocks noGrp="1" noChangeAspect="1"/>
          </p:cNvPicPr>
          <p:nvPr>
            <p:ph idx="1"/>
          </p:nvPr>
        </p:nvPicPr>
        <p:blipFill>
          <a:blip r:embed="rId2"/>
          <a:stretch>
            <a:fillRect/>
          </a:stretch>
        </p:blipFill>
        <p:spPr>
          <a:xfrm>
            <a:off x="2409825" y="2179638"/>
            <a:ext cx="6477551" cy="4022725"/>
          </a:xfrm>
          <a:prstGeom prst="rect">
            <a:avLst/>
          </a:prstGeom>
        </p:spPr>
      </p:pic>
    </p:spTree>
    <p:extLst>
      <p:ext uri="{BB962C8B-B14F-4D97-AF65-F5344CB8AC3E}">
        <p14:creationId xmlns:p14="http://schemas.microsoft.com/office/powerpoint/2010/main" val="173346017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483822" y="116840"/>
            <a:ext cx="10732046" cy="5566329"/>
          </a:xfrm>
          <a:prstGeom prst="rect">
            <a:avLst/>
          </a:prstGeom>
        </p:spPr>
        <p:txBody>
          <a:bodyPr>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534987" indent="0" algn="just">
              <a:buNone/>
            </a:pPr>
            <a:endParaRPr lang="it-IT" sz="2400" dirty="0">
              <a:solidFill>
                <a:schemeClr val="tx1"/>
              </a:solidFill>
            </a:endParaRPr>
          </a:p>
          <a:p>
            <a:pPr marL="534987" indent="0" algn="just">
              <a:buNone/>
            </a:pPr>
            <a:r>
              <a:rPr lang="it-IT" sz="2400" dirty="0" smtClean="0">
                <a:solidFill>
                  <a:srgbClr val="800000"/>
                </a:solidFill>
              </a:rPr>
              <a:t>UMORE:</a:t>
            </a:r>
          </a:p>
          <a:p>
            <a:pPr marL="534987" indent="0" algn="just">
              <a:buNone/>
            </a:pPr>
            <a:r>
              <a:rPr lang="it-IT" sz="2400" dirty="0" smtClean="0">
                <a:solidFill>
                  <a:schemeClr val="tx1"/>
                </a:solidFill>
              </a:rPr>
              <a:t>Un tono dell’umore positivo predispone al comportamento altruista (anche se l’effetto ha una durata temporale limitata).</a:t>
            </a:r>
          </a:p>
          <a:p>
            <a:pPr marL="534987" indent="0" algn="just">
              <a:buNone/>
            </a:pPr>
            <a:r>
              <a:rPr lang="it-IT" sz="2400" dirty="0" smtClean="0">
                <a:solidFill>
                  <a:schemeClr val="tx1"/>
                </a:solidFill>
              </a:rPr>
              <a:t>Esperimento di </a:t>
            </a:r>
            <a:r>
              <a:rPr lang="it-IT" sz="2400" dirty="0" err="1" smtClean="0">
                <a:solidFill>
                  <a:schemeClr val="tx1"/>
                </a:solidFill>
              </a:rPr>
              <a:t>Isen</a:t>
            </a:r>
            <a:r>
              <a:rPr lang="it-IT" sz="2400" dirty="0">
                <a:solidFill>
                  <a:schemeClr val="tx1"/>
                </a:solidFill>
              </a:rPr>
              <a:t> </a:t>
            </a:r>
            <a:r>
              <a:rPr lang="it-IT" sz="2400" dirty="0" smtClean="0">
                <a:solidFill>
                  <a:schemeClr val="tx1"/>
                </a:solidFill>
              </a:rPr>
              <a:t>et al. (1976): la disponibilità a fare una telefonata dopo aver ricevuto un omaggio gratuito diminuiva col passare dei minuti.</a:t>
            </a:r>
          </a:p>
          <a:p>
            <a:pPr marL="877887" indent="-342900" algn="just">
              <a:buFont typeface="Arial" panose="020B0604020202020204" pitchFamily="34" charset="0"/>
              <a:buChar char="•"/>
            </a:pPr>
            <a:r>
              <a:rPr lang="it-IT" sz="2400" dirty="0" smtClean="0">
                <a:solidFill>
                  <a:srgbClr val="800000"/>
                </a:solidFill>
              </a:rPr>
              <a:t>Modello dell’attivazione dell’emozione</a:t>
            </a:r>
            <a:r>
              <a:rPr lang="it-IT" sz="2400" dirty="0" smtClean="0">
                <a:solidFill>
                  <a:schemeClr val="tx1"/>
                </a:solidFill>
              </a:rPr>
              <a:t>: accessibilità di informazioni congruenti;</a:t>
            </a:r>
          </a:p>
          <a:p>
            <a:pPr marL="877887" indent="-342900" algn="just">
              <a:buFont typeface="Arial" panose="020B0604020202020204" pitchFamily="34" charset="0"/>
              <a:buChar char="•"/>
            </a:pPr>
            <a:r>
              <a:rPr lang="it-IT" sz="2400" dirty="0" smtClean="0">
                <a:solidFill>
                  <a:srgbClr val="800000"/>
                </a:solidFill>
              </a:rPr>
              <a:t>Modello dell’emozione come informazione</a:t>
            </a:r>
            <a:r>
              <a:rPr lang="it-IT" sz="2400" dirty="0" smtClean="0">
                <a:solidFill>
                  <a:schemeClr val="tx1"/>
                </a:solidFill>
              </a:rPr>
              <a:t>: emozione come lente percettiva.</a:t>
            </a:r>
          </a:p>
          <a:p>
            <a:pPr marL="534987" indent="0" algn="just">
              <a:buNone/>
            </a:pPr>
            <a:endParaRPr lang="it-IT" sz="2400" dirty="0">
              <a:solidFill>
                <a:schemeClr val="tx1"/>
              </a:solidFill>
            </a:endParaRPr>
          </a:p>
          <a:p>
            <a:pPr marL="534987" indent="0" algn="just">
              <a:buNone/>
            </a:pPr>
            <a:r>
              <a:rPr lang="it-IT" sz="2400" dirty="0" smtClean="0">
                <a:solidFill>
                  <a:schemeClr val="tx1"/>
                </a:solidFill>
              </a:rPr>
              <a:t>MA non si verifica il contrario.</a:t>
            </a:r>
          </a:p>
          <a:p>
            <a:pPr marL="877887" indent="-342900" algn="just">
              <a:buFont typeface="Arial" panose="020B0604020202020204" pitchFamily="34" charset="0"/>
              <a:buChar char="•"/>
            </a:pPr>
            <a:r>
              <a:rPr lang="it-IT" sz="2400" dirty="0" smtClean="0">
                <a:solidFill>
                  <a:srgbClr val="800000"/>
                </a:solidFill>
              </a:rPr>
              <a:t>Ipotesi della salvaguardia dell’immagine chi si sente in colpa desidera riparare il danno fatto;</a:t>
            </a:r>
          </a:p>
          <a:p>
            <a:pPr marL="877887" indent="-342900" algn="just">
              <a:buFont typeface="Arial" panose="020B0604020202020204" pitchFamily="34" charset="0"/>
              <a:buChar char="•"/>
            </a:pPr>
            <a:r>
              <a:rPr lang="it-IT" sz="2400" dirty="0" smtClean="0">
                <a:solidFill>
                  <a:srgbClr val="800000"/>
                </a:solidFill>
              </a:rPr>
              <a:t>Modello del sollievo dallo stato d’animo negativo </a:t>
            </a:r>
            <a:r>
              <a:rPr lang="it-IT" sz="2400" dirty="0" smtClean="0">
                <a:solidFill>
                  <a:schemeClr val="tx1"/>
                </a:solidFill>
              </a:rPr>
              <a:t>(Cialdini e </a:t>
            </a:r>
            <a:r>
              <a:rPr lang="it-IT" sz="2400" dirty="0" err="1" smtClean="0">
                <a:solidFill>
                  <a:schemeClr val="tx1"/>
                </a:solidFill>
              </a:rPr>
              <a:t>Kenrick</a:t>
            </a:r>
            <a:r>
              <a:rPr lang="it-IT" sz="2400" dirty="0" smtClean="0">
                <a:solidFill>
                  <a:schemeClr val="tx1"/>
                </a:solidFill>
              </a:rPr>
              <a:t>, 1976) secondo cui le persone aiutano gli altri per sentirsi di nuovo a posto con se stesse</a:t>
            </a:r>
            <a:r>
              <a:rPr lang="it-IT" sz="2400" dirty="0" smtClean="0">
                <a:solidFill>
                  <a:srgbClr val="800000"/>
                </a:solidFill>
              </a:rPr>
              <a:t> .</a:t>
            </a:r>
          </a:p>
          <a:p>
            <a:pPr marL="0" indent="0">
              <a:buFont typeface="Calibri" panose="020F0502020204030204" pitchFamily="34" charset="0"/>
              <a:buNone/>
            </a:pPr>
            <a:endParaRPr lang="it-IT" sz="2400" dirty="0">
              <a:solidFill>
                <a:schemeClr val="tx1"/>
              </a:solidFill>
            </a:endParaRPr>
          </a:p>
        </p:txBody>
      </p:sp>
    </p:spTree>
    <p:extLst>
      <p:ext uri="{BB962C8B-B14F-4D97-AF65-F5344CB8AC3E}">
        <p14:creationId xmlns:p14="http://schemas.microsoft.com/office/powerpoint/2010/main" val="323439812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131840" y="476672"/>
            <a:ext cx="2548711" cy="369332"/>
          </a:xfrm>
          <a:prstGeom prst="rect">
            <a:avLst/>
          </a:prstGeom>
        </p:spPr>
        <p:txBody>
          <a:bodyPr wrap="none">
            <a:spAutoFit/>
          </a:bodyPr>
          <a:lstStyle/>
          <a:p>
            <a:r>
              <a:rPr lang="it-IT" dirty="0" smtClean="0"/>
              <a:t> EMOZIONI E ALTRUISMO</a:t>
            </a:r>
            <a:endParaRPr lang="it-IT" dirty="0"/>
          </a:p>
        </p:txBody>
      </p:sp>
      <p:sp>
        <p:nvSpPr>
          <p:cNvPr id="3" name="Rettangolo 2"/>
          <p:cNvSpPr/>
          <p:nvPr/>
        </p:nvSpPr>
        <p:spPr>
          <a:xfrm>
            <a:off x="2123728" y="1700808"/>
            <a:ext cx="1692707" cy="338554"/>
          </a:xfrm>
          <a:prstGeom prst="rect">
            <a:avLst/>
          </a:prstGeom>
        </p:spPr>
        <p:txBody>
          <a:bodyPr wrap="none">
            <a:spAutoFit/>
          </a:bodyPr>
          <a:lstStyle/>
          <a:p>
            <a:r>
              <a:rPr lang="it-IT" sz="1600" dirty="0" smtClean="0"/>
              <a:t>natura dell’evento</a:t>
            </a:r>
            <a:endParaRPr lang="it-IT" sz="1600" dirty="0"/>
          </a:p>
        </p:txBody>
      </p:sp>
      <p:sp>
        <p:nvSpPr>
          <p:cNvPr id="4" name="Rettangolo 3"/>
          <p:cNvSpPr/>
          <p:nvPr/>
        </p:nvSpPr>
        <p:spPr>
          <a:xfrm>
            <a:off x="5364088" y="1700808"/>
            <a:ext cx="1467902" cy="338554"/>
          </a:xfrm>
          <a:prstGeom prst="rect">
            <a:avLst/>
          </a:prstGeom>
        </p:spPr>
        <p:txBody>
          <a:bodyPr wrap="none">
            <a:spAutoFit/>
          </a:bodyPr>
          <a:lstStyle/>
          <a:p>
            <a:r>
              <a:rPr lang="it-IT" sz="1600" dirty="0" smtClean="0"/>
              <a:t>interpretazione</a:t>
            </a:r>
            <a:endParaRPr lang="it-IT" sz="1600" dirty="0"/>
          </a:p>
        </p:txBody>
      </p:sp>
      <p:sp>
        <p:nvSpPr>
          <p:cNvPr id="5" name="Rettangolo 4"/>
          <p:cNvSpPr/>
          <p:nvPr/>
        </p:nvSpPr>
        <p:spPr>
          <a:xfrm>
            <a:off x="1547664" y="3717032"/>
            <a:ext cx="2159309" cy="338554"/>
          </a:xfrm>
          <a:prstGeom prst="rect">
            <a:avLst/>
          </a:prstGeom>
        </p:spPr>
        <p:txBody>
          <a:bodyPr wrap="none">
            <a:spAutoFit/>
          </a:bodyPr>
          <a:lstStyle/>
          <a:p>
            <a:r>
              <a:rPr lang="it-IT" sz="1600" b="1" dirty="0" smtClean="0">
                <a:solidFill>
                  <a:schemeClr val="accent6">
                    <a:lumMod val="75000"/>
                  </a:schemeClr>
                </a:solidFill>
              </a:rPr>
              <a:t>causa non controllabile</a:t>
            </a:r>
            <a:endParaRPr lang="it-IT" sz="1600" dirty="0">
              <a:solidFill>
                <a:schemeClr val="accent6">
                  <a:lumMod val="75000"/>
                </a:schemeClr>
              </a:solidFill>
            </a:endParaRPr>
          </a:p>
        </p:txBody>
      </p:sp>
      <p:sp>
        <p:nvSpPr>
          <p:cNvPr id="6" name="Rettangolo 5"/>
          <p:cNvSpPr/>
          <p:nvPr/>
        </p:nvSpPr>
        <p:spPr>
          <a:xfrm>
            <a:off x="1475656" y="4221088"/>
            <a:ext cx="2304256" cy="584775"/>
          </a:xfrm>
          <a:prstGeom prst="rect">
            <a:avLst/>
          </a:prstGeom>
        </p:spPr>
        <p:txBody>
          <a:bodyPr wrap="square">
            <a:spAutoFit/>
          </a:bodyPr>
          <a:lstStyle/>
          <a:p>
            <a:pPr algn="ctr"/>
            <a:r>
              <a:rPr lang="it-IT" sz="1600" dirty="0" smtClean="0"/>
              <a:t>genera emozione positiva</a:t>
            </a:r>
          </a:p>
          <a:p>
            <a:pPr algn="ctr"/>
            <a:r>
              <a:rPr lang="it-IT" sz="1600" dirty="0" smtClean="0"/>
              <a:t>e predispone all’aiuto</a:t>
            </a:r>
            <a:endParaRPr lang="it-IT" sz="1600" dirty="0"/>
          </a:p>
        </p:txBody>
      </p:sp>
      <p:sp>
        <p:nvSpPr>
          <p:cNvPr id="7" name="Rettangolo 6"/>
          <p:cNvSpPr/>
          <p:nvPr/>
        </p:nvSpPr>
        <p:spPr>
          <a:xfrm>
            <a:off x="5364088" y="3717032"/>
            <a:ext cx="2016224" cy="338554"/>
          </a:xfrm>
          <a:prstGeom prst="rect">
            <a:avLst/>
          </a:prstGeom>
        </p:spPr>
        <p:txBody>
          <a:bodyPr wrap="square">
            <a:spAutoFit/>
          </a:bodyPr>
          <a:lstStyle/>
          <a:p>
            <a:pPr algn="ctr"/>
            <a:r>
              <a:rPr lang="it-IT" sz="1600" b="1" dirty="0" smtClean="0">
                <a:solidFill>
                  <a:schemeClr val="accent6">
                    <a:lumMod val="75000"/>
                  </a:schemeClr>
                </a:solidFill>
              </a:rPr>
              <a:t>causa controllabile</a:t>
            </a:r>
            <a:endParaRPr lang="it-IT" sz="1600" dirty="0">
              <a:solidFill>
                <a:schemeClr val="accent6">
                  <a:lumMod val="75000"/>
                </a:schemeClr>
              </a:solidFill>
            </a:endParaRPr>
          </a:p>
        </p:txBody>
      </p:sp>
      <p:sp>
        <p:nvSpPr>
          <p:cNvPr id="8" name="Rettangolo 7"/>
          <p:cNvSpPr/>
          <p:nvPr/>
        </p:nvSpPr>
        <p:spPr>
          <a:xfrm>
            <a:off x="4788024" y="4221088"/>
            <a:ext cx="3168352" cy="584775"/>
          </a:xfrm>
          <a:prstGeom prst="rect">
            <a:avLst/>
          </a:prstGeom>
        </p:spPr>
        <p:txBody>
          <a:bodyPr wrap="square">
            <a:spAutoFit/>
          </a:bodyPr>
          <a:lstStyle/>
          <a:p>
            <a:pPr algn="ctr"/>
            <a:r>
              <a:rPr lang="it-IT" sz="1600" dirty="0" smtClean="0"/>
              <a:t>genera emozione negativa e inibisce la disponibilità a dare aiuto</a:t>
            </a:r>
            <a:endParaRPr lang="it-IT" sz="1600" dirty="0"/>
          </a:p>
        </p:txBody>
      </p:sp>
      <p:cxnSp>
        <p:nvCxnSpPr>
          <p:cNvPr id="9" name="Connettore 2 8"/>
          <p:cNvCxnSpPr>
            <a:endCxn id="5" idx="0"/>
          </p:cNvCxnSpPr>
          <p:nvPr/>
        </p:nvCxnSpPr>
        <p:spPr>
          <a:xfrm flipH="1">
            <a:off x="2627319" y="3077671"/>
            <a:ext cx="2052693" cy="6393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a:endCxn id="7" idx="0"/>
          </p:cNvCxnSpPr>
          <p:nvPr/>
        </p:nvCxnSpPr>
        <p:spPr>
          <a:xfrm>
            <a:off x="4680012" y="3077671"/>
            <a:ext cx="1692188" cy="63936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p:cNvCxnSpPr>
            <a:stCxn id="5" idx="2"/>
            <a:endCxn id="6" idx="0"/>
          </p:cNvCxnSpPr>
          <p:nvPr/>
        </p:nvCxnSpPr>
        <p:spPr>
          <a:xfrm>
            <a:off x="2627319" y="4055586"/>
            <a:ext cx="465" cy="1655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2" name="Connettore 2 11"/>
          <p:cNvCxnSpPr>
            <a:stCxn id="7" idx="2"/>
            <a:endCxn id="8" idx="0"/>
          </p:cNvCxnSpPr>
          <p:nvPr/>
        </p:nvCxnSpPr>
        <p:spPr>
          <a:xfrm>
            <a:off x="6372200" y="4055586"/>
            <a:ext cx="0" cy="16550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
        <p:nvSpPr>
          <p:cNvPr id="13" name="Rettangolo 12"/>
          <p:cNvSpPr/>
          <p:nvPr/>
        </p:nvSpPr>
        <p:spPr>
          <a:xfrm>
            <a:off x="395536" y="5301208"/>
            <a:ext cx="3888432" cy="584775"/>
          </a:xfrm>
          <a:prstGeom prst="rect">
            <a:avLst/>
          </a:prstGeom>
        </p:spPr>
        <p:txBody>
          <a:bodyPr wrap="square">
            <a:spAutoFit/>
          </a:bodyPr>
          <a:lstStyle/>
          <a:p>
            <a:pPr algn="ctr"/>
            <a:r>
              <a:rPr lang="it-IT" sz="1600" b="1" dirty="0" smtClean="0">
                <a:solidFill>
                  <a:schemeClr val="accent5">
                    <a:lumMod val="75000"/>
                  </a:schemeClr>
                </a:solidFill>
              </a:rPr>
              <a:t>SENSO </a:t>
            </a:r>
            <a:r>
              <a:rPr lang="it-IT" sz="1600" b="1" dirty="0" err="1" smtClean="0">
                <a:solidFill>
                  <a:schemeClr val="accent5">
                    <a:lumMod val="75000"/>
                  </a:schemeClr>
                </a:solidFill>
              </a:rPr>
              <a:t>DI</a:t>
            </a:r>
            <a:r>
              <a:rPr lang="it-IT" sz="1600" b="1" dirty="0" smtClean="0">
                <a:solidFill>
                  <a:schemeClr val="accent5">
                    <a:lumMod val="75000"/>
                  </a:schemeClr>
                </a:solidFill>
              </a:rPr>
              <a:t> COLPA  </a:t>
            </a:r>
          </a:p>
          <a:p>
            <a:pPr algn="ctr"/>
            <a:r>
              <a:rPr lang="it-IT" sz="1600" dirty="0" smtClean="0"/>
              <a:t>Emozione negativa che predispone all’aiuto</a:t>
            </a:r>
            <a:endParaRPr lang="it-IT" sz="1600" dirty="0"/>
          </a:p>
        </p:txBody>
      </p:sp>
      <p:sp>
        <p:nvSpPr>
          <p:cNvPr id="14" name="Rettangolo 13"/>
          <p:cNvSpPr/>
          <p:nvPr/>
        </p:nvSpPr>
        <p:spPr>
          <a:xfrm>
            <a:off x="5364088" y="5301208"/>
            <a:ext cx="3059832" cy="584775"/>
          </a:xfrm>
          <a:prstGeom prst="rect">
            <a:avLst/>
          </a:prstGeom>
        </p:spPr>
        <p:txBody>
          <a:bodyPr wrap="square">
            <a:spAutoFit/>
          </a:bodyPr>
          <a:lstStyle/>
          <a:p>
            <a:pPr algn="ctr"/>
            <a:r>
              <a:rPr lang="it-IT" sz="1600" b="1" dirty="0" smtClean="0">
                <a:solidFill>
                  <a:schemeClr val="accent5">
                    <a:lumMod val="75000"/>
                  </a:schemeClr>
                </a:solidFill>
              </a:rPr>
              <a:t>ipotesi della riparazione dell’immagine</a:t>
            </a:r>
            <a:endParaRPr lang="it-IT" sz="1600" dirty="0">
              <a:solidFill>
                <a:schemeClr val="accent5">
                  <a:lumMod val="75000"/>
                </a:schemeClr>
              </a:solidFill>
            </a:endParaRPr>
          </a:p>
        </p:txBody>
      </p:sp>
      <p:sp>
        <p:nvSpPr>
          <p:cNvPr id="15" name="Gallone 14"/>
          <p:cNvSpPr/>
          <p:nvPr/>
        </p:nvSpPr>
        <p:spPr>
          <a:xfrm>
            <a:off x="4644008" y="5445224"/>
            <a:ext cx="288032" cy="288032"/>
          </a:xfrm>
          <a:prstGeom prst="chevron">
            <a:avLst/>
          </a:prstGeom>
          <a:solidFill>
            <a:schemeClr val="accent5">
              <a:lumMod val="75000"/>
            </a:schemeClr>
          </a:solidFill>
          <a:ln>
            <a:solidFill>
              <a:schemeClr val="accent5">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solidFill>
                <a:schemeClr val="tx1"/>
              </a:solidFill>
            </a:endParaRPr>
          </a:p>
        </p:txBody>
      </p:sp>
      <p:cxnSp>
        <p:nvCxnSpPr>
          <p:cNvPr id="16" name="Connettore 2 15"/>
          <p:cNvCxnSpPr>
            <a:endCxn id="3" idx="0"/>
          </p:cNvCxnSpPr>
          <p:nvPr/>
        </p:nvCxnSpPr>
        <p:spPr>
          <a:xfrm flipH="1">
            <a:off x="2970082" y="1421487"/>
            <a:ext cx="1601918" cy="2793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Connettore 2 16"/>
          <p:cNvCxnSpPr>
            <a:endCxn id="4" idx="0"/>
          </p:cNvCxnSpPr>
          <p:nvPr/>
        </p:nvCxnSpPr>
        <p:spPr>
          <a:xfrm>
            <a:off x="4572000" y="1421487"/>
            <a:ext cx="1526039" cy="2793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2715159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95536" y="692696"/>
            <a:ext cx="8280920" cy="369332"/>
          </a:xfrm>
          <a:prstGeom prst="rect">
            <a:avLst/>
          </a:prstGeom>
        </p:spPr>
        <p:txBody>
          <a:bodyPr wrap="square">
            <a:spAutoFit/>
          </a:bodyPr>
          <a:lstStyle/>
          <a:p>
            <a:pPr algn="ctr"/>
            <a:r>
              <a:rPr lang="it-IT" dirty="0" smtClean="0"/>
              <a:t> IL MODELLO DEL SOLLIEVO DALLO STATO D’ANIMO NEGATIVO</a:t>
            </a:r>
            <a:endParaRPr lang="it-IT" dirty="0"/>
          </a:p>
        </p:txBody>
      </p:sp>
      <p:sp>
        <p:nvSpPr>
          <p:cNvPr id="3" name="Rettangolo 2"/>
          <p:cNvSpPr/>
          <p:nvPr/>
        </p:nvSpPr>
        <p:spPr>
          <a:xfrm>
            <a:off x="467544" y="1196752"/>
            <a:ext cx="8280920" cy="323165"/>
          </a:xfrm>
          <a:prstGeom prst="rect">
            <a:avLst/>
          </a:prstGeom>
        </p:spPr>
        <p:txBody>
          <a:bodyPr wrap="square">
            <a:spAutoFit/>
          </a:bodyPr>
          <a:lstStyle/>
          <a:p>
            <a:pPr algn="ctr"/>
            <a:r>
              <a:rPr lang="it-IT" sz="1500" dirty="0" smtClean="0"/>
              <a:t>Cialdini, </a:t>
            </a:r>
            <a:r>
              <a:rPr lang="it-IT" sz="1500" dirty="0" err="1" smtClean="0"/>
              <a:t>Darby</a:t>
            </a:r>
            <a:r>
              <a:rPr lang="it-IT" sz="1500" dirty="0" smtClean="0"/>
              <a:t> e Vincent 1973; Cialdini, </a:t>
            </a:r>
            <a:r>
              <a:rPr lang="it-IT" sz="1500" dirty="0" err="1" smtClean="0"/>
              <a:t>Kenrik</a:t>
            </a:r>
            <a:r>
              <a:rPr lang="it-IT" sz="1500" dirty="0" smtClean="0"/>
              <a:t> e </a:t>
            </a:r>
            <a:r>
              <a:rPr lang="it-IT" sz="1500" dirty="0" err="1" smtClean="0"/>
              <a:t>Baumann</a:t>
            </a:r>
            <a:r>
              <a:rPr lang="it-IT" sz="1500" dirty="0" smtClean="0"/>
              <a:t> 1982</a:t>
            </a:r>
            <a:endParaRPr lang="it-IT" sz="1500" dirty="0"/>
          </a:p>
        </p:txBody>
      </p:sp>
      <p:sp>
        <p:nvSpPr>
          <p:cNvPr id="4" name="Rettangolo 3"/>
          <p:cNvSpPr/>
          <p:nvPr/>
        </p:nvSpPr>
        <p:spPr>
          <a:xfrm>
            <a:off x="467544" y="1844824"/>
            <a:ext cx="8280920" cy="369332"/>
          </a:xfrm>
          <a:prstGeom prst="rect">
            <a:avLst/>
          </a:prstGeom>
        </p:spPr>
        <p:txBody>
          <a:bodyPr wrap="square">
            <a:spAutoFit/>
          </a:bodyPr>
          <a:lstStyle/>
          <a:p>
            <a:pPr algn="ctr"/>
            <a:r>
              <a:rPr lang="it-IT" dirty="0" smtClean="0"/>
              <a:t>interpretazione del comportamento altruistico elaborata in un’</a:t>
            </a:r>
            <a:r>
              <a:rPr lang="it-IT" b="1" dirty="0" smtClean="0">
                <a:solidFill>
                  <a:schemeClr val="accent5">
                    <a:lumMod val="75000"/>
                  </a:schemeClr>
                </a:solidFill>
              </a:rPr>
              <a:t>ottica egoistica</a:t>
            </a:r>
            <a:endParaRPr lang="it-IT" b="1" dirty="0">
              <a:solidFill>
                <a:schemeClr val="accent5">
                  <a:lumMod val="75000"/>
                </a:schemeClr>
              </a:solidFill>
            </a:endParaRPr>
          </a:p>
        </p:txBody>
      </p:sp>
      <p:sp>
        <p:nvSpPr>
          <p:cNvPr id="5" name="Rettangolo 4"/>
          <p:cNvSpPr/>
          <p:nvPr/>
        </p:nvSpPr>
        <p:spPr>
          <a:xfrm>
            <a:off x="467544" y="2551837"/>
            <a:ext cx="8280920" cy="923330"/>
          </a:xfrm>
          <a:prstGeom prst="rect">
            <a:avLst/>
          </a:prstGeom>
        </p:spPr>
        <p:txBody>
          <a:bodyPr wrap="square">
            <a:spAutoFit/>
          </a:bodyPr>
          <a:lstStyle/>
          <a:p>
            <a:pPr algn="ctr"/>
            <a:r>
              <a:rPr lang="it-IT" dirty="0" smtClean="0"/>
              <a:t>lo stato d’animo negativo motiverebbe una condotta di aiuto poiché il dare sostegno e soccorso viene avvertito come un comportamento strumentale teso a migliorare</a:t>
            </a:r>
          </a:p>
          <a:p>
            <a:pPr algn="ctr"/>
            <a:r>
              <a:rPr lang="it-IT" dirty="0" smtClean="0"/>
              <a:t>il tono dell’umore</a:t>
            </a:r>
            <a:endParaRPr lang="it-IT" dirty="0"/>
          </a:p>
        </p:txBody>
      </p:sp>
      <p:sp>
        <p:nvSpPr>
          <p:cNvPr id="6" name="Rettangolo 5"/>
          <p:cNvSpPr/>
          <p:nvPr/>
        </p:nvSpPr>
        <p:spPr>
          <a:xfrm>
            <a:off x="395536" y="4077072"/>
            <a:ext cx="2520280" cy="1200329"/>
          </a:xfrm>
          <a:prstGeom prst="rect">
            <a:avLst/>
          </a:prstGeom>
          <a:ln w="19050">
            <a:solidFill>
              <a:schemeClr val="accent6">
                <a:lumMod val="75000"/>
              </a:schemeClr>
            </a:solidFill>
          </a:ln>
        </p:spPr>
        <p:txBody>
          <a:bodyPr wrap="square">
            <a:spAutoFit/>
          </a:bodyPr>
          <a:lstStyle/>
          <a:p>
            <a:pPr algn="ctr"/>
            <a:r>
              <a:rPr lang="it-IT" dirty="0" smtClean="0"/>
              <a:t>lo stato negativo che spinge una persona</a:t>
            </a:r>
          </a:p>
          <a:p>
            <a:pPr algn="ctr"/>
            <a:r>
              <a:rPr lang="it-IT" dirty="0" smtClean="0"/>
              <a:t>ad aiutare può aver origine da differenti fonti</a:t>
            </a:r>
            <a:endParaRPr lang="it-IT" dirty="0"/>
          </a:p>
        </p:txBody>
      </p:sp>
      <p:sp>
        <p:nvSpPr>
          <p:cNvPr id="7" name="Rettangolo 6"/>
          <p:cNvSpPr/>
          <p:nvPr/>
        </p:nvSpPr>
        <p:spPr>
          <a:xfrm>
            <a:off x="3275856" y="4221088"/>
            <a:ext cx="2664296" cy="923330"/>
          </a:xfrm>
          <a:prstGeom prst="rect">
            <a:avLst/>
          </a:prstGeom>
          <a:ln w="19050">
            <a:solidFill>
              <a:schemeClr val="accent6">
                <a:lumMod val="75000"/>
              </a:schemeClr>
            </a:solidFill>
          </a:ln>
        </p:spPr>
        <p:txBody>
          <a:bodyPr wrap="square">
            <a:spAutoFit/>
          </a:bodyPr>
          <a:lstStyle/>
          <a:p>
            <a:pPr algn="ctr"/>
            <a:r>
              <a:rPr lang="it-IT" dirty="0" smtClean="0"/>
              <a:t>altri eventi, oltre all’aiuto, possono risollevare e fare sentire meglio la persona </a:t>
            </a:r>
            <a:endParaRPr lang="it-IT" dirty="0"/>
          </a:p>
        </p:txBody>
      </p:sp>
      <p:sp>
        <p:nvSpPr>
          <p:cNvPr id="8" name="Rettangolo 7"/>
          <p:cNvSpPr/>
          <p:nvPr/>
        </p:nvSpPr>
        <p:spPr>
          <a:xfrm>
            <a:off x="6228184" y="4005064"/>
            <a:ext cx="2502024" cy="1477328"/>
          </a:xfrm>
          <a:prstGeom prst="rect">
            <a:avLst/>
          </a:prstGeom>
          <a:ln w="19050">
            <a:solidFill>
              <a:schemeClr val="accent6">
                <a:lumMod val="75000"/>
              </a:schemeClr>
            </a:solidFill>
          </a:ln>
        </p:spPr>
        <p:txBody>
          <a:bodyPr wrap="square">
            <a:spAutoFit/>
          </a:bodyPr>
          <a:lstStyle/>
          <a:p>
            <a:pPr algn="ctr"/>
            <a:r>
              <a:rPr lang="it-IT" dirty="0" smtClean="0"/>
              <a:t>le persone con un umore negativo</a:t>
            </a:r>
          </a:p>
          <a:p>
            <a:pPr algn="ctr"/>
            <a:r>
              <a:rPr lang="it-IT" dirty="0" smtClean="0"/>
              <a:t>aiuteranno solo se sicuri che il prestare soccorso migliorerà il loro umore</a:t>
            </a:r>
            <a:endParaRPr lang="it-IT" dirty="0"/>
          </a:p>
        </p:txBody>
      </p:sp>
      <p:cxnSp>
        <p:nvCxnSpPr>
          <p:cNvPr id="9" name="Connettore 2 8"/>
          <p:cNvCxnSpPr>
            <a:stCxn id="5" idx="2"/>
            <a:endCxn id="6" idx="0"/>
          </p:cNvCxnSpPr>
          <p:nvPr/>
        </p:nvCxnSpPr>
        <p:spPr>
          <a:xfrm flipH="1">
            <a:off x="1655676" y="3475167"/>
            <a:ext cx="2952328" cy="601905"/>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Connettore 2 9"/>
          <p:cNvCxnSpPr>
            <a:stCxn id="5" idx="2"/>
            <a:endCxn id="7" idx="0"/>
          </p:cNvCxnSpPr>
          <p:nvPr/>
        </p:nvCxnSpPr>
        <p:spPr>
          <a:xfrm>
            <a:off x="4608004" y="3475167"/>
            <a:ext cx="0" cy="745921"/>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Connettore 2 10"/>
          <p:cNvCxnSpPr>
            <a:stCxn id="5" idx="2"/>
            <a:endCxn id="8" idx="0"/>
          </p:cNvCxnSpPr>
          <p:nvPr/>
        </p:nvCxnSpPr>
        <p:spPr>
          <a:xfrm>
            <a:off x="4608004" y="3475167"/>
            <a:ext cx="2871192" cy="529897"/>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88511705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483822" y="649276"/>
            <a:ext cx="10732046" cy="5566329"/>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534987" indent="0" algn="just">
              <a:buNone/>
            </a:pPr>
            <a:r>
              <a:rPr lang="it-IT" sz="2400" b="1" dirty="0">
                <a:solidFill>
                  <a:srgbClr val="800000"/>
                </a:solidFill>
              </a:rPr>
              <a:t>COMPETENZA: </a:t>
            </a:r>
          </a:p>
          <a:p>
            <a:pPr marL="534987" indent="0" algn="just">
              <a:buNone/>
            </a:pPr>
            <a:r>
              <a:rPr lang="it-IT" sz="2400" dirty="0">
                <a:solidFill>
                  <a:schemeClr val="tx1"/>
                </a:solidFill>
              </a:rPr>
              <a:t>La competenza (effettiva o percepita) nel dare lo specifico aiuto di cui c’è bisogno influenzala probabilità di intervenire.</a:t>
            </a:r>
          </a:p>
          <a:p>
            <a:pPr marL="534987" indent="0" algn="just">
              <a:buNone/>
            </a:pPr>
            <a:r>
              <a:rPr lang="it-IT" sz="2400" dirty="0">
                <a:solidFill>
                  <a:schemeClr val="tx1"/>
                </a:solidFill>
              </a:rPr>
              <a:t>I due modelli rendono conto di questo fenomeno</a:t>
            </a:r>
            <a:r>
              <a:rPr lang="it-IT" sz="2400" dirty="0" smtClean="0">
                <a:solidFill>
                  <a:schemeClr val="tx1"/>
                </a:solidFill>
              </a:rPr>
              <a:t>.</a:t>
            </a:r>
          </a:p>
          <a:p>
            <a:pPr marL="534987" indent="0" algn="just">
              <a:buNone/>
            </a:pPr>
            <a:endParaRPr lang="it-IT" sz="2400" dirty="0">
              <a:solidFill>
                <a:schemeClr val="tx1"/>
              </a:solidFill>
            </a:endParaRPr>
          </a:p>
          <a:p>
            <a:pPr marL="534987" indent="0" algn="just">
              <a:buNone/>
            </a:pPr>
            <a:r>
              <a:rPr lang="it-IT" sz="2400" b="1" dirty="0" smtClean="0">
                <a:solidFill>
                  <a:srgbClr val="800000"/>
                </a:solidFill>
              </a:rPr>
              <a:t>IPOTESI EMPATIA-ALTRUISMO:</a:t>
            </a:r>
          </a:p>
          <a:p>
            <a:pPr marL="534987" indent="0" algn="just">
              <a:buNone/>
            </a:pPr>
            <a:r>
              <a:rPr lang="it-IT" sz="2400" dirty="0" smtClean="0">
                <a:solidFill>
                  <a:schemeClr val="tx1"/>
                </a:solidFill>
              </a:rPr>
              <a:t>Si può decidere di aiutare qualcuno con una motivazione altruistica o egoistica, a seguito di due diverse reazioni emotive: empatia e disagio personale.</a:t>
            </a:r>
          </a:p>
          <a:p>
            <a:pPr marL="534987" indent="0" algn="just">
              <a:buNone/>
            </a:pPr>
            <a:r>
              <a:rPr lang="it-IT" sz="2400" dirty="0" smtClean="0">
                <a:solidFill>
                  <a:schemeClr val="tx1"/>
                </a:solidFill>
              </a:rPr>
              <a:t>Esperimento di </a:t>
            </a:r>
            <a:r>
              <a:rPr lang="it-IT" sz="2400" dirty="0" err="1" smtClean="0">
                <a:solidFill>
                  <a:schemeClr val="tx1"/>
                </a:solidFill>
              </a:rPr>
              <a:t>Batson</a:t>
            </a:r>
            <a:r>
              <a:rPr lang="it-IT" sz="2400" dirty="0" smtClean="0">
                <a:solidFill>
                  <a:schemeClr val="tx1"/>
                </a:solidFill>
              </a:rPr>
              <a:t> et al. 1981</a:t>
            </a:r>
          </a:p>
          <a:p>
            <a:pPr marL="534987" indent="0" algn="just">
              <a:buNone/>
            </a:pPr>
            <a:endParaRPr lang="it-IT" sz="2400" dirty="0" smtClean="0">
              <a:solidFill>
                <a:schemeClr val="tx1"/>
              </a:solidFill>
            </a:endParaRPr>
          </a:p>
          <a:p>
            <a:pPr marL="534987" indent="0" algn="just">
              <a:buNone/>
            </a:pPr>
            <a:r>
              <a:rPr lang="it-IT" sz="2400" dirty="0" smtClean="0">
                <a:solidFill>
                  <a:schemeClr val="tx1"/>
                </a:solidFill>
              </a:rPr>
              <a:t>Venivano manipolate: </a:t>
            </a:r>
            <a:endParaRPr lang="it-IT" sz="2400" dirty="0">
              <a:solidFill>
                <a:schemeClr val="tx1"/>
              </a:solidFill>
            </a:endParaRPr>
          </a:p>
          <a:p>
            <a:pPr marL="0" indent="0">
              <a:buFont typeface="Calibri" panose="020F0502020204030204" pitchFamily="34" charset="0"/>
              <a:buNone/>
            </a:pPr>
            <a:endParaRPr lang="it-IT" sz="2400" dirty="0">
              <a:solidFill>
                <a:schemeClr val="tx1"/>
              </a:solidFill>
            </a:endParaRPr>
          </a:p>
        </p:txBody>
      </p:sp>
      <p:sp>
        <p:nvSpPr>
          <p:cNvPr id="3" name="Parentesi graffa aperta 2"/>
          <p:cNvSpPr/>
          <p:nvPr/>
        </p:nvSpPr>
        <p:spPr>
          <a:xfrm>
            <a:off x="3854370" y="5092861"/>
            <a:ext cx="439837" cy="972274"/>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4" name="Segnaposto contenuto 2"/>
          <p:cNvSpPr txBox="1">
            <a:spLocks/>
          </p:cNvSpPr>
          <p:nvPr/>
        </p:nvSpPr>
        <p:spPr>
          <a:xfrm>
            <a:off x="4074288" y="5092861"/>
            <a:ext cx="3727049" cy="1270192"/>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it-IT" sz="2400" dirty="0" smtClean="0">
                <a:solidFill>
                  <a:schemeClr val="tx1"/>
                </a:solidFill>
              </a:rPr>
              <a:t>Somiglianza con la «vittima»</a:t>
            </a:r>
          </a:p>
          <a:p>
            <a:pPr marL="0" indent="0">
              <a:buFont typeface="Calibri" panose="020F0502020204030204" pitchFamily="34" charset="0"/>
              <a:buNone/>
            </a:pPr>
            <a:r>
              <a:rPr lang="it-IT" sz="2400" dirty="0" smtClean="0">
                <a:solidFill>
                  <a:schemeClr val="tx1"/>
                </a:solidFill>
              </a:rPr>
              <a:t>Facilità della fuga</a:t>
            </a:r>
            <a:endParaRPr lang="it-IT" sz="2400" dirty="0">
              <a:solidFill>
                <a:schemeClr val="tx1"/>
              </a:solidFill>
            </a:endParaRPr>
          </a:p>
        </p:txBody>
      </p:sp>
    </p:spTree>
    <p:extLst>
      <p:ext uri="{BB962C8B-B14F-4D97-AF65-F5344CB8AC3E}">
        <p14:creationId xmlns:p14="http://schemas.microsoft.com/office/powerpoint/2010/main" val="422042991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800000"/>
                </a:solidFill>
              </a:rPr>
              <a:t>L’influenza della situazione:</a:t>
            </a:r>
            <a:endParaRPr lang="it-IT" dirty="0">
              <a:solidFill>
                <a:srgbClr val="800000"/>
              </a:solidFill>
            </a:endParaRPr>
          </a:p>
        </p:txBody>
      </p:sp>
      <p:sp>
        <p:nvSpPr>
          <p:cNvPr id="3" name="Segnaposto contenuto 2"/>
          <p:cNvSpPr>
            <a:spLocks noGrp="1"/>
          </p:cNvSpPr>
          <p:nvPr>
            <p:ph idx="1"/>
          </p:nvPr>
        </p:nvSpPr>
        <p:spPr>
          <a:xfrm>
            <a:off x="1097280" y="2834640"/>
            <a:ext cx="10058400" cy="4023360"/>
          </a:xfrm>
        </p:spPr>
        <p:txBody>
          <a:bodyPr>
            <a:normAutofit/>
          </a:bodyPr>
          <a:lstStyle/>
          <a:p>
            <a:pPr marL="0" indent="0" algn="just">
              <a:buNone/>
            </a:pPr>
            <a:r>
              <a:rPr lang="it-IT" sz="2400" i="1" dirty="0" smtClean="0">
                <a:solidFill>
                  <a:schemeClr val="tx1"/>
                </a:solidFill>
              </a:rPr>
              <a:t>«Le situazioni sociali possono avere sul comportamento e sul funzionamento mentale di individui, gruppi e leader nazionali effetti più profondi di quanto non crederemmo possibile. Alcune situazioni possono esercitare un’influenza così potente su di noi da indurci a comportamenti in modi che non avremmo previsto, che non avremmo mai potuto prevedere»</a:t>
            </a:r>
          </a:p>
          <a:p>
            <a:pPr marL="0" indent="0" algn="r">
              <a:buNone/>
            </a:pPr>
            <a:r>
              <a:rPr lang="it-IT" sz="2400" dirty="0" smtClean="0">
                <a:solidFill>
                  <a:schemeClr val="tx1"/>
                </a:solidFill>
              </a:rPr>
              <a:t>(</a:t>
            </a:r>
            <a:r>
              <a:rPr lang="it-IT" sz="2400" dirty="0" err="1" smtClean="0">
                <a:solidFill>
                  <a:schemeClr val="tx1"/>
                </a:solidFill>
              </a:rPr>
              <a:t>Zimbardo</a:t>
            </a:r>
            <a:r>
              <a:rPr lang="it-IT" sz="2400" dirty="0" smtClean="0">
                <a:solidFill>
                  <a:schemeClr val="tx1"/>
                </a:solidFill>
              </a:rPr>
              <a:t>, 2009)</a:t>
            </a:r>
            <a:endParaRPr lang="it-IT" sz="2400" i="1" dirty="0" smtClean="0">
              <a:solidFill>
                <a:schemeClr val="tx1"/>
              </a:solidFill>
            </a:endParaRPr>
          </a:p>
          <a:p>
            <a:pPr marL="0" indent="0">
              <a:buNone/>
            </a:pPr>
            <a:endParaRPr lang="it-IT" sz="2400" dirty="0" smtClean="0">
              <a:solidFill>
                <a:schemeClr val="tx1"/>
              </a:solidFill>
            </a:endParaRPr>
          </a:p>
          <a:p>
            <a:pPr marL="0" indent="0">
              <a:buNone/>
            </a:pPr>
            <a:endParaRPr lang="it-IT" sz="2400" dirty="0">
              <a:solidFill>
                <a:schemeClr val="tx1"/>
              </a:solidFill>
            </a:endParaRPr>
          </a:p>
        </p:txBody>
      </p:sp>
    </p:spTree>
    <p:extLst>
      <p:ext uri="{BB962C8B-B14F-4D97-AF65-F5344CB8AC3E}">
        <p14:creationId xmlns:p14="http://schemas.microsoft.com/office/powerpoint/2010/main" val="35038706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530121" y="533530"/>
            <a:ext cx="10732046" cy="5566329"/>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it-IT" sz="2400" dirty="0" smtClean="0">
                <a:solidFill>
                  <a:srgbClr val="800000"/>
                </a:solidFill>
              </a:rPr>
              <a:t>L’esperimento del Buon Samaritano di </a:t>
            </a:r>
            <a:r>
              <a:rPr lang="it-IT" sz="2400" dirty="0" err="1" smtClean="0">
                <a:solidFill>
                  <a:srgbClr val="800000"/>
                </a:solidFill>
              </a:rPr>
              <a:t>Darley</a:t>
            </a:r>
            <a:r>
              <a:rPr lang="it-IT" sz="2400" dirty="0" smtClean="0">
                <a:solidFill>
                  <a:srgbClr val="800000"/>
                </a:solidFill>
              </a:rPr>
              <a:t> e </a:t>
            </a:r>
            <a:r>
              <a:rPr lang="it-IT" sz="2400" dirty="0" err="1" smtClean="0">
                <a:solidFill>
                  <a:srgbClr val="800000"/>
                </a:solidFill>
              </a:rPr>
              <a:t>Batson</a:t>
            </a:r>
            <a:r>
              <a:rPr lang="it-IT" sz="2400" dirty="0" smtClean="0">
                <a:solidFill>
                  <a:srgbClr val="800000"/>
                </a:solidFill>
              </a:rPr>
              <a:t> (1973):</a:t>
            </a:r>
          </a:p>
          <a:p>
            <a:pPr marL="0" indent="0">
              <a:buFont typeface="Calibri" panose="020F0502020204030204" pitchFamily="34" charset="0"/>
              <a:buNone/>
            </a:pPr>
            <a:r>
              <a:rPr lang="it-IT" sz="2400" i="1" dirty="0" smtClean="0">
                <a:solidFill>
                  <a:schemeClr val="tx1"/>
                </a:solidFill>
              </a:rPr>
              <a:t>Fino a che punto la situazione può influenzare il comportamento individuale?</a:t>
            </a:r>
          </a:p>
          <a:p>
            <a:pPr marL="0" indent="0">
              <a:buFont typeface="Calibri" panose="020F0502020204030204" pitchFamily="34" charset="0"/>
              <a:buNone/>
            </a:pPr>
            <a:r>
              <a:rPr lang="it-IT" sz="2400" i="1" dirty="0" smtClean="0">
                <a:solidFill>
                  <a:schemeClr val="tx1"/>
                </a:solidFill>
              </a:rPr>
              <a:t>Che ruolo giocano le inclinazioni personali nella scelta di mettere in atto un comportamento d’aiuto?</a:t>
            </a:r>
          </a:p>
          <a:p>
            <a:pPr marL="0" indent="0">
              <a:buFont typeface="Calibri" panose="020F0502020204030204" pitchFamily="34" charset="0"/>
              <a:buNone/>
            </a:pPr>
            <a:endParaRPr lang="it-IT" sz="2400" dirty="0" smtClean="0">
              <a:solidFill>
                <a:schemeClr val="tx1"/>
              </a:solidFill>
            </a:endParaRPr>
          </a:p>
          <a:p>
            <a:pPr marL="0" indent="0">
              <a:buFont typeface="Calibri" panose="020F0502020204030204" pitchFamily="34" charset="0"/>
              <a:buNone/>
            </a:pPr>
            <a:endParaRPr lang="it-IT" sz="2400" dirty="0">
              <a:solidFill>
                <a:schemeClr val="tx1"/>
              </a:solidFill>
            </a:endParaRPr>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917873" y="2611418"/>
            <a:ext cx="3810000" cy="2771775"/>
          </a:xfrm>
          <a:prstGeom prst="rect">
            <a:avLst/>
          </a:prstGeom>
        </p:spPr>
      </p:pic>
      <p:sp>
        <p:nvSpPr>
          <p:cNvPr id="4" name="Segnaposto contenuto 2"/>
          <p:cNvSpPr txBox="1">
            <a:spLocks/>
          </p:cNvSpPr>
          <p:nvPr/>
        </p:nvSpPr>
        <p:spPr>
          <a:xfrm>
            <a:off x="5115624" y="2604304"/>
            <a:ext cx="6424335" cy="5557778"/>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1527175" indent="-1527175">
              <a:buFont typeface="Calibri" panose="020F0502020204030204" pitchFamily="34" charset="0"/>
              <a:buNone/>
            </a:pPr>
            <a:r>
              <a:rPr lang="it-IT" sz="2400" dirty="0" smtClean="0">
                <a:solidFill>
                  <a:schemeClr val="tx1"/>
                </a:solidFill>
              </a:rPr>
              <a:t>Partecipanti: studenti di teologia</a:t>
            </a:r>
            <a:r>
              <a:rPr lang="it-IT" sz="2400" i="1" dirty="0">
                <a:solidFill>
                  <a:schemeClr val="tx1"/>
                </a:solidFill>
              </a:rPr>
              <a:t> </a:t>
            </a:r>
            <a:r>
              <a:rPr lang="it-IT" sz="2400" dirty="0" smtClean="0">
                <a:solidFill>
                  <a:schemeClr val="tx1"/>
                </a:solidFill>
              </a:rPr>
              <a:t>intenti ad andare ad un seminario su temi religiosi;</a:t>
            </a:r>
          </a:p>
          <a:p>
            <a:pPr marL="1527175" indent="-1527175">
              <a:buFont typeface="Calibri" panose="020F0502020204030204" pitchFamily="34" charset="0"/>
              <a:buNone/>
            </a:pPr>
            <a:endParaRPr lang="it-IT" sz="2400" dirty="0" smtClean="0">
              <a:solidFill>
                <a:schemeClr val="tx1"/>
              </a:solidFill>
            </a:endParaRPr>
          </a:p>
          <a:p>
            <a:pPr marL="1527175" indent="-1527175">
              <a:buFont typeface="Calibri" panose="020F0502020204030204" pitchFamily="34" charset="0"/>
              <a:buNone/>
            </a:pPr>
            <a:r>
              <a:rPr lang="it-IT" sz="2400" dirty="0" smtClean="0">
                <a:solidFill>
                  <a:schemeClr val="tx1"/>
                </a:solidFill>
              </a:rPr>
              <a:t>Condizioni: ritardo e non ritardo;</a:t>
            </a:r>
          </a:p>
          <a:p>
            <a:pPr marL="0" indent="0">
              <a:buFont typeface="Calibri" panose="020F0502020204030204" pitchFamily="34" charset="0"/>
              <a:buNone/>
            </a:pPr>
            <a:endParaRPr lang="it-IT" sz="2400" dirty="0" smtClean="0">
              <a:solidFill>
                <a:schemeClr val="tx1"/>
              </a:solidFill>
            </a:endParaRPr>
          </a:p>
          <a:p>
            <a:pPr marL="1076325" indent="-1076325">
              <a:buFont typeface="Calibri" panose="020F0502020204030204" pitchFamily="34" charset="0"/>
              <a:buNone/>
            </a:pPr>
            <a:r>
              <a:rPr lang="it-IT" sz="2400" dirty="0" smtClean="0">
                <a:solidFill>
                  <a:schemeClr val="tx1"/>
                </a:solidFill>
              </a:rPr>
              <a:t>Risultati: soltanto il 10% dei seminaristi in ritardo decise di soccorrere la vittima, contro il 63% di coloro che non avevano fretta.</a:t>
            </a:r>
            <a:endParaRPr lang="it-IT" sz="2400" dirty="0">
              <a:solidFill>
                <a:schemeClr val="tx1"/>
              </a:solidFill>
            </a:endParaRPr>
          </a:p>
        </p:txBody>
      </p:sp>
    </p:spTree>
    <p:extLst>
      <p:ext uri="{BB962C8B-B14F-4D97-AF65-F5344CB8AC3E}">
        <p14:creationId xmlns:p14="http://schemas.microsoft.com/office/powerpoint/2010/main" val="155488095"/>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483822" y="649276"/>
            <a:ext cx="10732046" cy="5566329"/>
          </a:xfrm>
          <a:prstGeom prst="rect">
            <a:avLst/>
          </a:prstGeom>
        </p:spPr>
        <p:txBody>
          <a:bodyPr>
            <a:normAutofit fontScale="92500"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877887" indent="-342900" algn="just">
              <a:buFont typeface="Arial" panose="020B0604020202020204" pitchFamily="34" charset="0"/>
              <a:buChar char="•"/>
            </a:pPr>
            <a:r>
              <a:rPr lang="it-IT" sz="2400" dirty="0" smtClean="0">
                <a:solidFill>
                  <a:schemeClr val="tx1"/>
                </a:solidFill>
              </a:rPr>
              <a:t>Dalla metà degli anni ‘60 è avvenuta un’enorme crescita dell’interesse per i fattori situazionali che determinano  la decisione di intervenire in situazioni in cui sarebbe necessario un comportamento d’aiuto:</a:t>
            </a:r>
          </a:p>
          <a:p>
            <a:pPr marL="534987" indent="0" algn="just">
              <a:buNone/>
            </a:pPr>
            <a:r>
              <a:rPr lang="it-IT" sz="2400" dirty="0">
                <a:solidFill>
                  <a:schemeClr val="tx1"/>
                </a:solidFill>
              </a:rPr>
              <a:t>	</a:t>
            </a:r>
            <a:r>
              <a:rPr lang="it-IT" sz="2400" dirty="0" smtClean="0">
                <a:solidFill>
                  <a:srgbClr val="800000"/>
                </a:solidFill>
              </a:rPr>
              <a:t>INTERVENTO DELLO SPETTATORE.</a:t>
            </a:r>
          </a:p>
          <a:p>
            <a:pPr marL="534987" indent="0" algn="just">
              <a:buNone/>
            </a:pPr>
            <a:r>
              <a:rPr lang="it-IT" sz="2400" dirty="0" smtClean="0">
                <a:solidFill>
                  <a:schemeClr val="tx1"/>
                </a:solidFill>
              </a:rPr>
              <a:t>Es. Il caso di </a:t>
            </a:r>
            <a:r>
              <a:rPr lang="it-IT" sz="2400" dirty="0" err="1" smtClean="0">
                <a:solidFill>
                  <a:schemeClr val="tx1"/>
                </a:solidFill>
              </a:rPr>
              <a:t>Kitty</a:t>
            </a:r>
            <a:r>
              <a:rPr lang="it-IT" sz="2400" dirty="0" smtClean="0">
                <a:solidFill>
                  <a:schemeClr val="tx1"/>
                </a:solidFill>
              </a:rPr>
              <a:t> Genovese (New York, 1964)</a:t>
            </a:r>
          </a:p>
          <a:p>
            <a:pPr marL="534987" indent="0" algn="just">
              <a:buNone/>
            </a:pPr>
            <a:endParaRPr lang="it-IT" sz="2400" dirty="0" smtClean="0">
              <a:solidFill>
                <a:schemeClr val="tx1"/>
              </a:solidFill>
            </a:endParaRPr>
          </a:p>
          <a:p>
            <a:pPr marL="534987" indent="0" algn="just">
              <a:buNone/>
            </a:pPr>
            <a:r>
              <a:rPr lang="it-IT" sz="2400" dirty="0" smtClean="0">
                <a:solidFill>
                  <a:srgbClr val="800000"/>
                </a:solidFill>
              </a:rPr>
              <a:t>MODELLO COGNITIVO DI LATANE’ E DARLEY</a:t>
            </a:r>
          </a:p>
          <a:p>
            <a:pPr marL="534987" indent="0" algn="just">
              <a:buNone/>
            </a:pPr>
            <a:r>
              <a:rPr lang="it-IT" sz="2400" dirty="0" smtClean="0">
                <a:solidFill>
                  <a:srgbClr val="800000"/>
                </a:solidFill>
              </a:rPr>
              <a:t>La decisione di intervenire avviene dopo aver attraversato le seguenti fasi o stadi:</a:t>
            </a:r>
            <a:endParaRPr lang="it-IT" sz="2400" dirty="0" smtClean="0">
              <a:solidFill>
                <a:schemeClr val="tx1"/>
              </a:solidFill>
            </a:endParaRPr>
          </a:p>
          <a:p>
            <a:pPr marL="992187" indent="-457200" algn="just">
              <a:buAutoNum type="arabicParenR"/>
            </a:pPr>
            <a:r>
              <a:rPr lang="it-IT" sz="2400" dirty="0" smtClean="0">
                <a:solidFill>
                  <a:schemeClr val="tx1"/>
                </a:solidFill>
              </a:rPr>
              <a:t>Accorgersi che qualcosa sta accadendo;</a:t>
            </a:r>
          </a:p>
          <a:p>
            <a:pPr marL="992187" indent="-457200" algn="just">
              <a:buAutoNum type="arabicParenR"/>
            </a:pPr>
            <a:r>
              <a:rPr lang="it-IT" sz="2400" dirty="0" smtClean="0">
                <a:solidFill>
                  <a:schemeClr val="tx1"/>
                </a:solidFill>
              </a:rPr>
              <a:t>Interpretare l’evento come emergenza;</a:t>
            </a:r>
          </a:p>
          <a:p>
            <a:pPr marL="992187" indent="-457200" algn="just">
              <a:buAutoNum type="arabicParenR"/>
            </a:pPr>
            <a:r>
              <a:rPr lang="it-IT" sz="2400" dirty="0" smtClean="0">
                <a:solidFill>
                  <a:schemeClr val="tx1"/>
                </a:solidFill>
              </a:rPr>
              <a:t>Assumersi la responsabilità di intervenire;</a:t>
            </a:r>
          </a:p>
          <a:p>
            <a:pPr marL="992187" indent="-457200" algn="just">
              <a:buAutoNum type="arabicParenR"/>
            </a:pPr>
            <a:r>
              <a:rPr lang="it-IT" sz="2400" dirty="0" smtClean="0">
                <a:solidFill>
                  <a:schemeClr val="tx1"/>
                </a:solidFill>
              </a:rPr>
              <a:t>Sapere come aiutare</a:t>
            </a:r>
          </a:p>
          <a:p>
            <a:pPr marL="992187" indent="-457200" algn="just">
              <a:buAutoNum type="arabicParenR"/>
            </a:pPr>
            <a:r>
              <a:rPr lang="it-IT" sz="2400" dirty="0" smtClean="0">
                <a:solidFill>
                  <a:schemeClr val="tx1"/>
                </a:solidFill>
              </a:rPr>
              <a:t>Decidere d’intervenire</a:t>
            </a:r>
          </a:p>
          <a:p>
            <a:pPr marL="0" indent="0">
              <a:buFont typeface="Calibri" panose="020F0502020204030204" pitchFamily="34" charset="0"/>
              <a:buNone/>
            </a:pPr>
            <a:endParaRPr lang="it-IT" sz="2400" dirty="0" smtClean="0">
              <a:solidFill>
                <a:schemeClr val="tx1"/>
              </a:solidFill>
            </a:endParaRPr>
          </a:p>
          <a:p>
            <a:pPr marL="0" indent="0">
              <a:buFont typeface="Calibri" panose="020F0502020204030204" pitchFamily="34" charset="0"/>
              <a:buNone/>
            </a:pPr>
            <a:endParaRPr lang="it-IT" sz="2400" dirty="0">
              <a:solidFill>
                <a:schemeClr val="tx1"/>
              </a:solidFill>
            </a:endParaRPr>
          </a:p>
        </p:txBody>
      </p:sp>
      <p:pic>
        <p:nvPicPr>
          <p:cNvPr id="3" name="Immagine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412427" y="1911064"/>
            <a:ext cx="3803441" cy="1521376"/>
          </a:xfrm>
          <a:prstGeom prst="rect">
            <a:avLst/>
          </a:prstGeom>
        </p:spPr>
      </p:pic>
      <p:sp>
        <p:nvSpPr>
          <p:cNvPr id="4" name="Fumetto 1 3"/>
          <p:cNvSpPr/>
          <p:nvPr/>
        </p:nvSpPr>
        <p:spPr>
          <a:xfrm>
            <a:off x="6548331" y="3680278"/>
            <a:ext cx="1728192" cy="864096"/>
          </a:xfrm>
          <a:prstGeom prst="wedgeRectCallout">
            <a:avLst>
              <a:gd name="adj1" fmla="val -71539"/>
              <a:gd name="adj2" fmla="val 1211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dirty="0" smtClean="0">
                <a:solidFill>
                  <a:schemeClr val="tx1"/>
                </a:solidFill>
              </a:rPr>
              <a:t>IGNORANZA COLLETTIVA</a:t>
            </a:r>
            <a:endParaRPr lang="it-IT" sz="1500" dirty="0">
              <a:solidFill>
                <a:schemeClr val="tx1"/>
              </a:solidFill>
            </a:endParaRPr>
          </a:p>
        </p:txBody>
      </p:sp>
      <p:sp>
        <p:nvSpPr>
          <p:cNvPr id="5" name="Fumetto 1 4"/>
          <p:cNvSpPr/>
          <p:nvPr/>
        </p:nvSpPr>
        <p:spPr>
          <a:xfrm>
            <a:off x="8520361" y="4112326"/>
            <a:ext cx="1728192" cy="864096"/>
          </a:xfrm>
          <a:prstGeom prst="wedgeRectCallout">
            <a:avLst>
              <a:gd name="adj1" fmla="val -170390"/>
              <a:gd name="adj2" fmla="val 42658"/>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dirty="0" smtClean="0">
                <a:solidFill>
                  <a:schemeClr val="tx1"/>
                </a:solidFill>
              </a:rPr>
              <a:t>DIFFUSIONE RESPONSABILITÀ</a:t>
            </a:r>
            <a:endParaRPr lang="it-IT" sz="1500" dirty="0">
              <a:solidFill>
                <a:schemeClr val="tx1"/>
              </a:solidFill>
            </a:endParaRPr>
          </a:p>
        </p:txBody>
      </p:sp>
      <p:sp>
        <p:nvSpPr>
          <p:cNvPr id="6" name="Fumetto 1 5"/>
          <p:cNvSpPr/>
          <p:nvPr/>
        </p:nvSpPr>
        <p:spPr>
          <a:xfrm>
            <a:off x="5362178" y="5281966"/>
            <a:ext cx="1728192" cy="864096"/>
          </a:xfrm>
          <a:prstGeom prst="wedgeRectCallout">
            <a:avLst>
              <a:gd name="adj1" fmla="val -105516"/>
              <a:gd name="adj2" fmla="val 14971"/>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it-IT" sz="1500" dirty="0" smtClean="0">
                <a:solidFill>
                  <a:schemeClr val="tx1"/>
                </a:solidFill>
              </a:rPr>
              <a:t>TIMORE DELLA VALUTAZIONE</a:t>
            </a:r>
            <a:endParaRPr lang="it-IT" sz="1500" dirty="0">
              <a:solidFill>
                <a:schemeClr val="tx1"/>
              </a:solidFill>
            </a:endParaRPr>
          </a:p>
        </p:txBody>
      </p:sp>
    </p:spTree>
    <p:extLst>
      <p:ext uri="{BB962C8B-B14F-4D97-AF65-F5344CB8AC3E}">
        <p14:creationId xmlns:p14="http://schemas.microsoft.com/office/powerpoint/2010/main" val="63375057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800000"/>
                </a:solidFill>
              </a:rPr>
              <a:t>Argomenti della lezione:</a:t>
            </a:r>
            <a:endParaRPr lang="it-IT" dirty="0">
              <a:solidFill>
                <a:srgbClr val="800000"/>
              </a:solidFill>
            </a:endParaRPr>
          </a:p>
        </p:txBody>
      </p:sp>
      <p:sp>
        <p:nvSpPr>
          <p:cNvPr id="4" name="Rettangolo 3"/>
          <p:cNvSpPr/>
          <p:nvPr/>
        </p:nvSpPr>
        <p:spPr>
          <a:xfrm>
            <a:off x="1457325" y="2092315"/>
            <a:ext cx="6096000" cy="3416320"/>
          </a:xfrm>
          <a:prstGeom prst="rect">
            <a:avLst/>
          </a:prstGeom>
        </p:spPr>
        <p:txBody>
          <a:bodyPr>
            <a:spAutoFit/>
          </a:bodyPr>
          <a:lstStyle/>
          <a:p>
            <a:pPr>
              <a:buFont typeface="Courier New" panose="02070309020205020404" pitchFamily="49" charset="0"/>
              <a:buChar char="o"/>
            </a:pPr>
            <a:r>
              <a:rPr lang="it-IT" sz="2000" b="1" dirty="0"/>
              <a:t>Definire il comportamento </a:t>
            </a:r>
            <a:r>
              <a:rPr lang="it-IT" sz="2000" b="1" dirty="0" err="1"/>
              <a:t>prosociale</a:t>
            </a:r>
            <a:endParaRPr lang="it-IT" sz="2000" b="1" dirty="0"/>
          </a:p>
          <a:p>
            <a:pPr>
              <a:buFont typeface="Courier New" panose="02070309020205020404" pitchFamily="49" charset="0"/>
              <a:buChar char="o"/>
            </a:pPr>
            <a:r>
              <a:rPr lang="it-IT" sz="2000" dirty="0"/>
              <a:t> </a:t>
            </a:r>
            <a:r>
              <a:rPr lang="it-IT" sz="2000" b="1" dirty="0"/>
              <a:t>Le origini del comportamento </a:t>
            </a:r>
            <a:r>
              <a:rPr lang="it-IT" sz="2000" b="1" dirty="0" err="1"/>
              <a:t>prosociale</a:t>
            </a:r>
            <a:r>
              <a:rPr lang="it-IT" sz="2000" b="1" dirty="0"/>
              <a:t>:</a:t>
            </a:r>
          </a:p>
          <a:p>
            <a:pPr lvl="1">
              <a:buFont typeface="Arial" panose="020B0604020202020204" pitchFamily="34" charset="0"/>
              <a:buChar char="•"/>
            </a:pPr>
            <a:r>
              <a:rPr lang="it-IT" sz="2000" dirty="0"/>
              <a:t> Prospettiva evoluzionistica</a:t>
            </a:r>
          </a:p>
          <a:p>
            <a:pPr lvl="1">
              <a:buFont typeface="Arial" panose="020B0604020202020204" pitchFamily="34" charset="0"/>
              <a:buChar char="•"/>
            </a:pPr>
            <a:r>
              <a:rPr lang="it-IT" sz="2000" dirty="0"/>
              <a:t> Norme Sociali</a:t>
            </a:r>
          </a:p>
          <a:p>
            <a:pPr lvl="1">
              <a:buFont typeface="Arial" panose="020B0604020202020204" pitchFamily="34" charset="0"/>
              <a:buChar char="•"/>
            </a:pPr>
            <a:r>
              <a:rPr lang="it-IT" sz="2000" dirty="0"/>
              <a:t> Modellamento</a:t>
            </a:r>
          </a:p>
          <a:p>
            <a:pPr marL="180975" lvl="1" indent="-180975">
              <a:lnSpc>
                <a:spcPct val="150000"/>
              </a:lnSpc>
              <a:buFont typeface="Courier New" panose="02070309020205020404" pitchFamily="49" charset="0"/>
              <a:buChar char="o"/>
            </a:pPr>
            <a:r>
              <a:rPr lang="it-IT" sz="2000" dirty="0"/>
              <a:t> </a:t>
            </a:r>
            <a:r>
              <a:rPr lang="it-IT" sz="2000" b="1" dirty="0"/>
              <a:t>L’influenza della situazione:</a:t>
            </a:r>
          </a:p>
          <a:p>
            <a:pPr marL="444500" lvl="1" indent="-263525">
              <a:buFont typeface="Arial" panose="020B0604020202020204" pitchFamily="34" charset="0"/>
              <a:buChar char="•"/>
            </a:pPr>
            <a:r>
              <a:rPr lang="it-IT" sz="2000" dirty="0"/>
              <a:t> Il modello di </a:t>
            </a:r>
            <a:r>
              <a:rPr lang="it-IT" sz="2000" dirty="0" err="1"/>
              <a:t>Latané</a:t>
            </a:r>
            <a:r>
              <a:rPr lang="it-IT" sz="2000" dirty="0"/>
              <a:t> e </a:t>
            </a:r>
            <a:r>
              <a:rPr lang="it-IT" sz="2000" dirty="0" err="1"/>
              <a:t>Darley</a:t>
            </a:r>
            <a:endParaRPr lang="it-IT" sz="2000" dirty="0"/>
          </a:p>
          <a:p>
            <a:pPr marL="444500" lvl="1" indent="-263525">
              <a:buFont typeface="Arial" panose="020B0604020202020204" pitchFamily="34" charset="0"/>
              <a:buChar char="•"/>
            </a:pPr>
            <a:r>
              <a:rPr lang="it-IT" sz="2000" dirty="0"/>
              <a:t> L’effetto testimone</a:t>
            </a:r>
          </a:p>
          <a:p>
            <a:pPr marL="444500" lvl="1" indent="-263525">
              <a:lnSpc>
                <a:spcPct val="100000"/>
              </a:lnSpc>
              <a:buFont typeface="Arial" panose="020B0604020202020204" pitchFamily="34" charset="0"/>
              <a:buChar char="•"/>
            </a:pPr>
            <a:r>
              <a:rPr lang="it-IT" sz="2000" dirty="0"/>
              <a:t> Il modello di </a:t>
            </a:r>
            <a:r>
              <a:rPr lang="it-IT" sz="2000" dirty="0" err="1"/>
              <a:t>Piliavin</a:t>
            </a:r>
            <a:endParaRPr lang="it-IT" sz="2000" dirty="0"/>
          </a:p>
          <a:p>
            <a:pPr marL="180975" lvl="1" indent="-180975">
              <a:lnSpc>
                <a:spcPct val="150000"/>
              </a:lnSpc>
              <a:buFont typeface="Courier New" panose="02070309020205020404" pitchFamily="49" charset="0"/>
              <a:buChar char="o"/>
            </a:pPr>
            <a:r>
              <a:rPr lang="it-IT" sz="2000" dirty="0"/>
              <a:t> </a:t>
            </a:r>
            <a:r>
              <a:rPr lang="it-IT" sz="2000" b="1" dirty="0"/>
              <a:t>Determinanti centrate sulla persona</a:t>
            </a:r>
          </a:p>
        </p:txBody>
      </p:sp>
    </p:spTree>
    <p:extLst>
      <p:ext uri="{BB962C8B-B14F-4D97-AF65-F5344CB8AC3E}">
        <p14:creationId xmlns:p14="http://schemas.microsoft.com/office/powerpoint/2010/main" val="33538305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483822" y="649276"/>
            <a:ext cx="10732046" cy="5566329"/>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534987" indent="0" algn="just">
              <a:buNone/>
            </a:pPr>
            <a:r>
              <a:rPr lang="it-IT" sz="2400" dirty="0" smtClean="0">
                <a:solidFill>
                  <a:srgbClr val="800000"/>
                </a:solidFill>
              </a:rPr>
              <a:t>APATIA DELLO SPETTATORE: l’effetto testimone </a:t>
            </a:r>
          </a:p>
          <a:p>
            <a:pPr marL="534987" indent="0" algn="just">
              <a:buNone/>
            </a:pPr>
            <a:r>
              <a:rPr lang="it-IT" sz="2400" dirty="0" smtClean="0">
                <a:solidFill>
                  <a:schemeClr val="tx1"/>
                </a:solidFill>
              </a:rPr>
              <a:t>In situazioni di emergenza, un maggiore numero di persone fisicamente presenti è associato a una minore probabilità di intervento da parte dello spettatore.</a:t>
            </a:r>
          </a:p>
          <a:p>
            <a:pPr marL="534987" indent="0" algn="just">
              <a:buNone/>
            </a:pPr>
            <a:r>
              <a:rPr lang="it-IT" sz="2400" dirty="0" smtClean="0">
                <a:solidFill>
                  <a:srgbClr val="800000"/>
                </a:solidFill>
              </a:rPr>
              <a:t>L’esperimento di </a:t>
            </a:r>
            <a:r>
              <a:rPr lang="it-IT" sz="2400" dirty="0" err="1" smtClean="0">
                <a:solidFill>
                  <a:srgbClr val="800000"/>
                </a:solidFill>
              </a:rPr>
              <a:t>Darley</a:t>
            </a:r>
            <a:r>
              <a:rPr lang="it-IT" sz="2400" dirty="0" smtClean="0">
                <a:solidFill>
                  <a:srgbClr val="800000"/>
                </a:solidFill>
              </a:rPr>
              <a:t> e </a:t>
            </a:r>
            <a:r>
              <a:rPr lang="it-IT" sz="2400" dirty="0" err="1" smtClean="0">
                <a:solidFill>
                  <a:srgbClr val="800000"/>
                </a:solidFill>
              </a:rPr>
              <a:t>Latané</a:t>
            </a:r>
            <a:r>
              <a:rPr lang="it-IT" sz="2400" dirty="0" smtClean="0">
                <a:solidFill>
                  <a:srgbClr val="800000"/>
                </a:solidFill>
              </a:rPr>
              <a:t> (1968)</a:t>
            </a:r>
          </a:p>
          <a:p>
            <a:pPr marL="0" indent="0">
              <a:buFont typeface="Calibri" panose="020F0502020204030204" pitchFamily="34" charset="0"/>
              <a:buNone/>
            </a:pPr>
            <a:endParaRPr lang="it-IT" sz="2400" dirty="0">
              <a:solidFill>
                <a:schemeClr val="tx1"/>
              </a:solidFill>
            </a:endParaRPr>
          </a:p>
        </p:txBody>
      </p:sp>
      <p:pic>
        <p:nvPicPr>
          <p:cNvPr id="4" name="Immagin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7203633" y="2567409"/>
            <a:ext cx="4232154" cy="3123330"/>
          </a:xfrm>
          <a:prstGeom prst="rect">
            <a:avLst/>
          </a:prstGeom>
        </p:spPr>
      </p:pic>
      <p:sp>
        <p:nvSpPr>
          <p:cNvPr id="5" name="Segnaposto contenuto 2"/>
          <p:cNvSpPr txBox="1">
            <a:spLocks/>
          </p:cNvSpPr>
          <p:nvPr/>
        </p:nvSpPr>
        <p:spPr>
          <a:xfrm>
            <a:off x="513080" y="2660007"/>
            <a:ext cx="6470634" cy="3495554"/>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it-IT" sz="2400" dirty="0" smtClean="0">
                <a:solidFill>
                  <a:schemeClr val="tx1"/>
                </a:solidFill>
              </a:rPr>
              <a:t>I partecipanti assistevano ad una crisi respiratoria di un complice (attraverso un interfono).</a:t>
            </a:r>
          </a:p>
          <a:p>
            <a:pPr marL="1527175" indent="-1527175">
              <a:buFont typeface="Calibri" panose="020F0502020204030204" pitchFamily="34" charset="0"/>
              <a:buNone/>
            </a:pPr>
            <a:r>
              <a:rPr lang="it-IT" sz="2400" dirty="0" smtClean="0">
                <a:solidFill>
                  <a:schemeClr val="tx1"/>
                </a:solidFill>
              </a:rPr>
              <a:t>3 Condizioni: 6, 3, 2 persone;</a:t>
            </a:r>
          </a:p>
          <a:p>
            <a:pPr marL="0" indent="0">
              <a:buFont typeface="Calibri" panose="020F0502020204030204" pitchFamily="34" charset="0"/>
              <a:buNone/>
            </a:pPr>
            <a:endParaRPr lang="it-IT" sz="2400" dirty="0" smtClean="0">
              <a:solidFill>
                <a:schemeClr val="tx1"/>
              </a:solidFill>
            </a:endParaRPr>
          </a:p>
          <a:p>
            <a:pPr marL="1076325" indent="-1076325">
              <a:buFont typeface="Calibri" panose="020F0502020204030204" pitchFamily="34" charset="0"/>
              <a:buNone/>
            </a:pPr>
            <a:r>
              <a:rPr lang="it-IT" sz="2400" dirty="0" smtClean="0">
                <a:solidFill>
                  <a:schemeClr val="tx1"/>
                </a:solidFill>
              </a:rPr>
              <a:t>Risultati: il 69% dei partecipanti nella condizione di 6 persone restavano inerti, contro il 38% nel gruppo da 3 e il 15% nel gruppo da 2.</a:t>
            </a:r>
            <a:endParaRPr lang="it-IT" sz="2400" dirty="0">
              <a:solidFill>
                <a:schemeClr val="tx1"/>
              </a:solidFill>
            </a:endParaRPr>
          </a:p>
        </p:txBody>
      </p:sp>
      <p:sp>
        <p:nvSpPr>
          <p:cNvPr id="3" name="Rettangolo 2"/>
          <p:cNvSpPr/>
          <p:nvPr/>
        </p:nvSpPr>
        <p:spPr>
          <a:xfrm>
            <a:off x="936565" y="5846273"/>
            <a:ext cx="5052602" cy="369332"/>
          </a:xfrm>
          <a:prstGeom prst="rect">
            <a:avLst/>
          </a:prstGeom>
        </p:spPr>
        <p:txBody>
          <a:bodyPr wrap="none">
            <a:spAutoFit/>
          </a:bodyPr>
          <a:lstStyle/>
          <a:p>
            <a:r>
              <a:rPr lang="it-IT" dirty="0"/>
              <a:t>https://www.youtube.com/watch?v=wW2xszD-zBM</a:t>
            </a:r>
          </a:p>
        </p:txBody>
      </p:sp>
    </p:spTree>
    <p:extLst>
      <p:ext uri="{BB962C8B-B14F-4D97-AF65-F5344CB8AC3E}">
        <p14:creationId xmlns:p14="http://schemas.microsoft.com/office/powerpoint/2010/main" val="353127336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Shape 65"/>
          <p:cNvSpPr txBox="1"/>
          <p:nvPr/>
        </p:nvSpPr>
        <p:spPr>
          <a:xfrm>
            <a:off x="962574" y="1698925"/>
            <a:ext cx="9732433" cy="375900"/>
          </a:xfrm>
          <a:prstGeom prst="rect">
            <a:avLst/>
          </a:prstGeom>
        </p:spPr>
        <p:txBody>
          <a:bodyPr lIns="91425" tIns="91425" rIns="91425" bIns="91425" anchor="t" anchorCtr="0">
            <a:noAutofit/>
          </a:bodyPr>
          <a:lstStyle/>
          <a:p>
            <a:pPr marL="342900" lvl="0" indent="-342900" rtl="0">
              <a:buClr>
                <a:srgbClr val="800000"/>
              </a:buClr>
              <a:buFont typeface="Arial" panose="020B0604020202020204" pitchFamily="34" charset="0"/>
              <a:buChar char="•"/>
            </a:pPr>
            <a:r>
              <a:rPr lang="it" sz="2400" dirty="0" smtClean="0">
                <a:sym typeface="Georgia"/>
              </a:rPr>
              <a:t>Diffusione della responsabilità: «ci avrà già pensato qualcun altro»; </a:t>
            </a:r>
            <a:endParaRPr lang="it" sz="2400" dirty="0">
              <a:sym typeface="Georgia"/>
            </a:endParaRPr>
          </a:p>
        </p:txBody>
      </p:sp>
      <p:sp>
        <p:nvSpPr>
          <p:cNvPr id="7" name="Shape 66"/>
          <p:cNvSpPr txBox="1"/>
          <p:nvPr/>
        </p:nvSpPr>
        <p:spPr>
          <a:xfrm>
            <a:off x="962574" y="2383800"/>
            <a:ext cx="10102823" cy="375900"/>
          </a:xfrm>
          <a:prstGeom prst="rect">
            <a:avLst/>
          </a:prstGeom>
        </p:spPr>
        <p:txBody>
          <a:bodyPr lIns="91425" tIns="91425" rIns="91425" bIns="91425" anchor="t" anchorCtr="0">
            <a:noAutofit/>
          </a:bodyPr>
          <a:lstStyle/>
          <a:p>
            <a:pPr marL="342900" lvl="0" indent="-342900" rtl="0">
              <a:buClr>
                <a:srgbClr val="800000"/>
              </a:buClr>
              <a:buFont typeface="Arial" panose="020B0604020202020204" pitchFamily="34" charset="0"/>
              <a:buChar char="•"/>
            </a:pPr>
            <a:r>
              <a:rPr lang="it" sz="2400" dirty="0">
                <a:sym typeface="Georgia"/>
              </a:rPr>
              <a:t>Influenza sociale e ignoranza </a:t>
            </a:r>
            <a:r>
              <a:rPr lang="it" sz="2400" dirty="0" smtClean="0">
                <a:sym typeface="Georgia"/>
              </a:rPr>
              <a:t>collettiva: osservando l’inerzia altrui l’individuo inferisce che non c’è nulla di cui preoccuparsi;</a:t>
            </a:r>
            <a:endParaRPr lang="it" sz="2400" dirty="0">
              <a:sym typeface="Georgia"/>
            </a:endParaRPr>
          </a:p>
        </p:txBody>
      </p:sp>
      <p:sp>
        <p:nvSpPr>
          <p:cNvPr id="8" name="Shape 67"/>
          <p:cNvSpPr txBox="1"/>
          <p:nvPr/>
        </p:nvSpPr>
        <p:spPr>
          <a:xfrm>
            <a:off x="962574" y="3954250"/>
            <a:ext cx="10102823" cy="375900"/>
          </a:xfrm>
          <a:prstGeom prst="rect">
            <a:avLst/>
          </a:prstGeom>
        </p:spPr>
        <p:txBody>
          <a:bodyPr lIns="91425" tIns="91425" rIns="91425" bIns="91425" anchor="t" anchorCtr="0">
            <a:noAutofit/>
          </a:bodyPr>
          <a:lstStyle/>
          <a:p>
            <a:pPr marL="342900" lvl="0" indent="-342900" rtl="0">
              <a:buClr>
                <a:srgbClr val="800000"/>
              </a:buClr>
              <a:buFont typeface="Arial" panose="020B0604020202020204" pitchFamily="34" charset="0"/>
              <a:buChar char="•"/>
            </a:pPr>
            <a:r>
              <a:rPr lang="it" sz="2400" dirty="0">
                <a:sym typeface="Georgia"/>
              </a:rPr>
              <a:t>Confusione di </a:t>
            </a:r>
            <a:r>
              <a:rPr lang="it" sz="2400" dirty="0" smtClean="0">
                <a:sym typeface="Georgia"/>
              </a:rPr>
              <a:t>responsabilità (Petty </a:t>
            </a:r>
            <a:r>
              <a:rPr lang="it" sz="2400" dirty="0">
                <a:sym typeface="Georgia"/>
              </a:rPr>
              <a:t>e </a:t>
            </a:r>
            <a:r>
              <a:rPr lang="it" sz="2400" dirty="0" smtClean="0">
                <a:sym typeface="Georgia"/>
              </a:rPr>
              <a:t>Cacioppo, 1986):</a:t>
            </a:r>
          </a:p>
          <a:p>
            <a:pPr lvl="0" rtl="0">
              <a:buNone/>
            </a:pPr>
            <a:r>
              <a:rPr lang="it" sz="2400" dirty="0" smtClean="0">
                <a:sym typeface="Georgia"/>
              </a:rPr>
              <a:t>il timore di essere scambiati per i responsabili dell’accaduto frena l’intervento;</a:t>
            </a:r>
            <a:endParaRPr lang="it" sz="2400" dirty="0">
              <a:sym typeface="Georgia"/>
            </a:endParaRPr>
          </a:p>
        </p:txBody>
      </p:sp>
      <p:sp>
        <p:nvSpPr>
          <p:cNvPr id="9" name="Shape 68"/>
          <p:cNvSpPr txBox="1"/>
          <p:nvPr/>
        </p:nvSpPr>
        <p:spPr>
          <a:xfrm>
            <a:off x="962575" y="3269375"/>
            <a:ext cx="10102822" cy="375900"/>
          </a:xfrm>
          <a:prstGeom prst="rect">
            <a:avLst/>
          </a:prstGeom>
        </p:spPr>
        <p:txBody>
          <a:bodyPr lIns="91425" tIns="91425" rIns="91425" bIns="91425" anchor="t" anchorCtr="0">
            <a:noAutofit/>
          </a:bodyPr>
          <a:lstStyle/>
          <a:p>
            <a:pPr marL="342900" lvl="0" indent="-342900" rtl="0">
              <a:buClr>
                <a:srgbClr val="800000"/>
              </a:buClr>
              <a:buFont typeface="Arial" panose="020B0604020202020204" pitchFamily="34" charset="0"/>
              <a:buChar char="•"/>
            </a:pPr>
            <a:r>
              <a:rPr lang="it" sz="2400" dirty="0" smtClean="0">
                <a:sym typeface="Georgia"/>
              </a:rPr>
              <a:t>Inibizione da pubblico: timore </a:t>
            </a:r>
            <a:r>
              <a:rPr lang="it" sz="2400" dirty="0">
                <a:sym typeface="Georgia"/>
              </a:rPr>
              <a:t>del </a:t>
            </a:r>
            <a:r>
              <a:rPr lang="it" sz="2400" dirty="0" smtClean="0">
                <a:sym typeface="Georgia"/>
              </a:rPr>
              <a:t>giudizio altrui;</a:t>
            </a:r>
            <a:endParaRPr lang="it" sz="2400" dirty="0">
              <a:sym typeface="Georgia"/>
            </a:endParaRPr>
          </a:p>
        </p:txBody>
      </p:sp>
      <p:sp>
        <p:nvSpPr>
          <p:cNvPr id="3" name="Rettangolo 2"/>
          <p:cNvSpPr/>
          <p:nvPr/>
        </p:nvSpPr>
        <p:spPr>
          <a:xfrm>
            <a:off x="479826" y="727585"/>
            <a:ext cx="10697928" cy="461665"/>
          </a:xfrm>
          <a:prstGeom prst="rect">
            <a:avLst/>
          </a:prstGeom>
        </p:spPr>
        <p:txBody>
          <a:bodyPr wrap="square">
            <a:spAutoFit/>
          </a:bodyPr>
          <a:lstStyle/>
          <a:p>
            <a:pPr marL="534987" indent="0" algn="just">
              <a:buNone/>
            </a:pPr>
            <a:r>
              <a:rPr lang="it-IT" sz="2400" dirty="0" smtClean="0">
                <a:solidFill>
                  <a:srgbClr val="800000"/>
                </a:solidFill>
              </a:rPr>
              <a:t>Processi alla base dell’apatia dello spettatore:</a:t>
            </a:r>
            <a:endParaRPr lang="it-IT" sz="2400" dirty="0">
              <a:solidFill>
                <a:srgbClr val="800000"/>
              </a:solidFill>
            </a:endParaRPr>
          </a:p>
        </p:txBody>
      </p:sp>
    </p:spTree>
    <p:extLst>
      <p:ext uri="{BB962C8B-B14F-4D97-AF65-F5344CB8AC3E}">
        <p14:creationId xmlns:p14="http://schemas.microsoft.com/office/powerpoint/2010/main" val="174692451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Shape 78"/>
          <p:cNvPicPr preferRelativeResize="0"/>
          <p:nvPr/>
        </p:nvPicPr>
        <p:blipFill>
          <a:blip r:embed="rId2"/>
          <a:stretch>
            <a:fillRect/>
          </a:stretch>
        </p:blipFill>
        <p:spPr>
          <a:xfrm>
            <a:off x="126718" y="187833"/>
            <a:ext cx="6201768" cy="5261213"/>
          </a:xfrm>
          <a:prstGeom prst="rect">
            <a:avLst/>
          </a:prstGeom>
        </p:spPr>
      </p:pic>
      <p:sp>
        <p:nvSpPr>
          <p:cNvPr id="3" name="Shape 75"/>
          <p:cNvSpPr txBox="1"/>
          <p:nvPr/>
        </p:nvSpPr>
        <p:spPr>
          <a:xfrm>
            <a:off x="7186780" y="2818440"/>
            <a:ext cx="3913342" cy="375900"/>
          </a:xfrm>
          <a:prstGeom prst="rect">
            <a:avLst/>
          </a:prstGeom>
        </p:spPr>
        <p:txBody>
          <a:bodyPr lIns="91425" tIns="91425" rIns="91425" bIns="91425" anchor="t" anchorCtr="0">
            <a:noAutofit/>
          </a:bodyPr>
          <a:lstStyle/>
          <a:p>
            <a:pPr lvl="0" rtl="0">
              <a:buNone/>
            </a:pPr>
            <a:r>
              <a:rPr lang="it" sz="2400" dirty="0">
                <a:sym typeface="Georgia"/>
              </a:rPr>
              <a:t>Strutture di conoscenza</a:t>
            </a:r>
          </a:p>
        </p:txBody>
      </p:sp>
      <p:sp>
        <p:nvSpPr>
          <p:cNvPr id="4" name="Shape 76"/>
          <p:cNvSpPr txBox="1"/>
          <p:nvPr/>
        </p:nvSpPr>
        <p:spPr>
          <a:xfrm>
            <a:off x="6080329" y="4271337"/>
            <a:ext cx="5417190" cy="1479899"/>
          </a:xfrm>
          <a:prstGeom prst="rect">
            <a:avLst/>
          </a:prstGeom>
        </p:spPr>
        <p:txBody>
          <a:bodyPr lIns="91425" tIns="91425" rIns="91425" bIns="91425" anchor="ctr" anchorCtr="0">
            <a:noAutofit/>
          </a:bodyPr>
          <a:lstStyle/>
          <a:p>
            <a:pPr lvl="0" algn="just" rtl="0">
              <a:buNone/>
            </a:pPr>
            <a:r>
              <a:rPr lang="it" sz="2400" dirty="0">
                <a:sym typeface="Georgia"/>
              </a:rPr>
              <a:t>Le strutture di conoscenza sono come delle mappe in cui determinati concetti e significati sono collegati e associati tra loro come in una rete.</a:t>
            </a:r>
          </a:p>
        </p:txBody>
      </p:sp>
      <p:cxnSp>
        <p:nvCxnSpPr>
          <p:cNvPr id="5" name="Shape 77"/>
          <p:cNvCxnSpPr/>
          <p:nvPr/>
        </p:nvCxnSpPr>
        <p:spPr>
          <a:xfrm>
            <a:off x="8788924" y="3419038"/>
            <a:ext cx="0" cy="852299"/>
          </a:xfrm>
          <a:prstGeom prst="straightConnector1">
            <a:avLst/>
          </a:prstGeom>
          <a:noFill/>
          <a:ln w="19050" cap="flat">
            <a:solidFill>
              <a:schemeClr val="dk2"/>
            </a:solidFill>
            <a:prstDash val="solid"/>
            <a:round/>
            <a:headEnd type="none" w="lg" len="lg"/>
            <a:tailEnd type="triangle" w="lg" len="lg"/>
          </a:ln>
        </p:spPr>
      </p:cxnSp>
      <p:cxnSp>
        <p:nvCxnSpPr>
          <p:cNvPr id="6" name="Shape 79"/>
          <p:cNvCxnSpPr/>
          <p:nvPr/>
        </p:nvCxnSpPr>
        <p:spPr>
          <a:xfrm>
            <a:off x="8779325" y="2214839"/>
            <a:ext cx="9599" cy="518700"/>
          </a:xfrm>
          <a:prstGeom prst="straightConnector1">
            <a:avLst/>
          </a:prstGeom>
          <a:noFill/>
          <a:ln w="19050" cap="flat">
            <a:solidFill>
              <a:schemeClr val="dk2"/>
            </a:solidFill>
            <a:prstDash val="solid"/>
            <a:round/>
            <a:headEnd type="none" w="lg" len="lg"/>
            <a:tailEnd type="triangle" w="lg" len="lg"/>
          </a:ln>
        </p:spPr>
      </p:cxnSp>
      <p:sp>
        <p:nvSpPr>
          <p:cNvPr id="7" name="Shape 74"/>
          <p:cNvSpPr txBox="1"/>
          <p:nvPr/>
        </p:nvSpPr>
        <p:spPr>
          <a:xfrm>
            <a:off x="6513681" y="1608539"/>
            <a:ext cx="4875807" cy="375900"/>
          </a:xfrm>
          <a:prstGeom prst="rect">
            <a:avLst/>
          </a:prstGeom>
        </p:spPr>
        <p:txBody>
          <a:bodyPr lIns="91425" tIns="91425" rIns="91425" bIns="91425" anchor="t" anchorCtr="0">
            <a:noAutofit/>
          </a:bodyPr>
          <a:lstStyle/>
          <a:p>
            <a:pPr lvl="0" rtl="0">
              <a:buNone/>
            </a:pPr>
            <a:r>
              <a:rPr lang="it" sz="2400" dirty="0">
                <a:solidFill>
                  <a:srgbClr val="800000"/>
                </a:solidFill>
                <a:sym typeface="Georgia"/>
              </a:rPr>
              <a:t>La memoria come rete associativa</a:t>
            </a:r>
          </a:p>
        </p:txBody>
      </p:sp>
    </p:spTree>
    <p:extLst>
      <p:ext uri="{BB962C8B-B14F-4D97-AF65-F5344CB8AC3E}">
        <p14:creationId xmlns:p14="http://schemas.microsoft.com/office/powerpoint/2010/main" val="164243281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hape 85"/>
          <p:cNvSpPr txBox="1"/>
          <p:nvPr/>
        </p:nvSpPr>
        <p:spPr>
          <a:xfrm>
            <a:off x="458513" y="2400125"/>
            <a:ext cx="3311699" cy="747900"/>
          </a:xfrm>
          <a:prstGeom prst="rect">
            <a:avLst/>
          </a:prstGeom>
        </p:spPr>
        <p:txBody>
          <a:bodyPr lIns="91425" tIns="91425" rIns="91425" bIns="91425" anchor="t" anchorCtr="0">
            <a:noAutofit/>
          </a:bodyPr>
          <a:lstStyle/>
          <a:p>
            <a:pPr lvl="0" rtl="0">
              <a:buNone/>
            </a:pPr>
            <a:r>
              <a:rPr lang="it" sz="2400" dirty="0">
                <a:sym typeface="Georgia"/>
              </a:rPr>
              <a:t>Priming: </a:t>
            </a:r>
            <a:r>
              <a:rPr lang="it" sz="2400" dirty="0" smtClean="0">
                <a:sym typeface="Georgia"/>
              </a:rPr>
              <a:t>“attivazione </a:t>
            </a:r>
            <a:r>
              <a:rPr lang="it" sz="2400" dirty="0">
                <a:sym typeface="Georgia"/>
              </a:rPr>
              <a:t>casuale di strutture di conoscenza come tratti e stereotipi” Bargh (1996)</a:t>
            </a:r>
          </a:p>
        </p:txBody>
      </p:sp>
      <p:sp>
        <p:nvSpPr>
          <p:cNvPr id="3" name="Shape 86"/>
          <p:cNvSpPr txBox="1"/>
          <p:nvPr/>
        </p:nvSpPr>
        <p:spPr>
          <a:xfrm>
            <a:off x="4124750" y="2024225"/>
            <a:ext cx="1965299" cy="375900"/>
          </a:xfrm>
          <a:prstGeom prst="rect">
            <a:avLst/>
          </a:prstGeom>
        </p:spPr>
        <p:txBody>
          <a:bodyPr lIns="91425" tIns="91425" rIns="91425" bIns="91425" anchor="t" anchorCtr="0">
            <a:noAutofit/>
          </a:bodyPr>
          <a:lstStyle/>
          <a:p>
            <a:pPr lvl="0" rtl="0">
              <a:buNone/>
            </a:pPr>
            <a:r>
              <a:rPr lang="it" sz="2400" dirty="0">
                <a:sym typeface="Georgia"/>
              </a:rPr>
              <a:t>Priming conscio</a:t>
            </a:r>
          </a:p>
        </p:txBody>
      </p:sp>
      <p:sp>
        <p:nvSpPr>
          <p:cNvPr id="4" name="Shape 87"/>
          <p:cNvSpPr txBox="1"/>
          <p:nvPr/>
        </p:nvSpPr>
        <p:spPr>
          <a:xfrm>
            <a:off x="4124737" y="3526275"/>
            <a:ext cx="1831799" cy="375900"/>
          </a:xfrm>
          <a:prstGeom prst="rect">
            <a:avLst/>
          </a:prstGeom>
        </p:spPr>
        <p:txBody>
          <a:bodyPr lIns="91425" tIns="91425" rIns="91425" bIns="91425" anchor="t" anchorCtr="0">
            <a:noAutofit/>
          </a:bodyPr>
          <a:lstStyle/>
          <a:p>
            <a:pPr lvl="0" rtl="0">
              <a:buNone/>
            </a:pPr>
            <a:r>
              <a:rPr lang="it" sz="2400" dirty="0">
                <a:sym typeface="Georgia"/>
              </a:rPr>
              <a:t>Frequent priming</a:t>
            </a:r>
          </a:p>
        </p:txBody>
      </p:sp>
      <p:cxnSp>
        <p:nvCxnSpPr>
          <p:cNvPr id="5" name="Shape 88"/>
          <p:cNvCxnSpPr/>
          <p:nvPr/>
        </p:nvCxnSpPr>
        <p:spPr>
          <a:xfrm>
            <a:off x="5452975" y="3457525"/>
            <a:ext cx="6000" cy="1152299"/>
          </a:xfrm>
          <a:prstGeom prst="straightConnector1">
            <a:avLst/>
          </a:prstGeom>
          <a:noFill/>
          <a:ln w="19050" cap="flat">
            <a:solidFill>
              <a:schemeClr val="dk2"/>
            </a:solidFill>
            <a:prstDash val="solid"/>
            <a:round/>
            <a:headEnd type="none" w="lg" len="lg"/>
            <a:tailEnd type="none" w="lg" len="lg"/>
          </a:ln>
        </p:spPr>
      </p:cxnSp>
      <p:cxnSp>
        <p:nvCxnSpPr>
          <p:cNvPr id="6" name="Shape 89"/>
          <p:cNvCxnSpPr/>
          <p:nvPr/>
        </p:nvCxnSpPr>
        <p:spPr>
          <a:xfrm>
            <a:off x="5471225" y="3784975"/>
            <a:ext cx="594300" cy="0"/>
          </a:xfrm>
          <a:prstGeom prst="straightConnector1">
            <a:avLst/>
          </a:prstGeom>
          <a:noFill/>
          <a:ln w="19050" cap="flat">
            <a:solidFill>
              <a:schemeClr val="dk2"/>
            </a:solidFill>
            <a:prstDash val="solid"/>
            <a:round/>
            <a:headEnd type="none" w="lg" len="lg"/>
            <a:tailEnd type="triangle" w="lg" len="lg"/>
          </a:ln>
        </p:spPr>
      </p:cxnSp>
      <p:cxnSp>
        <p:nvCxnSpPr>
          <p:cNvPr id="7" name="Shape 90"/>
          <p:cNvCxnSpPr/>
          <p:nvPr/>
        </p:nvCxnSpPr>
        <p:spPr>
          <a:xfrm>
            <a:off x="5471225" y="4216400"/>
            <a:ext cx="594300" cy="0"/>
          </a:xfrm>
          <a:prstGeom prst="straightConnector1">
            <a:avLst/>
          </a:prstGeom>
          <a:noFill/>
          <a:ln w="19050" cap="flat">
            <a:solidFill>
              <a:schemeClr val="dk2"/>
            </a:solidFill>
            <a:prstDash val="solid"/>
            <a:round/>
            <a:headEnd type="none" w="lg" len="lg"/>
            <a:tailEnd type="triangle" w="lg" len="lg"/>
          </a:ln>
        </p:spPr>
      </p:cxnSp>
      <p:sp>
        <p:nvSpPr>
          <p:cNvPr id="8" name="Shape 91"/>
          <p:cNvSpPr txBox="1"/>
          <p:nvPr/>
        </p:nvSpPr>
        <p:spPr>
          <a:xfrm>
            <a:off x="6135924" y="3547704"/>
            <a:ext cx="4223417" cy="237271"/>
          </a:xfrm>
          <a:prstGeom prst="rect">
            <a:avLst/>
          </a:prstGeom>
        </p:spPr>
        <p:txBody>
          <a:bodyPr lIns="91425" tIns="91425" rIns="91425" bIns="91425" anchor="t" anchorCtr="0">
            <a:noAutofit/>
          </a:bodyPr>
          <a:lstStyle/>
          <a:p>
            <a:pPr>
              <a:buNone/>
            </a:pPr>
            <a:r>
              <a:rPr lang="it" sz="2400" dirty="0">
                <a:sym typeface="Georgia"/>
              </a:rPr>
              <a:t>I Fase: stimolazione Prime</a:t>
            </a:r>
          </a:p>
        </p:txBody>
      </p:sp>
      <p:sp>
        <p:nvSpPr>
          <p:cNvPr id="9" name="Shape 92"/>
          <p:cNvSpPr txBox="1"/>
          <p:nvPr/>
        </p:nvSpPr>
        <p:spPr>
          <a:xfrm>
            <a:off x="6135925" y="4024025"/>
            <a:ext cx="3013200" cy="263699"/>
          </a:xfrm>
          <a:prstGeom prst="rect">
            <a:avLst/>
          </a:prstGeom>
        </p:spPr>
        <p:txBody>
          <a:bodyPr lIns="91425" tIns="91425" rIns="91425" bIns="91425" anchor="t" anchorCtr="0">
            <a:noAutofit/>
          </a:bodyPr>
          <a:lstStyle/>
          <a:p>
            <a:pPr lvl="0" rtl="0">
              <a:buNone/>
            </a:pPr>
            <a:r>
              <a:rPr lang="it" sz="2400" dirty="0">
                <a:sym typeface="Georgia"/>
              </a:rPr>
              <a:t>II Fase: compito Target</a:t>
            </a:r>
          </a:p>
        </p:txBody>
      </p:sp>
      <p:sp>
        <p:nvSpPr>
          <p:cNvPr id="10" name="Shape 93"/>
          <p:cNvSpPr txBox="1"/>
          <p:nvPr/>
        </p:nvSpPr>
        <p:spPr>
          <a:xfrm>
            <a:off x="5956536" y="2018253"/>
            <a:ext cx="5043873" cy="588800"/>
          </a:xfrm>
          <a:prstGeom prst="rect">
            <a:avLst/>
          </a:prstGeom>
        </p:spPr>
        <p:txBody>
          <a:bodyPr lIns="91425" tIns="91425" rIns="91425" bIns="91425" anchor="t" anchorCtr="0">
            <a:noAutofit/>
          </a:bodyPr>
          <a:lstStyle/>
          <a:p>
            <a:pPr lvl="0" rtl="0">
              <a:buNone/>
            </a:pPr>
            <a:r>
              <a:rPr lang="it" sz="2400" dirty="0">
                <a:sym typeface="Georgia"/>
              </a:rPr>
              <a:t>I soggetti sono consapevoli dello stimolo prime ma non dell’effetto</a:t>
            </a:r>
          </a:p>
        </p:txBody>
      </p:sp>
      <p:sp>
        <p:nvSpPr>
          <p:cNvPr id="11" name="Shape 94"/>
          <p:cNvSpPr/>
          <p:nvPr/>
        </p:nvSpPr>
        <p:spPr>
          <a:xfrm>
            <a:off x="3770212" y="2018253"/>
            <a:ext cx="217799" cy="2513699"/>
          </a:xfrm>
          <a:prstGeom prst="leftBrace">
            <a:avLst>
              <a:gd name="adj1" fmla="val 8333"/>
              <a:gd name="adj2" fmla="val 50000"/>
            </a:avLst>
          </a:prstGeom>
          <a:noFill/>
          <a:ln w="19050" cap="flat">
            <a:solidFill>
              <a:schemeClr val="dk2"/>
            </a:solidFill>
            <a:prstDash val="solid"/>
            <a:round/>
            <a:headEnd type="none" w="med" len="med"/>
            <a:tailEnd type="none" w="med" len="med"/>
          </a:ln>
        </p:spPr>
        <p:txBody>
          <a:bodyPr lIns="91425" tIns="91425" rIns="91425" bIns="91425" anchor="ctr" anchorCtr="0">
            <a:noAutofit/>
          </a:bodyPr>
          <a:lstStyle/>
          <a:p>
            <a:endParaRPr/>
          </a:p>
        </p:txBody>
      </p:sp>
      <p:sp>
        <p:nvSpPr>
          <p:cNvPr id="12" name="Rettangolo 11"/>
          <p:cNvSpPr/>
          <p:nvPr/>
        </p:nvSpPr>
        <p:spPr>
          <a:xfrm>
            <a:off x="104011" y="1016198"/>
            <a:ext cx="10697928" cy="461665"/>
          </a:xfrm>
          <a:prstGeom prst="rect">
            <a:avLst/>
          </a:prstGeom>
        </p:spPr>
        <p:txBody>
          <a:bodyPr wrap="square">
            <a:spAutoFit/>
          </a:bodyPr>
          <a:lstStyle/>
          <a:p>
            <a:pPr marL="534987" indent="0" algn="just">
              <a:buNone/>
            </a:pPr>
            <a:r>
              <a:rPr lang="it-IT" sz="2400" dirty="0" smtClean="0">
                <a:solidFill>
                  <a:srgbClr val="800000"/>
                </a:solidFill>
              </a:rPr>
              <a:t>IL METODO DEL PRIMING:</a:t>
            </a:r>
            <a:endParaRPr lang="it-IT" sz="2400" dirty="0">
              <a:solidFill>
                <a:srgbClr val="800000"/>
              </a:solidFill>
            </a:endParaRPr>
          </a:p>
        </p:txBody>
      </p:sp>
    </p:spTree>
    <p:extLst>
      <p:ext uri="{BB962C8B-B14F-4D97-AF65-F5344CB8AC3E}">
        <p14:creationId xmlns:p14="http://schemas.microsoft.com/office/powerpoint/2010/main" val="91682571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483822" y="649276"/>
            <a:ext cx="10732046" cy="5566329"/>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534987" indent="0" algn="just">
              <a:buNone/>
            </a:pPr>
            <a:r>
              <a:rPr lang="it-IT" sz="2400" dirty="0" smtClean="0">
                <a:solidFill>
                  <a:srgbClr val="800000"/>
                </a:solidFill>
              </a:rPr>
              <a:t>EFFETTO TESTIMONE IMPLICITO (Garcia et al. 2002):</a:t>
            </a:r>
            <a:endParaRPr lang="it-IT" sz="2400" dirty="0">
              <a:solidFill>
                <a:srgbClr val="800000"/>
              </a:solidFill>
            </a:endParaRPr>
          </a:p>
          <a:p>
            <a:pPr lvl="0">
              <a:buNone/>
            </a:pPr>
            <a:r>
              <a:rPr lang="it" sz="2400" dirty="0">
                <a:solidFill>
                  <a:schemeClr val="tx1"/>
                </a:solidFill>
              </a:rPr>
              <a:t>idea: il concetto di gruppo agirebbe come </a:t>
            </a:r>
            <a:r>
              <a:rPr lang="it" sz="2400" i="1" dirty="0">
                <a:solidFill>
                  <a:schemeClr val="tx1"/>
                </a:solidFill>
              </a:rPr>
              <a:t>prime</a:t>
            </a:r>
            <a:r>
              <a:rPr lang="it" sz="2400" dirty="0">
                <a:solidFill>
                  <a:schemeClr val="tx1"/>
                </a:solidFill>
              </a:rPr>
              <a:t> di </a:t>
            </a:r>
            <a:r>
              <a:rPr lang="it" sz="2400" dirty="0" smtClean="0">
                <a:solidFill>
                  <a:schemeClr val="tx1"/>
                </a:solidFill>
              </a:rPr>
              <a:t>irresponsabilità</a:t>
            </a:r>
            <a:endParaRPr lang="it" sz="2400" dirty="0">
              <a:solidFill>
                <a:schemeClr val="tx1"/>
              </a:solidFill>
            </a:endParaRPr>
          </a:p>
          <a:p>
            <a:pPr lvl="0">
              <a:buNone/>
            </a:pPr>
            <a:r>
              <a:rPr lang="it" sz="2400" dirty="0" smtClean="0">
                <a:solidFill>
                  <a:schemeClr val="tx1"/>
                </a:solidFill>
              </a:rPr>
              <a:t>E</a:t>
            </a:r>
            <a:r>
              <a:rPr lang="it" sz="2400" dirty="0">
                <a:solidFill>
                  <a:schemeClr val="tx1"/>
                </a:solidFill>
              </a:rPr>
              <a:t>’ sufficiente immaginare di trovarsi in un gruppo per avere la sensazione di essere persi in una folla, de-individuati, e de-responsabilizzati? </a:t>
            </a:r>
          </a:p>
          <a:p>
            <a:pPr marL="0" indent="0">
              <a:buFont typeface="Calibri" panose="020F0502020204030204" pitchFamily="34" charset="0"/>
              <a:buNone/>
            </a:pPr>
            <a:endParaRPr lang="it-IT" sz="2400" dirty="0">
              <a:solidFill>
                <a:schemeClr val="tx1"/>
              </a:solidFill>
            </a:endParaRPr>
          </a:p>
        </p:txBody>
      </p:sp>
      <p:pic>
        <p:nvPicPr>
          <p:cNvPr id="6" name="Shape 103"/>
          <p:cNvPicPr preferRelativeResize="0"/>
          <p:nvPr/>
        </p:nvPicPr>
        <p:blipFill>
          <a:blip r:embed="rId2"/>
          <a:stretch>
            <a:fillRect/>
          </a:stretch>
        </p:blipFill>
        <p:spPr>
          <a:xfrm>
            <a:off x="8440343" y="3103079"/>
            <a:ext cx="1850350" cy="1532760"/>
          </a:xfrm>
          <a:prstGeom prst="rect">
            <a:avLst/>
          </a:prstGeom>
          <a:noFill/>
          <a:ln>
            <a:noFill/>
          </a:ln>
        </p:spPr>
      </p:pic>
      <p:pic>
        <p:nvPicPr>
          <p:cNvPr id="7" name="Shape 104"/>
          <p:cNvPicPr preferRelativeResize="0"/>
          <p:nvPr/>
        </p:nvPicPr>
        <p:blipFill>
          <a:blip r:embed="rId3"/>
          <a:stretch>
            <a:fillRect/>
          </a:stretch>
        </p:blipFill>
        <p:spPr>
          <a:xfrm>
            <a:off x="9009700" y="3417250"/>
            <a:ext cx="711636" cy="857399"/>
          </a:xfrm>
          <a:prstGeom prst="rect">
            <a:avLst/>
          </a:prstGeom>
          <a:noFill/>
          <a:ln>
            <a:noFill/>
          </a:ln>
        </p:spPr>
      </p:pic>
      <p:pic>
        <p:nvPicPr>
          <p:cNvPr id="8" name="Shape 102"/>
          <p:cNvPicPr preferRelativeResize="0"/>
          <p:nvPr/>
        </p:nvPicPr>
        <p:blipFill>
          <a:blip r:embed="rId4"/>
          <a:stretch>
            <a:fillRect/>
          </a:stretch>
        </p:blipFill>
        <p:spPr>
          <a:xfrm>
            <a:off x="10290693" y="4274649"/>
            <a:ext cx="1850350" cy="1850350"/>
          </a:xfrm>
          <a:prstGeom prst="rect">
            <a:avLst/>
          </a:prstGeom>
          <a:noFill/>
          <a:ln>
            <a:noFill/>
          </a:ln>
        </p:spPr>
      </p:pic>
      <p:sp>
        <p:nvSpPr>
          <p:cNvPr id="9" name="Shape 110"/>
          <p:cNvSpPr txBox="1">
            <a:spLocks/>
          </p:cNvSpPr>
          <p:nvPr/>
        </p:nvSpPr>
        <p:spPr>
          <a:xfrm>
            <a:off x="483822" y="2951308"/>
            <a:ext cx="8433900" cy="3762599"/>
          </a:xfrm>
          <a:prstGeom prst="rect">
            <a:avLst/>
          </a:prstGeom>
        </p:spPr>
        <p:txBody>
          <a:bodyPr lIns="91425" tIns="91425" rIns="91425" bIns="91425" anchor="t" anchorCtr="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a:buFont typeface="Calibri" panose="020F0502020204030204" pitchFamily="34" charset="0"/>
              <a:buNone/>
            </a:pPr>
            <a:r>
              <a:rPr lang="it" sz="2400" i="1" dirty="0" smtClean="0">
                <a:solidFill>
                  <a:schemeClr val="tx1"/>
                </a:solidFill>
              </a:rPr>
              <a:t>«Immagina </a:t>
            </a:r>
            <a:r>
              <a:rPr lang="it" sz="2400" i="1" dirty="0">
                <a:solidFill>
                  <a:schemeClr val="tx1"/>
                </a:solidFill>
              </a:rPr>
              <a:t>di aver vinto una cena per te e un amico nel tuo ristorante preferito. Per che ora faresti verosimilmente la tua prenotazione</a:t>
            </a:r>
            <a:r>
              <a:rPr lang="it" sz="2400" i="1" dirty="0" smtClean="0">
                <a:solidFill>
                  <a:schemeClr val="tx1"/>
                </a:solidFill>
              </a:rPr>
              <a:t>?» </a:t>
            </a:r>
            <a:endParaRPr lang="it" sz="2400" i="1" dirty="0">
              <a:solidFill>
                <a:schemeClr val="tx1"/>
              </a:solidFill>
            </a:endParaRPr>
          </a:p>
          <a:p>
            <a:pPr>
              <a:buFont typeface="Calibri" panose="020F0502020204030204" pitchFamily="34" charset="0"/>
              <a:buNone/>
            </a:pPr>
            <a:r>
              <a:rPr lang="it" sz="2400" dirty="0">
                <a:solidFill>
                  <a:schemeClr val="tx1"/>
                </a:solidFill>
              </a:rPr>
              <a:t>- 3 condizioni: cena un amico, 10 amici e 30 amici + controllo (nessuno scenario)</a:t>
            </a:r>
          </a:p>
          <a:p>
            <a:pPr>
              <a:buFont typeface="Calibri" panose="020F0502020204030204" pitchFamily="34" charset="0"/>
              <a:buNone/>
            </a:pPr>
            <a:r>
              <a:rPr lang="it" sz="2400" dirty="0">
                <a:solidFill>
                  <a:schemeClr val="tx1"/>
                </a:solidFill>
              </a:rPr>
              <a:t>- variabile dipendente: </a:t>
            </a:r>
            <a:r>
              <a:rPr lang="it" sz="2400" i="1" dirty="0" smtClean="0">
                <a:solidFill>
                  <a:schemeClr val="tx1"/>
                </a:solidFill>
              </a:rPr>
              <a:t>«Immagina </a:t>
            </a:r>
            <a:r>
              <a:rPr lang="it" sz="2400" i="1" dirty="0">
                <a:solidFill>
                  <a:schemeClr val="tx1"/>
                </a:solidFill>
              </a:rPr>
              <a:t>di esserti laureato da tempo. Che percentuale del tuo stipendio devolveresti in beneficenza</a:t>
            </a:r>
            <a:r>
              <a:rPr lang="it" sz="2400" i="1" dirty="0" smtClean="0">
                <a:solidFill>
                  <a:schemeClr val="tx1"/>
                </a:solidFill>
              </a:rPr>
              <a:t>?»</a:t>
            </a:r>
            <a:endParaRPr lang="it" sz="2400" i="1" dirty="0">
              <a:solidFill>
                <a:schemeClr val="tx1"/>
              </a:solidFill>
            </a:endParaRPr>
          </a:p>
        </p:txBody>
      </p:sp>
    </p:spTree>
    <p:extLst>
      <p:ext uri="{BB962C8B-B14F-4D97-AF65-F5344CB8AC3E}">
        <p14:creationId xmlns:p14="http://schemas.microsoft.com/office/powerpoint/2010/main" val="2190114519"/>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483822" y="649276"/>
            <a:ext cx="10732046" cy="5566329"/>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534987" indent="0" algn="just">
              <a:buNone/>
            </a:pPr>
            <a:r>
              <a:rPr lang="it-IT" sz="2400" b="1" dirty="0" smtClean="0">
                <a:solidFill>
                  <a:srgbClr val="800000"/>
                </a:solidFill>
              </a:rPr>
              <a:t>MODELLO DELLA STIMA DEI COSTI-BENEFICI (</a:t>
            </a:r>
            <a:r>
              <a:rPr lang="it-IT" sz="2400" b="1" dirty="0" err="1" smtClean="0">
                <a:solidFill>
                  <a:srgbClr val="800000"/>
                </a:solidFill>
              </a:rPr>
              <a:t>Piliavin</a:t>
            </a:r>
            <a:r>
              <a:rPr lang="it-IT" sz="2400" b="1" dirty="0" smtClean="0">
                <a:solidFill>
                  <a:srgbClr val="800000"/>
                </a:solidFill>
              </a:rPr>
              <a:t>, 1981)</a:t>
            </a:r>
          </a:p>
          <a:p>
            <a:pPr marL="534987" indent="0" algn="just">
              <a:buNone/>
            </a:pPr>
            <a:r>
              <a:rPr lang="it-IT" sz="2400" dirty="0" smtClean="0">
                <a:solidFill>
                  <a:schemeClr val="tx1"/>
                </a:solidFill>
              </a:rPr>
              <a:t>Vedendo una persona in difficoltà gli individui:</a:t>
            </a:r>
          </a:p>
          <a:p>
            <a:pPr marL="534987" indent="0" algn="just">
              <a:buNone/>
            </a:pPr>
            <a:r>
              <a:rPr lang="it-IT" sz="2400" dirty="0" smtClean="0">
                <a:solidFill>
                  <a:schemeClr val="tx1"/>
                </a:solidFill>
              </a:rPr>
              <a:t>1)  provano un’attivazione fisiologica:</a:t>
            </a:r>
            <a:r>
              <a:rPr lang="it-IT" sz="2400" dirty="0" smtClean="0">
                <a:solidFill>
                  <a:srgbClr val="800000"/>
                </a:solidFill>
              </a:rPr>
              <a:t> </a:t>
            </a:r>
            <a:r>
              <a:rPr lang="it-IT" sz="2400" dirty="0" smtClean="0">
                <a:solidFill>
                  <a:schemeClr val="tx1"/>
                </a:solidFill>
              </a:rPr>
              <a:t>risposta emotiva</a:t>
            </a:r>
          </a:p>
          <a:p>
            <a:pPr marL="1170495" lvl="1" indent="-342900" algn="just">
              <a:buFont typeface="Arial" panose="020B0604020202020204" pitchFamily="34" charset="0"/>
              <a:buChar char="•"/>
            </a:pPr>
            <a:r>
              <a:rPr lang="it-IT" sz="2400" dirty="0" smtClean="0">
                <a:solidFill>
                  <a:schemeClr val="tx1"/>
                </a:solidFill>
              </a:rPr>
              <a:t>Reazione di orientamento (consente al percipiente di valutare la situazione)</a:t>
            </a:r>
          </a:p>
          <a:p>
            <a:pPr marL="1170495" lvl="1" indent="-342900" algn="just">
              <a:buFont typeface="Arial" panose="020B0604020202020204" pitchFamily="34" charset="0"/>
              <a:buChar char="•"/>
            </a:pPr>
            <a:r>
              <a:rPr lang="it-IT" sz="2400" dirty="0" smtClean="0">
                <a:solidFill>
                  <a:schemeClr val="tx1"/>
                </a:solidFill>
              </a:rPr>
              <a:t>Reazione di difesa (prepara all’azione)</a:t>
            </a:r>
          </a:p>
          <a:p>
            <a:pPr marL="827595" lvl="1" indent="0" algn="just">
              <a:buNone/>
            </a:pPr>
            <a:endParaRPr lang="it-IT" sz="2400" dirty="0" smtClean="0">
              <a:solidFill>
                <a:schemeClr val="tx1"/>
              </a:solidFill>
            </a:endParaRPr>
          </a:p>
          <a:p>
            <a:pPr marL="984250" lvl="1" indent="-452438" algn="just">
              <a:buNone/>
              <a:tabLst>
                <a:tab pos="531813" algn="l"/>
              </a:tabLst>
            </a:pPr>
            <a:r>
              <a:rPr lang="it-IT" sz="2400" dirty="0" smtClean="0">
                <a:solidFill>
                  <a:schemeClr val="tx1"/>
                </a:solidFill>
              </a:rPr>
              <a:t>2) L’attivazione viene attribuita ad un malessere personale (talvolta anche preoccupazione empatica);</a:t>
            </a:r>
          </a:p>
          <a:p>
            <a:pPr marL="984250" lvl="1" indent="-452438" algn="just">
              <a:buNone/>
              <a:tabLst>
                <a:tab pos="531813" algn="l"/>
              </a:tabLst>
            </a:pPr>
            <a:endParaRPr lang="it-IT" sz="2400" dirty="0" smtClean="0">
              <a:solidFill>
                <a:srgbClr val="800000"/>
              </a:solidFill>
            </a:endParaRPr>
          </a:p>
          <a:p>
            <a:pPr marL="984250" lvl="1" indent="-452438" algn="just">
              <a:buNone/>
              <a:tabLst>
                <a:tab pos="531813" algn="l"/>
              </a:tabLst>
            </a:pPr>
            <a:r>
              <a:rPr lang="it-IT" sz="2400" dirty="0" smtClean="0">
                <a:solidFill>
                  <a:schemeClr val="tx1"/>
                </a:solidFill>
              </a:rPr>
              <a:t>3)  Fanno una stima dei costi </a:t>
            </a:r>
          </a:p>
          <a:p>
            <a:pPr marL="534987" indent="0" algn="just">
              <a:buNone/>
            </a:pPr>
            <a:endParaRPr lang="it-IT" sz="2400" dirty="0" smtClean="0">
              <a:solidFill>
                <a:schemeClr val="tx1"/>
              </a:solidFill>
            </a:endParaRPr>
          </a:p>
          <a:p>
            <a:pPr marL="0" indent="0">
              <a:buFont typeface="Calibri" panose="020F0502020204030204" pitchFamily="34" charset="0"/>
              <a:buNone/>
            </a:pPr>
            <a:endParaRPr lang="it-IT" sz="2400" dirty="0">
              <a:solidFill>
                <a:schemeClr val="tx1"/>
              </a:solidFill>
            </a:endParaRPr>
          </a:p>
        </p:txBody>
      </p:sp>
      <p:sp>
        <p:nvSpPr>
          <p:cNvPr id="3" name="Parentesi graffa aperta 2"/>
          <p:cNvSpPr/>
          <p:nvPr/>
        </p:nvSpPr>
        <p:spPr>
          <a:xfrm>
            <a:off x="4791919" y="4074289"/>
            <a:ext cx="439837" cy="972274"/>
          </a:xfrm>
          <a:prstGeom prst="leftBrace">
            <a:avLst/>
          </a:prstGeom>
          <a:ln w="38100"/>
        </p:spPr>
        <p:style>
          <a:lnRef idx="1">
            <a:schemeClr val="accent1"/>
          </a:lnRef>
          <a:fillRef idx="0">
            <a:schemeClr val="accent1"/>
          </a:fillRef>
          <a:effectRef idx="0">
            <a:schemeClr val="accent1"/>
          </a:effectRef>
          <a:fontRef idx="minor">
            <a:schemeClr val="tx1"/>
          </a:fontRef>
        </p:style>
        <p:txBody>
          <a:bodyPr rtlCol="0" anchor="ctr"/>
          <a:lstStyle/>
          <a:p>
            <a:pPr algn="ctr"/>
            <a:endParaRPr lang="it-IT"/>
          </a:p>
        </p:txBody>
      </p:sp>
      <p:sp>
        <p:nvSpPr>
          <p:cNvPr id="7" name="Segnaposto contenuto 2"/>
          <p:cNvSpPr txBox="1">
            <a:spLocks/>
          </p:cNvSpPr>
          <p:nvPr/>
        </p:nvSpPr>
        <p:spPr>
          <a:xfrm>
            <a:off x="5011837" y="4074289"/>
            <a:ext cx="2257449" cy="1270192"/>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it-IT" sz="2400" dirty="0" smtClean="0">
                <a:solidFill>
                  <a:schemeClr val="tx1"/>
                </a:solidFill>
              </a:rPr>
              <a:t>Dell’aiuto</a:t>
            </a:r>
          </a:p>
          <a:p>
            <a:pPr marL="0" indent="0">
              <a:buFont typeface="Calibri" panose="020F0502020204030204" pitchFamily="34" charset="0"/>
              <a:buNone/>
            </a:pPr>
            <a:r>
              <a:rPr lang="it-IT" sz="2400" dirty="0" smtClean="0">
                <a:solidFill>
                  <a:schemeClr val="tx1"/>
                </a:solidFill>
              </a:rPr>
              <a:t>Del non aiuto</a:t>
            </a:r>
            <a:endParaRPr lang="it-IT" sz="2400" dirty="0">
              <a:solidFill>
                <a:schemeClr val="tx1"/>
              </a:solidFill>
            </a:endParaRPr>
          </a:p>
        </p:txBody>
      </p:sp>
    </p:spTree>
    <p:extLst>
      <p:ext uri="{BB962C8B-B14F-4D97-AF65-F5344CB8AC3E}">
        <p14:creationId xmlns:p14="http://schemas.microsoft.com/office/powerpoint/2010/main" val="308555601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ttangolo 1"/>
          <p:cNvSpPr/>
          <p:nvPr/>
        </p:nvSpPr>
        <p:spPr>
          <a:xfrm>
            <a:off x="3148506" y="5006459"/>
            <a:ext cx="4809137" cy="369332"/>
          </a:xfrm>
          <a:prstGeom prst="rect">
            <a:avLst/>
          </a:prstGeom>
        </p:spPr>
        <p:txBody>
          <a:bodyPr wrap="none">
            <a:spAutoFit/>
          </a:bodyPr>
          <a:lstStyle/>
          <a:p>
            <a:r>
              <a:rPr lang="it-IT" dirty="0"/>
              <a:t>https://www.youtube.com/watch?v=z4S1LLrSzVE</a:t>
            </a:r>
          </a:p>
        </p:txBody>
      </p:sp>
    </p:spTree>
    <p:extLst>
      <p:ext uri="{BB962C8B-B14F-4D97-AF65-F5344CB8AC3E}">
        <p14:creationId xmlns:p14="http://schemas.microsoft.com/office/powerpoint/2010/main" val="209494939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title"/>
          </p:nvPr>
        </p:nvSpPr>
        <p:spPr/>
        <p:txBody>
          <a:bodyPr/>
          <a:lstStyle/>
          <a:p>
            <a:r>
              <a:rPr lang="it-IT" dirty="0" smtClean="0"/>
              <a:t>Il comportamento </a:t>
            </a:r>
            <a:r>
              <a:rPr lang="it-IT" dirty="0" err="1" smtClean="0"/>
              <a:t>prosociale</a:t>
            </a:r>
            <a:endParaRPr lang="it-IT" dirty="0"/>
          </a:p>
        </p:txBody>
      </p:sp>
    </p:spTree>
    <p:extLst>
      <p:ext uri="{BB962C8B-B14F-4D97-AF65-F5344CB8AC3E}">
        <p14:creationId xmlns:p14="http://schemas.microsoft.com/office/powerpoint/2010/main" val="110827626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Immagine 7"/>
          <p:cNvPicPr>
            <a:picLocks noChangeAspect="1"/>
          </p:cNvPicPr>
          <p:nvPr/>
        </p:nvPicPr>
        <p:blipFill rotWithShape="1">
          <a:blip r:embed="rId2"/>
          <a:srcRect l="21993" t="30958" r="32155" b="4008"/>
          <a:stretch/>
        </p:blipFill>
        <p:spPr>
          <a:xfrm>
            <a:off x="10096606" y="1973002"/>
            <a:ext cx="2081356" cy="1660535"/>
          </a:xfrm>
          <a:prstGeom prst="rect">
            <a:avLst/>
          </a:prstGeom>
        </p:spPr>
      </p:pic>
      <p:sp>
        <p:nvSpPr>
          <p:cNvPr id="2" name="Titolo 1"/>
          <p:cNvSpPr>
            <a:spLocks noGrp="1"/>
          </p:cNvSpPr>
          <p:nvPr>
            <p:ph type="title"/>
          </p:nvPr>
        </p:nvSpPr>
        <p:spPr/>
        <p:txBody>
          <a:bodyPr/>
          <a:lstStyle/>
          <a:p>
            <a:r>
              <a:rPr lang="it-IT" dirty="0" smtClean="0">
                <a:solidFill>
                  <a:srgbClr val="800000"/>
                </a:solidFill>
              </a:rPr>
              <a:t>Definire il comportamento </a:t>
            </a:r>
            <a:r>
              <a:rPr lang="it-IT" dirty="0" err="1" smtClean="0">
                <a:solidFill>
                  <a:srgbClr val="800000"/>
                </a:solidFill>
              </a:rPr>
              <a:t>prosociale</a:t>
            </a:r>
            <a:endParaRPr lang="it-IT" dirty="0">
              <a:solidFill>
                <a:srgbClr val="800000"/>
              </a:solidFill>
            </a:endParaRPr>
          </a:p>
        </p:txBody>
      </p:sp>
      <p:sp>
        <p:nvSpPr>
          <p:cNvPr id="3" name="Segnaposto contenuto 2"/>
          <p:cNvSpPr>
            <a:spLocks noGrp="1"/>
          </p:cNvSpPr>
          <p:nvPr>
            <p:ph idx="1"/>
          </p:nvPr>
        </p:nvSpPr>
        <p:spPr>
          <a:xfrm>
            <a:off x="1097280" y="1845734"/>
            <a:ext cx="9370695" cy="4023360"/>
          </a:xfrm>
        </p:spPr>
        <p:txBody>
          <a:bodyPr>
            <a:normAutofit/>
          </a:bodyPr>
          <a:lstStyle/>
          <a:p>
            <a:pPr marL="0" indent="0">
              <a:buNone/>
            </a:pPr>
            <a:r>
              <a:rPr lang="it-IT" sz="2400" dirty="0" smtClean="0">
                <a:solidFill>
                  <a:schemeClr val="tx1"/>
                </a:solidFill>
              </a:rPr>
              <a:t>Rientra in questa categoria un comportamento messo in atto allo scopo di arrecare un beneficio ad un altro individuo</a:t>
            </a:r>
          </a:p>
          <a:p>
            <a:pPr marL="0" indent="0">
              <a:buNone/>
            </a:pPr>
            <a:endParaRPr lang="it-IT" sz="2400" dirty="0">
              <a:solidFill>
                <a:schemeClr val="tx1"/>
              </a:solidFill>
            </a:endParaRPr>
          </a:p>
        </p:txBody>
      </p:sp>
      <p:sp>
        <p:nvSpPr>
          <p:cNvPr id="4" name="Freccia in giù 3"/>
          <p:cNvSpPr/>
          <p:nvPr/>
        </p:nvSpPr>
        <p:spPr>
          <a:xfrm>
            <a:off x="2683042" y="2779294"/>
            <a:ext cx="806116" cy="4692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5" name="Freccia in giù 4"/>
          <p:cNvSpPr/>
          <p:nvPr/>
        </p:nvSpPr>
        <p:spPr>
          <a:xfrm>
            <a:off x="8841504" y="2795024"/>
            <a:ext cx="806116" cy="46923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it-IT"/>
          </a:p>
        </p:txBody>
      </p:sp>
      <p:sp>
        <p:nvSpPr>
          <p:cNvPr id="6" name="Segnaposto contenuto 2"/>
          <p:cNvSpPr txBox="1">
            <a:spLocks/>
          </p:cNvSpPr>
          <p:nvPr/>
        </p:nvSpPr>
        <p:spPr>
          <a:xfrm>
            <a:off x="866875" y="3633537"/>
            <a:ext cx="4438450" cy="2057400"/>
          </a:xfrm>
          <a:prstGeom prst="rect">
            <a:avLst/>
          </a:prstGeom>
        </p:spPr>
        <p:txBody>
          <a:bodyPr vert="horz" lIns="0" tIns="45720" rIns="0" bIns="45720" rtlCol="0">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buNone/>
            </a:pPr>
            <a:r>
              <a:rPr lang="it-IT" sz="2400" dirty="0" smtClean="0">
                <a:solidFill>
                  <a:srgbClr val="800000"/>
                </a:solidFill>
              </a:rPr>
              <a:t>ALTRUISMO</a:t>
            </a:r>
          </a:p>
          <a:p>
            <a:pPr marL="0" indent="0" algn="just">
              <a:buNone/>
            </a:pPr>
            <a:r>
              <a:rPr lang="it-IT" sz="2400" dirty="0" smtClean="0">
                <a:solidFill>
                  <a:schemeClr val="tx1"/>
                </a:solidFill>
              </a:rPr>
              <a:t>Forma specifica di comportamento d’aiuto che avvantaggia gli altri senza recare un vantaggio a se stessi.</a:t>
            </a:r>
          </a:p>
          <a:p>
            <a:pPr marL="0" indent="0" algn="just">
              <a:buNone/>
            </a:pPr>
            <a:endParaRPr lang="it-IT" sz="2400" dirty="0">
              <a:solidFill>
                <a:schemeClr val="tx1"/>
              </a:solidFill>
            </a:endParaRPr>
          </a:p>
        </p:txBody>
      </p:sp>
      <p:sp>
        <p:nvSpPr>
          <p:cNvPr id="7" name="Segnaposto contenuto 2"/>
          <p:cNvSpPr txBox="1">
            <a:spLocks/>
          </p:cNvSpPr>
          <p:nvPr/>
        </p:nvSpPr>
        <p:spPr>
          <a:xfrm>
            <a:off x="6327607" y="3633537"/>
            <a:ext cx="4828073" cy="2658980"/>
          </a:xfrm>
          <a:prstGeom prst="rect">
            <a:avLst/>
          </a:prstGeom>
        </p:spPr>
        <p:txBody>
          <a:bodyPr vert="horz" lIns="0" tIns="45720" rIns="0" bIns="45720" rtlCol="0">
            <a:no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ctr">
              <a:buNone/>
            </a:pPr>
            <a:r>
              <a:rPr lang="it-IT" sz="2400" dirty="0" smtClean="0">
                <a:solidFill>
                  <a:srgbClr val="800000"/>
                </a:solidFill>
              </a:rPr>
              <a:t>COMPORTAMENTO D’AIUTO</a:t>
            </a:r>
          </a:p>
          <a:p>
            <a:pPr marL="0" indent="0" algn="just">
              <a:buNone/>
            </a:pPr>
            <a:r>
              <a:rPr lang="it-IT" sz="2400" dirty="0" smtClean="0">
                <a:solidFill>
                  <a:schemeClr val="tx1"/>
                </a:solidFill>
              </a:rPr>
              <a:t>Azioni finalizzate a permettere un altro individuo di portare a termine ciò che da solo non sarebbe in grado di fare.</a:t>
            </a:r>
          </a:p>
          <a:p>
            <a:pPr algn="just">
              <a:buFont typeface="Arial" panose="020B0604020202020204" pitchFamily="34" charset="0"/>
              <a:buChar char="•"/>
            </a:pPr>
            <a:r>
              <a:rPr lang="it-IT" sz="2400" dirty="0">
                <a:solidFill>
                  <a:schemeClr val="tx1"/>
                </a:solidFill>
              </a:rPr>
              <a:t> </a:t>
            </a:r>
            <a:r>
              <a:rPr lang="it-IT" sz="2400" dirty="0" smtClean="0">
                <a:solidFill>
                  <a:schemeClr val="tx1"/>
                </a:solidFill>
              </a:rPr>
              <a:t>deve essere intenzionale;</a:t>
            </a:r>
          </a:p>
          <a:p>
            <a:pPr algn="just">
              <a:buFont typeface="Arial" panose="020B0604020202020204" pitchFamily="34" charset="0"/>
              <a:buChar char="•"/>
            </a:pPr>
            <a:r>
              <a:rPr lang="it-IT" sz="2400" dirty="0">
                <a:solidFill>
                  <a:schemeClr val="tx1"/>
                </a:solidFill>
              </a:rPr>
              <a:t> </a:t>
            </a:r>
            <a:r>
              <a:rPr lang="it-IT" sz="2400" dirty="0" smtClean="0">
                <a:solidFill>
                  <a:schemeClr val="tx1"/>
                </a:solidFill>
              </a:rPr>
              <a:t>può portare dei vantaggi personali.</a:t>
            </a:r>
            <a:endParaRPr lang="it-IT" sz="2400" dirty="0">
              <a:solidFill>
                <a:schemeClr val="tx1"/>
              </a:solidFill>
            </a:endParaRPr>
          </a:p>
        </p:txBody>
      </p:sp>
    </p:spTree>
    <p:extLst>
      <p:ext uri="{BB962C8B-B14F-4D97-AF65-F5344CB8AC3E}">
        <p14:creationId xmlns:p14="http://schemas.microsoft.com/office/powerpoint/2010/main" val="189514099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4"/>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6"/>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7"/>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P spid="4" grpId="0" animBg="1"/>
      <p:bldP spid="5" grpId="0" animBg="1"/>
      <p:bldP spid="6" grpId="0"/>
      <p:bldP spid="7"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dirty="0" smtClean="0">
                <a:solidFill>
                  <a:srgbClr val="800000"/>
                </a:solidFill>
              </a:rPr>
              <a:t>Origini del comportamento </a:t>
            </a:r>
            <a:r>
              <a:rPr lang="it-IT" dirty="0" err="1" smtClean="0">
                <a:solidFill>
                  <a:srgbClr val="800000"/>
                </a:solidFill>
              </a:rPr>
              <a:t>prosociale</a:t>
            </a:r>
            <a:endParaRPr lang="it-IT" dirty="0">
              <a:solidFill>
                <a:srgbClr val="800000"/>
              </a:solidFill>
            </a:endParaRPr>
          </a:p>
        </p:txBody>
      </p:sp>
      <p:sp>
        <p:nvSpPr>
          <p:cNvPr id="3" name="Segnaposto contenuto 2"/>
          <p:cNvSpPr>
            <a:spLocks noGrp="1"/>
          </p:cNvSpPr>
          <p:nvPr>
            <p:ph idx="1"/>
          </p:nvPr>
        </p:nvSpPr>
        <p:spPr>
          <a:xfrm>
            <a:off x="1097280" y="2038238"/>
            <a:ext cx="10058400" cy="4248261"/>
          </a:xfrm>
        </p:spPr>
        <p:txBody>
          <a:bodyPr>
            <a:normAutofit lnSpcReduction="10000"/>
          </a:bodyPr>
          <a:lstStyle/>
          <a:p>
            <a:pPr marL="0" indent="0">
              <a:buNone/>
            </a:pPr>
            <a:r>
              <a:rPr lang="it-IT" sz="2400" b="1" dirty="0" smtClean="0">
                <a:solidFill>
                  <a:srgbClr val="800000"/>
                </a:solidFill>
              </a:rPr>
              <a:t>LA PROSPETTIVA EVOLUZIONISTICA: istinti e geni</a:t>
            </a:r>
          </a:p>
          <a:p>
            <a:pPr marL="0" indent="0">
              <a:buNone/>
            </a:pPr>
            <a:r>
              <a:rPr lang="it-IT" sz="2400" dirty="0" smtClean="0">
                <a:solidFill>
                  <a:schemeClr val="tx1"/>
                </a:solidFill>
              </a:rPr>
              <a:t>I comportamenti solidali nella specie umana non sono casuali, ma sono orientati a un tipo specifico di interesse personale: la </a:t>
            </a:r>
            <a:r>
              <a:rPr lang="it-IT" sz="2400" b="1" dirty="0" smtClean="0">
                <a:solidFill>
                  <a:schemeClr val="tx1"/>
                </a:solidFill>
              </a:rPr>
              <a:t>selezione parentale</a:t>
            </a:r>
            <a:r>
              <a:rPr lang="it-IT" sz="2400" dirty="0" smtClean="0">
                <a:solidFill>
                  <a:schemeClr val="tx1"/>
                </a:solidFill>
              </a:rPr>
              <a:t>.</a:t>
            </a:r>
          </a:p>
          <a:p>
            <a:pPr marL="0" indent="0">
              <a:buNone/>
            </a:pPr>
            <a:endParaRPr lang="it-IT" sz="2400" dirty="0" smtClean="0">
              <a:solidFill>
                <a:schemeClr val="tx1"/>
              </a:solidFill>
            </a:endParaRPr>
          </a:p>
          <a:p>
            <a:pPr>
              <a:buFont typeface="Courier New" panose="02070309020205020404" pitchFamily="49" charset="0"/>
              <a:buChar char="o"/>
            </a:pPr>
            <a:r>
              <a:rPr lang="it-IT" sz="2400" dirty="0">
                <a:solidFill>
                  <a:schemeClr val="tx1"/>
                </a:solidFill>
              </a:rPr>
              <a:t> </a:t>
            </a:r>
            <a:r>
              <a:rPr lang="it-IT" sz="2400" dirty="0" err="1" smtClean="0">
                <a:solidFill>
                  <a:srgbClr val="800000"/>
                </a:solidFill>
              </a:rPr>
              <a:t>Dawkins</a:t>
            </a:r>
            <a:r>
              <a:rPr lang="it-IT" sz="2400" dirty="0" smtClean="0">
                <a:solidFill>
                  <a:srgbClr val="800000"/>
                </a:solidFill>
              </a:rPr>
              <a:t> (1979): «</a:t>
            </a:r>
            <a:r>
              <a:rPr lang="it-IT" sz="2400" i="1" dirty="0" smtClean="0">
                <a:solidFill>
                  <a:srgbClr val="800000"/>
                </a:solidFill>
              </a:rPr>
              <a:t>Il gene egoista</a:t>
            </a:r>
            <a:r>
              <a:rPr lang="it-IT" sz="2400" dirty="0" smtClean="0">
                <a:solidFill>
                  <a:srgbClr val="800000"/>
                </a:solidFill>
              </a:rPr>
              <a:t>»</a:t>
            </a:r>
          </a:p>
          <a:p>
            <a:pPr marL="2244725" indent="-2244725" algn="just" defTabSz="1119188">
              <a:buNone/>
            </a:pPr>
            <a:r>
              <a:rPr lang="it-IT" sz="2400" dirty="0">
                <a:solidFill>
                  <a:schemeClr val="tx1"/>
                </a:solidFill>
              </a:rPr>
              <a:t>	</a:t>
            </a:r>
            <a:r>
              <a:rPr lang="it-IT" sz="2400" dirty="0" smtClean="0">
                <a:solidFill>
                  <a:schemeClr val="tx1"/>
                </a:solidFill>
              </a:rPr>
              <a:t>l’aiuto prestato ai consanguinei  aumenta la probabilità di trasmettere i propri geni alle generazioni successive, innescando un processo di selezione e trasmissione dei geni responsabili del comportamento </a:t>
            </a:r>
            <a:r>
              <a:rPr lang="it-IT" sz="2400" dirty="0" err="1" smtClean="0">
                <a:solidFill>
                  <a:schemeClr val="tx1"/>
                </a:solidFill>
              </a:rPr>
              <a:t>prosociale</a:t>
            </a:r>
            <a:r>
              <a:rPr lang="it-IT" sz="2400" dirty="0">
                <a:solidFill>
                  <a:schemeClr val="tx1"/>
                </a:solidFill>
              </a:rPr>
              <a:t> </a:t>
            </a:r>
            <a:r>
              <a:rPr lang="it-IT" sz="2400" dirty="0" smtClean="0">
                <a:solidFill>
                  <a:schemeClr val="tx1"/>
                </a:solidFill>
              </a:rPr>
              <a:t>(cfr. </a:t>
            </a:r>
            <a:r>
              <a:rPr lang="it-IT" sz="2400" dirty="0" err="1" smtClean="0">
                <a:solidFill>
                  <a:schemeClr val="tx1"/>
                </a:solidFill>
              </a:rPr>
              <a:t>Burnstein</a:t>
            </a:r>
            <a:r>
              <a:rPr lang="it-IT" sz="2400" dirty="0" smtClean="0">
                <a:solidFill>
                  <a:schemeClr val="tx1"/>
                </a:solidFill>
              </a:rPr>
              <a:t>, </a:t>
            </a:r>
            <a:r>
              <a:rPr lang="it-IT" sz="2400" dirty="0" err="1" smtClean="0">
                <a:solidFill>
                  <a:schemeClr val="tx1"/>
                </a:solidFill>
              </a:rPr>
              <a:t>Crandall</a:t>
            </a:r>
            <a:r>
              <a:rPr lang="it-IT" sz="2400" dirty="0" smtClean="0">
                <a:solidFill>
                  <a:schemeClr val="tx1"/>
                </a:solidFill>
              </a:rPr>
              <a:t> e </a:t>
            </a:r>
            <a:r>
              <a:rPr lang="it-IT" sz="2400" dirty="0" err="1" smtClean="0">
                <a:solidFill>
                  <a:schemeClr val="tx1"/>
                </a:solidFill>
              </a:rPr>
              <a:t>Kitayama</a:t>
            </a:r>
            <a:r>
              <a:rPr lang="it-IT" sz="2400" dirty="0" smtClean="0">
                <a:solidFill>
                  <a:schemeClr val="tx1"/>
                </a:solidFill>
              </a:rPr>
              <a:t> che mostrano come le persone aiutino di più coloro con cui è più stretta la parentela)</a:t>
            </a:r>
          </a:p>
          <a:p>
            <a:pPr>
              <a:buFont typeface="Courier New" panose="02070309020205020404" pitchFamily="49" charset="0"/>
              <a:buChar char="o"/>
            </a:pPr>
            <a:endParaRPr lang="it-IT" sz="2400" dirty="0" smtClean="0">
              <a:solidFill>
                <a:schemeClr val="tx1"/>
              </a:solidFill>
            </a:endParaRPr>
          </a:p>
          <a:p>
            <a:pPr marL="0" indent="0">
              <a:buNone/>
            </a:pPr>
            <a:endParaRPr lang="it-IT" sz="2400" dirty="0" smtClean="0">
              <a:solidFill>
                <a:schemeClr val="tx1"/>
              </a:solidFill>
            </a:endParaRPr>
          </a:p>
          <a:p>
            <a:pPr marL="0" indent="0">
              <a:buNone/>
            </a:pPr>
            <a:endParaRPr lang="it-IT" sz="2400" dirty="0">
              <a:solidFill>
                <a:schemeClr val="tx1"/>
              </a:solidFill>
            </a:endParaRPr>
          </a:p>
        </p:txBody>
      </p:sp>
    </p:spTree>
    <p:extLst>
      <p:ext uri="{BB962C8B-B14F-4D97-AF65-F5344CB8AC3E}">
        <p14:creationId xmlns:p14="http://schemas.microsoft.com/office/powerpoint/2010/main" val="78933965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854211" y="903919"/>
            <a:ext cx="10292209" cy="5253813"/>
          </a:xfrm>
          <a:prstGeom prst="rect">
            <a:avLst/>
          </a:prstGeom>
        </p:spPr>
        <p:txBody>
          <a:bodyPr>
            <a:normAutofit fontScale="92500" lnSpcReduction="2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lgn="just">
              <a:buNone/>
            </a:pPr>
            <a:r>
              <a:rPr lang="it-IT" sz="2400" b="1" dirty="0">
                <a:solidFill>
                  <a:schemeClr val="tx1"/>
                </a:solidFill>
              </a:rPr>
              <a:t>Norma della reciprocità</a:t>
            </a:r>
            <a:r>
              <a:rPr lang="it-IT" sz="2400" dirty="0">
                <a:solidFill>
                  <a:schemeClr val="tx1"/>
                </a:solidFill>
              </a:rPr>
              <a:t>: le persone aiutano gli altri con l’idea implicita che il loro comportamento verrà in futuro ricambiato. </a:t>
            </a:r>
          </a:p>
          <a:p>
            <a:pPr algn="just">
              <a:buFont typeface="Courier New" panose="02070309020205020404" pitchFamily="49" charset="0"/>
              <a:buChar char="o"/>
            </a:pPr>
            <a:r>
              <a:rPr lang="it-IT" sz="2400" dirty="0">
                <a:solidFill>
                  <a:srgbClr val="800000"/>
                </a:solidFill>
              </a:rPr>
              <a:t>La </a:t>
            </a:r>
            <a:r>
              <a:rPr lang="it-IT" sz="2400" dirty="0" smtClean="0">
                <a:solidFill>
                  <a:srgbClr val="800000"/>
                </a:solidFill>
              </a:rPr>
              <a:t>selezione di gruppo:</a:t>
            </a:r>
            <a:endParaRPr lang="it-IT" sz="2200" dirty="0">
              <a:solidFill>
                <a:srgbClr val="800000"/>
              </a:solidFill>
            </a:endParaRPr>
          </a:p>
          <a:p>
            <a:pPr marL="1793875" indent="-1793875" algn="just">
              <a:buNone/>
            </a:pPr>
            <a:r>
              <a:rPr lang="it-IT" sz="2200" dirty="0">
                <a:solidFill>
                  <a:schemeClr val="tx1"/>
                </a:solidFill>
              </a:rPr>
              <a:t>		</a:t>
            </a:r>
            <a:r>
              <a:rPr lang="it-IT" sz="2400" dirty="0">
                <a:solidFill>
                  <a:schemeClr val="tx1"/>
                </a:solidFill>
              </a:rPr>
              <a:t>Il gruppo rappresenta un importante strumento per la sopravvivenza. Avere una buona reputazione (essere considerato un partner valido per stabilire relazioni cooperative) massimizza la probabilità di ricevere un aiuto in futuro da un qualunque membro del gruppo (non necessariamente la stessa persona a cui si ha dato aiuto</a:t>
            </a:r>
            <a:r>
              <a:rPr lang="it-IT" sz="2400" dirty="0" smtClean="0">
                <a:solidFill>
                  <a:schemeClr val="tx1"/>
                </a:solidFill>
              </a:rPr>
              <a:t>).</a:t>
            </a:r>
          </a:p>
          <a:p>
            <a:pPr marL="1793875" indent="-1793875" algn="just">
              <a:buNone/>
            </a:pPr>
            <a:endParaRPr lang="it-IT" sz="2400" dirty="0">
              <a:solidFill>
                <a:schemeClr val="tx1"/>
              </a:solidFill>
            </a:endParaRPr>
          </a:p>
          <a:p>
            <a:pPr marL="1793875" indent="-1793875" algn="just">
              <a:buNone/>
            </a:pPr>
            <a:r>
              <a:rPr lang="it-IT" sz="2400" b="1" dirty="0" smtClean="0">
                <a:solidFill>
                  <a:schemeClr val="tx1"/>
                </a:solidFill>
              </a:rPr>
              <a:t>L’abilità a imparare e rispettare regole sociali</a:t>
            </a:r>
            <a:endParaRPr lang="it-IT" sz="2400" b="1" dirty="0">
              <a:solidFill>
                <a:schemeClr val="tx1"/>
              </a:solidFill>
            </a:endParaRPr>
          </a:p>
          <a:p>
            <a:pPr>
              <a:buFont typeface="Courier New" panose="02070309020205020404" pitchFamily="49" charset="0"/>
              <a:buChar char="o"/>
            </a:pPr>
            <a:r>
              <a:rPr lang="it-IT" sz="2400" dirty="0" smtClean="0">
                <a:solidFill>
                  <a:schemeClr val="tx1"/>
                </a:solidFill>
              </a:rPr>
              <a:t> </a:t>
            </a:r>
            <a:r>
              <a:rPr lang="it-IT" sz="2400" dirty="0" smtClean="0">
                <a:solidFill>
                  <a:srgbClr val="800000"/>
                </a:solidFill>
              </a:rPr>
              <a:t>Teoria della segnalazione costosa (</a:t>
            </a:r>
            <a:r>
              <a:rPr lang="it-IT" sz="2400" dirty="0" err="1" smtClean="0">
                <a:solidFill>
                  <a:srgbClr val="800000"/>
                </a:solidFill>
              </a:rPr>
              <a:t>Gintis</a:t>
            </a:r>
            <a:r>
              <a:rPr lang="it-IT" sz="2400" dirty="0" smtClean="0">
                <a:solidFill>
                  <a:srgbClr val="800000"/>
                </a:solidFill>
              </a:rPr>
              <a:t> et al., 2001):</a:t>
            </a:r>
          </a:p>
          <a:p>
            <a:pPr marL="1793875" indent="-1793875" algn="just">
              <a:buNone/>
            </a:pPr>
            <a:r>
              <a:rPr lang="it-IT" sz="2400" dirty="0">
                <a:solidFill>
                  <a:schemeClr val="tx1"/>
                </a:solidFill>
              </a:rPr>
              <a:t>	</a:t>
            </a:r>
            <a:r>
              <a:rPr lang="it-IT" sz="2400" dirty="0" smtClean="0">
                <a:solidFill>
                  <a:schemeClr val="tx1"/>
                </a:solidFill>
              </a:rPr>
              <a:t>	gli esseri umani compiono delle azioni che comportano per loro un	certo costo per mostrare agli altri di possedere dei «tratti» socialmente desiderabili.</a:t>
            </a:r>
          </a:p>
          <a:p>
            <a:pPr marL="1793875" indent="-1793875" algn="just">
              <a:buNone/>
            </a:pPr>
            <a:r>
              <a:rPr lang="it-IT" sz="2400" dirty="0">
                <a:solidFill>
                  <a:schemeClr val="tx1"/>
                </a:solidFill>
              </a:rPr>
              <a:t>	</a:t>
            </a:r>
            <a:r>
              <a:rPr lang="it-IT" sz="2400" dirty="0" smtClean="0">
                <a:solidFill>
                  <a:schemeClr val="tx1"/>
                </a:solidFill>
              </a:rPr>
              <a:t>	Es. fare delle donazioni di beneficienza molto generose è un modo per affermare il proprio status.</a:t>
            </a:r>
          </a:p>
          <a:p>
            <a:pPr marL="1793875" indent="-1793875" algn="just">
              <a:buNone/>
            </a:pPr>
            <a:endParaRPr lang="it-IT" sz="2400" dirty="0" smtClean="0">
              <a:solidFill>
                <a:schemeClr val="tx1"/>
              </a:solidFill>
            </a:endParaRPr>
          </a:p>
          <a:p>
            <a:pPr marL="0" indent="0" algn="just">
              <a:buNone/>
            </a:pPr>
            <a:endParaRPr lang="it-IT" sz="2400" dirty="0" smtClean="0">
              <a:solidFill>
                <a:schemeClr val="tx1"/>
              </a:solidFill>
            </a:endParaRPr>
          </a:p>
        </p:txBody>
      </p:sp>
    </p:spTree>
    <p:extLst>
      <p:ext uri="{BB962C8B-B14F-4D97-AF65-F5344CB8AC3E}">
        <p14:creationId xmlns:p14="http://schemas.microsoft.com/office/powerpoint/2010/main" val="120050745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483822" y="649277"/>
            <a:ext cx="10732046" cy="4744526"/>
          </a:xfrm>
          <a:prstGeom prst="rect">
            <a:avLst/>
          </a:prstGeom>
        </p:spPr>
        <p:txBody>
          <a:bodyPr>
            <a:normAutofit/>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it-IT" sz="2400" dirty="0" smtClean="0">
                <a:solidFill>
                  <a:srgbClr val="800000"/>
                </a:solidFill>
              </a:rPr>
              <a:t>LIMITI DELLA PROSPETTIVA EVOLUZIONISTICA :</a:t>
            </a:r>
          </a:p>
          <a:p>
            <a:pPr marL="0" indent="0">
              <a:buFont typeface="Calibri" panose="020F0502020204030204" pitchFamily="34" charset="0"/>
              <a:buNone/>
            </a:pPr>
            <a:endParaRPr lang="it-IT" sz="2400" dirty="0" smtClean="0">
              <a:solidFill>
                <a:srgbClr val="800000"/>
              </a:solidFill>
            </a:endParaRPr>
          </a:p>
          <a:p>
            <a:pPr marL="625475" indent="-90488">
              <a:buFont typeface="Arial" panose="020B0604020202020204" pitchFamily="34" charset="0"/>
              <a:buChar char="•"/>
            </a:pPr>
            <a:r>
              <a:rPr lang="it-IT" sz="2400" dirty="0">
                <a:solidFill>
                  <a:srgbClr val="800000"/>
                </a:solidFill>
              </a:rPr>
              <a:t> </a:t>
            </a:r>
            <a:r>
              <a:rPr lang="it-IT" sz="2400" dirty="0" smtClean="0">
                <a:solidFill>
                  <a:srgbClr val="800000"/>
                </a:solidFill>
              </a:rPr>
              <a:t> </a:t>
            </a:r>
            <a:r>
              <a:rPr lang="it-IT" sz="2400" dirty="0" smtClean="0">
                <a:solidFill>
                  <a:schemeClr val="tx1"/>
                </a:solidFill>
              </a:rPr>
              <a:t>L’individuo non aiuta soltanto persone con cui è legato da vincoli di parentela;</a:t>
            </a:r>
          </a:p>
          <a:p>
            <a:pPr marL="625475" indent="-90488">
              <a:buFont typeface="Arial" panose="020B0604020202020204" pitchFamily="34" charset="0"/>
              <a:buChar char="•"/>
            </a:pPr>
            <a:r>
              <a:rPr lang="it-IT" sz="2400" dirty="0">
                <a:solidFill>
                  <a:schemeClr val="tx1"/>
                </a:solidFill>
              </a:rPr>
              <a:t> </a:t>
            </a:r>
            <a:r>
              <a:rPr lang="it-IT" sz="2400" dirty="0" smtClean="0">
                <a:solidFill>
                  <a:schemeClr val="tx1"/>
                </a:solidFill>
              </a:rPr>
              <a:t> La validazione sperimentale di queste ipotesi è difficile. Ad esempio, i processi di trasmissione genetica impiegano periodi di tempo troppo estesi da poter controllare con studi di laboratorio;</a:t>
            </a:r>
          </a:p>
          <a:p>
            <a:pPr marL="625475" indent="-90488">
              <a:buFont typeface="Arial" panose="020B0604020202020204" pitchFamily="34" charset="0"/>
              <a:buChar char="•"/>
            </a:pPr>
            <a:r>
              <a:rPr lang="it-IT" sz="2400" dirty="0">
                <a:solidFill>
                  <a:schemeClr val="tx1"/>
                </a:solidFill>
              </a:rPr>
              <a:t> </a:t>
            </a:r>
            <a:r>
              <a:rPr lang="it-IT" sz="2400" dirty="0" smtClean="0">
                <a:solidFill>
                  <a:schemeClr val="tx1"/>
                </a:solidFill>
              </a:rPr>
              <a:t>Non tutte le azioni solidali vengono messe in atto con la consapevolezza che gli altri ne verranno a conoscenza;</a:t>
            </a:r>
          </a:p>
          <a:p>
            <a:pPr marL="625475" indent="-90488">
              <a:buFont typeface="Arial" panose="020B0604020202020204" pitchFamily="34" charset="0"/>
              <a:buChar char="•"/>
            </a:pPr>
            <a:r>
              <a:rPr lang="it-IT" sz="2400" dirty="0" smtClean="0">
                <a:solidFill>
                  <a:schemeClr val="tx1"/>
                </a:solidFill>
              </a:rPr>
              <a:t>  Questi approcci non spiegano la variabilità del comportamento d’aiuto (perché in alcune situazioni si aiuta e in altre no?);</a:t>
            </a:r>
          </a:p>
          <a:p>
            <a:pPr marL="534987" indent="0">
              <a:buNone/>
            </a:pPr>
            <a:endParaRPr lang="it-IT" dirty="0" smtClean="0">
              <a:solidFill>
                <a:schemeClr val="tx1"/>
              </a:solidFill>
            </a:endParaRPr>
          </a:p>
          <a:p>
            <a:pPr marL="0" indent="0">
              <a:buFont typeface="Calibri" panose="020F0502020204030204" pitchFamily="34" charset="0"/>
              <a:buNone/>
            </a:pPr>
            <a:endParaRPr lang="it-IT" sz="2400" dirty="0" smtClean="0">
              <a:solidFill>
                <a:schemeClr val="tx1"/>
              </a:solidFill>
            </a:endParaRPr>
          </a:p>
          <a:p>
            <a:pPr marL="0" indent="0">
              <a:buFont typeface="Calibri" panose="020F0502020204030204" pitchFamily="34" charset="0"/>
              <a:buNone/>
            </a:pPr>
            <a:endParaRPr lang="it-IT" sz="2400" dirty="0">
              <a:solidFill>
                <a:schemeClr val="tx1"/>
              </a:solidFill>
            </a:endParaRPr>
          </a:p>
        </p:txBody>
      </p:sp>
    </p:spTree>
    <p:extLst>
      <p:ext uri="{BB962C8B-B14F-4D97-AF65-F5344CB8AC3E}">
        <p14:creationId xmlns:p14="http://schemas.microsoft.com/office/powerpoint/2010/main" val="1194605452"/>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Immagine 1"/>
          <p:cNvPicPr>
            <a:picLocks noChangeAspect="1"/>
          </p:cNvPicPr>
          <p:nvPr/>
        </p:nvPicPr>
        <p:blipFill rotWithShape="1">
          <a:blip r:embed="rId2"/>
          <a:srcRect l="4216" b="5737"/>
          <a:stretch/>
        </p:blipFill>
        <p:spPr>
          <a:xfrm>
            <a:off x="2800350" y="1524566"/>
            <a:ext cx="6894750" cy="3590359"/>
          </a:xfrm>
          <a:prstGeom prst="rect">
            <a:avLst/>
          </a:prstGeom>
        </p:spPr>
      </p:pic>
    </p:spTree>
    <p:extLst>
      <p:ext uri="{BB962C8B-B14F-4D97-AF65-F5344CB8AC3E}">
        <p14:creationId xmlns:p14="http://schemas.microsoft.com/office/powerpoint/2010/main" val="39276590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contenuto 2"/>
          <p:cNvSpPr txBox="1">
            <a:spLocks/>
          </p:cNvSpPr>
          <p:nvPr/>
        </p:nvSpPr>
        <p:spPr>
          <a:xfrm>
            <a:off x="483822" y="649276"/>
            <a:ext cx="10732046" cy="5901995"/>
          </a:xfrm>
          <a:prstGeom prst="rect">
            <a:avLst/>
          </a:prstGeom>
        </p:spPr>
        <p:txBody>
          <a:bodyPr>
            <a:normAutofit lnSpcReduction="10000"/>
          </a:bodyPr>
          <a:lst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0" indent="0">
              <a:buFont typeface="Calibri" panose="020F0502020204030204" pitchFamily="34" charset="0"/>
              <a:buNone/>
            </a:pPr>
            <a:r>
              <a:rPr lang="it-IT" sz="2400" b="1" dirty="0" smtClean="0">
                <a:solidFill>
                  <a:srgbClr val="800000"/>
                </a:solidFill>
              </a:rPr>
              <a:t>LE NORME SOCIALI:</a:t>
            </a:r>
          </a:p>
          <a:p>
            <a:pPr marL="534987" indent="0" algn="just">
              <a:buNone/>
            </a:pPr>
            <a:r>
              <a:rPr lang="it-IT" sz="2400" dirty="0" smtClean="0">
                <a:solidFill>
                  <a:schemeClr val="tx1"/>
                </a:solidFill>
              </a:rPr>
              <a:t>Rappresentano delle prescrizioni di comportamenti che all’interno di una determinata società sono considerati come accettabili, desiderabili o inappropriati.</a:t>
            </a:r>
          </a:p>
          <a:p>
            <a:pPr marL="534987" indent="0" algn="just">
              <a:buNone/>
            </a:pPr>
            <a:r>
              <a:rPr lang="it-IT" sz="2400" dirty="0" smtClean="0">
                <a:solidFill>
                  <a:schemeClr val="tx1"/>
                </a:solidFill>
              </a:rPr>
              <a:t>In riferimento al comportamento </a:t>
            </a:r>
            <a:r>
              <a:rPr lang="it-IT" sz="2400" dirty="0" err="1" smtClean="0">
                <a:solidFill>
                  <a:schemeClr val="tx1"/>
                </a:solidFill>
              </a:rPr>
              <a:t>prosociale</a:t>
            </a:r>
            <a:r>
              <a:rPr lang="it-IT" sz="2400" dirty="0" smtClean="0">
                <a:solidFill>
                  <a:schemeClr val="tx1"/>
                </a:solidFill>
              </a:rPr>
              <a:t>, alcune credenze normative sembrano poter spiegare la tendenza alla solidarietà e all’aiuto:</a:t>
            </a:r>
          </a:p>
          <a:p>
            <a:pPr marL="877887" indent="-342900" algn="just">
              <a:buFont typeface="Courier New" panose="02070309020205020404" pitchFamily="49" charset="0"/>
              <a:buChar char="o"/>
            </a:pPr>
            <a:r>
              <a:rPr lang="it-IT" sz="2400" dirty="0" smtClean="0">
                <a:solidFill>
                  <a:schemeClr val="tx1"/>
                </a:solidFill>
              </a:rPr>
              <a:t> </a:t>
            </a:r>
            <a:r>
              <a:rPr lang="it-IT" sz="2400" dirty="0" smtClean="0">
                <a:solidFill>
                  <a:srgbClr val="800000"/>
                </a:solidFill>
              </a:rPr>
              <a:t>norma della reciprocità: </a:t>
            </a:r>
            <a:r>
              <a:rPr lang="it-IT" sz="2400" dirty="0" smtClean="0">
                <a:solidFill>
                  <a:schemeClr val="tx1"/>
                </a:solidFill>
              </a:rPr>
              <a:t>le persone tendono ad aiutare maggiormente chi in passato si è mostrato disponibile ad aiutare;</a:t>
            </a:r>
          </a:p>
          <a:p>
            <a:pPr marL="877887" indent="-342900" algn="just">
              <a:buFont typeface="Courier New" panose="02070309020205020404" pitchFamily="49" charset="0"/>
              <a:buChar char="o"/>
            </a:pPr>
            <a:r>
              <a:rPr lang="it-IT" sz="2400" dirty="0">
                <a:solidFill>
                  <a:schemeClr val="tx1"/>
                </a:solidFill>
              </a:rPr>
              <a:t> </a:t>
            </a:r>
            <a:r>
              <a:rPr lang="it-IT" sz="2400" dirty="0" smtClean="0">
                <a:solidFill>
                  <a:srgbClr val="800000"/>
                </a:solidFill>
              </a:rPr>
              <a:t>norma della responsabilità sociale: </a:t>
            </a:r>
            <a:r>
              <a:rPr lang="it-IT" sz="2400" dirty="0" smtClean="0">
                <a:solidFill>
                  <a:schemeClr val="tx1"/>
                </a:solidFill>
              </a:rPr>
              <a:t>davanti ad una persona in difficoltà, è un dovere morale degli individui offrire aiuto;</a:t>
            </a:r>
          </a:p>
          <a:p>
            <a:pPr marL="877887" indent="-342900" algn="just">
              <a:buFont typeface="Courier New" panose="02070309020205020404" pitchFamily="49" charset="0"/>
              <a:buChar char="o"/>
            </a:pPr>
            <a:r>
              <a:rPr lang="it-IT" sz="2400" dirty="0" smtClean="0">
                <a:solidFill>
                  <a:srgbClr val="800000"/>
                </a:solidFill>
              </a:rPr>
              <a:t> credenza in un mondo giusto: </a:t>
            </a:r>
            <a:r>
              <a:rPr lang="it-IT" sz="2400" dirty="0" smtClean="0">
                <a:solidFill>
                  <a:schemeClr val="tx1"/>
                </a:solidFill>
              </a:rPr>
              <a:t>«Homo </a:t>
            </a:r>
            <a:r>
              <a:rPr lang="it-IT" sz="2400" dirty="0" err="1" smtClean="0">
                <a:solidFill>
                  <a:schemeClr val="tx1"/>
                </a:solidFill>
              </a:rPr>
              <a:t>faber</a:t>
            </a:r>
            <a:r>
              <a:rPr lang="it-IT" sz="2400" dirty="0" smtClean="0">
                <a:solidFill>
                  <a:schemeClr val="tx1"/>
                </a:solidFill>
              </a:rPr>
              <a:t> </a:t>
            </a:r>
            <a:r>
              <a:rPr lang="it-IT" sz="2400" dirty="0" err="1" smtClean="0">
                <a:solidFill>
                  <a:schemeClr val="tx1"/>
                </a:solidFill>
              </a:rPr>
              <a:t>fortunae</a:t>
            </a:r>
            <a:r>
              <a:rPr lang="it-IT" sz="2400" dirty="0" smtClean="0">
                <a:solidFill>
                  <a:schemeClr val="tx1"/>
                </a:solidFill>
              </a:rPr>
              <a:t> </a:t>
            </a:r>
            <a:r>
              <a:rPr lang="it-IT" sz="2400" dirty="0" err="1" smtClean="0">
                <a:solidFill>
                  <a:schemeClr val="tx1"/>
                </a:solidFill>
              </a:rPr>
              <a:t>suae</a:t>
            </a:r>
            <a:r>
              <a:rPr lang="it-IT" sz="2400" dirty="0" smtClean="0">
                <a:solidFill>
                  <a:schemeClr val="tx1"/>
                </a:solidFill>
              </a:rPr>
              <a:t>». La disponibilità ad aiutare sarà minore se l’individuo ha la sensazione che l’altro «se la sia cercata»;</a:t>
            </a:r>
          </a:p>
          <a:p>
            <a:pPr marL="877887" indent="-342900" algn="just">
              <a:buFont typeface="Courier New" panose="02070309020205020404" pitchFamily="49" charset="0"/>
              <a:buChar char="o"/>
            </a:pPr>
            <a:r>
              <a:rPr lang="it-IT" sz="2400" dirty="0">
                <a:solidFill>
                  <a:schemeClr val="tx1"/>
                </a:solidFill>
              </a:rPr>
              <a:t> </a:t>
            </a:r>
            <a:r>
              <a:rPr lang="it-IT" sz="2400" dirty="0" smtClean="0">
                <a:solidFill>
                  <a:srgbClr val="800000"/>
                </a:solidFill>
              </a:rPr>
              <a:t>norma della privacy familiare: </a:t>
            </a:r>
            <a:r>
              <a:rPr lang="it-IT" sz="2400" dirty="0" smtClean="0">
                <a:solidFill>
                  <a:schemeClr val="tx1"/>
                </a:solidFill>
              </a:rPr>
              <a:t>non è appropriato fornire aiuti non richiesti e che interferiscano nella sfera familiare delle persone (</a:t>
            </a:r>
            <a:r>
              <a:rPr lang="it-IT" sz="2400" dirty="0" err="1" smtClean="0">
                <a:solidFill>
                  <a:schemeClr val="tx1"/>
                </a:solidFill>
              </a:rPr>
              <a:t>esp</a:t>
            </a:r>
            <a:r>
              <a:rPr lang="it-IT" sz="2400" dirty="0" smtClean="0">
                <a:solidFill>
                  <a:schemeClr val="tx1"/>
                </a:solidFill>
              </a:rPr>
              <a:t>. </a:t>
            </a:r>
            <a:r>
              <a:rPr lang="it-IT" sz="2400" dirty="0" err="1" smtClean="0">
                <a:solidFill>
                  <a:schemeClr val="tx1"/>
                </a:solidFill>
              </a:rPr>
              <a:t>Shotland</a:t>
            </a:r>
            <a:r>
              <a:rPr lang="it-IT" sz="2400" dirty="0" smtClean="0">
                <a:solidFill>
                  <a:schemeClr val="tx1"/>
                </a:solidFill>
              </a:rPr>
              <a:t> &amp; </a:t>
            </a:r>
            <a:r>
              <a:rPr lang="it-IT" sz="2400" dirty="0" err="1" smtClean="0">
                <a:solidFill>
                  <a:schemeClr val="tx1"/>
                </a:solidFill>
              </a:rPr>
              <a:t>Straw</a:t>
            </a:r>
            <a:r>
              <a:rPr lang="it-IT" sz="2400" dirty="0" smtClean="0">
                <a:solidFill>
                  <a:schemeClr val="tx1"/>
                </a:solidFill>
              </a:rPr>
              <a:t>).</a:t>
            </a:r>
            <a:endParaRPr lang="it-IT" sz="2400" dirty="0" smtClean="0">
              <a:solidFill>
                <a:srgbClr val="800000"/>
              </a:solidFill>
            </a:endParaRPr>
          </a:p>
          <a:p>
            <a:pPr marL="534987" indent="0">
              <a:buNone/>
            </a:pPr>
            <a:endParaRPr lang="it-IT" dirty="0" smtClean="0">
              <a:solidFill>
                <a:schemeClr val="tx1"/>
              </a:solidFill>
            </a:endParaRPr>
          </a:p>
          <a:p>
            <a:pPr marL="0" indent="0">
              <a:buFont typeface="Calibri" panose="020F0502020204030204" pitchFamily="34" charset="0"/>
              <a:buNone/>
            </a:pPr>
            <a:endParaRPr lang="it-IT" sz="2400" dirty="0" smtClean="0">
              <a:solidFill>
                <a:schemeClr val="tx1"/>
              </a:solidFill>
            </a:endParaRPr>
          </a:p>
          <a:p>
            <a:pPr marL="0" indent="0">
              <a:buFont typeface="Calibri" panose="020F0502020204030204" pitchFamily="34" charset="0"/>
              <a:buNone/>
            </a:pPr>
            <a:endParaRPr lang="it-IT" sz="2400" dirty="0">
              <a:solidFill>
                <a:schemeClr val="tx1"/>
              </a:solidFill>
            </a:endParaRPr>
          </a:p>
        </p:txBody>
      </p:sp>
    </p:spTree>
    <p:extLst>
      <p:ext uri="{BB962C8B-B14F-4D97-AF65-F5344CB8AC3E}">
        <p14:creationId xmlns:p14="http://schemas.microsoft.com/office/powerpoint/2010/main" val="276995368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ttivo">
  <a:themeElements>
    <a:clrScheme name="Retrospettivo">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Retrospettivo">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ttivo">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02006FA4-1611-4B07-AF7F-85CF6D20EB3E}"/>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1913</TotalTime>
  <Words>1601</Words>
  <Application>Microsoft Office PowerPoint</Application>
  <PresentationFormat>Widescreen</PresentationFormat>
  <Paragraphs>180</Paragraphs>
  <Slides>26</Slides>
  <Notes>1</Notes>
  <HiddenSlides>0</HiddenSlides>
  <MMClips>0</MMClips>
  <ScaleCrop>false</ScaleCrop>
  <HeadingPairs>
    <vt:vector size="6" baseType="variant">
      <vt:variant>
        <vt:lpstr>Caratteri utilizzati</vt:lpstr>
      </vt:variant>
      <vt:variant>
        <vt:i4>6</vt:i4>
      </vt:variant>
      <vt:variant>
        <vt:lpstr>Tema</vt:lpstr>
      </vt:variant>
      <vt:variant>
        <vt:i4>1</vt:i4>
      </vt:variant>
      <vt:variant>
        <vt:lpstr>Titoli diapositive</vt:lpstr>
      </vt:variant>
      <vt:variant>
        <vt:i4>26</vt:i4>
      </vt:variant>
    </vt:vector>
  </HeadingPairs>
  <TitlesOfParts>
    <vt:vector size="33" baseType="lpstr">
      <vt:lpstr>Arial</vt:lpstr>
      <vt:lpstr>Calibri</vt:lpstr>
      <vt:lpstr>Calibri Light</vt:lpstr>
      <vt:lpstr>Courier New</vt:lpstr>
      <vt:lpstr>Georgia</vt:lpstr>
      <vt:lpstr>Times New Roman</vt:lpstr>
      <vt:lpstr>Retrospettivo</vt:lpstr>
      <vt:lpstr> Psicologia Sociale    Il comportamento prosociale</vt:lpstr>
      <vt:lpstr>Argomenti della lezione:</vt:lpstr>
      <vt:lpstr>Il comportamento prosociale</vt:lpstr>
      <vt:lpstr>Definire il comportamento prosociale</vt:lpstr>
      <vt:lpstr>Origini del comportamento prosociale</vt:lpstr>
      <vt:lpstr>Presentazione standard di PowerPoint</vt:lpstr>
      <vt:lpstr>Presentazione standard di PowerPoint</vt:lpstr>
      <vt:lpstr>Presentazione standard di PowerPoint</vt:lpstr>
      <vt:lpstr>Presentazione standard di PowerPoint</vt:lpstr>
      <vt:lpstr>Presentazione standard di PowerPoint</vt:lpstr>
      <vt:lpstr>Determinanti centrate sulla persona:</vt:lpstr>
      <vt:lpstr>Le differenze individuali nel comportamento prosociale sono da considerare in relazione anche ad altri fattori critici</vt:lpstr>
      <vt:lpstr>Presentazione standard di PowerPoint</vt:lpstr>
      <vt:lpstr>Presentazione standard di PowerPoint</vt:lpstr>
      <vt:lpstr>Presentazione standard di PowerPoint</vt:lpstr>
      <vt:lpstr>Presentazione standard di PowerPoint</vt:lpstr>
      <vt:lpstr>L’influenza della situazione:</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Il comportamento prosociale</dc:title>
  <dc:creator>Giuliana</dc:creator>
  <cp:lastModifiedBy>Mosso</cp:lastModifiedBy>
  <cp:revision>126</cp:revision>
  <cp:lastPrinted>2017-04-28T08:30:04Z</cp:lastPrinted>
  <dcterms:created xsi:type="dcterms:W3CDTF">2015-03-15T17:16:24Z</dcterms:created>
  <dcterms:modified xsi:type="dcterms:W3CDTF">2020-11-29T21:25:54Z</dcterms:modified>
</cp:coreProperties>
</file>