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notesMasterIdLst>
    <p:notesMasterId r:id="rId71"/>
  </p:notesMasterIdLst>
  <p:handoutMasterIdLst>
    <p:handoutMasterId r:id="rId72"/>
  </p:handoutMasterIdLst>
  <p:sldIdLst>
    <p:sldId id="360" r:id="rId2"/>
    <p:sldId id="361" r:id="rId3"/>
    <p:sldId id="256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62" r:id="rId13"/>
    <p:sldId id="363" r:id="rId14"/>
    <p:sldId id="364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67" r:id="rId24"/>
    <p:sldId id="368" r:id="rId25"/>
    <p:sldId id="370" r:id="rId26"/>
    <p:sldId id="371" r:id="rId27"/>
    <p:sldId id="339" r:id="rId28"/>
    <p:sldId id="340" r:id="rId29"/>
    <p:sldId id="341" r:id="rId30"/>
    <p:sldId id="342" r:id="rId31"/>
    <p:sldId id="343" r:id="rId32"/>
    <p:sldId id="365" r:id="rId33"/>
    <p:sldId id="344" r:id="rId34"/>
    <p:sldId id="345" r:id="rId35"/>
    <p:sldId id="366" r:id="rId36"/>
    <p:sldId id="372" r:id="rId37"/>
    <p:sldId id="347" r:id="rId38"/>
    <p:sldId id="373" r:id="rId39"/>
    <p:sldId id="346" r:id="rId40"/>
    <p:sldId id="348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9" r:id="rId52"/>
    <p:sldId id="260" r:id="rId53"/>
    <p:sldId id="261" r:id="rId54"/>
    <p:sldId id="262" r:id="rId55"/>
    <p:sldId id="263" r:id="rId56"/>
    <p:sldId id="264" r:id="rId57"/>
    <p:sldId id="265" r:id="rId58"/>
    <p:sldId id="319" r:id="rId59"/>
    <p:sldId id="320" r:id="rId60"/>
    <p:sldId id="321" r:id="rId61"/>
    <p:sldId id="266" r:id="rId62"/>
    <p:sldId id="267" r:id="rId63"/>
    <p:sldId id="268" r:id="rId64"/>
    <p:sldId id="269" r:id="rId65"/>
    <p:sldId id="271" r:id="rId66"/>
    <p:sldId id="277" r:id="rId67"/>
    <p:sldId id="278" r:id="rId68"/>
    <p:sldId id="270" r:id="rId69"/>
    <p:sldId id="272" r:id="rId70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71" autoAdjust="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C423-73DC-4051-88ED-923C4D11B66C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4B20-A2CE-4D18-8CFA-920010530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28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EE78-6651-4400-BA84-FE72788A509A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FB37-4D0B-4051-9F34-7851757EC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2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777E74-FF78-47EF-AEED-629835E466BC}" type="slidenum">
              <a:rPr lang="it-IT" altLang="it-IT" sz="1200" smtClean="0"/>
              <a:pPr/>
              <a:t>1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9162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284526-3BF3-4362-A3CE-E9AD7BBA2B19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Aggressione = azione che ha lo scopo di nuocere ad un altro organismo</a:t>
            </a:r>
          </a:p>
        </p:txBody>
      </p:sp>
    </p:spTree>
    <p:extLst>
      <p:ext uri="{BB962C8B-B14F-4D97-AF65-F5344CB8AC3E}">
        <p14:creationId xmlns:p14="http://schemas.microsoft.com/office/powerpoint/2010/main" val="57762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10D72-4D31-4AC6-B1B7-A69FB299DD3C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Aggressione = azione che ha lo scopo di nuocere ad un altro organismo</a:t>
            </a:r>
          </a:p>
        </p:txBody>
      </p:sp>
    </p:spTree>
    <p:extLst>
      <p:ext uri="{BB962C8B-B14F-4D97-AF65-F5344CB8AC3E}">
        <p14:creationId xmlns:p14="http://schemas.microsoft.com/office/powerpoint/2010/main" val="393244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9E62F-07BB-48C4-A312-6DC9052F7A27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Aggressione = azione che ha lo scopo di nuocere ad un altro organismo</a:t>
            </a:r>
          </a:p>
        </p:txBody>
      </p:sp>
    </p:spTree>
    <p:extLst>
      <p:ext uri="{BB962C8B-B14F-4D97-AF65-F5344CB8AC3E}">
        <p14:creationId xmlns:p14="http://schemas.microsoft.com/office/powerpoint/2010/main" val="405239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4F37F-4CC3-4707-84E3-DBA7A0D7D19C}" type="slidenum">
              <a:rPr lang="it-IT" altLang="it-IT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Aggressione = azione che ha lo scopo di nuocere ad un altro organismo</a:t>
            </a:r>
          </a:p>
        </p:txBody>
      </p:sp>
    </p:spTree>
    <p:extLst>
      <p:ext uri="{BB962C8B-B14F-4D97-AF65-F5344CB8AC3E}">
        <p14:creationId xmlns:p14="http://schemas.microsoft.com/office/powerpoint/2010/main" val="36422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FB37-4D0B-4051-9F34-7851757EC2F2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60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Sebbene in numero assoluto la violenza fisica (percosse e simili) è la prima ragione che ha spinto ad alzare la cornetta, il secondo motivo è la violenza psicologica: 2.285 telefonate di segnalazione 1.100 in più dell’anno precedente. Un aumento altrettanto significativo in termini percentuali ha riguardato la violenza sessuale: 277 chiamate nel 2020 contro le 127 del 2019, a cui si aggiungono 61 chiamate per denunciare molestie sessuali, contro le 35 del 2019.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FB37-4D0B-4051-9F34-7851757EC2F2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16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8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350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E115-6905-4D68-A048-89970154E0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138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7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0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8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Psicologia sociale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260088" y="2797971"/>
            <a:ext cx="9101138" cy="1846262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Psicologia Sociale </a:t>
            </a:r>
            <a:br>
              <a:rPr lang="it-IT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Aggressività e comportamento </a:t>
            </a:r>
            <a:r>
              <a:rPr lang="it-IT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prosociale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Sottotitolo 2"/>
          <p:cNvSpPr>
            <a:spLocks noGrp="1"/>
          </p:cNvSpPr>
          <p:nvPr>
            <p:ph type="subTitle" idx="4294967295"/>
          </p:nvPr>
        </p:nvSpPr>
        <p:spPr>
          <a:xfrm>
            <a:off x="1678781" y="5117368"/>
            <a:ext cx="9101138" cy="793750"/>
          </a:xfrm>
        </p:spPr>
        <p:txBody>
          <a:bodyPr/>
          <a:lstStyle/>
          <a:p>
            <a:pPr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endParaRPr lang="it-IT" altLang="it-IT" b="1" i="1" dirty="0" smtClean="0">
              <a:solidFill>
                <a:srgbClr val="002060"/>
              </a:solidFill>
              <a:latin typeface="Century Gothic (Corpo)"/>
            </a:endParaRPr>
          </a:p>
        </p:txBody>
      </p:sp>
      <p:pic>
        <p:nvPicPr>
          <p:cNvPr id="10245" name="Picture 3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6035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8175" y="989014"/>
            <a:ext cx="864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>
                <a:latin typeface="Times New Roman" panose="02020603050405020304" pitchFamily="18" charset="0"/>
                <a:cs typeface="Arial" panose="020B0604020202020204" pitchFamily="34" charset="0"/>
              </a:rPr>
              <a:t>Università degli Studi di Torino			Dipartimento di Culture, Politica e Società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Corso di laurea triennale in Servizio Sociale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Classe L-39</a:t>
            </a:r>
          </a:p>
        </p:txBody>
      </p:sp>
      <p:pic>
        <p:nvPicPr>
          <p:cNvPr id="10247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5913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ttangolo 6"/>
          <p:cNvSpPr>
            <a:spLocks noChangeArrowheads="1"/>
          </p:cNvSpPr>
          <p:nvPr/>
        </p:nvSpPr>
        <p:spPr bwMode="auto">
          <a:xfrm>
            <a:off x="5314951" y="5805489"/>
            <a:ext cx="1306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/>
              <a:t>A.A. 2020/21</a:t>
            </a:r>
            <a:endParaRPr lang="it-IT" altLang="it-IT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08666" y="893454"/>
            <a:ext cx="10732046" cy="218794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800000"/>
                </a:solidFill>
              </a:rPr>
              <a:t>Ricerche d’archivio:</a:t>
            </a:r>
            <a:r>
              <a:rPr lang="it-IT" sz="2400" dirty="0" smtClean="0">
                <a:solidFill>
                  <a:schemeClr val="tx1"/>
                </a:solidFill>
              </a:rPr>
              <a:t> si servono di dati raccolti in database (es. statistiche sui tassi di criminalità).</a:t>
            </a:r>
          </a:p>
          <a:p>
            <a:pPr marL="116522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Esempio: studio di Anderson (tassi di criminalità ed informazioni metereologiche) mostra come i crimini più violenti venivano perpetrati in periodi in cui la temperatura media era più alta.</a:t>
            </a:r>
          </a:p>
          <a:p>
            <a:pPr marL="1165225" lvl="1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45" y="2311269"/>
            <a:ext cx="3123156" cy="398305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08665" y="2929415"/>
            <a:ext cx="848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lvl="1" indent="-363538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800000"/>
                </a:solidFill>
              </a:rPr>
              <a:t>Test di personalità e tecniche proiettive: </a:t>
            </a:r>
            <a:r>
              <a:rPr lang="it-IT" sz="2400" dirty="0"/>
              <a:t>tentativo di identificare tratti stabili associati a una maggior probabilità d’insorgenza di azioni aggressive</a:t>
            </a:r>
            <a:r>
              <a:rPr lang="it-IT" sz="2400" dirty="0" smtClean="0"/>
              <a:t>.</a:t>
            </a:r>
          </a:p>
          <a:p>
            <a:pPr marL="801687" lvl="1" algn="just"/>
            <a:endParaRPr lang="it-IT" sz="2400" dirty="0"/>
          </a:p>
          <a:p>
            <a:pPr marL="1165225" lvl="1" indent="0" algn="just">
              <a:buNone/>
            </a:pPr>
            <a:r>
              <a:rPr lang="it-IT" sz="2400" dirty="0"/>
              <a:t>Esempio: test delle figure frustranti di </a:t>
            </a:r>
            <a:r>
              <a:rPr lang="it-IT" sz="2400" dirty="0" err="1" smtClean="0"/>
              <a:t>Rosenzweig</a:t>
            </a:r>
            <a:endParaRPr lang="it-IT" sz="2400" dirty="0" smtClean="0"/>
          </a:p>
          <a:p>
            <a:pPr marL="1165225" lvl="1" indent="0" algn="just">
              <a:buNone/>
            </a:pPr>
            <a:r>
              <a:rPr lang="it-IT" sz="2400" dirty="0" smtClean="0"/>
              <a:t>Limite: altamente soggetto a desiderabilità sociale.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43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65963"/>
            <a:ext cx="10058400" cy="1450757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tx1"/>
                </a:solidFill>
                <a:latin typeface="+mn-lt"/>
              </a:rPr>
              <a:t>Teorie sull’aggressività</a:t>
            </a:r>
            <a:endParaRPr lang="it-IT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900325"/>
            <a:ext cx="10058400" cy="4418588"/>
          </a:xfrm>
        </p:spPr>
        <p:txBody>
          <a:bodyPr>
            <a:normAutofit fontScale="92500" lnSpcReduction="20000"/>
          </a:bodyPr>
          <a:lstStyle/>
          <a:p>
            <a:r>
              <a:rPr lang="it-IT" sz="2600" b="1" dirty="0" smtClean="0"/>
              <a:t>Teoria </a:t>
            </a:r>
            <a:r>
              <a:rPr lang="it-IT" sz="2600" b="1" dirty="0"/>
              <a:t>istintuale/pulsionale</a:t>
            </a:r>
            <a:endParaRPr lang="it-IT" sz="2600" dirty="0"/>
          </a:p>
          <a:p>
            <a:r>
              <a:rPr lang="it-IT" sz="2600" b="1" dirty="0" smtClean="0">
                <a:solidFill>
                  <a:schemeClr val="tx1"/>
                </a:solidFill>
              </a:rPr>
              <a:t>Secondo </a:t>
            </a:r>
            <a:r>
              <a:rPr lang="it-IT" sz="2600" b="1" dirty="0" err="1" smtClean="0">
                <a:solidFill>
                  <a:schemeClr val="tx1"/>
                </a:solidFill>
              </a:rPr>
              <a:t>S.</a:t>
            </a:r>
            <a:r>
              <a:rPr lang="it-IT" sz="2600" dirty="0" err="1" smtClean="0">
                <a:solidFill>
                  <a:schemeClr val="tx1"/>
                </a:solidFill>
              </a:rPr>
              <a:t>Freud</a:t>
            </a:r>
            <a:r>
              <a:rPr lang="it-IT" sz="2600" dirty="0">
                <a:solidFill>
                  <a:srgbClr val="000000"/>
                </a:solidFill>
              </a:rPr>
              <a:t>: </a:t>
            </a:r>
            <a:r>
              <a:rPr lang="it-IT" sz="2600" dirty="0" smtClean="0">
                <a:solidFill>
                  <a:srgbClr val="000000"/>
                </a:solidFill>
              </a:rPr>
              <a:t>l’aggressività è da intendersi come  </a:t>
            </a:r>
            <a:r>
              <a:rPr lang="it-IT" sz="2600" dirty="0">
                <a:solidFill>
                  <a:srgbClr val="000000"/>
                </a:solidFill>
              </a:rPr>
              <a:t>energia istintiva (non appresa) - Impulso autodistruttivo che reindirizza verso altri l’energia di un primitivo desiderio di morte (Thanatos).</a:t>
            </a:r>
          </a:p>
          <a:p>
            <a:r>
              <a:rPr lang="it-IT" sz="2600" dirty="0"/>
              <a:t>Per evitare l’autodistruzione e preservarsi l’individuo deve rivolgere Thanatos all’esterno. Il comportamento aggressivo devia l’energia distruttiva e riduce la </a:t>
            </a:r>
            <a:r>
              <a:rPr lang="it-IT" sz="2600" dirty="0">
                <a:solidFill>
                  <a:schemeClr val="tx1"/>
                </a:solidFill>
              </a:rPr>
              <a:t>tensione (fisicità distruttiva, ma anche umorismo: </a:t>
            </a:r>
            <a:r>
              <a:rPr lang="it-IT" sz="2600" i="1" dirty="0">
                <a:solidFill>
                  <a:schemeClr val="tx1"/>
                </a:solidFill>
              </a:rPr>
              <a:t>“L’uomo ridendo si libera da inibizioni e rimozioni, mette temporaneamente a tacere l’istanza </a:t>
            </a:r>
            <a:r>
              <a:rPr lang="it-IT" sz="2600" i="1" dirty="0" smtClean="0">
                <a:solidFill>
                  <a:schemeClr val="tx1"/>
                </a:solidFill>
              </a:rPr>
              <a:t>della censura</a:t>
            </a:r>
            <a:r>
              <a:rPr lang="it-IT" sz="2600" i="1" dirty="0">
                <a:solidFill>
                  <a:schemeClr val="tx1"/>
                </a:solidFill>
              </a:rPr>
              <a:t>, offre una valvola di sfogo all’aggressività</a:t>
            </a:r>
            <a:r>
              <a:rPr lang="it-IT" sz="2600" dirty="0">
                <a:solidFill>
                  <a:schemeClr val="tx1"/>
                </a:solidFill>
              </a:rPr>
              <a:t>” (1905, </a:t>
            </a:r>
            <a:r>
              <a:rPr lang="it-IT" sz="2600" i="1" dirty="0">
                <a:solidFill>
                  <a:schemeClr val="tx1"/>
                </a:solidFill>
              </a:rPr>
              <a:t>Il motto di spirito e la sua relazione con l’inconscio</a:t>
            </a:r>
            <a:r>
              <a:rPr lang="it-IT" sz="2600" dirty="0">
                <a:solidFill>
                  <a:schemeClr val="tx1"/>
                </a:solidFill>
              </a:rPr>
              <a:t>).</a:t>
            </a:r>
          </a:p>
          <a:p>
            <a:r>
              <a:rPr lang="it-IT" sz="2600" dirty="0">
                <a:solidFill>
                  <a:schemeClr val="tx1"/>
                </a:solidFill>
              </a:rPr>
              <a:t>Fenomeno inevitabile, ma incanalabile e “scaricabile” attraverso manifestazioni aggressive socialmente accettabili (es. partecipazione, anche solo passiva, a gare sportive).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786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102804" y="76759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it-IT" dirty="0"/>
              <a:t>Le basi </a:t>
            </a:r>
            <a:r>
              <a:rPr lang="it-IT" dirty="0" smtClean="0"/>
              <a:t>biologiche</a:t>
            </a:r>
            <a:br>
              <a:rPr lang="it-IT" dirty="0" smtClean="0"/>
            </a:br>
            <a:r>
              <a:rPr lang="it-IT" dirty="0"/>
              <a:t>La ricerca </a:t>
            </a:r>
            <a:r>
              <a:rPr lang="it-IT" dirty="0" smtClean="0"/>
              <a:t>genetica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713521" y="27540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91544" y="2218355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È possibile che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i geni </a:t>
            </a:r>
            <a:r>
              <a:rPr lang="it-IT" dirty="0"/>
              <a:t>predispongano una persona a commettere crimini?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Sì, secondo alcune evidenze di ricerca, anche se gli studi sono frammentari e i risultati non univoci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063552" y="4824214"/>
            <a:ext cx="244464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anomalia di formazione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1500" dirty="0"/>
              <a:t>Lombroso [1876]</a:t>
            </a:r>
            <a:endParaRPr lang="it-IT" sz="1500" dirty="0"/>
          </a:p>
        </p:txBody>
      </p:sp>
      <p:sp>
        <p:nvSpPr>
          <p:cNvPr id="6" name="Rettangolo 5"/>
          <p:cNvSpPr/>
          <p:nvPr/>
        </p:nvSpPr>
        <p:spPr>
          <a:xfrm>
            <a:off x="5087888" y="4824215"/>
            <a:ext cx="2044534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anomalie dei</a:t>
            </a:r>
          </a:p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cromosomi sessuali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1500" dirty="0"/>
              <a:t>Sindrome di </a:t>
            </a:r>
            <a:r>
              <a:rPr lang="it-IT" sz="1500" dirty="0" err="1"/>
              <a:t>Jacobs</a:t>
            </a:r>
            <a:endParaRPr lang="it-IT" sz="1500" dirty="0"/>
          </a:p>
        </p:txBody>
      </p:sp>
      <p:sp>
        <p:nvSpPr>
          <p:cNvPr id="7" name="Rettangolo 6"/>
          <p:cNvSpPr/>
          <p:nvPr/>
        </p:nvSpPr>
        <p:spPr>
          <a:xfrm>
            <a:off x="7536160" y="4896223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deficit cognitivi ereditari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sz="1500" dirty="0" err="1"/>
              <a:t>Loehlin</a:t>
            </a:r>
            <a:r>
              <a:rPr lang="de-DE" sz="1500" dirty="0"/>
              <a:t>, </a:t>
            </a:r>
            <a:r>
              <a:rPr lang="de-DE" sz="1500" dirty="0" err="1"/>
              <a:t>Willerman</a:t>
            </a:r>
            <a:r>
              <a:rPr lang="de-DE" sz="1500" dirty="0"/>
              <a:t> e Horn [1987]</a:t>
            </a:r>
            <a:endParaRPr lang="it-IT" sz="1500" dirty="0"/>
          </a:p>
        </p:txBody>
      </p:sp>
      <p:cxnSp>
        <p:nvCxnSpPr>
          <p:cNvPr id="9" name="Connettore 2 8"/>
          <p:cNvCxnSpPr>
            <a:endCxn id="5" idx="0"/>
          </p:cNvCxnSpPr>
          <p:nvPr/>
        </p:nvCxnSpPr>
        <p:spPr>
          <a:xfrm flipH="1">
            <a:off x="3285874" y="3698220"/>
            <a:ext cx="2846130" cy="1125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6" idx="0"/>
          </p:cNvCxnSpPr>
          <p:nvPr/>
        </p:nvCxnSpPr>
        <p:spPr>
          <a:xfrm flipH="1">
            <a:off x="6110156" y="3698220"/>
            <a:ext cx="21849" cy="1125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7" idx="0"/>
          </p:cNvCxnSpPr>
          <p:nvPr/>
        </p:nvCxnSpPr>
        <p:spPr>
          <a:xfrm>
            <a:off x="6132004" y="3698220"/>
            <a:ext cx="2700300" cy="1198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669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45763" y="824905"/>
            <a:ext cx="2891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STRUTTURE ANATOMICHE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91544" y="191683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Gli esami di aree cerebrali di pazienti con lesioni in zone </a:t>
            </a:r>
            <a:r>
              <a:rPr lang="it-IT" dirty="0" smtClean="0"/>
              <a:t>circoscritte e </a:t>
            </a:r>
            <a:r>
              <a:rPr lang="it-IT" dirty="0"/>
              <a:t>le stimolazioni elettriche di specifici sistemi cerebrali di animali </a:t>
            </a:r>
            <a:r>
              <a:rPr lang="it-IT" dirty="0" smtClean="0"/>
              <a:t>in laboratorio </a:t>
            </a:r>
            <a:r>
              <a:rPr lang="it-IT" dirty="0"/>
              <a:t>hanno permesso di acquisire nuove cognizioni sulle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relazioni tra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il comportamento aggressivo e le strutture neuroanatomiche</a:t>
            </a:r>
            <a:r>
              <a:rPr lang="it-IT" dirty="0"/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91544" y="364502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I sistemi neuronali coinvolti sono localizzati soprattutto nel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sistema</a:t>
            </a:r>
          </a:p>
          <a:p>
            <a:pPr algn="ctr"/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limbico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e nel tronco dell’encefalo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In altri casi, la presenza di lesioni dei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nuclei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amigdaloidei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/>
              <a:t>era associata a comportamenti violenti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601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991544" y="69269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dirty="0"/>
              <a:t>GLI STUDI SUGLI ORMONI E SUI NEUROTRASMETTITORI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51584" y="1412777"/>
            <a:ext cx="3456384" cy="255454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SISTEMA </a:t>
            </a:r>
          </a:p>
          <a:p>
            <a:pPr algn="ctr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NEUROENDOCRINO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Il</a:t>
            </a:r>
            <a:r>
              <a:rPr lang="it-IT" sz="1600" b="1" dirty="0"/>
              <a:t> testosterone </a:t>
            </a:r>
            <a:r>
              <a:rPr lang="it-IT" sz="1600" dirty="0"/>
              <a:t>risulta essere un importante modulatore</a:t>
            </a:r>
          </a:p>
          <a:p>
            <a:pPr algn="ctr"/>
            <a:r>
              <a:rPr lang="it-IT" sz="1600" dirty="0"/>
              <a:t>dei comportamenti aggressivi che spiegherebbe anche la maggiore</a:t>
            </a:r>
          </a:p>
          <a:p>
            <a:pPr algn="ctr"/>
            <a:r>
              <a:rPr lang="it-IT" sz="1600" dirty="0"/>
              <a:t>aggressività dell’uomo rispetto alla donna e delle donne con alti livelli di testosterone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6528048" y="1556792"/>
            <a:ext cx="3312368" cy="230832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NEUROTRASMETTITORI</a:t>
            </a:r>
          </a:p>
          <a:p>
            <a:pPr algn="ctr"/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l’aggressività è favorita da l’</a:t>
            </a:r>
            <a:r>
              <a:rPr lang="it-IT" sz="1600" b="1" dirty="0" err="1"/>
              <a:t>acetilcolina</a:t>
            </a:r>
            <a:r>
              <a:rPr lang="it-IT" sz="1600" b="1" dirty="0"/>
              <a:t>, </a:t>
            </a:r>
            <a:r>
              <a:rPr lang="it-IT" sz="1600" dirty="0"/>
              <a:t>la </a:t>
            </a:r>
            <a:r>
              <a:rPr lang="it-IT" sz="1600" b="1" dirty="0"/>
              <a:t>dopamina</a:t>
            </a:r>
            <a:r>
              <a:rPr lang="it-IT" sz="1600" dirty="0"/>
              <a:t> e la </a:t>
            </a:r>
            <a:r>
              <a:rPr lang="it-IT" sz="1600" b="1" dirty="0"/>
              <a:t>noradrenalina</a:t>
            </a:r>
            <a:r>
              <a:rPr lang="it-IT" sz="1600" dirty="0"/>
              <a:t>. </a:t>
            </a:r>
            <a:r>
              <a:rPr lang="it-IT" sz="1600" b="1" dirty="0"/>
              <a:t> </a:t>
            </a:r>
            <a:r>
              <a:rPr lang="it-IT" sz="1600" dirty="0"/>
              <a:t>La </a:t>
            </a:r>
            <a:r>
              <a:rPr lang="it-IT" sz="1600" b="1" dirty="0"/>
              <a:t>serotonina</a:t>
            </a:r>
            <a:r>
              <a:rPr lang="it-IT" sz="1600" dirty="0"/>
              <a:t> svolge, invece, un’azione inibente sul comportamento</a:t>
            </a:r>
          </a:p>
          <a:p>
            <a:pPr algn="ctr"/>
            <a:r>
              <a:rPr lang="it-IT" sz="1600" dirty="0"/>
              <a:t>aggressivo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1991544" y="443711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da un lato sembra assodato che i sistemi biologici concorrono nella regolazione di alcuni comportamenti aggressivi, dall’altro la ricerca contemporanea ha messo in luce come la valenza euristica dei dati di ricerca biologica sia alquanto limitata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1991544" y="544522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il nodo da sciogliere per la comprensione dei comportamenti aggressivi riguarda l’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interazione</a:t>
            </a:r>
            <a:r>
              <a:rPr lang="it-IT" sz="1600" dirty="0"/>
              <a:t> che i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fattori biologici </a:t>
            </a:r>
            <a:r>
              <a:rPr lang="it-IT" sz="1600" dirty="0"/>
              <a:t>hanno con il 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contesto ambientale e sociale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Freccia circolare a destra 7"/>
          <p:cNvSpPr/>
          <p:nvPr/>
        </p:nvSpPr>
        <p:spPr>
          <a:xfrm>
            <a:off x="1703512" y="4725144"/>
            <a:ext cx="288032" cy="864096"/>
          </a:xfrm>
          <a:prstGeom prst="curved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/>
          <p:cNvSpPr/>
          <p:nvPr/>
        </p:nvSpPr>
        <p:spPr>
          <a:xfrm>
            <a:off x="10272464" y="4725144"/>
            <a:ext cx="288032" cy="936104"/>
          </a:xfrm>
          <a:prstGeom prst="curvedLef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Etologia e </a:t>
            </a:r>
            <a:r>
              <a:rPr lang="it-IT" b="1" dirty="0" smtClean="0"/>
              <a:t>teorie evoluzionistiche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Lorenz (1974) studia in modo comparato il comportamento umano e animale: </a:t>
            </a:r>
            <a:r>
              <a:rPr lang="it-IT" dirty="0"/>
              <a:t>carattere adattivo </a:t>
            </a:r>
            <a:r>
              <a:rPr lang="it-IT" dirty="0" smtClean="0"/>
              <a:t>dell’aggressività </a:t>
            </a:r>
            <a:r>
              <a:rPr lang="it-IT" dirty="0"/>
              <a:t>l’organismo produce un’energia aggressiva che </a:t>
            </a:r>
            <a:r>
              <a:rPr lang="it-IT" dirty="0" smtClean="0"/>
              <a:t>si manifesta </a:t>
            </a:r>
            <a:r>
              <a:rPr lang="it-IT" dirty="0"/>
              <a:t>in comportamento aggressivo quanto più l’energia accumulata è </a:t>
            </a:r>
            <a:r>
              <a:rPr lang="it-IT" dirty="0" smtClean="0"/>
              <a:t>elevata e </a:t>
            </a:r>
            <a:r>
              <a:rPr lang="it-IT" dirty="0"/>
              <a:t>quanto più la forza di stimoli esterni provoca una reazione aggressiva</a:t>
            </a:r>
          </a:p>
          <a:p>
            <a:r>
              <a:rPr lang="it-IT" dirty="0" smtClean="0"/>
              <a:t>Simpson e </a:t>
            </a:r>
            <a:r>
              <a:rPr lang="it-IT" dirty="0" err="1" smtClean="0"/>
              <a:t>Kenrick</a:t>
            </a:r>
            <a:r>
              <a:rPr lang="it-IT" dirty="0" smtClean="0"/>
              <a:t> (1997): </a:t>
            </a:r>
            <a:r>
              <a:rPr lang="it-IT" dirty="0"/>
              <a:t>il </a:t>
            </a:r>
            <a:r>
              <a:rPr lang="it-IT" dirty="0" smtClean="0"/>
              <a:t>comportamento sociale si è evoluto nel tempo per assicurare la sopravvivenza. Il comportamento </a:t>
            </a:r>
            <a:r>
              <a:rPr lang="it-IT" dirty="0"/>
              <a:t>aggressivo </a:t>
            </a:r>
            <a:r>
              <a:rPr lang="it-IT" dirty="0" smtClean="0"/>
              <a:t>è come </a:t>
            </a:r>
            <a:r>
              <a:rPr lang="it-IT" dirty="0"/>
              <a:t>strategia per </a:t>
            </a:r>
            <a:r>
              <a:rPr lang="it-IT" dirty="0" smtClean="0"/>
              <a:t>stabilire il dominio, acquisire </a:t>
            </a:r>
            <a:r>
              <a:rPr lang="it-IT" dirty="0"/>
              <a:t>risorse, difendersi da attacchi, intimidire rivali, accedere ad uno status elevato.</a:t>
            </a:r>
          </a:p>
          <a:p>
            <a:r>
              <a:rPr lang="it-IT" dirty="0"/>
              <a:t>Il carattere adattivo </a:t>
            </a:r>
            <a:r>
              <a:rPr lang="it-IT" dirty="0" smtClean="0"/>
              <a:t>dell’aggressività  </a:t>
            </a:r>
            <a:r>
              <a:rPr lang="it-IT" dirty="0"/>
              <a:t>aiuta a spiegare i livelli relativamente elevati di aggressioni tra maschio e maschio nel corso della storia. </a:t>
            </a:r>
            <a:r>
              <a:rPr lang="it-IT" i="1" dirty="0"/>
              <a:t>“I soggetti di sesso maschile hanno ereditato dai propri antenati meccanismi psicologici di successo” </a:t>
            </a:r>
            <a:r>
              <a:rPr lang="it-IT" dirty="0"/>
              <a:t>funzionali alla trasmissione del patrimonio genetico.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L’aggressività come disposizione comportamentale innata che ha origine nella selezione naturale e che accresce le probabilità di conservazione e riproduzione della </a:t>
            </a:r>
            <a:r>
              <a:rPr lang="it-IT" dirty="0" smtClean="0"/>
              <a:t>specie.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62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 smtClean="0"/>
              <a:t>I comportamenti </a:t>
            </a:r>
            <a:r>
              <a:rPr lang="it-IT" sz="4400" b="1" dirty="0"/>
              <a:t>aggressivi </a:t>
            </a:r>
            <a:r>
              <a:rPr lang="it-IT" sz="4400" b="1" dirty="0" smtClean="0"/>
              <a:t>hanno </a:t>
            </a: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dirty="0" smtClean="0"/>
              <a:t>una base meramente biologica?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b="1" dirty="0"/>
          </a:p>
          <a:p>
            <a:r>
              <a:rPr lang="it-IT" i="1" dirty="0"/>
              <a:t>American </a:t>
            </a:r>
            <a:r>
              <a:rPr lang="it-IT" i="1" dirty="0" err="1"/>
              <a:t>Psychological</a:t>
            </a:r>
            <a:r>
              <a:rPr lang="it-IT" i="1" dirty="0"/>
              <a:t> </a:t>
            </a:r>
            <a:r>
              <a:rPr lang="it-IT" i="1" dirty="0" err="1"/>
              <a:t>Association</a:t>
            </a:r>
            <a:r>
              <a:rPr lang="it-IT" i="1" dirty="0"/>
              <a:t> (1991):</a:t>
            </a:r>
          </a:p>
          <a:p>
            <a:r>
              <a:rPr lang="it-IT" i="1" dirty="0"/>
              <a:t>“è scientificamente scorretto che la guerra o altri comportamenti violenti siano geneticamente programmati nella natura umana o che la guerra sia causata per istinto o in base a una singola motivazione”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16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I cambiamenti dell’aggressività </a:t>
            </a:r>
            <a:r>
              <a:rPr lang="it-IT" dirty="0" smtClean="0"/>
              <a:t>nel tempo e nelle culture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 smtClean="0"/>
              <a:t>All’interno di una determinata cultura, il modificarsi delle condizioni sociali induce spesso a cambiamenti impressionanti nel comportamento aggressivo.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Lo psicologo </a:t>
            </a:r>
            <a:r>
              <a:rPr lang="it-IT" dirty="0" err="1" smtClean="0"/>
              <a:t>Pinker</a:t>
            </a:r>
            <a:r>
              <a:rPr lang="it-IT" dirty="0" smtClean="0"/>
              <a:t> (2011) sostiene che stiamo vivendo nell’epoca meno violenta, meno crudele e più pacifica di sempre.</a:t>
            </a:r>
          </a:p>
          <a:p>
            <a:r>
              <a:rPr lang="it-IT" dirty="0" err="1" smtClean="0"/>
              <a:t>Baron</a:t>
            </a:r>
            <a:r>
              <a:rPr lang="it-IT" dirty="0" smtClean="0"/>
              <a:t> e Richardson (1994) hanno osservato come in alcune culture la sopravvivenza dipende fortemente dalla cooperazione del gruppo, la rabbia e la distruttività sono considerate pericolose e distruttive e chi le esprime può venire ostracizzato e punito.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93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I cambiamenti dell’aggressività: </a:t>
            </a:r>
            <a:r>
              <a:rPr lang="it-IT" dirty="0" smtClean="0"/>
              <a:t>le culture dell’onore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6702"/>
          </a:xfrm>
        </p:spPr>
        <p:txBody>
          <a:bodyPr>
            <a:noAutofit/>
          </a:bodyPr>
          <a:lstStyle/>
          <a:p>
            <a:r>
              <a:rPr lang="it-IT" sz="2400" dirty="0" smtClean="0"/>
              <a:t>Le norme e le aspettative culturali possono mutare il comportamento degli individui quando sono sottoposti a pressioni o a provocazioni.</a:t>
            </a:r>
          </a:p>
          <a:p>
            <a:r>
              <a:rPr lang="it-IT" sz="2400" dirty="0" err="1" smtClean="0"/>
              <a:t>Nisbett</a:t>
            </a:r>
            <a:r>
              <a:rPr lang="it-IT" sz="2400" dirty="0" smtClean="0"/>
              <a:t> (1993) ha dimostrato che nelle zone rurali degli USA del Sud, la percentuale di omicidi presso i bianchi è maggiore di quella degli Stati del Nord. Le spiegazioni avrebbero un carattere economico: i tassi più alti si verificano nelle zone originariamente basate sull’allevamento.</a:t>
            </a:r>
          </a:p>
          <a:p>
            <a:r>
              <a:rPr lang="it-IT" sz="2400" dirty="0" smtClean="0"/>
              <a:t>L’enfasi sulla protezione della comunità e l’aggressività, alimenta la cultura dell’onore  (Cohen, 1998).</a:t>
            </a:r>
          </a:p>
          <a:p>
            <a:r>
              <a:rPr lang="it-IT" sz="2400" dirty="0" smtClean="0"/>
              <a:t>Mentre </a:t>
            </a:r>
            <a:r>
              <a:rPr lang="it-IT" sz="2400" dirty="0" err="1" smtClean="0"/>
              <a:t>Pinker</a:t>
            </a:r>
            <a:r>
              <a:rPr lang="it-IT" sz="2400" dirty="0" smtClean="0"/>
              <a:t> (2011) ha dimostrato che la violenza diminuisce nelle democrazie che permettono al governo di gestire la giustizia, gli uomini che provengono dalla cultura dell’onore tendenzialmente non si fidano dei governi e credono di avere il diritto a vendicarsi personalmente magari anche con la violenza.</a:t>
            </a:r>
          </a:p>
        </p:txBody>
      </p:sp>
    </p:spTree>
    <p:extLst>
      <p:ext uri="{BB962C8B-B14F-4D97-AF65-F5344CB8AC3E}">
        <p14:creationId xmlns:p14="http://schemas.microsoft.com/office/powerpoint/2010/main" val="185351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Aggressività e genere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141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Le differenze di genere diventano più sottili in ambito familiare</a:t>
            </a:r>
          </a:p>
          <a:p>
            <a:r>
              <a:rPr lang="it-IT" dirty="0" smtClean="0"/>
              <a:t>La maggior parte dei casi di violenza domestica estrema vedono gli uomini protagonisti e le donne vittime. Secondo il Center for </a:t>
            </a:r>
            <a:r>
              <a:rPr lang="it-IT" dirty="0" err="1" smtClean="0"/>
              <a:t>desease</a:t>
            </a:r>
            <a:r>
              <a:rPr lang="it-IT" dirty="0" smtClean="0"/>
              <a:t> control and </a:t>
            </a:r>
            <a:r>
              <a:rPr lang="it-IT" dirty="0" err="1" smtClean="0"/>
              <a:t>prevention</a:t>
            </a:r>
            <a:r>
              <a:rPr lang="it-IT" dirty="0" smtClean="0"/>
              <a:t> (2014): le donne possono più facilmente oggetto di violenza da parte dei partner (24,3%) rispetto agli uomini (13,8%). Tuttavia gli uomini subiscono più violenza di quello che si possa pensare. In uno studio su un campione di 500 studenti universitari, si è notato che quando le ragazze riportavano episodi di violenza  perpetrati dal partner spesso di trattava di violenza reciproca (Testa et al. 2011)</a:t>
            </a:r>
          </a:p>
          <a:p>
            <a:r>
              <a:rPr lang="it-IT" dirty="0" smtClean="0"/>
              <a:t>Strauss (2011) in uno studio che coinvolgeva circa 200 comunità non riportò differenze di genere significative e le cause (gelosia, rabbia, ricerca di attenzione, autodifesa, vendetta) erano simili.</a:t>
            </a:r>
          </a:p>
          <a:p>
            <a:r>
              <a:rPr lang="it-IT" dirty="0" smtClean="0"/>
              <a:t>Spesso si verifica lo stesso comportamento sia negli uomini sia nelle donne: nei bambini i livelli di aggressività fisica sono molto bassi in entrambi in sessi.</a:t>
            </a:r>
          </a:p>
          <a:p>
            <a:r>
              <a:rPr lang="it-IT" dirty="0" smtClean="0"/>
              <a:t>Negli adulti entrambi i sessi tendono alla violenza fisica se si sentono provocati o sono nella condizione di potersi vendicare (</a:t>
            </a:r>
            <a:r>
              <a:rPr lang="it-IT" dirty="0" err="1" smtClean="0"/>
              <a:t>Matlin</a:t>
            </a:r>
            <a:r>
              <a:rPr lang="it-IT" dirty="0" smtClean="0"/>
              <a:t>, 2012).</a:t>
            </a:r>
          </a:p>
          <a:p>
            <a:r>
              <a:rPr lang="it-IT" dirty="0" smtClean="0"/>
              <a:t>Le donne sono simili agli uomini quando si tratta di essere verbalmente abusive, di umiliare l’altro o di punire i figli. Es. </a:t>
            </a:r>
            <a:r>
              <a:rPr lang="it-IT" dirty="0" err="1" smtClean="0"/>
              <a:t>O’Rourke</a:t>
            </a:r>
            <a:r>
              <a:rPr lang="it-IT" dirty="0" smtClean="0"/>
              <a:t> (2008) ha trovato motivazioni molto simili tra uomini e donne kamikaze.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1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Argomenti della lezione: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980" y="1845734"/>
            <a:ext cx="9475470" cy="4278340"/>
          </a:xfrm>
        </p:spPr>
        <p:txBody>
          <a:bodyPr numCol="2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 smtClean="0"/>
              <a:t> </a:t>
            </a:r>
            <a:endParaRPr lang="it-IT" dirty="0" smtClean="0">
              <a:solidFill>
                <a:schemeClr val="tx1"/>
              </a:solidFill>
            </a:endParaRPr>
          </a:p>
          <a:p>
            <a:pPr marL="468630" lvl="2" indent="-285750">
              <a:buFont typeface="Courier New" panose="02070309020205020404" pitchFamily="49" charset="0"/>
              <a:buChar char="o"/>
            </a:pP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Definire il comportamento aggressivo</a:t>
            </a:r>
          </a:p>
          <a:p>
            <a:pPr marL="46863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Come studiare l’aggressività:</a:t>
            </a:r>
          </a:p>
          <a:p>
            <a:pPr marL="70866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Il metodo dell’osservazione</a:t>
            </a:r>
          </a:p>
          <a:p>
            <a:pPr marL="70866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Il metodo dell’inchiesta</a:t>
            </a:r>
          </a:p>
          <a:p>
            <a:pPr marL="541338" lvl="3" indent="-360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Le origini dell’aggressività</a:t>
            </a:r>
          </a:p>
          <a:p>
            <a:pPr marL="724218" lvl="4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Ipotesi frustrazione-aggressività</a:t>
            </a:r>
          </a:p>
          <a:p>
            <a:pPr marL="724218" lvl="4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Il ruolo degli schemi sociali</a:t>
            </a:r>
          </a:p>
          <a:p>
            <a:pPr marL="724218" lvl="4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Teoria dell’apprendimento sociale</a:t>
            </a:r>
          </a:p>
          <a:p>
            <a:pPr marL="468630" lvl="2" indent="-285750">
              <a:buFont typeface="Courier New" panose="02070309020205020404" pitchFamily="49" charset="0"/>
              <a:buChar char="o"/>
            </a:pPr>
            <a:r>
              <a:rPr lang="it-IT" sz="2000" b="1" dirty="0" smtClean="0"/>
              <a:t>La violenza domestica in Italia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534150" y="218756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dirty="0"/>
              <a:t>Definire il comportamento </a:t>
            </a:r>
            <a:r>
              <a:rPr lang="it-IT" sz="2000" b="1" dirty="0" err="1"/>
              <a:t>prosociale</a:t>
            </a:r>
            <a:endParaRPr lang="it-IT" sz="2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dirty="0"/>
              <a:t> </a:t>
            </a:r>
            <a:r>
              <a:rPr lang="it-IT" sz="2000" b="1" dirty="0"/>
              <a:t>Le origini del comportamento </a:t>
            </a:r>
            <a:r>
              <a:rPr lang="it-IT" sz="2000" b="1" dirty="0" err="1"/>
              <a:t>prosociale</a:t>
            </a:r>
            <a:r>
              <a:rPr lang="it-IT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 Prospettiva evoluzionistica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 Norme Sociali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 Modellamento</a:t>
            </a:r>
          </a:p>
          <a:p>
            <a:pPr marL="180975" lvl="1" indent="-1809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dirty="0"/>
              <a:t> </a:t>
            </a:r>
            <a:r>
              <a:rPr lang="it-IT" sz="2000" b="1" dirty="0"/>
              <a:t>L’influenza della situazione:</a:t>
            </a:r>
          </a:p>
          <a:p>
            <a:pPr marL="444500" lvl="1" indent="-263525">
              <a:buFont typeface="Arial" panose="020B0604020202020204" pitchFamily="34" charset="0"/>
              <a:buChar char="•"/>
            </a:pPr>
            <a:r>
              <a:rPr lang="it-IT" sz="2000" dirty="0"/>
              <a:t> Il modello di </a:t>
            </a:r>
            <a:r>
              <a:rPr lang="it-IT" sz="2000" dirty="0" err="1"/>
              <a:t>Latané</a:t>
            </a:r>
            <a:r>
              <a:rPr lang="it-IT" sz="2000" dirty="0"/>
              <a:t> e </a:t>
            </a:r>
            <a:r>
              <a:rPr lang="it-IT" sz="2000" dirty="0" err="1"/>
              <a:t>Darley</a:t>
            </a:r>
            <a:endParaRPr lang="it-IT" sz="2000" dirty="0"/>
          </a:p>
          <a:p>
            <a:pPr marL="444500" lvl="1" indent="-263525">
              <a:buFont typeface="Arial" panose="020B0604020202020204" pitchFamily="34" charset="0"/>
              <a:buChar char="•"/>
            </a:pPr>
            <a:r>
              <a:rPr lang="it-IT" sz="2000" dirty="0"/>
              <a:t> L’effetto testimone</a:t>
            </a:r>
          </a:p>
          <a:p>
            <a:pPr marL="444500" lvl="1" indent="-2635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 Il modello di </a:t>
            </a:r>
            <a:r>
              <a:rPr lang="it-IT" sz="2000" dirty="0" err="1"/>
              <a:t>Piliavin</a:t>
            </a:r>
            <a:endParaRPr lang="it-IT" sz="2000" dirty="0"/>
          </a:p>
          <a:p>
            <a:pPr marL="180975" lvl="1" indent="-1809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2000" dirty="0"/>
              <a:t> </a:t>
            </a:r>
            <a:r>
              <a:rPr lang="it-IT" sz="2000" b="1" dirty="0"/>
              <a:t>Determinanti centrate sulla persona</a:t>
            </a:r>
          </a:p>
        </p:txBody>
      </p:sp>
    </p:spTree>
    <p:extLst>
      <p:ext uri="{BB962C8B-B14F-4D97-AF65-F5344CB8AC3E}">
        <p14:creationId xmlns:p14="http://schemas.microsoft.com/office/powerpoint/2010/main" val="33538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Aggressività e genere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1418"/>
          </a:xfrm>
        </p:spPr>
        <p:txBody>
          <a:bodyPr>
            <a:normAutofit/>
          </a:bodyPr>
          <a:lstStyle/>
          <a:p>
            <a:r>
              <a:rPr lang="it-IT" b="1" dirty="0" smtClean="0"/>
              <a:t>L’aggressività relazionale</a:t>
            </a:r>
          </a:p>
          <a:p>
            <a:r>
              <a:rPr lang="it-IT" dirty="0" smtClean="0"/>
              <a:t>Al di fuori del contesto fisico, le differenze di genere mostrano che le donne tendono a essere aggressive a livello relazionale, nel senso che lo sono in maniera più nascosta, attraverso pettegolezzi e voci false, fatte circolare sulla persona target (</a:t>
            </a:r>
            <a:r>
              <a:rPr lang="it-IT" dirty="0" err="1" smtClean="0"/>
              <a:t>Archer</a:t>
            </a:r>
            <a:r>
              <a:rPr lang="it-IT" dirty="0" smtClean="0"/>
              <a:t>, 2004).</a:t>
            </a:r>
          </a:p>
          <a:p>
            <a:r>
              <a:rPr lang="it-IT" dirty="0" smtClean="0"/>
              <a:t>La differenza di genere tra aggressività fisica vs. relazionale inizierebbe molto presto: in una ricerca su bambini (età 3-5 anni) che giocavano a gruppi di 3, ed erano sollecitati a usare la matita per colorare (1 matita colorata, 2 bianche), i maschi usarono l’aggressività fisica, mentre le femmine preferirono quella relazionale ignorando il bambino con la matita o spettegolando su di lui.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cyberbullismo</a:t>
            </a:r>
            <a:r>
              <a:rPr lang="it-IT" dirty="0" smtClean="0"/>
              <a:t> è una forma violenta di aggressività relazionale: la maggior fonte di pericolo per i teenager deriva più dal bullismo e dalle molestie dei compagni di scuola che dagli adulti che cercano di adescarli (</a:t>
            </a:r>
            <a:r>
              <a:rPr lang="it-IT" dirty="0" err="1" smtClean="0"/>
              <a:t>Palfrey</a:t>
            </a:r>
            <a:r>
              <a:rPr lang="it-IT" dirty="0" smtClean="0"/>
              <a:t> et al. 2010).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6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Imparare a comportarsi in modo aggressivo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483" y="2009507"/>
            <a:ext cx="10058400" cy="4023360"/>
          </a:xfrm>
        </p:spPr>
        <p:txBody>
          <a:bodyPr/>
          <a:lstStyle/>
          <a:p>
            <a:pPr marL="116522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Apprendiamo il comportamento sociale dall’aggressività all’altruismo, in parte grazie all’osservazione e all’imitazione – </a:t>
            </a:r>
            <a:r>
              <a:rPr lang="it-IT" sz="2400" b="1" dirty="0" smtClean="0">
                <a:solidFill>
                  <a:schemeClr val="tx1"/>
                </a:solidFill>
              </a:rPr>
              <a:t>apprendimento sociale </a:t>
            </a:r>
            <a:r>
              <a:rPr lang="it-IT" sz="2400" dirty="0" smtClean="0">
                <a:solidFill>
                  <a:schemeClr val="tx1"/>
                </a:solidFill>
              </a:rPr>
              <a:t>(Bandura, 1963; </a:t>
            </a:r>
            <a:r>
              <a:rPr lang="it-IT" sz="2400" dirty="0" err="1" smtClean="0">
                <a:solidFill>
                  <a:schemeClr val="tx1"/>
                </a:solidFill>
              </a:rPr>
              <a:t>Mischel</a:t>
            </a:r>
            <a:r>
              <a:rPr lang="it-IT" sz="2400" dirty="0" smtClean="0">
                <a:solidFill>
                  <a:schemeClr val="tx1"/>
                </a:solidFill>
              </a:rPr>
              <a:t>, 1995).</a:t>
            </a:r>
          </a:p>
          <a:p>
            <a:pPr marL="116522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L’esposizione </a:t>
            </a:r>
            <a:r>
              <a:rPr lang="it-IT" sz="2400" dirty="0">
                <a:solidFill>
                  <a:schemeClr val="tx1"/>
                </a:solidFill>
              </a:rPr>
              <a:t>a comportamenti aggressivi da parte di modelli (reali o trasmessi dai mass media) favorisce la loro acquisizione nel repertorio delle possibili risposte comportamentali.</a:t>
            </a:r>
          </a:p>
          <a:p>
            <a:pPr marL="1165225" lvl="1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1165225" lvl="1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Importanti le conseguenze (anche percepite) dell’azione messa in atto dal modello: più saranno rinforzate positivamente, maggiore sarà la probabilità della reiterazione futura.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67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50314" y="982819"/>
            <a:ext cx="11448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7887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800000"/>
                </a:solidFill>
              </a:rPr>
              <a:t>Bobo </a:t>
            </a:r>
            <a:r>
              <a:rPr lang="it-IT" sz="2400" dirty="0" err="1">
                <a:solidFill>
                  <a:srgbClr val="800000"/>
                </a:solidFill>
              </a:rPr>
              <a:t>Doll</a:t>
            </a:r>
            <a:r>
              <a:rPr lang="it-IT" sz="2400" dirty="0">
                <a:solidFill>
                  <a:srgbClr val="800000"/>
                </a:solidFill>
              </a:rPr>
              <a:t>: </a:t>
            </a:r>
            <a:r>
              <a:rPr lang="it-IT" sz="2400" dirty="0"/>
              <a:t>(Bandura et al. 1963) usato per studiare gli effetti dell’esposizione al comportamento altrui nei bambini.</a:t>
            </a:r>
          </a:p>
          <a:p>
            <a:pPr marL="533400" indent="0" algn="just">
              <a:buNone/>
            </a:pPr>
            <a:r>
              <a:rPr lang="it-IT" sz="2400" dirty="0"/>
              <a:t>		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41" y="2404997"/>
            <a:ext cx="6794855" cy="363692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50314" y="4426090"/>
            <a:ext cx="4897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0">
              <a:buNone/>
            </a:pPr>
            <a:r>
              <a:rPr lang="it-IT" sz="2400" dirty="0"/>
              <a:t>Consente di osservare come l’aggressività varia in funzione del tipo di </a:t>
            </a:r>
            <a:r>
              <a:rPr lang="it-IT" sz="2400" dirty="0" smtClean="0"/>
              <a:t>modello o dei </a:t>
            </a:r>
            <a:r>
              <a:rPr lang="it-IT" sz="2400" dirty="0"/>
              <a:t>premi e punizioni che riceve.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50313" y="2284465"/>
            <a:ext cx="4897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0" algn="just">
              <a:buNone/>
            </a:pPr>
            <a:r>
              <a:rPr lang="it-IT" sz="2400" dirty="0" smtClean="0"/>
              <a:t>Un modello attua comportamenti </a:t>
            </a:r>
            <a:r>
              <a:rPr lang="it-IT" sz="2400" dirty="0"/>
              <a:t>aggressivi nei confronti del pupazzo e viene </a:t>
            </a:r>
            <a:r>
              <a:rPr lang="it-IT" sz="2400" dirty="0" smtClean="0"/>
              <a:t>osservato come e in che misura i </a:t>
            </a:r>
            <a:r>
              <a:rPr lang="it-IT" sz="2400" dirty="0"/>
              <a:t>bambini li imitano.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6765692" y="1679809"/>
            <a:ext cx="477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https://www.youtube.com/watch?v=zerCK0lRjp8</a:t>
            </a:r>
          </a:p>
        </p:txBody>
      </p:sp>
    </p:spTree>
    <p:extLst>
      <p:ext uri="{BB962C8B-B14F-4D97-AF65-F5344CB8AC3E}">
        <p14:creationId xmlns:p14="http://schemas.microsoft.com/office/powerpoint/2010/main" val="37112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76324" y="735013"/>
            <a:ext cx="1032510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+mn-lt"/>
              </a:rPr>
              <a:t>L’influenza dei modelli sociali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Secondo Bandura il modellamento favorisce l’acquisizione di una nuova forma di comportamento aggressivo mediante l’osservazione di tali comportamenti e delle loro conseguenze nelle altre persone, o modelli.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Esperimento: osservazione da parte di bambini di un adulto alle prese con alcuni giocattoli.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Questo adulto si comportava in modo strano e alquanto nuovo (colpiva una bambola con un martello e le dava un calcio). I bambini nella condizione di controllo lo vedevano comportarsi tranquillamente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Nella II parte per alcuni bambini il modello riceveva una ricompensa, per altri invece no.</a:t>
            </a:r>
          </a:p>
        </p:txBody>
      </p:sp>
    </p:spTree>
    <p:extLst>
      <p:ext uri="{BB962C8B-B14F-4D97-AF65-F5344CB8AC3E}">
        <p14:creationId xmlns:p14="http://schemas.microsoft.com/office/powerpoint/2010/main" val="107632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00150" y="868364"/>
            <a:ext cx="100964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Ai bambini si dava la possibilità di giocare con gli stessi giocattoli.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 bambini imitarono il modello quando questo era stato ricompensato.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Risultati</a:t>
            </a:r>
          </a:p>
        </p:txBody>
      </p:sp>
      <p:graphicFrame>
        <p:nvGraphicFramePr>
          <p:cNvPr id="45059" name="Object 0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56698897"/>
              </p:ext>
            </p:extLst>
          </p:nvPr>
        </p:nvGraphicFramePr>
        <p:xfrm>
          <a:off x="4322762" y="2727325"/>
          <a:ext cx="534828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fico" r:id="rId4" imgW="4648200" imgH="2714549" progId="Excel.Chart.8">
                  <p:embed/>
                </p:oleObj>
              </mc:Choice>
              <mc:Fallback>
                <p:oleObj name="Grafico" r:id="rId4" imgW="4648200" imgH="2714549" progId="Excel.Chart.8">
                  <p:embed/>
                  <p:pic>
                    <p:nvPicPr>
                      <p:cNvPr id="45059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2" y="2727325"/>
                        <a:ext cx="534828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36799" y="5851525"/>
            <a:ext cx="782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</a:rPr>
              <a:t>Risposte aggressive di imitazione dei bambini nelle diverse condizioni sperimentali</a:t>
            </a:r>
          </a:p>
        </p:txBody>
      </p:sp>
    </p:spTree>
    <p:extLst>
      <p:ext uri="{BB962C8B-B14F-4D97-AF65-F5344CB8AC3E}">
        <p14:creationId xmlns:p14="http://schemas.microsoft.com/office/powerpoint/2010/main" val="353779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14426" y="963613"/>
            <a:ext cx="913447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+mn-lt"/>
              </a:rPr>
              <a:t>L’imitazione nei contesti emozionali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Studio (ricerche di Bandura e colleghi) di 48 bambini che manifestavano vistose reazioni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di paura dei cani e veri comportamenti di fuga.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I bambini furono divisi in 4 gruppi, e rispettivamente al  gruppo 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2400" dirty="0">
                <a:latin typeface="+mn-lt"/>
              </a:rPr>
              <a:t>Si presentò un modello che non aveva paura dei cani e che stava più o meno a contatto con gli animali in contesti piacevoli;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2400" dirty="0">
                <a:latin typeface="+mn-lt"/>
              </a:rPr>
              <a:t>Si presentarono modelli che stavano con i cani in un contesto neutro, né piacevole né spiacevole;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2400" dirty="0">
                <a:latin typeface="+mn-lt"/>
              </a:rPr>
              <a:t>I bambini osservavano dei cani in un contesto simpatico e piacevole ma senza la presenza di modelli umani;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it-IT" altLang="it-IT" sz="2400" dirty="0">
                <a:latin typeface="+mn-lt"/>
              </a:rPr>
              <a:t> era lasciato giocare tranquillamente, in un ambiente piacevole, senza la presenza né di cani, né di modelli umani</a:t>
            </a:r>
          </a:p>
        </p:txBody>
      </p:sp>
    </p:spTree>
    <p:extLst>
      <p:ext uri="{BB962C8B-B14F-4D97-AF65-F5344CB8AC3E}">
        <p14:creationId xmlns:p14="http://schemas.microsoft.com/office/powerpoint/2010/main" val="118909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73164" y="858839"/>
            <a:ext cx="8351837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I risultati: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Tutti i 4 gruppi di bambini mostrarono alla fine una paura minore dei cani, ma i gruppi 1 e 2 cui veniva presentato un modello umano mostravano una remissione della paura e della fuga di fronte ai cani molto superiore e più stabile.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Secondo Bandura condizionamento strumentale e rinforzo dovrebbero essere considerati più procedimenti di selezione della risposta che di sua acquisizione o rafforzamento</a:t>
            </a:r>
          </a:p>
        </p:txBody>
      </p:sp>
    </p:spTree>
    <p:extLst>
      <p:ext uri="{BB962C8B-B14F-4D97-AF65-F5344CB8AC3E}">
        <p14:creationId xmlns:p14="http://schemas.microsoft.com/office/powerpoint/2010/main" val="71434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Influenze psicologiche sull’aggressività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ALCOL L’alcol riduce le inibizioni sociali, quindi le persone frustrate o soggette a pressioni sociali avvertono meno inibizioni.</a:t>
            </a:r>
          </a:p>
          <a:p>
            <a:r>
              <a:rPr lang="it-IT" dirty="0" smtClean="0"/>
              <a:t>L’alcol riduce l’ansia rendendoci meno cauti del solito (</a:t>
            </a:r>
            <a:r>
              <a:rPr lang="it-IT" dirty="0" err="1" smtClean="0"/>
              <a:t>MacDonald</a:t>
            </a:r>
            <a:r>
              <a:rPr lang="it-IT" dirty="0" smtClean="0"/>
              <a:t>, Zanna, 1996)</a:t>
            </a:r>
          </a:p>
          <a:p>
            <a:r>
              <a:rPr lang="it-IT" dirty="0" smtClean="0"/>
              <a:t>Indebolendo la parte del cervello che pianifica e controlla il comportamento influisce sull’elaborazione dell’informazione (</a:t>
            </a:r>
            <a:r>
              <a:rPr lang="it-IT" dirty="0" err="1" smtClean="0"/>
              <a:t>Hanson</a:t>
            </a:r>
            <a:r>
              <a:rPr lang="it-IT" dirty="0" smtClean="0"/>
              <a:t>, 2011).</a:t>
            </a:r>
          </a:p>
          <a:p>
            <a:r>
              <a:rPr lang="it-IT" dirty="0" smtClean="0"/>
              <a:t>Inoltre l’alcol facilita l’aggressività attraverso l’effetto </a:t>
            </a:r>
            <a:r>
              <a:rPr lang="it-IT" dirty="0" err="1" smtClean="0"/>
              <a:t>think</a:t>
            </a:r>
            <a:r>
              <a:rPr lang="it-IT" dirty="0" smtClean="0"/>
              <a:t>-drink (</a:t>
            </a:r>
            <a:r>
              <a:rPr lang="it-IT" dirty="0" err="1" smtClean="0"/>
              <a:t>Marlatt</a:t>
            </a:r>
            <a:r>
              <a:rPr lang="it-IT" dirty="0" smtClean="0"/>
              <a:t>, 1980) Quando le persone si </a:t>
            </a:r>
            <a:r>
              <a:rPr lang="it-IT" dirty="0" err="1" smtClean="0"/>
              <a:t>apsettano</a:t>
            </a:r>
            <a:r>
              <a:rPr lang="it-IT" dirty="0" smtClean="0"/>
              <a:t> che l’alcol abbia un certo effetto, accade proprio così (</a:t>
            </a:r>
            <a:r>
              <a:rPr lang="it-IT" dirty="0" err="1" smtClean="0"/>
              <a:t>Begue</a:t>
            </a:r>
            <a:r>
              <a:rPr lang="it-IT" dirty="0" smtClean="0"/>
              <a:t>, 2009)</a:t>
            </a:r>
          </a:p>
          <a:p>
            <a:r>
              <a:rPr lang="it-IT" dirty="0" smtClean="0"/>
              <a:t>DOLORE E MALESSERE</a:t>
            </a:r>
          </a:p>
          <a:p>
            <a:r>
              <a:rPr lang="it-IT" dirty="0" err="1" smtClean="0"/>
              <a:t>Berkowitz</a:t>
            </a:r>
            <a:r>
              <a:rPr lang="it-IT" dirty="0"/>
              <a:t> </a:t>
            </a:r>
            <a:r>
              <a:rPr lang="it-IT" dirty="0" smtClean="0"/>
              <a:t>(1983) provò che gli studenti che avevano avvertito dolore immergendo una mano nell’acqua gelata, mostravano maggiori probabilità di comportamento aggressivo verso un loro collega.</a:t>
            </a:r>
          </a:p>
          <a:p>
            <a:r>
              <a:rPr lang="it-IT" dirty="0" smtClean="0"/>
              <a:t>In modo analogo, il caldo, l’umidità, l’inquinamento, gli odori possono abbassare la soglia del comportamento aggressivo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060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cause situazionali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Frustrazione e aggressività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719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Origini del comportamento aggressivo: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97039"/>
            <a:ext cx="10058400" cy="4552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IPOTESI DELLA FRUSTRAZIONE-AGGRESSIVITÀ </a:t>
            </a:r>
            <a:r>
              <a:rPr lang="it-IT" sz="2400" dirty="0" smtClean="0">
                <a:solidFill>
                  <a:srgbClr val="800000"/>
                </a:solidFill>
              </a:rPr>
              <a:t>(</a:t>
            </a:r>
            <a:r>
              <a:rPr lang="it-IT" sz="2400" dirty="0" err="1" smtClean="0">
                <a:solidFill>
                  <a:srgbClr val="800000"/>
                </a:solidFill>
              </a:rPr>
              <a:t>Dollard</a:t>
            </a:r>
            <a:r>
              <a:rPr lang="it-IT" sz="2400" dirty="0" smtClean="0">
                <a:solidFill>
                  <a:srgbClr val="800000"/>
                </a:solidFill>
              </a:rPr>
              <a:t> et al. 1939):</a:t>
            </a:r>
          </a:p>
          <a:p>
            <a:pPr marL="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L’aggressività è spiegata come il tentativo di porre fine ad uno stato di </a:t>
            </a:r>
            <a:r>
              <a:rPr lang="it-IT" sz="2400" dirty="0" smtClean="0">
                <a:solidFill>
                  <a:schemeClr val="tx1"/>
                </a:solidFill>
              </a:rPr>
              <a:t>frustrazione</a:t>
            </a:r>
            <a:r>
              <a:rPr lang="it-IT" sz="2400" dirty="0" smtClean="0">
                <a:solidFill>
                  <a:schemeClr val="tx1"/>
                </a:solidFill>
              </a:rPr>
              <a:t>, intesa come un’interferenza al raggiungimento 	di un 	obiettivo.</a:t>
            </a:r>
            <a:r>
              <a:rPr lang="it-IT" sz="24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La frustrazione, </a:t>
            </a:r>
            <a:r>
              <a:rPr lang="it-IT" sz="2400" dirty="0"/>
              <a:t>condizione psicologica che insorge in chi incontra un ostacolo nel raggiungimento dei propri fini – “interferenza” che interrompe una sequenza </a:t>
            </a:r>
            <a:r>
              <a:rPr lang="it-IT" sz="2400" dirty="0" smtClean="0"/>
              <a:t>comportamentale,</a:t>
            </a:r>
            <a:endParaRPr lang="it-IT" sz="2400" dirty="0"/>
          </a:p>
          <a:p>
            <a:r>
              <a:rPr lang="it-IT" sz="2400" dirty="0" smtClean="0">
                <a:solidFill>
                  <a:schemeClr val="tx1"/>
                </a:solidFill>
              </a:rPr>
              <a:t>innesca un comportamento aggressivo nei confronti della fonte che ha causato la frustrazione. 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4859" y="2842844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L’aggressività </a:t>
            </a:r>
            <a:r>
              <a:rPr lang="it-IT" dirty="0" smtClean="0">
                <a:solidFill>
                  <a:srgbClr val="800000"/>
                </a:solidFill>
              </a:rPr>
              <a:t>e</a:t>
            </a:r>
            <a:r>
              <a:rPr lang="it-IT" dirty="0">
                <a:solidFill>
                  <a:srgbClr val="800000"/>
                </a:solidFill>
              </a:rPr>
              <a:t/>
            </a:r>
            <a:br>
              <a:rPr lang="it-IT" dirty="0">
                <a:solidFill>
                  <a:srgbClr val="800000"/>
                </a:solidFill>
              </a:rPr>
            </a:br>
            <a:r>
              <a:rPr lang="it-IT" dirty="0">
                <a:solidFill>
                  <a:srgbClr val="800000"/>
                </a:solidFill>
              </a:rPr>
              <a:t/>
            </a:r>
            <a:br>
              <a:rPr lang="it-IT" dirty="0">
                <a:solidFill>
                  <a:srgbClr val="800000"/>
                </a:solidFill>
              </a:rPr>
            </a:br>
            <a:r>
              <a:rPr lang="it-IT" dirty="0" smtClean="0">
                <a:solidFill>
                  <a:srgbClr val="800000"/>
                </a:solidFill>
              </a:rPr>
              <a:t>il comportamento </a:t>
            </a:r>
            <a:r>
              <a:rPr lang="it-IT" dirty="0" err="1" smtClean="0">
                <a:solidFill>
                  <a:srgbClr val="800000"/>
                </a:solidFill>
              </a:rPr>
              <a:t>prosociale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Aggressività come risposta alle frustrazioni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37860" r="1751" b="14218"/>
          <a:stretch/>
        </p:blipFill>
        <p:spPr>
          <a:xfrm>
            <a:off x="1597250" y="3043450"/>
            <a:ext cx="9558430" cy="26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84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08666" y="1143974"/>
            <a:ext cx="10732046" cy="505641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7595" lvl="1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L’evoluzione successiva della teoria vede l’aggressività come uno dei tanti 	modi per mettere fine alla frustrazione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marL="827595" lvl="1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82759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La relazione tra frustrazione e aggressività può essere moderata da diversi fattori come:</a:t>
            </a:r>
          </a:p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e</a:t>
            </a:r>
            <a:r>
              <a:rPr lang="it-IT" sz="2400" dirty="0" smtClean="0">
                <a:solidFill>
                  <a:schemeClr val="tx1"/>
                </a:solidFill>
              </a:rPr>
              <a:t>lementi situazionali legati al concetto di aggressività</a:t>
            </a:r>
          </a:p>
          <a:p>
            <a:pPr marL="1165225" lvl="1" indent="-338138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(</a:t>
            </a:r>
            <a:r>
              <a:rPr lang="it-IT" sz="2400" dirty="0" err="1">
                <a:solidFill>
                  <a:schemeClr val="tx1"/>
                </a:solidFill>
              </a:rPr>
              <a:t>B</a:t>
            </a:r>
            <a:r>
              <a:rPr lang="it-IT" sz="2400" dirty="0" err="1" smtClean="0">
                <a:solidFill>
                  <a:schemeClr val="tx1"/>
                </a:solidFill>
              </a:rPr>
              <a:t>erkowitz</a:t>
            </a:r>
            <a:r>
              <a:rPr lang="it-IT" sz="2400" dirty="0" smtClean="0">
                <a:solidFill>
                  <a:schemeClr val="tx1"/>
                </a:solidFill>
              </a:rPr>
              <a:t>: «effetto arma»);</a:t>
            </a:r>
          </a:p>
          <a:p>
            <a:pPr marL="1165225" lvl="1" indent="-338138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r</a:t>
            </a:r>
            <a:r>
              <a:rPr lang="it-IT" sz="2400" dirty="0" smtClean="0">
                <a:solidFill>
                  <a:schemeClr val="tx1"/>
                </a:solidFill>
              </a:rPr>
              <a:t>abbia;</a:t>
            </a:r>
          </a:p>
          <a:p>
            <a:pPr marL="827595" lvl="1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affect</a:t>
            </a:r>
            <a:r>
              <a:rPr lang="it-IT" sz="2400" dirty="0" smtClean="0">
                <a:solidFill>
                  <a:schemeClr val="tx1"/>
                </a:solidFill>
              </a:rPr>
              <a:t> negativo più in generale (es. paura o dolore fisico), predispone a reazioni di attacco o fuga.</a:t>
            </a:r>
          </a:p>
          <a:p>
            <a:pPr marL="1165225" lvl="1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90" y="2940464"/>
            <a:ext cx="2210388" cy="14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53444" y="2397249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la capacità della frustrazione di innescare manifestazioni di violenza ma, nel contempo, hanno permesso di rilevare che i nessi tra frustrazione e aggressione 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variano</a:t>
            </a:r>
            <a:r>
              <a:rPr lang="it-IT" sz="1600" dirty="0" smtClean="0"/>
              <a:t> a seconda di</a:t>
            </a:r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1593404" y="3837409"/>
            <a:ext cx="1823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LEGITTIMITÀ DELLA FRUSTRAZIONE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3537620" y="3837409"/>
            <a:ext cx="1996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PRESENZA </a:t>
            </a:r>
            <a:r>
              <a:rPr lang="it-IT" sz="1600" dirty="0" err="1" smtClean="0"/>
              <a:t>DI</a:t>
            </a:r>
            <a:r>
              <a:rPr lang="it-IT" sz="1600" dirty="0" smtClean="0"/>
              <a:t> TARGET APPROPRIATI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5625852" y="3837409"/>
            <a:ext cx="238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POSSIBILITÀ </a:t>
            </a:r>
            <a:r>
              <a:rPr lang="it-IT" sz="1600" dirty="0" err="1" smtClean="0"/>
              <a:t>DI</a:t>
            </a:r>
            <a:r>
              <a:rPr lang="it-IT" sz="1600" dirty="0" smtClean="0"/>
              <a:t> RICORRERE AD ALTRE REAZIONI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8074124" y="3837409"/>
            <a:ext cx="236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SIGNIFICATO ATTRIBUITO ALL’EVENTO FRUSTRANTE</a:t>
            </a:r>
            <a:endParaRPr lang="it-IT" sz="1600" dirty="0"/>
          </a:p>
        </p:txBody>
      </p:sp>
      <p:cxnSp>
        <p:nvCxnSpPr>
          <p:cNvPr id="7" name="Connettore 2 6"/>
          <p:cNvCxnSpPr>
            <a:stCxn id="2" idx="2"/>
            <a:endCxn id="3" idx="0"/>
          </p:cNvCxnSpPr>
          <p:nvPr/>
        </p:nvCxnSpPr>
        <p:spPr>
          <a:xfrm flipH="1">
            <a:off x="2505065" y="2982024"/>
            <a:ext cx="3588839" cy="85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2" idx="2"/>
            <a:endCxn id="4" idx="0"/>
          </p:cNvCxnSpPr>
          <p:nvPr/>
        </p:nvCxnSpPr>
        <p:spPr>
          <a:xfrm flipH="1">
            <a:off x="4535797" y="2982024"/>
            <a:ext cx="1558107" cy="85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2" idx="2"/>
            <a:endCxn id="5" idx="0"/>
          </p:cNvCxnSpPr>
          <p:nvPr/>
        </p:nvCxnSpPr>
        <p:spPr>
          <a:xfrm>
            <a:off x="6093904" y="2982024"/>
            <a:ext cx="723349" cy="85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2" idx="2"/>
            <a:endCxn id="6" idx="0"/>
          </p:cNvCxnSpPr>
          <p:nvPr/>
        </p:nvCxnSpPr>
        <p:spPr>
          <a:xfrm>
            <a:off x="6093904" y="2982024"/>
            <a:ext cx="3164538" cy="85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8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L’aggressività è spesso causata dalla deprivazione relativa ossia dalla sensazione che deriva dal sapere di avere meno di quanto meritiamo, di ciò che siamo indotti ad aspettarci o che persone simili a noi hanno (Moore, 1978). La teoria della deprivazione </a:t>
            </a:r>
            <a:r>
              <a:rPr lang="it-IT" dirty="0" err="1" smtClean="0"/>
              <a:t>relatia</a:t>
            </a:r>
            <a:r>
              <a:rPr lang="it-IT" dirty="0" smtClean="0"/>
              <a:t> può spiegare perché le </a:t>
            </a:r>
            <a:r>
              <a:rPr lang="it-IT" dirty="0" err="1" smtClean="0"/>
              <a:t>rivoslte</a:t>
            </a:r>
            <a:r>
              <a:rPr lang="it-IT" dirty="0" smtClean="0"/>
              <a:t> spesso coincidono con movimenti sociali positivi: a causa di tali movimenti le persone aspirano a essere trattate in modo egualitario e si sentono frustrate quando questo non accade.</a:t>
            </a:r>
          </a:p>
          <a:p>
            <a:r>
              <a:rPr lang="it-IT" dirty="0" smtClean="0"/>
              <a:t>Provocare direttamente e rispondere per le rime</a:t>
            </a:r>
          </a:p>
          <a:p>
            <a:r>
              <a:rPr lang="it-IT" dirty="0" smtClean="0"/>
              <a:t>Rispondere aggressivamente a una provocazione ha trovato numerose conferme in esperimenti di laboratorio e sul campo. La relazione provocazione-aggressività sussiste in entrambi i generi.</a:t>
            </a:r>
          </a:p>
          <a:p>
            <a:r>
              <a:rPr lang="it-IT" dirty="0"/>
              <a:t>Non sempre rispondiamo in modo aggressivo alle provocazioni. Ciò </a:t>
            </a:r>
            <a:r>
              <a:rPr lang="it-IT" dirty="0" smtClean="0"/>
              <a:t>si verifica </a:t>
            </a:r>
            <a:r>
              <a:rPr lang="it-IT" dirty="0"/>
              <a:t>specie quando riteniamo che la provocazione sia stata </a:t>
            </a:r>
            <a:r>
              <a:rPr lang="it-IT" dirty="0" smtClean="0"/>
              <a:t>fatta intenzionalmente</a:t>
            </a:r>
            <a:r>
              <a:rPr lang="it-IT" dirty="0"/>
              <a:t>.</a:t>
            </a:r>
          </a:p>
          <a:p>
            <a:r>
              <a:rPr lang="it-IT" dirty="0"/>
              <a:t>Inoltre, quanto più siamo in grado di individuare delle giustificazioni </a:t>
            </a:r>
            <a:r>
              <a:rPr lang="it-IT" dirty="0" smtClean="0"/>
              <a:t>a proposito </a:t>
            </a:r>
            <a:r>
              <a:rPr lang="it-IT" dirty="0"/>
              <a:t>di chi ci ha provocato, tanto meno </a:t>
            </a:r>
            <a:r>
              <a:rPr lang="it-IT" dirty="0" smtClean="0"/>
              <a:t>risponderemo aggressivamente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16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08666" y="726510"/>
            <a:ext cx="10732046" cy="54738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5225" lvl="1" indent="0" algn="just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SCHEMI SOCIALI</a:t>
            </a:r>
            <a:endParaRPr lang="it-IT" sz="2400" b="1" dirty="0" smtClean="0">
              <a:solidFill>
                <a:schemeClr val="tx1"/>
              </a:solidFill>
            </a:endParaRPr>
          </a:p>
          <a:p>
            <a:pPr marL="116522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Le differenze individuali in termini di aggressività sono viste in funzione di differenze nel </a:t>
            </a:r>
            <a:r>
              <a:rPr lang="it-IT" sz="2400" dirty="0" err="1" smtClean="0">
                <a:solidFill>
                  <a:schemeClr val="tx1"/>
                </a:solidFill>
              </a:rPr>
              <a:t>processamento</a:t>
            </a:r>
            <a:r>
              <a:rPr lang="it-IT" sz="2400" dirty="0" smtClean="0">
                <a:solidFill>
                  <a:schemeClr val="tx1"/>
                </a:solidFill>
              </a:rPr>
              <a:t> di informazioni sociali.</a:t>
            </a:r>
          </a:p>
          <a:p>
            <a:pPr marL="1165225" lvl="1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1508125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sviluppo di schemi cognitivi che guidano il comportamento:</a:t>
            </a:r>
          </a:p>
          <a:p>
            <a:pPr marL="1616075" lvl="1" indent="0" algn="just" defTabSz="808038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gli </a:t>
            </a:r>
            <a:r>
              <a:rPr lang="it-IT" sz="2400" i="1" dirty="0" smtClean="0">
                <a:solidFill>
                  <a:schemeClr val="tx1"/>
                </a:solidFill>
              </a:rPr>
              <a:t>script </a:t>
            </a:r>
            <a:r>
              <a:rPr lang="it-IT" sz="2400" dirty="0" smtClean="0">
                <a:solidFill>
                  <a:schemeClr val="tx1"/>
                </a:solidFill>
              </a:rPr>
              <a:t>sono sequenze di comportamenti pertinenti rispetto a determinate situazioni e si acquisiscono durante la socializzazione.</a:t>
            </a:r>
          </a:p>
          <a:p>
            <a:pPr marL="1616075" lvl="1" indent="0" algn="just" defTabSz="808038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Forniscono aspettative del comportamento altrui e pattern di risposta appropriati. </a:t>
            </a:r>
          </a:p>
          <a:p>
            <a:pPr marL="1616075" lvl="1" indent="0" algn="just" defTabSz="808038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(studi mostrano alta correlazione tra l’approvazione di comportamenti aggressivi e l’effettiva messa in atto).</a:t>
            </a:r>
          </a:p>
          <a:p>
            <a:pPr marL="1616075" lvl="1" indent="0" algn="just" defTabSz="808038">
              <a:buNone/>
            </a:pPr>
            <a:endParaRPr lang="it-IT" sz="2400" i="1" dirty="0" smtClean="0">
              <a:solidFill>
                <a:schemeClr val="tx1"/>
              </a:solidFill>
            </a:endParaRPr>
          </a:p>
          <a:p>
            <a:pPr marL="1508125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modi caratteristici di processare le informazioni:</a:t>
            </a:r>
          </a:p>
          <a:p>
            <a:pPr marL="161607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Individui particolarmente esposti a comportamenti aggressivi tenderanno ad attribuire intenti aggressivi agli altri in situazioni ambigue e ad agire di conseguenza (</a:t>
            </a:r>
            <a:r>
              <a:rPr lang="it-IT" sz="2400" dirty="0" err="1" smtClean="0">
                <a:solidFill>
                  <a:schemeClr val="tx1"/>
                </a:solidFill>
              </a:rPr>
              <a:t>Geen</a:t>
            </a:r>
            <a:r>
              <a:rPr lang="it-IT" sz="2400" dirty="0" smtClean="0">
                <a:solidFill>
                  <a:schemeClr val="tx1"/>
                </a:solidFill>
              </a:rPr>
              <a:t>, 1998).</a:t>
            </a:r>
          </a:p>
        </p:txBody>
      </p:sp>
    </p:spTree>
    <p:extLst>
      <p:ext uri="{BB962C8B-B14F-4D97-AF65-F5344CB8AC3E}">
        <p14:creationId xmlns:p14="http://schemas.microsoft.com/office/powerpoint/2010/main" val="37696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9225" y="800100"/>
            <a:ext cx="8839200" cy="5410200"/>
          </a:xfrm>
          <a:prstGeom prst="rect">
            <a:avLst/>
          </a:prstGeom>
          <a:ln/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62000">
              <a:spcBef>
                <a:spcPct val="50000"/>
              </a:spcBef>
              <a:buNone/>
            </a:pPr>
            <a:r>
              <a:rPr lang="it-IT" u="sng" dirty="0" smtClean="0">
                <a:solidFill>
                  <a:schemeClr val="hlink"/>
                </a:solidFill>
                <a:cs typeface="Arial" charset="0"/>
              </a:rPr>
              <a:t>La dinamica del comportamento aggressivo</a:t>
            </a:r>
            <a:endParaRPr lang="it-IT" sz="2300" u="sng" dirty="0" smtClean="0">
              <a:solidFill>
                <a:schemeClr val="hlink"/>
              </a:solidFill>
              <a:cs typeface="Arial" charset="0"/>
            </a:endParaRPr>
          </a:p>
          <a:p>
            <a:pPr marL="292100" indent="-292100" algn="ctr" defTabSz="762000">
              <a:spcBef>
                <a:spcPct val="50000"/>
              </a:spcBef>
            </a:pPr>
            <a:endParaRPr lang="it-IT" sz="2100" dirty="0">
              <a:cs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38425" y="1409700"/>
            <a:ext cx="66294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Definizione dell’evento: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attribuzione di intenzionalità</a:t>
            </a:r>
            <a:r>
              <a:rPr lang="it-IT" sz="2100" u="none" dirty="0">
                <a:solidFill>
                  <a:srgbClr val="24212F"/>
                </a:solidFill>
              </a:rPr>
              <a:t> </a:t>
            </a:r>
            <a:endParaRPr lang="it-IT" dirty="0">
              <a:solidFill>
                <a:srgbClr val="24212F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991225" y="22479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991225" y="22479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3171825" y="2247900"/>
            <a:ext cx="2819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52625" y="2857500"/>
            <a:ext cx="2438400" cy="129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Percezione delle 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conseguenze 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della risposta</a:t>
            </a:r>
            <a:endParaRPr lang="it-IT" dirty="0">
              <a:solidFill>
                <a:srgbClr val="24212F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95825" y="3086100"/>
            <a:ext cx="2590800" cy="129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Livello di attivazione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emotiva negativa</a:t>
            </a:r>
            <a:endParaRPr lang="it-IT" dirty="0">
              <a:solidFill>
                <a:srgbClr val="24212F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591425" y="2857500"/>
            <a:ext cx="2438400" cy="129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Percezione delle 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norme pertinenti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nella situazione</a:t>
            </a:r>
            <a:endParaRPr lang="it-IT" dirty="0">
              <a:solidFill>
                <a:srgbClr val="24212F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76425" y="4914900"/>
            <a:ext cx="822960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Motivazione ad agire in modo aggressivo</a:t>
            </a:r>
          </a:p>
          <a:p>
            <a:pPr>
              <a:buFontTx/>
              <a:buNone/>
            </a:pPr>
            <a:r>
              <a:rPr lang="it-IT" u="none" dirty="0">
                <a:solidFill>
                  <a:srgbClr val="24212F"/>
                </a:solidFill>
              </a:rPr>
              <a:t>Effettiva decisione di aggredire</a:t>
            </a:r>
            <a:r>
              <a:rPr lang="it-IT" sz="2100" u="none" dirty="0">
                <a:solidFill>
                  <a:srgbClr val="24212F"/>
                </a:solidFill>
              </a:rPr>
              <a:t> </a:t>
            </a:r>
            <a:endParaRPr lang="it-IT" dirty="0">
              <a:solidFill>
                <a:srgbClr val="24212F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3019425" y="41529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8810625" y="41529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5991225" y="4381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4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/>
      <p:bldP spid="5" grpId="0" animBg="1"/>
      <p:bldP spid="6" grpId="0" animBg="1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06" y="214312"/>
            <a:ext cx="5329237" cy="605642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2322" y="586859"/>
            <a:ext cx="60961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ANIC J+ Adv P A 189"/>
              </a:rPr>
              <a:t>The General </a:t>
            </a:r>
            <a:r>
              <a:rPr lang="it-IT" dirty="0" err="1">
                <a:solidFill>
                  <a:srgbClr val="000000"/>
                </a:solidFill>
                <a:latin typeface="AANIC J+ Adv P A 189"/>
              </a:rPr>
              <a:t>Aggression</a:t>
            </a:r>
            <a:r>
              <a:rPr lang="it-IT" dirty="0">
                <a:solidFill>
                  <a:srgbClr val="000000"/>
                </a:solidFill>
                <a:latin typeface="AANIC J+ Adv P A 189"/>
              </a:rPr>
              <a:t> Model </a:t>
            </a:r>
            <a:r>
              <a:rPr lang="it-IT" dirty="0" smtClean="0">
                <a:solidFill>
                  <a:srgbClr val="000000"/>
                </a:solidFill>
                <a:latin typeface="AANIC J+ Adv P A 189"/>
              </a:rPr>
              <a:t>by </a:t>
            </a:r>
            <a:r>
              <a:rPr lang="it-IT" dirty="0" err="1" smtClean="0">
                <a:solidFill>
                  <a:srgbClr val="000000"/>
                </a:solidFill>
                <a:latin typeface="AANIC J+ Adv P A 189"/>
              </a:rPr>
              <a:t>Bushman</a:t>
            </a:r>
            <a:r>
              <a:rPr lang="it-IT" dirty="0" smtClean="0">
                <a:solidFill>
                  <a:srgbClr val="000000"/>
                </a:solidFill>
                <a:latin typeface="AANIC J+ Adv P A 189"/>
              </a:rPr>
              <a:t> (2018)</a:t>
            </a:r>
          </a:p>
          <a:p>
            <a:endParaRPr lang="it-IT" dirty="0">
              <a:solidFill>
                <a:srgbClr val="000000"/>
              </a:solidFill>
              <a:latin typeface="AANIC J+ Adv P A 189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AANIC J+ Adv P A 189"/>
              </a:rPr>
              <a:t>Il modello integra aspetti cognitivi, emotivi, biologici, sociali, a partire dagli elementi proposti entro contributi teorici proposti in svariati ambiti (sviluppo, apprendimento sociale, interpersonale) offrendo una cornice esplicativa che può essere adottata per comprendere i fattori sottostanti alle condotte aggressive in differenti circostanze e contesti.</a:t>
            </a:r>
          </a:p>
          <a:p>
            <a:r>
              <a:rPr lang="it-IT" dirty="0" smtClean="0">
                <a:solidFill>
                  <a:srgbClr val="000000"/>
                </a:solidFill>
                <a:latin typeface="AANIC J+ Adv P A 189"/>
              </a:rPr>
              <a:t>Il modello GAM assume che le strutture di conoscenza esercitino una considerevole influenza su un’ampia varietà di processi socio-cognitivi.</a:t>
            </a:r>
          </a:p>
          <a:p>
            <a:r>
              <a:rPr lang="it-IT" dirty="0" smtClean="0">
                <a:solidFill>
                  <a:srgbClr val="000000"/>
                </a:solidFill>
                <a:latin typeface="AANIC J+ Adv P A 189"/>
              </a:rPr>
              <a:t>Il modello è suddiviso in elementi prossimali (</a:t>
            </a:r>
            <a:r>
              <a:rPr lang="it-IT" dirty="0" err="1" smtClean="0">
                <a:solidFill>
                  <a:srgbClr val="000000"/>
                </a:solidFill>
                <a:latin typeface="AANIC J+ Adv P A 189"/>
              </a:rPr>
              <a:t>inputs-routes-outcomes</a:t>
            </a:r>
            <a:r>
              <a:rPr lang="it-IT" dirty="0" smtClean="0">
                <a:solidFill>
                  <a:srgbClr val="000000"/>
                </a:solidFill>
                <a:latin typeface="AANIC J+ Adv P A 189"/>
              </a:rPr>
              <a:t>) e distali (elementi biologici e situazionali possono influenzare l’individuo e modificarne le risposte (decisioni e comportamenti)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0435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latin typeface="Times New Roman" panose="02020603050405020304" pitchFamily="18" charset="0"/>
            </a:endParaRPr>
          </a:p>
          <a:p>
            <a:endParaRPr lang="it-IT" sz="800" dirty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sz="3200" dirty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sz="3200" dirty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4623824" y="183308"/>
            <a:ext cx="7188381" cy="57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0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33450"/>
            <a:ext cx="7305675" cy="45910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3825" y="933450"/>
            <a:ext cx="41052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2E2E2E"/>
                </a:solidFill>
                <a:latin typeface="NexusSerif"/>
              </a:rPr>
              <a:t>Il modello </a:t>
            </a:r>
            <a:r>
              <a:rPr lang="it-IT" b="1" dirty="0" err="1" smtClean="0">
                <a:solidFill>
                  <a:srgbClr val="2E2E2E"/>
                </a:solidFill>
                <a:latin typeface="NexusSerif"/>
              </a:rPr>
              <a:t>CL</a:t>
            </a:r>
            <a:r>
              <a:rPr lang="it-IT" dirty="0" err="1" smtClean="0">
                <a:solidFill>
                  <a:srgbClr val="2E2E2E"/>
                </a:solidFill>
                <a:latin typeface="NexusSerif"/>
              </a:rPr>
              <a:t>imate</a:t>
            </a:r>
            <a:r>
              <a:rPr lang="it-IT" dirty="0" smtClean="0">
                <a:solidFill>
                  <a:srgbClr val="2E2E2E"/>
                </a:solidFill>
                <a:latin typeface="NexusSerif"/>
              </a:rPr>
              <a:t>, </a:t>
            </a:r>
            <a:r>
              <a:rPr lang="it-IT" b="1" dirty="0" err="1" smtClean="0">
                <a:solidFill>
                  <a:srgbClr val="2E2E2E"/>
                </a:solidFill>
                <a:latin typeface="NexusSerif"/>
              </a:rPr>
              <a:t>A</a:t>
            </a:r>
            <a:r>
              <a:rPr lang="it-IT" dirty="0" err="1" smtClean="0">
                <a:solidFill>
                  <a:srgbClr val="2E2E2E"/>
                </a:solidFill>
                <a:latin typeface="NexusSerif"/>
              </a:rPr>
              <a:t>ggression</a:t>
            </a:r>
            <a:r>
              <a:rPr lang="it-IT" dirty="0" smtClean="0">
                <a:solidFill>
                  <a:srgbClr val="2E2E2E"/>
                </a:solidFill>
                <a:latin typeface="NexusSerif"/>
              </a:rPr>
              <a:t>, and </a:t>
            </a:r>
            <a:r>
              <a:rPr lang="it-IT" b="1" dirty="0" smtClean="0">
                <a:solidFill>
                  <a:srgbClr val="2E2E2E"/>
                </a:solidFill>
                <a:latin typeface="NexusSerif"/>
              </a:rPr>
              <a:t>S</a:t>
            </a:r>
            <a:r>
              <a:rPr lang="it-IT" dirty="0" smtClean="0">
                <a:solidFill>
                  <a:srgbClr val="2E2E2E"/>
                </a:solidFill>
                <a:latin typeface="NexusSerif"/>
              </a:rPr>
              <a:t>elf-control in </a:t>
            </a:r>
            <a:r>
              <a:rPr lang="it-IT" b="1" dirty="0" err="1" smtClean="0">
                <a:solidFill>
                  <a:srgbClr val="2E2E2E"/>
                </a:solidFill>
                <a:latin typeface="NexusSerif"/>
              </a:rPr>
              <a:t>H</a:t>
            </a:r>
            <a:r>
              <a:rPr lang="it-IT" dirty="0" err="1" smtClean="0">
                <a:solidFill>
                  <a:srgbClr val="2E2E2E"/>
                </a:solidFill>
                <a:latin typeface="NexusSerif"/>
              </a:rPr>
              <a:t>umans</a:t>
            </a:r>
            <a:r>
              <a:rPr lang="it-IT" dirty="0" smtClean="0">
                <a:solidFill>
                  <a:srgbClr val="2E2E2E"/>
                </a:solidFill>
                <a:latin typeface="NexusSerif"/>
              </a:rPr>
              <a:t> (CLASH) di Van Lange e </a:t>
            </a:r>
            <a:r>
              <a:rPr lang="it-IT" dirty="0" err="1" smtClean="0">
                <a:solidFill>
                  <a:srgbClr val="2E2E2E"/>
                </a:solidFill>
                <a:latin typeface="NexusSerif"/>
              </a:rPr>
              <a:t>coll</a:t>
            </a:r>
            <a:r>
              <a:rPr lang="it-IT" dirty="0" smtClean="0">
                <a:solidFill>
                  <a:srgbClr val="2E2E2E"/>
                </a:solidFill>
                <a:latin typeface="NexusSerif"/>
              </a:rPr>
              <a:t>. (2018) propone di spiegare come l’aggressività e la violenza siano accresciute dall’aumento della temperatura (condizioni climatiche)  e che le variazioni stagionali influenzino l’auto-controllo. Le disuguaglianze socio-economiche sono un fattore che influenza drasticamente questi processi.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3563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82639" y="771227"/>
            <a:ext cx="88846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</a:rPr>
              <a:t>Come ridurre l’aggressività nella vita sociale</a:t>
            </a:r>
          </a:p>
          <a:p>
            <a:r>
              <a:rPr lang="it-IT" b="1" dirty="0">
                <a:latin typeface="Arial" panose="020B0604020202020204" pitchFamily="34" charset="0"/>
              </a:rPr>
              <a:t>Interpretare e poi ancora interpretare </a:t>
            </a:r>
            <a:r>
              <a:rPr lang="it-IT" dirty="0">
                <a:latin typeface="Arial" panose="020B0604020202020204" pitchFamily="34" charset="0"/>
              </a:rPr>
              <a:t>(sforzarsi di vedere in modo diverso le</a:t>
            </a:r>
          </a:p>
          <a:p>
            <a:r>
              <a:rPr lang="it-IT" dirty="0">
                <a:latin typeface="Arial" panose="020B0604020202020204" pitchFamily="34" charset="0"/>
              </a:rPr>
              <a:t>intenzioni dell’altra persona che forse intendeva agire in modo diverso da come</a:t>
            </a:r>
          </a:p>
          <a:p>
            <a:r>
              <a:rPr lang="it-IT" dirty="0">
                <a:latin typeface="Arial" panose="020B0604020202020204" pitchFamily="34" charset="0"/>
              </a:rPr>
              <a:t>l’abbiamo interpretato);</a:t>
            </a:r>
          </a:p>
          <a:p>
            <a:r>
              <a:rPr lang="it-IT" b="1" dirty="0">
                <a:latin typeface="Arial" panose="020B0604020202020204" pitchFamily="34" charset="0"/>
              </a:rPr>
              <a:t>Insegnare le norme contro l’aggressività </a:t>
            </a:r>
            <a:r>
              <a:rPr lang="it-IT" dirty="0">
                <a:latin typeface="Arial" panose="020B0604020202020204" pitchFamily="34" charset="0"/>
              </a:rPr>
              <a:t>(attraverso l’insegnamento esplicito e</a:t>
            </a:r>
          </a:p>
          <a:p>
            <a:r>
              <a:rPr lang="it-IT" dirty="0">
                <a:latin typeface="Arial" panose="020B0604020202020204" pitchFamily="34" charset="0"/>
              </a:rPr>
              <a:t>l’esempio personale chiunque può sviluppare norme che impediscano di arrecare</a:t>
            </a:r>
          </a:p>
          <a:p>
            <a:r>
              <a:rPr lang="it-IT" dirty="0">
                <a:latin typeface="Arial" panose="020B0604020202020204" pitchFamily="34" charset="0"/>
              </a:rPr>
              <a:t>danno agli altri);</a:t>
            </a:r>
          </a:p>
          <a:p>
            <a:r>
              <a:rPr lang="it-IT" b="1" dirty="0">
                <a:latin typeface="Arial" panose="020B0604020202020204" pitchFamily="34" charset="0"/>
              </a:rPr>
              <a:t>Promuovere l’identificazione con gli altri </a:t>
            </a:r>
            <a:r>
              <a:rPr lang="it-IT" dirty="0">
                <a:latin typeface="Arial" panose="020B0604020202020204" pitchFamily="34" charset="0"/>
              </a:rPr>
              <a:t>(riflettere sull’umanità dei nostri</a:t>
            </a:r>
          </a:p>
          <a:p>
            <a:r>
              <a:rPr lang="it-IT" dirty="0">
                <a:latin typeface="Arial" panose="020B0604020202020204" pitchFamily="34" charset="0"/>
              </a:rPr>
              <a:t>avversari, sulle cose che condividono con noi evitando così la tentazione di porli al</a:t>
            </a:r>
          </a:p>
          <a:p>
            <a:r>
              <a:rPr lang="it-IT" dirty="0">
                <a:latin typeface="Arial" panose="020B0604020202020204" pitchFamily="34" charset="0"/>
              </a:rPr>
              <a:t>di fuori della sfera della simpatia e di eliminare le norme che limitano la violenza);</a:t>
            </a:r>
          </a:p>
          <a:p>
            <a:r>
              <a:rPr lang="it-IT" b="1" dirty="0">
                <a:latin typeface="Arial" panose="020B0604020202020204" pitchFamily="34" charset="0"/>
              </a:rPr>
              <a:t>Ridurre al minimo gli stimoli all’aggressività </a:t>
            </a:r>
            <a:r>
              <a:rPr lang="it-IT" dirty="0">
                <a:latin typeface="Arial" panose="020B0604020202020204" pitchFamily="34" charset="0"/>
              </a:rPr>
              <a:t>(la disponibilità di armi incoraggia la</a:t>
            </a:r>
          </a:p>
          <a:p>
            <a:r>
              <a:rPr lang="it-IT" dirty="0">
                <a:latin typeface="Arial" panose="020B0604020202020204" pitchFamily="34" charset="0"/>
              </a:rPr>
              <a:t>violenza);</a:t>
            </a:r>
          </a:p>
          <a:p>
            <a:r>
              <a:rPr lang="it-IT" b="1" dirty="0">
                <a:latin typeface="Arial" panose="020B0604020202020204" pitchFamily="34" charset="0"/>
              </a:rPr>
              <a:t>Limitare gli effetti della violenza nei media </a:t>
            </a:r>
            <a:r>
              <a:rPr lang="it-IT" dirty="0">
                <a:latin typeface="Arial" panose="020B0604020202020204" pitchFamily="34" charset="0"/>
              </a:rPr>
              <a:t>(educare gli spettatori può contribuire</a:t>
            </a:r>
          </a:p>
          <a:p>
            <a:r>
              <a:rPr lang="it-IT" dirty="0">
                <a:latin typeface="Arial" panose="020B0604020202020204" pitchFamily="34" charset="0"/>
              </a:rPr>
              <a:t>a limitare gli effetti nocivi dei programmi violenti);</a:t>
            </a:r>
          </a:p>
          <a:p>
            <a:r>
              <a:rPr lang="it-IT" b="1" dirty="0">
                <a:latin typeface="Arial" panose="020B0604020202020204" pitchFamily="34" charset="0"/>
              </a:rPr>
              <a:t>Pensare in maniera critica </a:t>
            </a:r>
            <a:r>
              <a:rPr lang="it-IT" dirty="0">
                <a:latin typeface="Arial" panose="020B0604020202020204" pitchFamily="34" charset="0"/>
              </a:rPr>
              <a:t>(concedersi il tempo necessario per riflettere ancora</a:t>
            </a:r>
          </a:p>
          <a:p>
            <a:r>
              <a:rPr lang="it-IT" dirty="0">
                <a:latin typeface="Arial" panose="020B0604020202020204" pitchFamily="34" charset="0"/>
              </a:rPr>
              <a:t>una volta sulla situazione – fermarsi e contare fino a 10 – una breve pausa può</a:t>
            </a:r>
          </a:p>
          <a:p>
            <a:r>
              <a:rPr lang="it-IT" dirty="0">
                <a:latin typeface="Arial" panose="020B0604020202020204" pitchFamily="34" charset="0"/>
              </a:rPr>
              <a:t>consentire che tornino alla mente i canoni personali e le proibizioni normative contro</a:t>
            </a:r>
          </a:p>
          <a:p>
            <a:r>
              <a:rPr lang="it-IT" dirty="0">
                <a:latin typeface="Arial" panose="020B0604020202020204" pitchFamily="34" charset="0"/>
              </a:rPr>
              <a:t>la violenza).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76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Definire il comportamento aggressivo: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203066" cy="49909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400" dirty="0"/>
              <a:t>Indice sia di un comportamento antisociale, violento, distruttivo verso l’altro, sia di una carica interna </a:t>
            </a:r>
            <a:r>
              <a:rPr lang="it-IT" sz="2400" dirty="0" smtClean="0"/>
              <a:t>orientata ad  </a:t>
            </a:r>
            <a:r>
              <a:rPr lang="it-IT" sz="2400" dirty="0"/>
              <a:t>affermarsi e a dominare le difficoltà (dal latino </a:t>
            </a:r>
            <a:r>
              <a:rPr lang="it-IT" sz="2400" dirty="0" err="1" smtClean="0"/>
              <a:t>adgredior</a:t>
            </a:r>
            <a:r>
              <a:rPr lang="it-IT" sz="2400" dirty="0" smtClean="0"/>
              <a:t>=mi </a:t>
            </a:r>
            <a:r>
              <a:rPr lang="it-IT" sz="2400" dirty="0"/>
              <a:t>avvicino, vado verso, entro in contatto</a:t>
            </a:r>
            <a:r>
              <a:rPr lang="it-IT" sz="2400" dirty="0" smtClean="0"/>
              <a:t>).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Nonostante molte teorie psicosociali facciano riferimento 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i="1" dirty="0" smtClean="0">
                <a:solidFill>
                  <a:schemeClr val="tx1"/>
                </a:solidFill>
              </a:rPr>
              <a:t> intenzione </a:t>
            </a:r>
            <a:r>
              <a:rPr lang="it-IT" sz="2400" dirty="0" smtClean="0">
                <a:solidFill>
                  <a:schemeClr val="tx1"/>
                </a:solidFill>
              </a:rPr>
              <a:t>ad arrecare conseguenze negative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i="1" dirty="0" smtClean="0">
                <a:solidFill>
                  <a:schemeClr val="tx1"/>
                </a:solidFill>
              </a:rPr>
              <a:t>aspettative</a:t>
            </a:r>
            <a:r>
              <a:rPr lang="it-IT" sz="2400" dirty="0" smtClean="0">
                <a:solidFill>
                  <a:schemeClr val="tx1"/>
                </a:solidFill>
              </a:rPr>
              <a:t> precise rispetto all’esito dell’azione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/>
              <a:t>Per quanto l’aggressività sia generalmente definita come indesiderabile, una tendenza antisociale, tuttavia è parte integrante della natura </a:t>
            </a:r>
            <a:r>
              <a:rPr lang="it-IT" sz="2400" dirty="0" smtClean="0"/>
              <a:t>umana e </a:t>
            </a:r>
            <a:r>
              <a:rPr lang="it-IT" sz="2400" dirty="0"/>
              <a:t>si riconosce il valore adattivo nel corso della storia della nostra specie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</a:t>
            </a:r>
            <a:r>
              <a:rPr lang="it-IT" sz="2400" dirty="0" smtClean="0">
                <a:solidFill>
                  <a:schemeClr val="tx1"/>
                </a:solidFill>
              </a:rPr>
              <a:t>n letteratura esiste un accordo nel definirlo come: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chemeClr val="tx1"/>
                </a:solidFill>
              </a:rPr>
              <a:t>«[…] qualsiasi tipo di comportamento volto a ledere o danneggiare un altro essere vivente che è motivato ad evitare questo trattamento»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Baron</a:t>
            </a:r>
            <a:r>
              <a:rPr lang="it-IT" sz="2400" dirty="0">
                <a:solidFill>
                  <a:schemeClr val="tx1"/>
                </a:solidFill>
              </a:rPr>
              <a:t> e Richardson (1994)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Diversi tipi di aggressività: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- ostile (diretta), caratterizzata da manifestazioni di </a:t>
            </a:r>
            <a:r>
              <a:rPr lang="it-IT" sz="2400" dirty="0" smtClean="0">
                <a:solidFill>
                  <a:schemeClr val="tx1"/>
                </a:solidFill>
              </a:rPr>
              <a:t>rabbia/odio</a:t>
            </a:r>
            <a:r>
              <a:rPr lang="it-IT" sz="2400" dirty="0">
                <a:solidFill>
                  <a:schemeClr val="tx1"/>
                </a:solidFill>
              </a:rPr>
              <a:t>, mirata a danneggiare l’altro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- strumentale (indiretta), in cui il danno/dolore è un </a:t>
            </a:r>
            <a:r>
              <a:rPr lang="it-IT" sz="2400" dirty="0" smtClean="0">
                <a:solidFill>
                  <a:schemeClr val="tx1"/>
                </a:solidFill>
              </a:rPr>
              <a:t>mezzo per </a:t>
            </a:r>
            <a:r>
              <a:rPr lang="it-IT" sz="2400" dirty="0">
                <a:solidFill>
                  <a:schemeClr val="tx1"/>
                </a:solidFill>
              </a:rPr>
              <a:t>raggiungere altri fini (es. </a:t>
            </a:r>
            <a:r>
              <a:rPr lang="it-IT" sz="2400" dirty="0" smtClean="0">
                <a:solidFill>
                  <a:schemeClr val="tx1"/>
                </a:solidFill>
              </a:rPr>
              <a:t>terrorismo,  </a:t>
            </a:r>
            <a:r>
              <a:rPr lang="it-IT" sz="2400" dirty="0">
                <a:solidFill>
                  <a:schemeClr val="tx1"/>
                </a:solidFill>
              </a:rPr>
              <a:t>guerre)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250" y="2033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https://www.corriere.it/reportages/cultura/2017/molestie-donne/glossario.html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98052" y="5846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>
                <a:solidFill>
                  <a:srgbClr val="0F0F0F"/>
                </a:solidFill>
                <a:latin typeface="title-regular"/>
              </a:rPr>
              <a:t>Molestie</a:t>
            </a:r>
            <a:r>
              <a:rPr lang="it-IT" dirty="0">
                <a:solidFill>
                  <a:srgbClr val="0F0F0F"/>
                </a:solidFill>
                <a:latin typeface="title-regular"/>
              </a:rPr>
              <a:t>, abuso o avances?</a:t>
            </a:r>
            <a:br>
              <a:rPr lang="it-IT" dirty="0">
                <a:solidFill>
                  <a:srgbClr val="0F0F0F"/>
                </a:solidFill>
                <a:latin typeface="title-regular"/>
              </a:rPr>
            </a:br>
            <a:r>
              <a:rPr lang="it-IT" dirty="0">
                <a:solidFill>
                  <a:srgbClr val="0F0F0F"/>
                </a:solidFill>
                <a:latin typeface="title-regular"/>
              </a:rPr>
              <a:t>Le parole per dirlo</a:t>
            </a:r>
            <a:br>
              <a:rPr lang="it-IT" dirty="0">
                <a:solidFill>
                  <a:srgbClr val="0F0F0F"/>
                </a:solidFill>
                <a:latin typeface="title-regular"/>
              </a:rPr>
            </a:br>
            <a:r>
              <a:rPr lang="it-IT" dirty="0">
                <a:solidFill>
                  <a:srgbClr val="0F0F0F"/>
                </a:solidFill>
                <a:latin typeface="title-regular"/>
              </a:rPr>
              <a:t>di Elvira Serra</a:t>
            </a:r>
            <a:endParaRPr lang="it-IT" b="0" i="0" dirty="0">
              <a:solidFill>
                <a:srgbClr val="0F0F0F"/>
              </a:solidFill>
              <a:effectLst/>
              <a:latin typeface="title-regular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250" y="3769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https://www.corriere.it/reportages/cultura/2017/molestie-donne/</a:t>
            </a:r>
          </a:p>
        </p:txBody>
      </p:sp>
      <p:sp>
        <p:nvSpPr>
          <p:cNvPr id="5" name="Rettangolo 4"/>
          <p:cNvSpPr/>
          <p:nvPr/>
        </p:nvSpPr>
        <p:spPr>
          <a:xfrm>
            <a:off x="8036321" y="677031"/>
            <a:ext cx="344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https://www.differenzadonna.org/</a:t>
            </a:r>
          </a:p>
        </p:txBody>
      </p:sp>
    </p:spTree>
    <p:extLst>
      <p:ext uri="{BB962C8B-B14F-4D97-AF65-F5344CB8AC3E}">
        <p14:creationId xmlns:p14="http://schemas.microsoft.com/office/powerpoint/2010/main" val="3607635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8143" t="23131" r="39242" b="11010"/>
          <a:stretch/>
        </p:blipFill>
        <p:spPr>
          <a:xfrm>
            <a:off x="111042" y="955085"/>
            <a:ext cx="5989507" cy="520687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331527" y="1124865"/>
            <a:ext cx="4965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Da marzo a giugno 2020 il numero di richieste di aiuto per sé o per altri, arrivate al numero verde 1522 per la violenza e lo </a:t>
            </a:r>
            <a:r>
              <a:rPr lang="it-IT" dirty="0" err="1"/>
              <a:t>stalking</a:t>
            </a:r>
            <a:r>
              <a:rPr lang="it-IT" dirty="0"/>
              <a:t> sono raddoppiate rispetto allo stesso periodo del 2019 (+119%). Gli operatori hanno ricevuto 15.280 fra telefonate e messaggi validi, e quasi 5000 delle quali erano richieste di aiuto per violenza (4.899 chiamate pari al 32,1% del totale delle chiamate valide).</a:t>
            </a:r>
          </a:p>
        </p:txBody>
      </p:sp>
    </p:spTree>
    <p:extLst>
      <p:ext uri="{BB962C8B-B14F-4D97-AF65-F5344CB8AC3E}">
        <p14:creationId xmlns:p14="http://schemas.microsoft.com/office/powerpoint/2010/main" val="2803769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599" t="21111" r="39129" b="30000"/>
          <a:stretch/>
        </p:blipFill>
        <p:spPr>
          <a:xfrm>
            <a:off x="353291" y="457200"/>
            <a:ext cx="7730836" cy="5029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184108" y="1402139"/>
            <a:ext cx="40078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171B"/>
                </a:solidFill>
                <a:latin typeface="sole_text"/>
              </a:rPr>
              <a:t>Molto interessante </a:t>
            </a:r>
            <a:r>
              <a:rPr lang="it-IT" dirty="0" smtClean="0">
                <a:solidFill>
                  <a:srgbClr val="1A171B"/>
                </a:solidFill>
                <a:latin typeface="sole_text"/>
              </a:rPr>
              <a:t>è osservare 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che hanno anche telefonato al numero 766 molestatori, per denigrare il lavoro degli operatori, mentre 3.585 persone hanno fatto scherzi telefonici. </a:t>
            </a:r>
            <a:r>
              <a:rPr lang="it-IT" dirty="0" err="1">
                <a:solidFill>
                  <a:srgbClr val="1A171B"/>
                </a:solidFill>
                <a:latin typeface="sole_text"/>
              </a:rPr>
              <a:t>Tranquill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*: non si tratta di un lieto fenomeno dovuto alla pandemia. 697 molestatori avevano chiamato il 1522 anche nel 2019, e gli scherzi telefonici erano stati anche di più.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8638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8982" t="20744" r="39417" b="16798"/>
          <a:stretch/>
        </p:blipFill>
        <p:spPr>
          <a:xfrm>
            <a:off x="725630" y="221671"/>
            <a:ext cx="7023555" cy="59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53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712" t="23131" r="39129" b="13030"/>
          <a:stretch/>
        </p:blipFill>
        <p:spPr>
          <a:xfrm>
            <a:off x="524164" y="397163"/>
            <a:ext cx="6913023" cy="58881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564004" y="397163"/>
            <a:ext cx="32096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1A171B"/>
                </a:solidFill>
                <a:latin typeface="sole_text"/>
              </a:rPr>
              <a:t>Si </a:t>
            </a:r>
            <a:r>
              <a:rPr lang="it-IT" b="1" dirty="0">
                <a:solidFill>
                  <a:srgbClr val="1A171B"/>
                </a:solidFill>
                <a:latin typeface="sole_text"/>
              </a:rPr>
              <a:t>è trattato quasi sempre di violenza contro le donne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. Ci sono state 6.254 vittime donne e 253 vittime uomini. Gli autori indicati sono stati 5.540 uomini e 440 donne. </a:t>
            </a:r>
            <a:r>
              <a:rPr lang="it-IT" dirty="0" smtClean="0">
                <a:solidFill>
                  <a:srgbClr val="1A171B"/>
                </a:solidFill>
                <a:latin typeface="sole_text"/>
              </a:rPr>
              <a:t>Si tenga presente 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che qui non si conteggia solo la violenza fra </a:t>
            </a:r>
            <a:r>
              <a:rPr lang="it-IT" dirty="0" err="1">
                <a:solidFill>
                  <a:srgbClr val="1A171B"/>
                </a:solidFill>
                <a:latin typeface="sole_text"/>
              </a:rPr>
              <a:t>partners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 o ex </a:t>
            </a:r>
            <a:r>
              <a:rPr lang="it-IT" dirty="0" err="1">
                <a:solidFill>
                  <a:srgbClr val="1A171B"/>
                </a:solidFill>
                <a:latin typeface="sole_text"/>
              </a:rPr>
              <a:t>partners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, ma anche quella fra genitori e figli, fra fratelli e sorelle e persone al di fuori della famiglia. 442 autori indicati dalle vittime erano i loro figli (erano 128 nel 2019) e 172 fratelli o sorelle (erano 49 nel 2019).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0677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8371" t="22323" r="39243" b="19899"/>
          <a:stretch/>
        </p:blipFill>
        <p:spPr>
          <a:xfrm>
            <a:off x="514927" y="457199"/>
            <a:ext cx="7751618" cy="59436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266545" y="1286548"/>
            <a:ext cx="39993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171B"/>
                </a:solidFill>
                <a:latin typeface="sole_text"/>
              </a:rPr>
              <a:t>La crescita più significativa che ha caratterizzato questi mesi riguarda la violenza domestica. </a:t>
            </a:r>
            <a:r>
              <a:rPr lang="it-IT" b="1" dirty="0">
                <a:solidFill>
                  <a:srgbClr val="1A171B"/>
                </a:solidFill>
                <a:latin typeface="sole_text"/>
              </a:rPr>
              <a:t>Nel 2019 2.251 persone avevano chiamato per denunciare violenza in casa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, mentre nel 2020 lo hanno fatto 5016 persone. Sono anche raddoppiate le chiamate per episodi di violenza in case altrui, ed è aumentata, nonostante il </a:t>
            </a:r>
            <a:r>
              <a:rPr lang="it-IT" dirty="0" err="1">
                <a:solidFill>
                  <a:srgbClr val="1A171B"/>
                </a:solidFill>
                <a:latin typeface="sole_text"/>
              </a:rPr>
              <a:t>lockdown</a:t>
            </a:r>
            <a:r>
              <a:rPr lang="it-IT" dirty="0">
                <a:solidFill>
                  <a:srgbClr val="1A171B"/>
                </a:solidFill>
                <a:latin typeface="sole_text"/>
              </a:rPr>
              <a:t>, la violenza per strada: 74 telefonate in quattro mesi, contro le 15 del medesimo periodo del 2019.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5176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576" t="24664" r="39512" b="5366"/>
          <a:stretch/>
        </p:blipFill>
        <p:spPr>
          <a:xfrm>
            <a:off x="644236" y="0"/>
            <a:ext cx="7502237" cy="704503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351520" y="646902"/>
            <a:ext cx="4085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A171B"/>
                </a:solidFill>
                <a:latin typeface="sole_text"/>
              </a:rPr>
              <a:t>Sempre e ancora sempre: la maggior parte della violenza avviene in casa, per mano del partner. Quest’anno sono più che raddoppiate le segnalazioni di violenza da parte del marito o della moglie (da 1.085 a 2.263), del convivente (da 445 a 997), e del partner non convivente (da 156 a 257).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408785" y="4012239"/>
            <a:ext cx="370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Le denunce vere e proprie sono state 695, mentre 4.738 hanno preferito non farlo, e 164 hanno denunciato e poi ritirato la denuncia. Perché? </a:t>
            </a:r>
          </a:p>
        </p:txBody>
      </p:sp>
    </p:spTree>
    <p:extLst>
      <p:ext uri="{BB962C8B-B14F-4D97-AF65-F5344CB8AC3E}">
        <p14:creationId xmlns:p14="http://schemas.microsoft.com/office/powerpoint/2010/main" val="1439283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233518"/>
            <a:ext cx="9827490" cy="57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04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0" y="744583"/>
            <a:ext cx="10973383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62" y="1190625"/>
            <a:ext cx="10564731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Analogie con altri concetti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005" y="2274359"/>
            <a:ext cx="10058400" cy="1383241"/>
          </a:xfrm>
        </p:spPr>
        <p:txBody>
          <a:bodyPr/>
          <a:lstStyle/>
          <a:p>
            <a:r>
              <a:rPr lang="it-IT" dirty="0" smtClean="0"/>
              <a:t>COERCIZIONE</a:t>
            </a:r>
            <a:r>
              <a:rPr lang="it-IT" dirty="0"/>
              <a:t>: azione (che implica minaccia, punizione</a:t>
            </a:r>
            <a:r>
              <a:rPr lang="it-IT" dirty="0" smtClean="0"/>
              <a:t>, esercizio </a:t>
            </a:r>
            <a:r>
              <a:rPr lang="it-IT" dirty="0"/>
              <a:t>della forza) intrapresa con l’intento </a:t>
            </a:r>
            <a:r>
              <a:rPr lang="it-IT" dirty="0" smtClean="0"/>
              <a:t>di costringerla </a:t>
            </a:r>
            <a:r>
              <a:rPr lang="it-IT" dirty="0"/>
              <a:t>ad attuare un determinato comportamento</a:t>
            </a:r>
          </a:p>
          <a:p>
            <a:r>
              <a:rPr lang="it-IT" dirty="0"/>
              <a:t>VIOLENZA: </a:t>
            </a:r>
            <a:r>
              <a:rPr lang="it-IT" dirty="0" smtClean="0"/>
              <a:t>sottotipo </a:t>
            </a:r>
            <a:r>
              <a:rPr lang="it-IT" dirty="0"/>
              <a:t>di aggressività riferita a </a:t>
            </a:r>
            <a:r>
              <a:rPr lang="it-IT" dirty="0" smtClean="0"/>
              <a:t>forme estreme </a:t>
            </a:r>
            <a:r>
              <a:rPr lang="it-IT" dirty="0"/>
              <a:t>di aggressività fisica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62918" y="3357389"/>
            <a:ext cx="9592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 ambito psicosociale </a:t>
            </a:r>
            <a:r>
              <a:rPr lang="it-IT" dirty="0" smtClean="0"/>
              <a:t>la </a:t>
            </a:r>
            <a:r>
              <a:rPr lang="it-IT" dirty="0" smtClean="0"/>
              <a:t>definizione </a:t>
            </a:r>
            <a:r>
              <a:rPr lang="it-IT" dirty="0" smtClean="0"/>
              <a:t>d’aggressività implica </a:t>
            </a:r>
            <a:r>
              <a:rPr lang="it-IT" dirty="0" smtClean="0"/>
              <a:t>la presenza </a:t>
            </a:r>
            <a:r>
              <a:rPr lang="it-IT" dirty="0" smtClean="0"/>
              <a:t>dell’</a:t>
            </a:r>
            <a:endParaRPr lang="it-IT" dirty="0" smtClean="0"/>
          </a:p>
          <a:p>
            <a:pPr algn="ctr"/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INTENZIONALITÀ</a:t>
            </a:r>
            <a:r>
              <a:rPr lang="it-IT" dirty="0" smtClean="0"/>
              <a:t> </a:t>
            </a:r>
            <a:r>
              <a:rPr lang="it-IT" dirty="0" smtClean="0"/>
              <a:t>del danno arrecato ad altri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947295" y="4437509"/>
            <a:ext cx="156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AGGRESSIVITÀ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3005" y="5229596"/>
            <a:ext cx="775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Istinto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34725" y="5733653"/>
            <a:ext cx="361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caratteristica </a:t>
            </a:r>
            <a:r>
              <a:rPr lang="it-IT" dirty="0" smtClean="0"/>
              <a:t>comportamentale </a:t>
            </a:r>
            <a:endParaRPr lang="it-IT" dirty="0" smtClean="0"/>
          </a:p>
          <a:p>
            <a:pPr algn="ctr"/>
            <a:r>
              <a:rPr lang="it-IT" dirty="0" smtClean="0"/>
              <a:t>appresa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907836" y="5091097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Reazione emotiva a </a:t>
            </a:r>
          </a:p>
          <a:p>
            <a:pPr algn="ctr"/>
            <a:r>
              <a:rPr lang="it-IT" dirty="0" smtClean="0"/>
              <a:t>un evento frustrante</a:t>
            </a:r>
            <a:endParaRPr lang="it-IT" dirty="0"/>
          </a:p>
        </p:txBody>
      </p:sp>
      <p:cxnSp>
        <p:nvCxnSpPr>
          <p:cNvPr id="9" name="Connettore 2 8"/>
          <p:cNvCxnSpPr>
            <a:stCxn id="5" idx="2"/>
            <a:endCxn id="6" idx="0"/>
          </p:cNvCxnSpPr>
          <p:nvPr/>
        </p:nvCxnSpPr>
        <p:spPr>
          <a:xfrm flipH="1">
            <a:off x="1570836" y="4806841"/>
            <a:ext cx="4160104" cy="42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5" idx="2"/>
            <a:endCxn id="7" idx="0"/>
          </p:cNvCxnSpPr>
          <p:nvPr/>
        </p:nvCxnSpPr>
        <p:spPr>
          <a:xfrm flipH="1">
            <a:off x="5443138" y="4806841"/>
            <a:ext cx="287802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5" idx="2"/>
            <a:endCxn id="8" idx="0"/>
          </p:cNvCxnSpPr>
          <p:nvPr/>
        </p:nvCxnSpPr>
        <p:spPr>
          <a:xfrm>
            <a:off x="5730940" y="4806841"/>
            <a:ext cx="3329024" cy="28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14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9" y="992777"/>
            <a:ext cx="10606556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32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comportamento </a:t>
            </a:r>
            <a:r>
              <a:rPr lang="it-IT" dirty="0" err="1" smtClean="0"/>
              <a:t>prosociale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8276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Definire il comportamento </a:t>
            </a:r>
            <a:r>
              <a:rPr lang="it-IT" dirty="0" err="1" smtClean="0">
                <a:solidFill>
                  <a:srgbClr val="800000"/>
                </a:solidFill>
              </a:rPr>
              <a:t>prosociale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Rientra in questa categoria un comportamento messo in atto allo scopo di arrecare un beneficio ad un altro individuo</a:t>
            </a: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2683042" y="2779294"/>
            <a:ext cx="806116" cy="469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8841504" y="2795024"/>
            <a:ext cx="806116" cy="469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66875" y="3633537"/>
            <a:ext cx="4438450" cy="2057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ALTRUISMO</a:t>
            </a:r>
          </a:p>
          <a:p>
            <a:pPr marL="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Forma specifica di comportamento d’aiuto che avvantaggia gli altri senza recare un vantaggio a se stessi.</a:t>
            </a:r>
          </a:p>
          <a:p>
            <a:pPr marL="0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830526" y="3633537"/>
            <a:ext cx="4828073" cy="26589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COMPORTAMENTO D’AIUTO</a:t>
            </a:r>
          </a:p>
          <a:p>
            <a:pPr marL="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Azioni finalizzate a permettere un altro individuo di portare a termine ciò che da solo non sarebbe in grado di fare.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deve essere intenzionale;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può portare dei vantaggi personali.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Origini del comportamento </a:t>
            </a:r>
            <a:r>
              <a:rPr lang="it-IT" dirty="0" err="1" smtClean="0">
                <a:solidFill>
                  <a:srgbClr val="800000"/>
                </a:solidFill>
              </a:rPr>
              <a:t>prosociale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38239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LA PROSPETTIVA EVOLUZIONISTICA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 comportamenti solidali nella specie umana non sono casuali, ma sono orientati a un tipo specifico di interesse personale.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rgbClr val="800000"/>
                </a:solidFill>
              </a:rPr>
              <a:t>Dawkins</a:t>
            </a:r>
            <a:r>
              <a:rPr lang="it-IT" sz="2400" dirty="0" smtClean="0">
                <a:solidFill>
                  <a:srgbClr val="800000"/>
                </a:solidFill>
              </a:rPr>
              <a:t> (1979): «</a:t>
            </a:r>
            <a:r>
              <a:rPr lang="it-IT" sz="2400" i="1" dirty="0" smtClean="0">
                <a:solidFill>
                  <a:srgbClr val="800000"/>
                </a:solidFill>
              </a:rPr>
              <a:t>Il gene egoista</a:t>
            </a:r>
            <a:r>
              <a:rPr lang="it-IT" sz="2400" dirty="0" smtClean="0">
                <a:solidFill>
                  <a:srgbClr val="800000"/>
                </a:solidFill>
              </a:rPr>
              <a:t>»</a:t>
            </a:r>
          </a:p>
          <a:p>
            <a:pPr marL="2244725" indent="-2244725" algn="just" defTabSz="1119188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l’aiuto prestato ai consanguinei  aumenta la probabilità di trasmettere i propri geni alle generazioni successive, innescando un processo di selezione e trasmissione dei geni responsabili del comportamento </a:t>
            </a:r>
            <a:r>
              <a:rPr lang="it-IT" sz="2400" dirty="0" err="1" smtClean="0">
                <a:solidFill>
                  <a:schemeClr val="tx1"/>
                </a:solidFill>
              </a:rPr>
              <a:t>prosociale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854211" y="903919"/>
            <a:ext cx="10292209" cy="52538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Teoria della segnalazione costosa (</a:t>
            </a:r>
            <a:r>
              <a:rPr lang="it-IT" sz="2400" dirty="0" err="1" smtClean="0">
                <a:solidFill>
                  <a:srgbClr val="800000"/>
                </a:solidFill>
              </a:rPr>
              <a:t>Gintis</a:t>
            </a:r>
            <a:r>
              <a:rPr lang="it-IT" sz="2400" dirty="0" smtClean="0">
                <a:solidFill>
                  <a:srgbClr val="800000"/>
                </a:solidFill>
              </a:rPr>
              <a:t> et al., 2001):</a:t>
            </a:r>
          </a:p>
          <a:p>
            <a:pPr marL="1793875" indent="-1793875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	gli esseri umani compiono delle azioni che comportano per loro un	certo costo per mostrare agli altri di possedere dei «tratti» socialmente desiderabili.</a:t>
            </a:r>
          </a:p>
          <a:p>
            <a:pPr marL="1793875" indent="-1793875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	Es. fare delle donazioni di beneficienza molto generose è un modo per affermare il proprio status.</a:t>
            </a:r>
          </a:p>
          <a:p>
            <a:pPr marL="1793875" indent="-1793875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Teoria della reciprocità indiretta:</a:t>
            </a:r>
            <a:endParaRPr lang="it-IT" sz="2200" dirty="0" smtClean="0">
              <a:solidFill>
                <a:srgbClr val="800000"/>
              </a:solidFill>
            </a:endParaRPr>
          </a:p>
          <a:p>
            <a:pPr marL="1793875" indent="-1793875" algn="just">
              <a:buNone/>
            </a:pPr>
            <a:r>
              <a:rPr lang="it-IT" sz="2200" dirty="0">
                <a:solidFill>
                  <a:schemeClr val="tx1"/>
                </a:solidFill>
              </a:rPr>
              <a:t>	</a:t>
            </a:r>
            <a:r>
              <a:rPr lang="it-IT" sz="2200" dirty="0" smtClean="0">
                <a:solidFill>
                  <a:schemeClr val="tx1"/>
                </a:solidFill>
              </a:rPr>
              <a:t>	</a:t>
            </a:r>
            <a:r>
              <a:rPr lang="it-IT" sz="2400" dirty="0">
                <a:solidFill>
                  <a:schemeClr val="tx1"/>
                </a:solidFill>
              </a:rPr>
              <a:t>Il gruppo rappresenta un importante strumento per la </a:t>
            </a:r>
            <a:r>
              <a:rPr lang="it-IT" sz="2400" dirty="0" smtClean="0">
                <a:solidFill>
                  <a:schemeClr val="tx1"/>
                </a:solidFill>
              </a:rPr>
              <a:t>sopravvivenza</a:t>
            </a:r>
            <a:r>
              <a:rPr lang="it-IT" sz="2400" dirty="0">
                <a:solidFill>
                  <a:schemeClr val="tx1"/>
                </a:solidFill>
              </a:rPr>
              <a:t>. Avere una buona reputazione (essere considerato un partner valido per stabilire relazioni cooperative) massimizza la probabilità di ricevere un </a:t>
            </a:r>
            <a:r>
              <a:rPr lang="it-IT" sz="2400" dirty="0" smtClean="0">
                <a:solidFill>
                  <a:schemeClr val="tx1"/>
                </a:solidFill>
              </a:rPr>
              <a:t>aiuto </a:t>
            </a:r>
            <a:r>
              <a:rPr lang="it-IT" sz="2400" dirty="0">
                <a:solidFill>
                  <a:schemeClr val="tx1"/>
                </a:solidFill>
              </a:rPr>
              <a:t>in futuro da un qualunque membro </a:t>
            </a:r>
            <a:r>
              <a:rPr lang="it-IT" sz="2400" dirty="0" smtClean="0">
                <a:solidFill>
                  <a:schemeClr val="tx1"/>
                </a:solidFill>
              </a:rPr>
              <a:t>del gruppo (</a:t>
            </a:r>
            <a:r>
              <a:rPr lang="it-IT" sz="2400" dirty="0">
                <a:solidFill>
                  <a:schemeClr val="tx1"/>
                </a:solidFill>
              </a:rPr>
              <a:t>non necessariamente la stessa persona </a:t>
            </a:r>
            <a:r>
              <a:rPr lang="it-IT" sz="2400" dirty="0" smtClean="0">
                <a:solidFill>
                  <a:schemeClr val="tx1"/>
                </a:solidFill>
              </a:rPr>
              <a:t>a cui si ha dato aiuto).</a:t>
            </a:r>
          </a:p>
        </p:txBody>
      </p:sp>
    </p:spTree>
    <p:extLst>
      <p:ext uri="{BB962C8B-B14F-4D97-AF65-F5344CB8AC3E}">
        <p14:creationId xmlns:p14="http://schemas.microsoft.com/office/powerpoint/2010/main" val="12005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7"/>
            <a:ext cx="10732046" cy="474452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LIMITI DELLA PROSPETTIVA EVOLUZIONISTICA 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625475" indent="-90488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800000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L’individuo non aiuta soltanto persone con cui è legato da vincoli di parentela;</a:t>
            </a:r>
          </a:p>
          <a:p>
            <a:pPr marL="625475" indent="-90488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La validazione sperimentale di queste ipotesi è difficile. Ad esempio, i processi di trasmissione genetica impiegano periodi di tempo troppo estesi da poter controllare con studi di laboratorio;</a:t>
            </a:r>
          </a:p>
          <a:p>
            <a:pPr marL="625475" indent="-90488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Non tutte le azioni solidali vengono messe in atto con la consapevolezza che gli altri ne verranno a conoscenza;</a:t>
            </a:r>
          </a:p>
          <a:p>
            <a:pPr marL="625475" indent="-90488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 Questi approcci non spiegano la variabilità del comportamento d’aiuto (perché in alcune situazioni si aiuta e in altre no?);</a:t>
            </a:r>
          </a:p>
          <a:p>
            <a:pPr marL="534987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6"/>
            <a:ext cx="10732046" cy="59019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LE NORME SOCIALI: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Rappresentano delle prescrizioni di comportamenti che all’interno di una determinata società sono considerati come accettabili, desiderabili o inappropriati.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In riferimento al comportamento </a:t>
            </a:r>
            <a:r>
              <a:rPr lang="it-IT" sz="2400" dirty="0" err="1" smtClean="0">
                <a:solidFill>
                  <a:schemeClr val="tx1"/>
                </a:solidFill>
              </a:rPr>
              <a:t>prosociale</a:t>
            </a:r>
            <a:r>
              <a:rPr lang="it-IT" sz="2400" dirty="0" smtClean="0">
                <a:solidFill>
                  <a:schemeClr val="tx1"/>
                </a:solidFill>
              </a:rPr>
              <a:t>, alcune credenze normative sembrano poter spiegare la tendenza alla solidarietà e all’aiuto:</a:t>
            </a:r>
          </a:p>
          <a:p>
            <a:pPr marL="877887" indent="-342900" algn="just"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norma della reciprocità: </a:t>
            </a:r>
            <a:r>
              <a:rPr lang="it-IT" sz="2400" dirty="0" smtClean="0">
                <a:solidFill>
                  <a:schemeClr val="tx1"/>
                </a:solidFill>
              </a:rPr>
              <a:t>le persone tendono ad aiutare maggiormente chi in passato si è mostrato disponibile ad aiutare;</a:t>
            </a:r>
          </a:p>
          <a:p>
            <a:pPr marL="877887" indent="-342900" algn="just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norma della responsabilità sociale: </a:t>
            </a:r>
            <a:r>
              <a:rPr lang="it-IT" sz="2400" dirty="0" smtClean="0">
                <a:solidFill>
                  <a:schemeClr val="tx1"/>
                </a:solidFill>
              </a:rPr>
              <a:t>davanti ad una persona in difficoltà, è un dovere morale degli individui offrire aiuto;</a:t>
            </a:r>
          </a:p>
          <a:p>
            <a:pPr marL="877887" indent="-342900" algn="just"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rgbClr val="800000"/>
                </a:solidFill>
              </a:rPr>
              <a:t> credenza in un mondo giusto: </a:t>
            </a:r>
            <a:r>
              <a:rPr lang="it-IT" sz="2400" dirty="0" smtClean="0">
                <a:solidFill>
                  <a:schemeClr val="tx1"/>
                </a:solidFill>
              </a:rPr>
              <a:t>«Homo </a:t>
            </a:r>
            <a:r>
              <a:rPr lang="it-IT" sz="2400" dirty="0" err="1" smtClean="0">
                <a:solidFill>
                  <a:schemeClr val="tx1"/>
                </a:solidFill>
              </a:rPr>
              <a:t>faber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fortunae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suae</a:t>
            </a:r>
            <a:r>
              <a:rPr lang="it-IT" sz="2400" dirty="0" smtClean="0">
                <a:solidFill>
                  <a:schemeClr val="tx1"/>
                </a:solidFill>
              </a:rPr>
              <a:t>». La disponibilità ad aiutare sarà minore se l’individuo ha la sensazione che l’altro «se la sia cercata»;</a:t>
            </a:r>
          </a:p>
          <a:p>
            <a:pPr marL="877887" indent="-342900" algn="just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norma della privacy familiare: </a:t>
            </a:r>
            <a:r>
              <a:rPr lang="it-IT" sz="2400" dirty="0" smtClean="0">
                <a:solidFill>
                  <a:schemeClr val="tx1"/>
                </a:solidFill>
              </a:rPr>
              <a:t>non è appropriato fornire aiuti non richiesti e che interferiscano nella sfera familiare delle persone (</a:t>
            </a:r>
            <a:r>
              <a:rPr lang="it-IT" sz="2400" dirty="0" err="1" smtClean="0">
                <a:solidFill>
                  <a:schemeClr val="tx1"/>
                </a:solidFill>
              </a:rPr>
              <a:t>esp</a:t>
            </a:r>
            <a:r>
              <a:rPr lang="it-IT" sz="2400" dirty="0" smtClean="0">
                <a:solidFill>
                  <a:schemeClr val="tx1"/>
                </a:solidFill>
              </a:rPr>
              <a:t>. </a:t>
            </a:r>
            <a:r>
              <a:rPr lang="it-IT" sz="2400" dirty="0" err="1" smtClean="0">
                <a:solidFill>
                  <a:schemeClr val="tx1"/>
                </a:solidFill>
              </a:rPr>
              <a:t>Shotland</a:t>
            </a:r>
            <a:r>
              <a:rPr lang="it-IT" sz="2400" dirty="0" smtClean="0">
                <a:solidFill>
                  <a:schemeClr val="tx1"/>
                </a:solidFill>
              </a:rPr>
              <a:t> &amp; </a:t>
            </a:r>
            <a:r>
              <a:rPr lang="it-IT" sz="2400" dirty="0" err="1" smtClean="0">
                <a:solidFill>
                  <a:schemeClr val="tx1"/>
                </a:solidFill>
              </a:rPr>
              <a:t>Straw</a:t>
            </a:r>
            <a:r>
              <a:rPr lang="it-IT" sz="2400" dirty="0" smtClean="0">
                <a:solidFill>
                  <a:schemeClr val="tx1"/>
                </a:solidFill>
              </a:rPr>
              <a:t>).</a:t>
            </a:r>
            <a:endParaRPr lang="it-IT" sz="2400" dirty="0" smtClean="0">
              <a:solidFill>
                <a:srgbClr val="800000"/>
              </a:solidFill>
            </a:endParaRPr>
          </a:p>
          <a:p>
            <a:pPr marL="534987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1031241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IL MODELLAMENTO: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Coloro che nel corso della vita hanno assistito alla messa in atto di comportamenti volti ad aiutare gli altri hanno interiorizzato questi modelli comportamentali. 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Questo effetto si verifica anche se l’esposizione a questo tipo di comportamenti è avvenuta poco prima della situazione d’emergenza.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(Es. esperimento di Bryan e Test, 1967: automobilista con una gomma a terra)</a:t>
            </a:r>
          </a:p>
          <a:p>
            <a:pPr marL="877887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Bandura: osservare un comportamento che va a buon fine messo in atto da qualcuno aumenta </a:t>
            </a:r>
            <a:r>
              <a:rPr lang="it-IT" sz="2400" i="1" dirty="0" smtClean="0">
                <a:solidFill>
                  <a:schemeClr val="tx1"/>
                </a:solidFill>
              </a:rPr>
              <a:t>l’autoefficacia percepita </a:t>
            </a:r>
            <a:r>
              <a:rPr lang="it-IT" sz="2400" dirty="0" smtClean="0">
                <a:solidFill>
                  <a:schemeClr val="tx1"/>
                </a:solidFill>
              </a:rPr>
              <a:t>nell’osservatore. </a:t>
            </a:r>
            <a:endParaRPr lang="it-IT" i="1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Determinanti centrate sulla persona: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97279" y="1845734"/>
            <a:ext cx="10407955" cy="402336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</a:rPr>
              <a:t>STUDI SULLA </a:t>
            </a:r>
            <a:r>
              <a:rPr lang="it-IT" sz="2400" b="1" dirty="0">
                <a:solidFill>
                  <a:srgbClr val="800000"/>
                </a:solidFill>
              </a:rPr>
              <a:t>PERSONALITÀ: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tentativo di individuare le disposizioni di personalità che rendono più probabile la messa in atto di comportamenti </a:t>
            </a:r>
            <a:r>
              <a:rPr lang="it-IT" sz="2400" dirty="0" err="1" smtClean="0">
                <a:solidFill>
                  <a:schemeClr val="tx1"/>
                </a:solidFill>
              </a:rPr>
              <a:t>prosociali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marL="890588" indent="185738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Studi con bambini (es. studi longitudinali di </a:t>
            </a:r>
            <a:r>
              <a:rPr lang="it-IT" sz="2400" dirty="0" err="1" smtClean="0">
                <a:solidFill>
                  <a:schemeClr val="tx1"/>
                </a:solidFill>
              </a:rPr>
              <a:t>Eisenberg</a:t>
            </a:r>
            <a:r>
              <a:rPr lang="it-IT" sz="2400" dirty="0" smtClean="0">
                <a:solidFill>
                  <a:schemeClr val="tx1"/>
                </a:solidFill>
              </a:rPr>
              <a:t>, studi sui gemelli identici di </a:t>
            </a:r>
            <a:r>
              <a:rPr lang="it-IT" sz="2400" dirty="0" err="1" smtClean="0">
                <a:solidFill>
                  <a:schemeClr val="tx1"/>
                </a:solidFill>
              </a:rPr>
              <a:t>Rushton</a:t>
            </a:r>
            <a:r>
              <a:rPr lang="it-IT" sz="2400" dirty="0" smtClean="0">
                <a:solidFill>
                  <a:schemeClr val="tx1"/>
                </a:solidFill>
              </a:rPr>
              <a:t>);</a:t>
            </a:r>
          </a:p>
          <a:p>
            <a:pPr marL="890588" indent="185738">
              <a:buFont typeface="Courier New" panose="02070309020205020404" pitchFamily="49" charset="0"/>
              <a:buChar char="o"/>
            </a:pPr>
            <a:r>
              <a:rPr lang="it-IT" sz="2400" dirty="0" smtClean="0">
                <a:solidFill>
                  <a:schemeClr val="tx1"/>
                </a:solidFill>
              </a:rPr>
              <a:t> Importanza del locus of control interno (più autoefficacia e responsabilità);</a:t>
            </a:r>
          </a:p>
          <a:p>
            <a:pPr marL="890588" indent="185738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Empatia disposizionale;</a:t>
            </a:r>
          </a:p>
          <a:p>
            <a:pPr marL="890588" indent="185738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Studio di </a:t>
            </a:r>
            <a:r>
              <a:rPr lang="it-IT" sz="2400" dirty="0" err="1" smtClean="0">
                <a:solidFill>
                  <a:schemeClr val="tx1"/>
                </a:solidFill>
              </a:rPr>
              <a:t>Oliner</a:t>
            </a:r>
            <a:r>
              <a:rPr lang="it-IT" sz="2400" dirty="0" smtClean="0">
                <a:solidFill>
                  <a:schemeClr val="tx1"/>
                </a:solidFill>
              </a:rPr>
              <a:t> e </a:t>
            </a:r>
            <a:r>
              <a:rPr lang="it-IT" sz="2400" dirty="0" err="1" smtClean="0">
                <a:solidFill>
                  <a:schemeClr val="tx1"/>
                </a:solidFill>
              </a:rPr>
              <a:t>Oliner</a:t>
            </a:r>
            <a:r>
              <a:rPr lang="it-IT" sz="2400" dirty="0" smtClean="0">
                <a:solidFill>
                  <a:schemeClr val="tx1"/>
                </a:solidFill>
              </a:rPr>
              <a:t> su chi aveva prestato aiuto agli ebrei.  </a:t>
            </a:r>
            <a:endParaRPr lang="it-IT" sz="1200" dirty="0" smtClean="0">
              <a:solidFill>
                <a:schemeClr val="tx1"/>
              </a:solidFill>
            </a:endParaRPr>
          </a:p>
          <a:p>
            <a:endParaRPr lang="it-IT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116840"/>
            <a:ext cx="10732046" cy="55663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UMORE: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Un tono dell’umore positivo predispone al comportamento altruista (anche se l’effetto ha una durata temporale limitata).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Esperimento di </a:t>
            </a:r>
            <a:r>
              <a:rPr lang="it-IT" sz="2400" dirty="0" err="1" smtClean="0">
                <a:solidFill>
                  <a:schemeClr val="tx1"/>
                </a:solidFill>
              </a:rPr>
              <a:t>Isen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et al. (</a:t>
            </a:r>
            <a:r>
              <a:rPr lang="it-IT" sz="2400" dirty="0" smtClean="0">
                <a:solidFill>
                  <a:schemeClr val="tx1"/>
                </a:solidFill>
              </a:rPr>
              <a:t>1976): </a:t>
            </a:r>
            <a:r>
              <a:rPr lang="it-IT" sz="2400" dirty="0" smtClean="0">
                <a:solidFill>
                  <a:schemeClr val="tx1"/>
                </a:solidFill>
              </a:rPr>
              <a:t>la disponibilità a fare una telefonata dopo aver ricevuto un omaggio gratuito diminuiva col passare dei minuti.</a:t>
            </a:r>
          </a:p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800000"/>
                </a:solidFill>
              </a:rPr>
              <a:t>Modello dell’attivazione dell’emozione</a:t>
            </a:r>
            <a:r>
              <a:rPr lang="it-IT" sz="2400" dirty="0" smtClean="0">
                <a:solidFill>
                  <a:schemeClr val="tx1"/>
                </a:solidFill>
              </a:rPr>
              <a:t>: accessibilità di informazioni congruenti;</a:t>
            </a:r>
          </a:p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800000"/>
                </a:solidFill>
              </a:rPr>
              <a:t>Modello dell’emozione come informazione</a:t>
            </a:r>
            <a:r>
              <a:rPr lang="it-IT" sz="2400" dirty="0" smtClean="0">
                <a:solidFill>
                  <a:schemeClr val="tx1"/>
                </a:solidFill>
              </a:rPr>
              <a:t>: emozione come lente percettiva.</a:t>
            </a:r>
          </a:p>
          <a:p>
            <a:pPr marL="534987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MA </a:t>
            </a:r>
            <a:r>
              <a:rPr lang="it-IT" sz="2400" dirty="0" smtClean="0">
                <a:solidFill>
                  <a:schemeClr val="tx1"/>
                </a:solidFill>
              </a:rPr>
              <a:t>non si verifica il contrario.</a:t>
            </a:r>
          </a:p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800000"/>
                </a:solidFill>
              </a:rPr>
              <a:t>Ipotesi della salvaguardia </a:t>
            </a:r>
            <a:r>
              <a:rPr lang="it-IT" sz="2400" dirty="0" smtClean="0">
                <a:solidFill>
                  <a:srgbClr val="800000"/>
                </a:solidFill>
              </a:rPr>
              <a:t>dell’immagine chi si sente in colpa desidera riparare il danno fatto;</a:t>
            </a:r>
            <a:endParaRPr lang="it-IT" sz="2400" dirty="0" smtClean="0">
              <a:solidFill>
                <a:srgbClr val="800000"/>
              </a:solidFill>
            </a:endParaRPr>
          </a:p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800000"/>
                </a:solidFill>
              </a:rPr>
              <a:t>Modello del sollievo dallo stato d’animo </a:t>
            </a:r>
            <a:r>
              <a:rPr lang="it-IT" sz="2400" dirty="0" smtClean="0">
                <a:solidFill>
                  <a:srgbClr val="800000"/>
                </a:solidFill>
              </a:rPr>
              <a:t>negativo </a:t>
            </a:r>
            <a:r>
              <a:rPr lang="it-IT" sz="2400" dirty="0" smtClean="0">
                <a:solidFill>
                  <a:schemeClr val="tx1"/>
                </a:solidFill>
              </a:rPr>
              <a:t>(Cialdini e </a:t>
            </a:r>
            <a:r>
              <a:rPr lang="it-IT" sz="2400" dirty="0" err="1" smtClean="0">
                <a:solidFill>
                  <a:schemeClr val="tx1"/>
                </a:solidFill>
              </a:rPr>
              <a:t>Kenrick</a:t>
            </a:r>
            <a:r>
              <a:rPr lang="it-IT" sz="2400" dirty="0" smtClean="0">
                <a:solidFill>
                  <a:schemeClr val="tx1"/>
                </a:solidFill>
              </a:rPr>
              <a:t>, 1976) secondo cui le persone aiutano gli altri per sentirsi di nuovo a posto con se stesse</a:t>
            </a:r>
            <a:r>
              <a:rPr lang="it-IT" sz="2400" dirty="0" smtClean="0">
                <a:solidFill>
                  <a:srgbClr val="800000"/>
                </a:solidFill>
              </a:rPr>
              <a:t> .</a:t>
            </a:r>
            <a:endParaRPr lang="it-IT" sz="2400" dirty="0" smtClean="0">
              <a:solidFill>
                <a:srgbClr val="80000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0" y="1739615"/>
            <a:ext cx="11778018" cy="596454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800000"/>
                </a:solidFill>
              </a:rPr>
              <a:t>ESPERIMENTI DI LABORATORIO</a:t>
            </a:r>
            <a:r>
              <a:rPr lang="it-IT" sz="2400" dirty="0" smtClean="0">
                <a:solidFill>
                  <a:srgbClr val="800000"/>
                </a:solidFill>
              </a:rPr>
              <a:t>: </a:t>
            </a:r>
            <a:r>
              <a:rPr lang="it-IT" sz="2400" dirty="0" smtClean="0">
                <a:solidFill>
                  <a:schemeClr val="tx1"/>
                </a:solidFill>
              </a:rPr>
              <a:t>consentono di:</a:t>
            </a:r>
          </a:p>
          <a:p>
            <a:pPr marL="1353375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manipolare le variabili di interesse;</a:t>
            </a:r>
          </a:p>
          <a:p>
            <a:pPr marL="1353375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assegnare casualmente i partecipanti alle condizioni sperimentali;</a:t>
            </a:r>
          </a:p>
          <a:p>
            <a:pPr marL="1353375" lvl="2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controllare l’influenza di variabili esterne.</a:t>
            </a:r>
          </a:p>
          <a:p>
            <a:pPr marL="1010475" lvl="2" indent="0" algn="just">
              <a:buNone/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538163" indent="-4763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 </a:t>
            </a:r>
            <a:r>
              <a:rPr lang="it-IT" sz="2400" b="1" dirty="0">
                <a:solidFill>
                  <a:srgbClr val="800000"/>
                </a:solidFill>
              </a:rPr>
              <a:t>paradigmi sperimentali </a:t>
            </a:r>
            <a:r>
              <a:rPr lang="it-IT" sz="2400" dirty="0" smtClean="0">
                <a:solidFill>
                  <a:schemeClr val="tx1"/>
                </a:solidFill>
              </a:rPr>
              <a:t>maggiormente utilizzati nella ricerca sull’aggressività sono:</a:t>
            </a:r>
          </a:p>
          <a:p>
            <a:pPr marL="8763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rgbClr val="800000"/>
                </a:solidFill>
              </a:rPr>
              <a:t>I</a:t>
            </a:r>
            <a:r>
              <a:rPr lang="it-IT" sz="2400" dirty="0" smtClean="0">
                <a:solidFill>
                  <a:srgbClr val="800000"/>
                </a:solidFill>
              </a:rPr>
              <a:t>nsegnante-allievo:</a:t>
            </a:r>
            <a:r>
              <a:rPr lang="it-IT" sz="2400" dirty="0" smtClean="0">
                <a:solidFill>
                  <a:schemeClr val="tx1"/>
                </a:solidFill>
              </a:rPr>
              <a:t> (</a:t>
            </a:r>
            <a:r>
              <a:rPr lang="it-IT" sz="2400" dirty="0" err="1" smtClean="0">
                <a:solidFill>
                  <a:schemeClr val="tx1"/>
                </a:solidFill>
              </a:rPr>
              <a:t>Buss</a:t>
            </a:r>
            <a:r>
              <a:rPr lang="it-IT" sz="2400" dirty="0" smtClean="0">
                <a:solidFill>
                  <a:schemeClr val="tx1"/>
                </a:solidFill>
              </a:rPr>
              <a:t>, 1961) gli errori fatti dall’allievo (complice dello sperimentatore) a seguito di un compito fittizio (es. di associazione verbale) vengono puniti con scosse elettriche di frequenza e intensità variabile;</a:t>
            </a:r>
          </a:p>
          <a:p>
            <a:pPr marL="8763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rgbClr val="800000"/>
                </a:solidFill>
              </a:rPr>
              <a:t>V</a:t>
            </a:r>
            <a:r>
              <a:rPr lang="it-IT" sz="2400" dirty="0" smtClean="0">
                <a:solidFill>
                  <a:srgbClr val="800000"/>
                </a:solidFill>
              </a:rPr>
              <a:t>alutazione del saggio: </a:t>
            </a:r>
            <a:r>
              <a:rPr lang="it-IT" sz="2400" dirty="0" smtClean="0">
                <a:solidFill>
                  <a:schemeClr val="tx1"/>
                </a:solidFill>
              </a:rPr>
              <a:t>(</a:t>
            </a:r>
            <a:r>
              <a:rPr lang="it-IT" sz="2400" dirty="0" err="1" smtClean="0">
                <a:solidFill>
                  <a:schemeClr val="tx1"/>
                </a:solidFill>
              </a:rPr>
              <a:t>Berkowitz</a:t>
            </a:r>
            <a:r>
              <a:rPr lang="it-IT" sz="2400" dirty="0" smtClean="0">
                <a:solidFill>
                  <a:schemeClr val="tx1"/>
                </a:solidFill>
              </a:rPr>
              <a:t>, 1962) rilevazione dell’aggressività (scosse inflitte) a seguito di una frustrazione (valutazione negativa della soluzione di un compito).</a:t>
            </a:r>
          </a:p>
          <a:p>
            <a:pPr marL="53340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endParaRPr lang="it-IT" sz="2400" dirty="0" smtClean="0">
              <a:solidFill>
                <a:srgbClr val="80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32438" y="152381"/>
            <a:ext cx="10058400" cy="1450757"/>
          </a:xfrm>
        </p:spPr>
        <p:txBody>
          <a:bodyPr/>
          <a:lstStyle/>
          <a:p>
            <a:r>
              <a:rPr lang="it-IT" dirty="0" smtClean="0"/>
              <a:t>Metodi d’indagine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6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6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indent="0" algn="just">
              <a:buNone/>
            </a:pPr>
            <a:r>
              <a:rPr lang="it-IT" sz="2400" b="1" dirty="0">
                <a:solidFill>
                  <a:srgbClr val="800000"/>
                </a:solidFill>
              </a:rPr>
              <a:t>COMPETENZA: </a:t>
            </a:r>
          </a:p>
          <a:p>
            <a:pPr marL="534987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La competenza (effettiva o percepita) nel dare lo specifico aiuto di cui c’è bisogno influenzala probabilità di intervenire.</a:t>
            </a:r>
          </a:p>
          <a:p>
            <a:pPr marL="534987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I due modelli rendono conto di questo fenomeno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marL="534987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534987" indent="0" algn="just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IPOTESI EMPATIA-ALTRUISMO: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Si può decidere di aiutare qualcuno con una motivazione altruistica o egoistica, a seguito di due diverse reazioni emotive: empatia e disagio personale.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Esperimento di </a:t>
            </a:r>
            <a:r>
              <a:rPr lang="it-IT" sz="2400" dirty="0" err="1" smtClean="0">
                <a:solidFill>
                  <a:schemeClr val="tx1"/>
                </a:solidFill>
              </a:rPr>
              <a:t>Batson</a:t>
            </a:r>
            <a:r>
              <a:rPr lang="it-IT" sz="2400" dirty="0" smtClean="0">
                <a:solidFill>
                  <a:schemeClr val="tx1"/>
                </a:solidFill>
              </a:rPr>
              <a:t> et al. 1981</a:t>
            </a:r>
          </a:p>
          <a:p>
            <a:pPr marL="534987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Venivano manipolate: </a:t>
            </a: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Parentesi graffa aperta 2"/>
          <p:cNvSpPr/>
          <p:nvPr/>
        </p:nvSpPr>
        <p:spPr>
          <a:xfrm>
            <a:off x="3854370" y="5092861"/>
            <a:ext cx="439837" cy="9722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074288" y="5092861"/>
            <a:ext cx="3727049" cy="12701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Somiglianza con la «vittima»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Facilità della fuga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L’influenza della situazione: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i="1" dirty="0" smtClean="0">
                <a:solidFill>
                  <a:schemeClr val="tx1"/>
                </a:solidFill>
              </a:rPr>
              <a:t>«Le situazioni sociali possono avere sul comportamento e sul funzionamento mentale di individui, gruppi e leader nazionali effetti più profondi di quanto non crederemmo possibile. Alcune situazioni possono esercitare un’influenza così potente su di noi da indurci a comportamenti in modi che non avremmo previsto, che non avremmo mai potuto prevedere»</a:t>
            </a:r>
          </a:p>
          <a:p>
            <a:pPr marL="0" indent="0" algn="r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(</a:t>
            </a:r>
            <a:r>
              <a:rPr lang="it-IT" sz="2400" dirty="0" err="1" smtClean="0">
                <a:solidFill>
                  <a:schemeClr val="tx1"/>
                </a:solidFill>
              </a:rPr>
              <a:t>Zimbardo</a:t>
            </a:r>
            <a:r>
              <a:rPr lang="it-IT" sz="2400" dirty="0" smtClean="0">
                <a:solidFill>
                  <a:schemeClr val="tx1"/>
                </a:solidFill>
              </a:rPr>
              <a:t>, 2009)</a:t>
            </a:r>
            <a:endParaRPr lang="it-IT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530121" y="533530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L’esperimento del Buon Samaritano di </a:t>
            </a:r>
            <a:r>
              <a:rPr lang="it-IT" sz="2400" dirty="0" err="1" smtClean="0">
                <a:solidFill>
                  <a:srgbClr val="800000"/>
                </a:solidFill>
              </a:rPr>
              <a:t>Darley</a:t>
            </a:r>
            <a:r>
              <a:rPr lang="it-IT" sz="2400" dirty="0" smtClean="0">
                <a:solidFill>
                  <a:srgbClr val="800000"/>
                </a:solidFill>
              </a:rPr>
              <a:t> e </a:t>
            </a:r>
            <a:r>
              <a:rPr lang="it-IT" sz="2400" dirty="0" err="1" smtClean="0">
                <a:solidFill>
                  <a:srgbClr val="800000"/>
                </a:solidFill>
              </a:rPr>
              <a:t>Batson</a:t>
            </a:r>
            <a:r>
              <a:rPr lang="it-IT" sz="2400" dirty="0" smtClean="0">
                <a:solidFill>
                  <a:srgbClr val="800000"/>
                </a:solidFill>
              </a:rPr>
              <a:t> (1973):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it-IT" sz="2400" i="1" dirty="0" smtClean="0">
                <a:solidFill>
                  <a:schemeClr val="tx1"/>
                </a:solidFill>
              </a:rPr>
              <a:t>Fino a che punto la situazione può influenzare il comportamento individuale?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it-IT" sz="2400" i="1" dirty="0" smtClean="0">
                <a:solidFill>
                  <a:schemeClr val="tx1"/>
                </a:solidFill>
              </a:rPr>
              <a:t>Che ruolo giocano le inclinazioni personali nella scelta di mettere in atto un comportamento d’aiuto?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3" y="2611418"/>
            <a:ext cx="3810000" cy="2771775"/>
          </a:xfrm>
          <a:prstGeom prst="rect">
            <a:avLst/>
          </a:prstGeom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5115624" y="2604304"/>
            <a:ext cx="6424335" cy="55577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7175" indent="-1527175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Partecipanti: studenti di teologia</a:t>
            </a:r>
            <a:r>
              <a:rPr lang="it-IT" sz="2400" i="1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intenti ad andare ad un seminario su temi religiosi;</a:t>
            </a:r>
          </a:p>
          <a:p>
            <a:pPr marL="1527175" indent="-1527175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1527175" indent="-1527175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Condizioni: ritardo e non ritardo;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1076325" indent="-1076325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Risultati: soltanto il 10% dei seminaristi in ritardo decise di soccorrere la vittima, contro il 63% di coloro che non avevano fretta.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6"/>
            <a:ext cx="10732046" cy="55663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Dalla metà degli anni ‘60 è avvenuta un’enorme crescita dell’interesse per i fattori situazionali che determinano  la decisione di intervenire in situazioni in cui sarebbe necessario un comportamento d’aiuto:</a:t>
            </a:r>
          </a:p>
          <a:p>
            <a:pPr marL="534987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rgbClr val="800000"/>
                </a:solidFill>
              </a:rPr>
              <a:t>INTERVENTO DELLO SPETTATORE.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Es. Il caso di </a:t>
            </a:r>
            <a:r>
              <a:rPr lang="it-IT" sz="2400" dirty="0" err="1" smtClean="0">
                <a:solidFill>
                  <a:schemeClr val="tx1"/>
                </a:solidFill>
              </a:rPr>
              <a:t>Kitty</a:t>
            </a:r>
            <a:r>
              <a:rPr lang="it-IT" sz="2400" dirty="0" smtClean="0">
                <a:solidFill>
                  <a:schemeClr val="tx1"/>
                </a:solidFill>
              </a:rPr>
              <a:t> Genovese (New York, 1964)</a:t>
            </a:r>
          </a:p>
          <a:p>
            <a:pPr marL="534987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MODELLO COGNITIVO DI LATANE’ E DARLEY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La decisione di intervenire avviene dopo aver attraversato le seguenti fasi: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992187" indent="-457200" algn="just">
              <a:buAutoNum type="arabicParenR"/>
            </a:pPr>
            <a:r>
              <a:rPr lang="it-IT" sz="2400" dirty="0" smtClean="0">
                <a:solidFill>
                  <a:schemeClr val="tx1"/>
                </a:solidFill>
              </a:rPr>
              <a:t>Accorgersi che qualcosa sta accadendo;</a:t>
            </a:r>
          </a:p>
          <a:p>
            <a:pPr marL="992187" indent="-457200" algn="just">
              <a:buAutoNum type="arabicParenR"/>
            </a:pPr>
            <a:r>
              <a:rPr lang="it-IT" sz="2400" dirty="0" smtClean="0">
                <a:solidFill>
                  <a:schemeClr val="tx1"/>
                </a:solidFill>
              </a:rPr>
              <a:t>Interpretare l’evento come emergenza;</a:t>
            </a:r>
          </a:p>
          <a:p>
            <a:pPr marL="992187" indent="-457200" algn="just">
              <a:buAutoNum type="arabicParenR"/>
            </a:pPr>
            <a:r>
              <a:rPr lang="it-IT" sz="2400" dirty="0" smtClean="0">
                <a:solidFill>
                  <a:schemeClr val="tx1"/>
                </a:solidFill>
              </a:rPr>
              <a:t>Assumersi la responsabilità di intervenire;</a:t>
            </a:r>
          </a:p>
          <a:p>
            <a:pPr marL="992187" indent="-457200" algn="just">
              <a:buAutoNum type="arabicParenR"/>
            </a:pPr>
            <a:r>
              <a:rPr lang="it-IT" sz="2400" dirty="0" smtClean="0">
                <a:solidFill>
                  <a:schemeClr val="tx1"/>
                </a:solidFill>
              </a:rPr>
              <a:t>Sapere come aiutare.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27" y="1911064"/>
            <a:ext cx="3803441" cy="15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6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APATIA DELLO SPETTATORE: l’effetto testimone 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In situazioni di emergenza, un maggiore numero di persone fisicamente presenti è associato a una minore probabilità di intervento da parte dello spettatore.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L’esperimento di </a:t>
            </a:r>
            <a:r>
              <a:rPr lang="it-IT" sz="2400" dirty="0" err="1" smtClean="0">
                <a:solidFill>
                  <a:srgbClr val="800000"/>
                </a:solidFill>
              </a:rPr>
              <a:t>Darley</a:t>
            </a:r>
            <a:r>
              <a:rPr lang="it-IT" sz="2400" dirty="0" smtClean="0">
                <a:solidFill>
                  <a:srgbClr val="800000"/>
                </a:solidFill>
              </a:rPr>
              <a:t> e </a:t>
            </a:r>
            <a:r>
              <a:rPr lang="it-IT" sz="2400" dirty="0" err="1" smtClean="0">
                <a:solidFill>
                  <a:srgbClr val="800000"/>
                </a:solidFill>
              </a:rPr>
              <a:t>Latané</a:t>
            </a:r>
            <a:r>
              <a:rPr lang="it-IT" sz="2400" dirty="0" smtClean="0">
                <a:solidFill>
                  <a:srgbClr val="800000"/>
                </a:solidFill>
              </a:rPr>
              <a:t> (1968)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33" y="2567409"/>
            <a:ext cx="4232154" cy="3123330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513080" y="2660007"/>
            <a:ext cx="6470634" cy="349555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 partecipanti assistevano ad una crisi respiratoria di un complice (attraverso un interfono).</a:t>
            </a:r>
          </a:p>
          <a:p>
            <a:pPr marL="1527175" indent="-1527175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3 Condizioni: 6, 3, 2 persone;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1076325" indent="-1076325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Risultati: il 69% dei partecipanti nella condizione di 6 persone restavano inerti, contro il 38% nel gruppo da 3 e il 15% nel gruppo da 2.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36565" y="5846273"/>
            <a:ext cx="505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https://www.youtube.com/watch?v=wW2xszD-zBM</a:t>
            </a:r>
          </a:p>
        </p:txBody>
      </p:sp>
    </p:spTree>
    <p:extLst>
      <p:ext uri="{BB962C8B-B14F-4D97-AF65-F5344CB8AC3E}">
        <p14:creationId xmlns:p14="http://schemas.microsoft.com/office/powerpoint/2010/main" val="35312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5"/>
          <p:cNvSpPr txBox="1"/>
          <p:nvPr/>
        </p:nvSpPr>
        <p:spPr>
          <a:xfrm>
            <a:off x="962574" y="1698925"/>
            <a:ext cx="9732433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it" sz="2400" dirty="0" smtClean="0">
                <a:sym typeface="Georgia"/>
              </a:rPr>
              <a:t>Diffusione della responsabilità: «ci avrà già pensato qualcun altro»; </a:t>
            </a:r>
            <a:endParaRPr lang="it" sz="2400" dirty="0">
              <a:sym typeface="Georgia"/>
            </a:endParaRPr>
          </a:p>
        </p:txBody>
      </p:sp>
      <p:sp>
        <p:nvSpPr>
          <p:cNvPr id="7" name="Shape 66"/>
          <p:cNvSpPr txBox="1"/>
          <p:nvPr/>
        </p:nvSpPr>
        <p:spPr>
          <a:xfrm>
            <a:off x="962574" y="2383800"/>
            <a:ext cx="10102823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it" sz="2400" dirty="0">
                <a:sym typeface="Georgia"/>
              </a:rPr>
              <a:t>Influenza sociale e ignoranza </a:t>
            </a:r>
            <a:r>
              <a:rPr lang="it" sz="2400" dirty="0" smtClean="0">
                <a:sym typeface="Georgia"/>
              </a:rPr>
              <a:t>collettiva: osservando l’inerzia altrui l’individuo inferisce che non c’è nulla di cui preoccuparsi;</a:t>
            </a:r>
            <a:endParaRPr lang="it" sz="2400" dirty="0">
              <a:sym typeface="Georgia"/>
            </a:endParaRPr>
          </a:p>
        </p:txBody>
      </p:sp>
      <p:sp>
        <p:nvSpPr>
          <p:cNvPr id="8" name="Shape 67"/>
          <p:cNvSpPr txBox="1"/>
          <p:nvPr/>
        </p:nvSpPr>
        <p:spPr>
          <a:xfrm>
            <a:off x="962574" y="3954250"/>
            <a:ext cx="10102823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it" sz="2400" dirty="0">
                <a:sym typeface="Georgia"/>
              </a:rPr>
              <a:t>Confusione di </a:t>
            </a:r>
            <a:r>
              <a:rPr lang="it" sz="2400" dirty="0" smtClean="0">
                <a:sym typeface="Georgia"/>
              </a:rPr>
              <a:t>responsabilità (Petty </a:t>
            </a:r>
            <a:r>
              <a:rPr lang="it" sz="2400" dirty="0">
                <a:sym typeface="Georgia"/>
              </a:rPr>
              <a:t>e </a:t>
            </a:r>
            <a:r>
              <a:rPr lang="it" sz="2400" dirty="0" smtClean="0">
                <a:sym typeface="Georgia"/>
              </a:rPr>
              <a:t>Cacioppo, 1986):</a:t>
            </a:r>
          </a:p>
          <a:p>
            <a:pPr lvl="0" rtl="0">
              <a:buNone/>
            </a:pPr>
            <a:r>
              <a:rPr lang="it" sz="2400" dirty="0" smtClean="0">
                <a:sym typeface="Georgia"/>
              </a:rPr>
              <a:t>il timore di essere scambiati per i responsabili dell’accaduto frena l’intervento;</a:t>
            </a:r>
            <a:endParaRPr lang="it" sz="2400" dirty="0">
              <a:sym typeface="Georgia"/>
            </a:endParaRPr>
          </a:p>
        </p:txBody>
      </p:sp>
      <p:sp>
        <p:nvSpPr>
          <p:cNvPr id="9" name="Shape 68"/>
          <p:cNvSpPr txBox="1"/>
          <p:nvPr/>
        </p:nvSpPr>
        <p:spPr>
          <a:xfrm>
            <a:off x="962575" y="3269375"/>
            <a:ext cx="10102822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it" sz="2400" dirty="0" smtClean="0">
                <a:sym typeface="Georgia"/>
              </a:rPr>
              <a:t>Inibizione da pubblico: timore </a:t>
            </a:r>
            <a:r>
              <a:rPr lang="it" sz="2400" dirty="0">
                <a:sym typeface="Georgia"/>
              </a:rPr>
              <a:t>del </a:t>
            </a:r>
            <a:r>
              <a:rPr lang="it" sz="2400" dirty="0" smtClean="0">
                <a:sym typeface="Georgia"/>
              </a:rPr>
              <a:t>giudizio altrui;</a:t>
            </a:r>
            <a:endParaRPr lang="it" sz="2400" dirty="0">
              <a:sym typeface="Georgi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9826" y="727585"/>
            <a:ext cx="1069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Processi alla base dell’apatia dello spettatore: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7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6718" y="187833"/>
            <a:ext cx="6201768" cy="5261213"/>
          </a:xfrm>
          <a:prstGeom prst="rect">
            <a:avLst/>
          </a:prstGeom>
        </p:spPr>
      </p:pic>
      <p:sp>
        <p:nvSpPr>
          <p:cNvPr id="3" name="Shape 75"/>
          <p:cNvSpPr txBox="1"/>
          <p:nvPr/>
        </p:nvSpPr>
        <p:spPr>
          <a:xfrm>
            <a:off x="7186780" y="2818440"/>
            <a:ext cx="3913342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ym typeface="Georgia"/>
              </a:rPr>
              <a:t>Strutture di conoscenza</a:t>
            </a:r>
          </a:p>
        </p:txBody>
      </p:sp>
      <p:sp>
        <p:nvSpPr>
          <p:cNvPr id="4" name="Shape 76"/>
          <p:cNvSpPr txBox="1"/>
          <p:nvPr/>
        </p:nvSpPr>
        <p:spPr>
          <a:xfrm>
            <a:off x="6080329" y="4271337"/>
            <a:ext cx="5417190" cy="147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buNone/>
            </a:pPr>
            <a:r>
              <a:rPr lang="it" sz="2400" dirty="0">
                <a:sym typeface="Georgia"/>
              </a:rPr>
              <a:t>Le strutture di conoscenza sono come delle mappe in cui determinati concetti e significati sono collegati e associati tra loro come in una rete.</a:t>
            </a:r>
          </a:p>
        </p:txBody>
      </p:sp>
      <p:cxnSp>
        <p:nvCxnSpPr>
          <p:cNvPr id="5" name="Shape 77"/>
          <p:cNvCxnSpPr/>
          <p:nvPr/>
        </p:nvCxnSpPr>
        <p:spPr>
          <a:xfrm>
            <a:off x="8788924" y="3419038"/>
            <a:ext cx="0" cy="85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" name="Shape 79"/>
          <p:cNvCxnSpPr/>
          <p:nvPr/>
        </p:nvCxnSpPr>
        <p:spPr>
          <a:xfrm>
            <a:off x="8779325" y="2214839"/>
            <a:ext cx="9599" cy="518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Shape 74"/>
          <p:cNvSpPr txBox="1"/>
          <p:nvPr/>
        </p:nvSpPr>
        <p:spPr>
          <a:xfrm>
            <a:off x="6513681" y="1608539"/>
            <a:ext cx="4875807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olidFill>
                  <a:srgbClr val="800000"/>
                </a:solidFill>
                <a:sym typeface="Georgia"/>
              </a:rPr>
              <a:t>La memoria come rete associativa</a:t>
            </a:r>
          </a:p>
        </p:txBody>
      </p:sp>
    </p:spTree>
    <p:extLst>
      <p:ext uri="{BB962C8B-B14F-4D97-AF65-F5344CB8AC3E}">
        <p14:creationId xmlns:p14="http://schemas.microsoft.com/office/powerpoint/2010/main" val="16424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5"/>
          <p:cNvSpPr txBox="1"/>
          <p:nvPr/>
        </p:nvSpPr>
        <p:spPr>
          <a:xfrm>
            <a:off x="458513" y="2400125"/>
            <a:ext cx="3311699" cy="74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ym typeface="Georgia"/>
              </a:rPr>
              <a:t>Priming: </a:t>
            </a:r>
            <a:r>
              <a:rPr lang="it" sz="2400" dirty="0" smtClean="0">
                <a:sym typeface="Georgia"/>
              </a:rPr>
              <a:t>“attivazione </a:t>
            </a:r>
            <a:r>
              <a:rPr lang="it" sz="2400" dirty="0">
                <a:sym typeface="Georgia"/>
              </a:rPr>
              <a:t>casuale di strutture di conoscenza come tratti e stereotipi” Bargh (1996)</a:t>
            </a:r>
          </a:p>
        </p:txBody>
      </p:sp>
      <p:sp>
        <p:nvSpPr>
          <p:cNvPr id="3" name="Shape 86"/>
          <p:cNvSpPr txBox="1"/>
          <p:nvPr/>
        </p:nvSpPr>
        <p:spPr>
          <a:xfrm>
            <a:off x="4124750" y="2024225"/>
            <a:ext cx="1965299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ym typeface="Georgia"/>
              </a:rPr>
              <a:t>Priming conscio</a:t>
            </a:r>
          </a:p>
        </p:txBody>
      </p:sp>
      <p:sp>
        <p:nvSpPr>
          <p:cNvPr id="4" name="Shape 87"/>
          <p:cNvSpPr txBox="1"/>
          <p:nvPr/>
        </p:nvSpPr>
        <p:spPr>
          <a:xfrm>
            <a:off x="4124737" y="3526275"/>
            <a:ext cx="1831799" cy="3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ym typeface="Georgia"/>
              </a:rPr>
              <a:t>Frequent priming</a:t>
            </a:r>
          </a:p>
        </p:txBody>
      </p:sp>
      <p:cxnSp>
        <p:nvCxnSpPr>
          <p:cNvPr id="5" name="Shape 88"/>
          <p:cNvCxnSpPr/>
          <p:nvPr/>
        </p:nvCxnSpPr>
        <p:spPr>
          <a:xfrm>
            <a:off x="5452975" y="3457525"/>
            <a:ext cx="6000" cy="115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" name="Shape 89"/>
          <p:cNvCxnSpPr/>
          <p:nvPr/>
        </p:nvCxnSpPr>
        <p:spPr>
          <a:xfrm>
            <a:off x="5471225" y="3784975"/>
            <a:ext cx="5943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" name="Shape 90"/>
          <p:cNvCxnSpPr/>
          <p:nvPr/>
        </p:nvCxnSpPr>
        <p:spPr>
          <a:xfrm>
            <a:off x="5471225" y="4216400"/>
            <a:ext cx="5943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91"/>
          <p:cNvSpPr txBox="1"/>
          <p:nvPr/>
        </p:nvSpPr>
        <p:spPr>
          <a:xfrm>
            <a:off x="6135924" y="3547704"/>
            <a:ext cx="4223417" cy="2372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" sz="2400" dirty="0">
                <a:sym typeface="Georgia"/>
              </a:rPr>
              <a:t>I Fase: stimolazione Prime</a:t>
            </a:r>
          </a:p>
        </p:txBody>
      </p:sp>
      <p:sp>
        <p:nvSpPr>
          <p:cNvPr id="9" name="Shape 92"/>
          <p:cNvSpPr txBox="1"/>
          <p:nvPr/>
        </p:nvSpPr>
        <p:spPr>
          <a:xfrm>
            <a:off x="6135925" y="4024025"/>
            <a:ext cx="3013200" cy="2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ym typeface="Georgia"/>
              </a:rPr>
              <a:t>II Fase: compito Target</a:t>
            </a:r>
          </a:p>
        </p:txBody>
      </p:sp>
      <p:sp>
        <p:nvSpPr>
          <p:cNvPr id="10" name="Shape 93"/>
          <p:cNvSpPr txBox="1"/>
          <p:nvPr/>
        </p:nvSpPr>
        <p:spPr>
          <a:xfrm>
            <a:off x="5956536" y="2018253"/>
            <a:ext cx="5043873" cy="58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it" sz="2400" dirty="0">
                <a:sym typeface="Georgia"/>
              </a:rPr>
              <a:t>I soggetti sono consapevoli dello stimolo prime ma non dell’effetto</a:t>
            </a:r>
          </a:p>
        </p:txBody>
      </p:sp>
      <p:sp>
        <p:nvSpPr>
          <p:cNvPr id="11" name="Shape 94"/>
          <p:cNvSpPr/>
          <p:nvPr/>
        </p:nvSpPr>
        <p:spPr>
          <a:xfrm>
            <a:off x="3770212" y="2018253"/>
            <a:ext cx="217799" cy="25136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Rettangolo 11"/>
          <p:cNvSpPr/>
          <p:nvPr/>
        </p:nvSpPr>
        <p:spPr>
          <a:xfrm>
            <a:off x="104011" y="1016198"/>
            <a:ext cx="1069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IL METODO DEL PRIMING: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6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indent="0" algn="just">
              <a:buNone/>
            </a:pPr>
            <a:r>
              <a:rPr lang="it-IT" sz="2400" dirty="0" smtClean="0">
                <a:solidFill>
                  <a:srgbClr val="800000"/>
                </a:solidFill>
              </a:rPr>
              <a:t>EFFETTO TESTIMONE IMPLICITO (Garcia et al. 2002):</a:t>
            </a:r>
            <a:endParaRPr lang="it-IT" sz="2400" dirty="0">
              <a:solidFill>
                <a:srgbClr val="800000"/>
              </a:solidFill>
            </a:endParaRPr>
          </a:p>
          <a:p>
            <a:pPr lvl="0">
              <a:buNone/>
            </a:pPr>
            <a:r>
              <a:rPr lang="it" sz="2400" dirty="0">
                <a:solidFill>
                  <a:schemeClr val="tx1"/>
                </a:solidFill>
              </a:rPr>
              <a:t>idea: il concetto di gruppo agirebbe come </a:t>
            </a:r>
            <a:r>
              <a:rPr lang="it" sz="2400" i="1" dirty="0">
                <a:solidFill>
                  <a:schemeClr val="tx1"/>
                </a:solidFill>
              </a:rPr>
              <a:t>prime</a:t>
            </a:r>
            <a:r>
              <a:rPr lang="it" sz="2400" dirty="0">
                <a:solidFill>
                  <a:schemeClr val="tx1"/>
                </a:solidFill>
              </a:rPr>
              <a:t> di </a:t>
            </a:r>
            <a:r>
              <a:rPr lang="it" sz="2400" dirty="0" smtClean="0">
                <a:solidFill>
                  <a:schemeClr val="tx1"/>
                </a:solidFill>
              </a:rPr>
              <a:t>irresponsabilità</a:t>
            </a:r>
            <a:endParaRPr lang="it" sz="240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it" sz="2400" dirty="0" smtClean="0">
                <a:solidFill>
                  <a:schemeClr val="tx1"/>
                </a:solidFill>
              </a:rPr>
              <a:t>E</a:t>
            </a:r>
            <a:r>
              <a:rPr lang="it" sz="2400" dirty="0">
                <a:solidFill>
                  <a:schemeClr val="tx1"/>
                </a:solidFill>
              </a:rPr>
              <a:t>’ sufficiente immaginare di trovarsi in un gruppo per avere la sensazione di essere persi in una folla, de-individuati, e de-responsabilizzati?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" name="Shape 10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440343" y="3103079"/>
            <a:ext cx="1850350" cy="153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009700" y="3417250"/>
            <a:ext cx="711636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290693" y="4274649"/>
            <a:ext cx="1850350" cy="18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0"/>
          <p:cNvSpPr txBox="1">
            <a:spLocks/>
          </p:cNvSpPr>
          <p:nvPr/>
        </p:nvSpPr>
        <p:spPr>
          <a:xfrm>
            <a:off x="483822" y="2951308"/>
            <a:ext cx="8433900" cy="376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it" sz="2400" i="1" dirty="0" smtClean="0">
                <a:solidFill>
                  <a:schemeClr val="tx1"/>
                </a:solidFill>
              </a:rPr>
              <a:t>«Immagina </a:t>
            </a:r>
            <a:r>
              <a:rPr lang="it" sz="2400" i="1" dirty="0">
                <a:solidFill>
                  <a:schemeClr val="tx1"/>
                </a:solidFill>
              </a:rPr>
              <a:t>di aver vinto una cena per te e un amico nel tuo ristorante preferito. Per che ora faresti verosimilmente la tua prenotazione</a:t>
            </a:r>
            <a:r>
              <a:rPr lang="it" sz="2400" i="1" dirty="0" smtClean="0">
                <a:solidFill>
                  <a:schemeClr val="tx1"/>
                </a:solidFill>
              </a:rPr>
              <a:t>?» </a:t>
            </a:r>
            <a:endParaRPr lang="it" sz="2400" i="1" dirty="0">
              <a:solidFill>
                <a:schemeClr val="tx1"/>
              </a:solidFill>
            </a:endParaRPr>
          </a:p>
          <a:p>
            <a:pPr>
              <a:buFont typeface="Calibri" panose="020F0502020204030204" pitchFamily="34" charset="0"/>
              <a:buNone/>
            </a:pPr>
            <a:r>
              <a:rPr lang="it" sz="2400" dirty="0">
                <a:solidFill>
                  <a:schemeClr val="tx1"/>
                </a:solidFill>
              </a:rPr>
              <a:t>- 3 condizioni: cena un amico, 10 amici e 30 amici + controllo (nessuno scenario)</a:t>
            </a:r>
          </a:p>
          <a:p>
            <a:pPr>
              <a:buFont typeface="Calibri" panose="020F0502020204030204" pitchFamily="34" charset="0"/>
              <a:buNone/>
            </a:pPr>
            <a:r>
              <a:rPr lang="it" sz="2400" dirty="0">
                <a:solidFill>
                  <a:schemeClr val="tx1"/>
                </a:solidFill>
              </a:rPr>
              <a:t>- variabile dipendente: </a:t>
            </a:r>
            <a:r>
              <a:rPr lang="it" sz="2400" i="1" dirty="0" smtClean="0">
                <a:solidFill>
                  <a:schemeClr val="tx1"/>
                </a:solidFill>
              </a:rPr>
              <a:t>«Immagina </a:t>
            </a:r>
            <a:r>
              <a:rPr lang="it" sz="2400" i="1" dirty="0">
                <a:solidFill>
                  <a:schemeClr val="tx1"/>
                </a:solidFill>
              </a:rPr>
              <a:t>di esserti laureato da tempo. Che percentuale del tuo stipendio devolveresti in beneficenza</a:t>
            </a:r>
            <a:r>
              <a:rPr lang="it" sz="2400" i="1" dirty="0" smtClean="0">
                <a:solidFill>
                  <a:schemeClr val="tx1"/>
                </a:solidFill>
              </a:rPr>
              <a:t>?»</a:t>
            </a:r>
            <a:endParaRPr lang="it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3822" y="649276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indent="0" algn="just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MODELLO DELLA STIMA DEI COSTI-BENEFICI (</a:t>
            </a:r>
            <a:r>
              <a:rPr lang="it-IT" sz="2400" b="1" dirty="0" err="1" smtClean="0">
                <a:solidFill>
                  <a:srgbClr val="800000"/>
                </a:solidFill>
              </a:rPr>
              <a:t>Piliavin</a:t>
            </a:r>
            <a:r>
              <a:rPr lang="it-IT" sz="2400" b="1" dirty="0" smtClean="0">
                <a:solidFill>
                  <a:srgbClr val="800000"/>
                </a:solidFill>
              </a:rPr>
              <a:t>, 1981)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Vedendo una persona in difficoltà gli individui:</a:t>
            </a:r>
          </a:p>
          <a:p>
            <a:pPr marL="534987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1)  provano un’attivazione fisiologica:</a:t>
            </a:r>
            <a:r>
              <a:rPr lang="it-IT" sz="2400" dirty="0" smtClean="0">
                <a:solidFill>
                  <a:srgbClr val="800000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risposta emotiva</a:t>
            </a:r>
          </a:p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Reazione di orientamento (consente al percipiente di valutare la situazione)</a:t>
            </a:r>
          </a:p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Reazione di difesa (prepara all’azione)</a:t>
            </a:r>
          </a:p>
          <a:p>
            <a:pPr marL="827595" lvl="1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984250" lvl="1" indent="-452438" algn="just">
              <a:buNone/>
              <a:tabLst>
                <a:tab pos="531813" algn="l"/>
              </a:tabLst>
            </a:pPr>
            <a:r>
              <a:rPr lang="it-IT" sz="2400" dirty="0" smtClean="0">
                <a:solidFill>
                  <a:schemeClr val="tx1"/>
                </a:solidFill>
              </a:rPr>
              <a:t>2) L’attivazione viene attribuita ad un malessere personale (talvolta anche preoccupazione empatica);</a:t>
            </a:r>
          </a:p>
          <a:p>
            <a:pPr marL="984250" lvl="1" indent="-452438" algn="just">
              <a:buNone/>
              <a:tabLst>
                <a:tab pos="531813" algn="l"/>
              </a:tabLst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984250" lvl="1" indent="-452438" algn="just">
              <a:buNone/>
              <a:tabLst>
                <a:tab pos="531813" algn="l"/>
              </a:tabLst>
            </a:pPr>
            <a:r>
              <a:rPr lang="it-IT" sz="2400" dirty="0" smtClean="0">
                <a:solidFill>
                  <a:schemeClr val="tx1"/>
                </a:solidFill>
              </a:rPr>
              <a:t>3)  Fanno una stima dei costi </a:t>
            </a:r>
          </a:p>
          <a:p>
            <a:pPr marL="534987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Parentesi graffa aperta 2"/>
          <p:cNvSpPr/>
          <p:nvPr/>
        </p:nvSpPr>
        <p:spPr>
          <a:xfrm>
            <a:off x="4791919" y="4074289"/>
            <a:ext cx="439837" cy="9722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011837" y="4074289"/>
            <a:ext cx="2257449" cy="12701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Dell’aiuto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Del non aiuto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08666" y="893454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887" indent="-342900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rgbClr val="800000"/>
                </a:solidFill>
              </a:rPr>
              <a:t>Tempi di reazione nella competizione: </a:t>
            </a:r>
            <a:r>
              <a:rPr lang="it-IT" sz="2400" dirty="0" smtClean="0">
                <a:solidFill>
                  <a:schemeClr val="tx1"/>
                </a:solidFill>
              </a:rPr>
              <a:t>(Taylor, 1967) il soggetto e il complice si sfidano in un compito in cui si valutano i tempi di reazione. Il più veloce infliggerà delle scosse all’altro e può deciderne l’intensità.</a:t>
            </a:r>
          </a:p>
          <a:p>
            <a:pPr marL="534987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Valutazione della frequenza della scossa in assenza di provocazione (il 	complice è sempre il primo ad essere punito).</a:t>
            </a:r>
          </a:p>
          <a:p>
            <a:pPr marL="534987" indent="0" algn="just">
              <a:buNone/>
            </a:pPr>
            <a:endParaRPr lang="it-IT" sz="2400" dirty="0" smtClean="0">
              <a:solidFill>
                <a:srgbClr val="8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39" y="3276443"/>
            <a:ext cx="3225061" cy="1873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666" y="3751313"/>
            <a:ext cx="817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7887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800000"/>
                </a:solidFill>
              </a:rPr>
              <a:t>Aggressività verbale: </a:t>
            </a:r>
            <a:r>
              <a:rPr lang="it-IT" sz="2400" dirty="0"/>
              <a:t>analizza i contenuti </a:t>
            </a:r>
            <a:r>
              <a:rPr lang="it-IT" sz="2400" dirty="0" smtClean="0"/>
              <a:t>aggressivi </a:t>
            </a:r>
            <a:r>
              <a:rPr lang="it-IT" sz="2400" dirty="0"/>
              <a:t>degli scambi </a:t>
            </a:r>
            <a:r>
              <a:rPr lang="it-IT" sz="2400" dirty="0" smtClean="0"/>
              <a:t>verbali elicitati a </a:t>
            </a:r>
            <a:r>
              <a:rPr lang="it-IT" sz="2400" dirty="0"/>
              <a:t>seguito di una manipolazione </a:t>
            </a:r>
            <a:r>
              <a:rPr lang="it-IT" sz="2400" dirty="0" smtClean="0"/>
              <a:t>sperimentale che scatena l’aggressività.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08666" y="581219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800000"/>
                </a:solidFill>
              </a:rPr>
              <a:t>OSSERVAZIONE NATURALISTICA:</a:t>
            </a:r>
          </a:p>
          <a:p>
            <a:pPr marL="1790700" indent="-125730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	Interessante per studiare particolari comportamenti aggressivi in contesti specifici.</a:t>
            </a:r>
          </a:p>
          <a:p>
            <a:pPr marL="179070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Richiede di codificare il comportamento in singoli atti, raggiungendo un accordo tra gli osservatori.</a:t>
            </a:r>
          </a:p>
          <a:p>
            <a:pPr marL="179070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Esempio: studio di </a:t>
            </a:r>
            <a:r>
              <a:rPr lang="it-IT" sz="2400" dirty="0" err="1" smtClean="0">
                <a:solidFill>
                  <a:schemeClr val="tx1"/>
                </a:solidFill>
              </a:rPr>
              <a:t>Humpert</a:t>
            </a:r>
            <a:r>
              <a:rPr lang="it-IT" sz="2400" dirty="0" smtClean="0">
                <a:solidFill>
                  <a:schemeClr val="tx1"/>
                </a:solidFill>
              </a:rPr>
              <a:t> e </a:t>
            </a:r>
            <a:r>
              <a:rPr lang="it-IT" sz="2400" dirty="0" err="1" smtClean="0">
                <a:solidFill>
                  <a:schemeClr val="tx1"/>
                </a:solidFill>
              </a:rPr>
              <a:t>Dann</a:t>
            </a:r>
            <a:r>
              <a:rPr lang="it-IT" sz="2400" dirty="0" smtClean="0">
                <a:solidFill>
                  <a:schemeClr val="tx1"/>
                </a:solidFill>
              </a:rPr>
              <a:t> (1988) in una classe scolastica.</a:t>
            </a:r>
          </a:p>
          <a:p>
            <a:pPr marL="534987" indent="0" algn="just">
              <a:buNone/>
            </a:pPr>
            <a:endParaRPr lang="it-IT" sz="2400" dirty="0" smtClean="0">
              <a:solidFill>
                <a:schemeClr val="tx1"/>
              </a:solidFill>
            </a:endParaRPr>
          </a:p>
          <a:p>
            <a:pPr marL="877887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rgbClr val="800000"/>
                </a:solidFill>
              </a:rPr>
              <a:t>ESPETIMENTI SUL CAMPO:</a:t>
            </a:r>
          </a:p>
          <a:p>
            <a:pPr marL="179070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Si osserva il comportamento manipolando la situazione. Per esaminare il legame tra fattori antecedenti e conseguenti risposte aggressive.</a:t>
            </a:r>
          </a:p>
          <a:p>
            <a:pPr marL="179070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Esempio: esperimento di </a:t>
            </a:r>
            <a:r>
              <a:rPr lang="it-IT" sz="2400" dirty="0" err="1" smtClean="0">
                <a:solidFill>
                  <a:schemeClr val="tx1"/>
                </a:solidFill>
              </a:rPr>
              <a:t>Baron</a:t>
            </a:r>
            <a:r>
              <a:rPr lang="it-IT" sz="2400" dirty="0" smtClean="0">
                <a:solidFill>
                  <a:schemeClr val="tx1"/>
                </a:solidFill>
              </a:rPr>
              <a:t> (1976) sugli automobilisti al semaforo.</a:t>
            </a:r>
          </a:p>
          <a:p>
            <a:pPr marL="1790700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Limite: impossibilità di controllare altri fattori intervenienti.</a:t>
            </a:r>
          </a:p>
        </p:txBody>
      </p:sp>
    </p:spTree>
    <p:extLst>
      <p:ext uri="{BB962C8B-B14F-4D97-AF65-F5344CB8AC3E}">
        <p14:creationId xmlns:p14="http://schemas.microsoft.com/office/powerpoint/2010/main" val="11363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08666" y="893454"/>
            <a:ext cx="10732046" cy="55663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indent="0" algn="just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METODI DI INCHIESTA</a:t>
            </a:r>
            <a:endParaRPr lang="it-IT" sz="2400" dirty="0" smtClean="0">
              <a:solidFill>
                <a:srgbClr val="800000"/>
              </a:solidFill>
            </a:endParaRPr>
          </a:p>
          <a:p>
            <a:pPr marL="534987" indent="0" algn="just">
              <a:buNone/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1170495" lvl="1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800000"/>
                </a:solidFill>
              </a:rPr>
              <a:t> </a:t>
            </a:r>
            <a:r>
              <a:rPr lang="it-IT" sz="2400" dirty="0" smtClean="0">
                <a:solidFill>
                  <a:srgbClr val="800000"/>
                </a:solidFill>
              </a:rPr>
              <a:t>Self-report comportamentali: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si chiede ai soggetti di indicare quanto determinati comportamenti sono caratteristici o frequenti per loro.</a:t>
            </a:r>
          </a:p>
          <a:p>
            <a:pPr marL="1165225" lvl="1" indent="0" algn="just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Interessanti anche per indagare le esperienze di chi è stato vittima di atti aggressivi.</a:t>
            </a:r>
          </a:p>
          <a:p>
            <a:pPr marL="1165225" lvl="1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1165225" lvl="1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800000"/>
                </a:solidFill>
              </a:rPr>
              <a:t>Resoconti altrui:</a:t>
            </a:r>
            <a:r>
              <a:rPr lang="it-IT" sz="2400" dirty="0" smtClean="0">
                <a:solidFill>
                  <a:schemeClr val="tx1"/>
                </a:solidFill>
              </a:rPr>
              <a:t> per aggirare questioni di desiderabilità sociale o per reperire informazioni supplementari riguardo al comportamento degli individui si può ricorrere a pareri di esterni come insegnanti, gruppo dei pari o familiari.</a:t>
            </a:r>
            <a:endParaRPr lang="it-IT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1665</TotalTime>
  <Words>4935</Words>
  <Application>Microsoft Office PowerPoint</Application>
  <PresentationFormat>Widescreen</PresentationFormat>
  <Paragraphs>438</Paragraphs>
  <Slides>69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83" baseType="lpstr">
      <vt:lpstr>AANIC J+ Adv P A 189</vt:lpstr>
      <vt:lpstr>Arial</vt:lpstr>
      <vt:lpstr>Calibri</vt:lpstr>
      <vt:lpstr>Calibri Light</vt:lpstr>
      <vt:lpstr>Century Gothic (Corpo)</vt:lpstr>
      <vt:lpstr>Courier New</vt:lpstr>
      <vt:lpstr>Georgia</vt:lpstr>
      <vt:lpstr>NexusSerif</vt:lpstr>
      <vt:lpstr>sole_text</vt:lpstr>
      <vt:lpstr>Times New Roman</vt:lpstr>
      <vt:lpstr>title-regular</vt:lpstr>
      <vt:lpstr>Wingdings</vt:lpstr>
      <vt:lpstr>Retrospettivo</vt:lpstr>
      <vt:lpstr>Grafico di Microsoft Office Excel</vt:lpstr>
      <vt:lpstr> Psicologia Sociale    Aggressività e comportamento prosociale</vt:lpstr>
      <vt:lpstr>Argomenti della lezione:</vt:lpstr>
      <vt:lpstr>L’aggressività e  il comportamento prosociale</vt:lpstr>
      <vt:lpstr>Definire il comportamento aggressivo:</vt:lpstr>
      <vt:lpstr>Analogie con altri concetti</vt:lpstr>
      <vt:lpstr>Metodi d’indagine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Teorie sull’aggressività</vt:lpstr>
      <vt:lpstr>Le basi biologiche La ricerca genetica </vt:lpstr>
      <vt:lpstr>Presentazione standard di PowerPoint</vt:lpstr>
      <vt:lpstr>Presentazione standard di PowerPoint</vt:lpstr>
      <vt:lpstr>Etologia e teorie evoluzionistiche</vt:lpstr>
      <vt:lpstr>I comportamenti aggressivi hanno  una base meramente biologica?</vt:lpstr>
      <vt:lpstr>I cambiamenti dell’aggressività nel tempo e nelle culture</vt:lpstr>
      <vt:lpstr>I cambiamenti dell’aggressività: le culture dell’onore</vt:lpstr>
      <vt:lpstr>Aggressività e genere</vt:lpstr>
      <vt:lpstr>Aggressività e genere</vt:lpstr>
      <vt:lpstr>Imparare a comportarsi in modo aggressivo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Influenze psicologiche sull’aggressività</vt:lpstr>
      <vt:lpstr>Le cause situazionali</vt:lpstr>
      <vt:lpstr>Origini del comportamento aggressivo:</vt:lpstr>
      <vt:lpstr>Aggressività come risposta alle frustrazioni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comportamento prosociale</vt:lpstr>
      <vt:lpstr>Definire il comportamento prosociale</vt:lpstr>
      <vt:lpstr>Origini del comportamento prosociale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Determinanti centrate sulla persona:</vt:lpstr>
      <vt:lpstr>Presentazione standard di PowerPoint</vt:lpstr>
      <vt:lpstr>Presentazione standard di PowerPoint</vt:lpstr>
      <vt:lpstr>L’influenza della situazione: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comportamento prosociale</dc:title>
  <dc:creator>Giuliana</dc:creator>
  <cp:lastModifiedBy>Mosso</cp:lastModifiedBy>
  <cp:revision>115</cp:revision>
  <cp:lastPrinted>2017-04-28T08:30:04Z</cp:lastPrinted>
  <dcterms:created xsi:type="dcterms:W3CDTF">2015-03-15T17:16:24Z</dcterms:created>
  <dcterms:modified xsi:type="dcterms:W3CDTF">2020-11-19T14:52:46Z</dcterms:modified>
</cp:coreProperties>
</file>