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1" r:id="rId4"/>
    <p:sldId id="262" r:id="rId5"/>
    <p:sldId id="263" r:id="rId6"/>
    <p:sldId id="259"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5473" autoAdjust="0"/>
  </p:normalViewPr>
  <p:slideViewPr>
    <p:cSldViewPr snapToGrid="0">
      <p:cViewPr varScale="1">
        <p:scale>
          <a:sx n="69" d="100"/>
          <a:sy n="69" d="100"/>
        </p:scale>
        <p:origin x="69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t>23/10/2020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t>23/10/2020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t>23/10/2020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t>23/10/2020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t>23/10/2020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t>23/10/2020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t>23/10/2020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t>23/10/2020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smtClean="0">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4" name="CasellaDiTesto 3"/>
          <p:cNvSpPr txBox="1"/>
          <p:nvPr/>
        </p:nvSpPr>
        <p:spPr>
          <a:xfrm>
            <a:off x="360218" y="5943600"/>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60218" y="443345"/>
            <a:ext cx="7039106"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Un’etica di cooperazione e convivenza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318654" y="1255003"/>
            <a:ext cx="8783782" cy="4247317"/>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rPr>
              <a:t>La tesi di Diane </a:t>
            </a:r>
            <a:r>
              <a:rPr lang="it-IT" dirty="0" err="1">
                <a:latin typeface="Arial" panose="020B0604020202020204" pitchFamily="34" charset="0"/>
                <a:ea typeface="Times New Roman" panose="02020603050405020304" pitchFamily="18" charset="0"/>
              </a:rPr>
              <a:t>Singerman</a:t>
            </a:r>
            <a:r>
              <a:rPr lang="it-IT" dirty="0">
                <a:latin typeface="Arial" panose="020B0604020202020204" pitchFamily="34" charset="0"/>
                <a:ea typeface="Times New Roman" panose="02020603050405020304" pitchFamily="18" charset="0"/>
              </a:rPr>
              <a:t> è che l’ethos familista sia piuttosto </a:t>
            </a:r>
            <a:r>
              <a:rPr lang="it-IT" u="sng" dirty="0">
                <a:latin typeface="Arial" panose="020B0604020202020204" pitchFamily="34" charset="0"/>
                <a:ea typeface="Times New Roman" panose="02020603050405020304" pitchFamily="18" charset="0"/>
              </a:rPr>
              <a:t>un’etica di cooperazione, risoluzione del conflitto, convivenza</a:t>
            </a:r>
            <a:r>
              <a:rPr lang="it-IT" dirty="0">
                <a:latin typeface="Arial" panose="020B0604020202020204" pitchFamily="34" charset="0"/>
                <a:ea typeface="Times New Roman" panose="02020603050405020304" pitchFamily="18" charset="0"/>
              </a:rPr>
              <a:t> e reciproca dipendenza tra individui fidati, che promuove un codice della moralità e della convenienza sociale, </a:t>
            </a:r>
            <a:r>
              <a:rPr lang="it-IT" u="sng" dirty="0">
                <a:latin typeface="Arial" panose="020B0604020202020204" pitchFamily="34" charset="0"/>
                <a:ea typeface="Times New Roman" panose="02020603050405020304" pitchFamily="18" charset="0"/>
              </a:rPr>
              <a:t>un ethos potente nei quartieri popolari ma anche molto contestato</a:t>
            </a:r>
            <a:r>
              <a:rPr lang="it-IT" dirty="0">
                <a:latin typeface="Arial" panose="020B0604020202020204" pitchFamily="34" charset="0"/>
                <a:ea typeface="Times New Roman" panose="02020603050405020304" pitchFamily="18" charset="0"/>
              </a:rPr>
              <a:t>, che tiene unita la famiglia tanto con la solidarietà quanto con la discordia, con la cooperazione come con la competizione</a:t>
            </a:r>
            <a:r>
              <a:rPr lang="it-IT" dirty="0" smtClean="0">
                <a:latin typeface="Arial" panose="020B0604020202020204" pitchFamily="34" charset="0"/>
                <a:ea typeface="Times New Roman" panose="02020603050405020304" pitchFamily="18" charset="0"/>
              </a:rPr>
              <a:t>.</a:t>
            </a:r>
          </a:p>
          <a:p>
            <a:pPr algn="just">
              <a:spcAft>
                <a:spcPts val="0"/>
              </a:spcAft>
            </a:pPr>
            <a:r>
              <a:rPr lang="it-IT" dirty="0" smtClean="0">
                <a:latin typeface="Arial" panose="020B0604020202020204" pitchFamily="34" charset="0"/>
                <a:ea typeface="Times New Roman" panose="02020603050405020304" pitchFamily="18" charset="0"/>
              </a:rPr>
              <a:t> </a:t>
            </a:r>
            <a:endParaRPr lang="it-IT" sz="1200" dirty="0">
              <a:latin typeface="Times New Roman" panose="02020603050405020304" pitchFamily="18" charset="0"/>
              <a:ea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rPr>
              <a:t>Il </a:t>
            </a:r>
            <a:r>
              <a:rPr lang="it-IT" u="sng" dirty="0">
                <a:latin typeface="Arial" panose="020B0604020202020204" pitchFamily="34" charset="0"/>
                <a:ea typeface="Times New Roman" panose="02020603050405020304" pitchFamily="18" charset="0"/>
              </a:rPr>
              <a:t>familismo arabo</a:t>
            </a:r>
            <a:r>
              <a:rPr lang="it-IT" dirty="0">
                <a:latin typeface="Arial" panose="020B0604020202020204" pitchFamily="34" charset="0"/>
                <a:ea typeface="Times New Roman" panose="02020603050405020304" pitchFamily="18" charset="0"/>
              </a:rPr>
              <a:t>, secondo </a:t>
            </a:r>
            <a:r>
              <a:rPr lang="it-IT" dirty="0" err="1">
                <a:latin typeface="Arial" panose="020B0604020202020204" pitchFamily="34" charset="0"/>
                <a:ea typeface="Times New Roman" panose="02020603050405020304" pitchFamily="18" charset="0"/>
              </a:rPr>
              <a:t>Singerman</a:t>
            </a:r>
            <a:r>
              <a:rPr lang="it-IT" dirty="0">
                <a:latin typeface="Arial" panose="020B0604020202020204" pitchFamily="34" charset="0"/>
                <a:ea typeface="Times New Roman" panose="02020603050405020304" pitchFamily="18" charset="0"/>
              </a:rPr>
              <a:t>, deve essere considerato </a:t>
            </a:r>
            <a:r>
              <a:rPr lang="it-IT" u="sng" dirty="0" smtClean="0">
                <a:latin typeface="Arial" panose="020B0604020202020204" pitchFamily="34" charset="0"/>
                <a:ea typeface="Times New Roman" panose="02020603050405020304" pitchFamily="18" charset="0"/>
              </a:rPr>
              <a:t>«come</a:t>
            </a:r>
            <a:r>
              <a:rPr lang="it-IT" dirty="0" smtClean="0">
                <a:latin typeface="Arial" panose="020B0604020202020204" pitchFamily="34" charset="0"/>
                <a:ea typeface="Times New Roman" panose="02020603050405020304" pitchFamily="18" charset="0"/>
              </a:rPr>
              <a:t> </a:t>
            </a:r>
            <a:r>
              <a:rPr lang="it-IT" u="sng" dirty="0">
                <a:latin typeface="Arial" panose="020B0604020202020204" pitchFamily="34" charset="0"/>
                <a:ea typeface="Times New Roman" panose="02020603050405020304" pitchFamily="18" charset="0"/>
              </a:rPr>
              <a:t>una risposta </a:t>
            </a:r>
            <a:r>
              <a:rPr lang="it-IT" u="sng" dirty="0" smtClean="0">
                <a:latin typeface="Arial" panose="020B0604020202020204" pitchFamily="34" charset="0"/>
                <a:ea typeface="Times New Roman" panose="02020603050405020304" pitchFamily="18" charset="0"/>
              </a:rPr>
              <a:t>adattiva </a:t>
            </a:r>
            <a:r>
              <a:rPr lang="it-IT" u="sng" dirty="0">
                <a:latin typeface="Arial" panose="020B0604020202020204" pitchFamily="34" charset="0"/>
                <a:ea typeface="Times New Roman" panose="02020603050405020304" pitchFamily="18" charset="0"/>
              </a:rPr>
              <a:t>antica </a:t>
            </a:r>
            <a:r>
              <a:rPr lang="it-IT" u="sng" dirty="0" smtClean="0">
                <a:latin typeface="Arial" panose="020B0604020202020204" pitchFamily="34" charset="0"/>
                <a:ea typeface="Times New Roman" panose="02020603050405020304" pitchFamily="18" charset="0"/>
              </a:rPr>
              <a:t>all’insicurezza»</a:t>
            </a:r>
            <a:r>
              <a:rPr lang="it-IT" dirty="0" smtClean="0">
                <a:latin typeface="Arial" panose="020B0604020202020204" pitchFamily="34" charset="0"/>
                <a:ea typeface="Times New Roman" panose="02020603050405020304" pitchFamily="18" charset="0"/>
              </a:rPr>
              <a:t>; </a:t>
            </a:r>
            <a:r>
              <a:rPr lang="it-IT" dirty="0">
                <a:latin typeface="Arial" panose="020B0604020202020204" pitchFamily="34" charset="0"/>
                <a:ea typeface="Times New Roman" panose="02020603050405020304" pitchFamily="18" charset="0"/>
              </a:rPr>
              <a:t>la coesione di gruppo è importante per la sopravvivenza sotto uno stato oppressivo quanto lo è in assenza dello stato. In regimi autoritari come quello egiziano, in cui le élite al potere in modo intenzionale e sistematico escludono gli strati popolari e altri segmenti della popolazione dalla partecipazione politica formale, ecco che la famiglia, le reti e istituzioni a cui essa dà accesso e l’etica che le governa, diventano </a:t>
            </a:r>
            <a:r>
              <a:rPr lang="it-IT" u="sng" dirty="0">
                <a:latin typeface="Arial" panose="020B0604020202020204" pitchFamily="34" charset="0"/>
                <a:ea typeface="Times New Roman" panose="02020603050405020304" pitchFamily="18" charset="0"/>
              </a:rPr>
              <a:t>una via informale alla partecipazione politica e alla condivisione delle risorse economiche</a:t>
            </a:r>
            <a:r>
              <a:rPr lang="it-IT" dirty="0">
                <a:latin typeface="Arial" panose="020B0604020202020204" pitchFamily="34" charset="0"/>
                <a:ea typeface="Times New Roman" panose="02020603050405020304" pitchFamily="18" charset="0"/>
              </a:rPr>
              <a:t>. </a:t>
            </a:r>
            <a:endParaRPr lang="it-IT" sz="1200" dirty="0">
              <a:effectLst/>
              <a:latin typeface="Times New Roman" panose="02020603050405020304" pitchFamily="18" charset="0"/>
              <a:ea typeface="Times New Roman" panose="02020603050405020304" pitchFamily="18" charset="0"/>
            </a:endParaRPr>
          </a:p>
        </p:txBody>
      </p:sp>
      <p:sp>
        <p:nvSpPr>
          <p:cNvPr id="8" name="Rectangle 1"/>
          <p:cNvSpPr>
            <a:spLocks noChangeArrowheads="1"/>
          </p:cNvSpPr>
          <p:nvPr/>
        </p:nvSpPr>
        <p:spPr bwMode="auto">
          <a:xfrm>
            <a:off x="9005454" y="2610104"/>
            <a:ext cx="31865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r>
              <a:rPr kumimoji="0" lang="en-GB" altLang="it-IT"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Singerman</a:t>
            </a:r>
            <a:r>
              <a:rPr kumimoji="0" lang="en-GB"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it-IT"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Avenues of participation. Family, politics and networks in urban quarters of Cairo</a:t>
            </a:r>
            <a:r>
              <a:rPr kumimoji="0" lang="en-GB"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Princeton, Princeton University Press, 1995.</a:t>
            </a:r>
            <a:r>
              <a:rPr kumimoji="0" lang="it-IT" altLang="it-IT" sz="11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348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38545" y="5874327"/>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443346" y="2011693"/>
            <a:ext cx="8617527" cy="2585323"/>
          </a:xfrm>
          <a:prstGeom prst="rect">
            <a:avLst/>
          </a:prstGeom>
        </p:spPr>
        <p:txBody>
          <a:bodyPr wrap="square">
            <a:spAutoFit/>
          </a:bodyPr>
          <a:lstStyle/>
          <a:p>
            <a:pPr algn="just">
              <a:spcAft>
                <a:spcPts val="0"/>
              </a:spcAft>
            </a:pPr>
            <a:r>
              <a:rPr lang="it-IT" u="sng" dirty="0">
                <a:latin typeface="Arial" panose="020B0604020202020204" pitchFamily="34" charset="0"/>
                <a:ea typeface="Times New Roman" panose="02020603050405020304" pitchFamily="18" charset="0"/>
              </a:rPr>
              <a:t>L’ethos incoraggia a formare reti di relazioni</a:t>
            </a:r>
            <a:r>
              <a:rPr lang="it-IT" dirty="0">
                <a:latin typeface="Arial" panose="020B0604020202020204" pitchFamily="34" charset="0"/>
                <a:ea typeface="Times New Roman" panose="02020603050405020304" pitchFamily="18" charset="0"/>
              </a:rPr>
              <a:t> per soddisfare bisogni e interessi materiali e perseguire fini. Come avviene nella costituzione </a:t>
            </a:r>
            <a:r>
              <a:rPr lang="it-IT" dirty="0" smtClean="0">
                <a:latin typeface="Arial" panose="020B0604020202020204" pitchFamily="34" charset="0"/>
                <a:ea typeface="Times New Roman" panose="02020603050405020304" pitchFamily="18" charset="0"/>
              </a:rPr>
              <a:t>di gruppi di risparmio o </a:t>
            </a:r>
            <a:r>
              <a:rPr lang="it-IT" dirty="0">
                <a:latin typeface="Arial" panose="020B0604020202020204" pitchFamily="34" charset="0"/>
                <a:ea typeface="Times New Roman" panose="02020603050405020304" pitchFamily="18" charset="0"/>
              </a:rPr>
              <a:t>associazioni di credito rotatorio, molto diffuse in questi quartieri, e che riuniscono, spesso sotto la guida di una donna, uomini e donne tra loro parenti, amici, colleghi di lavoro o vicini di casa, al fine del risparmio collettivo di somme di denaro che poi vengono fornite in credito, a rotazione, a tutti i membri, perché possano realizzare i propri progetti (come l’istruzione dei figli o il </a:t>
            </a:r>
            <a:r>
              <a:rPr lang="it-IT" dirty="0" smtClean="0">
                <a:latin typeface="Arial" panose="020B0604020202020204" pitchFamily="34" charset="0"/>
                <a:ea typeface="Times New Roman" panose="02020603050405020304" pitchFamily="18" charset="0"/>
              </a:rPr>
              <a:t>loro matrimonio, i costi di quest’ultimo sono sempre piuttosto elevati e molto difficili da sostenere per le famiglie più povere).</a:t>
            </a:r>
            <a:endParaRPr lang="it-IT" sz="1200" dirty="0">
              <a:effectLst/>
              <a:latin typeface="Times New Roman" panose="02020603050405020304" pitchFamily="18" charset="0"/>
              <a:ea typeface="Times New Roman" panose="02020603050405020304" pitchFamily="18" charset="0"/>
            </a:endParaRPr>
          </a:p>
        </p:txBody>
      </p:sp>
      <p:sp>
        <p:nvSpPr>
          <p:cNvPr id="5" name="CasellaDiTesto 4"/>
          <p:cNvSpPr txBox="1"/>
          <p:nvPr/>
        </p:nvSpPr>
        <p:spPr>
          <a:xfrm>
            <a:off x="443346" y="415636"/>
            <a:ext cx="9393382"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Una forma del familismo: le associazioni di credito rotatorio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398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80109" y="5818909"/>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180109" y="332509"/>
            <a:ext cx="9403536"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Familismo e strategie di sopravvivenza in Palestina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6" descr="Living Pales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910944" y="988821"/>
            <a:ext cx="2999256" cy="3312000"/>
          </a:xfrm>
          <a:prstGeom prst="rect">
            <a:avLst/>
          </a:prstGeom>
        </p:spPr>
      </p:pic>
      <p:sp>
        <p:nvSpPr>
          <p:cNvPr id="6" name="Rettangolo 5"/>
          <p:cNvSpPr/>
          <p:nvPr/>
        </p:nvSpPr>
        <p:spPr>
          <a:xfrm>
            <a:off x="609600" y="1259827"/>
            <a:ext cx="7065817" cy="4154984"/>
          </a:xfrm>
          <a:prstGeom prst="rect">
            <a:avLst/>
          </a:prstGeom>
        </p:spPr>
        <p:txBody>
          <a:bodyPr wrap="square">
            <a:spAutoFit/>
          </a:bodyPr>
          <a:lstStyle/>
          <a:p>
            <a:pPr marL="179705" algn="just">
              <a:spcAft>
                <a:spcPts val="0"/>
              </a:spcAft>
            </a:pPr>
            <a:endParaRPr lang="it-IT" sz="1200" dirty="0">
              <a:latin typeface="Times New Roman" panose="02020603050405020304" pitchFamily="18" charset="0"/>
              <a:ea typeface="Times New Roman" panose="02020603050405020304" pitchFamily="18" charset="0"/>
            </a:endParaRPr>
          </a:p>
          <a:p>
            <a:pPr algn="just"/>
            <a:r>
              <a:rPr lang="it-IT" dirty="0" smtClean="0">
                <a:latin typeface="Arial" panose="020B0604020202020204" pitchFamily="34" charset="0"/>
                <a:ea typeface="Times New Roman" panose="02020603050405020304" pitchFamily="18" charset="0"/>
              </a:rPr>
              <a:t>La </a:t>
            </a:r>
            <a:r>
              <a:rPr lang="it-IT" dirty="0">
                <a:latin typeface="Arial" panose="020B0604020202020204" pitchFamily="34" charset="0"/>
                <a:ea typeface="Times New Roman" panose="02020603050405020304" pitchFamily="18" charset="0"/>
              </a:rPr>
              <a:t>tesi di </a:t>
            </a:r>
            <a:r>
              <a:rPr lang="it-IT" dirty="0" err="1" smtClean="0">
                <a:latin typeface="Arial" panose="020B0604020202020204" pitchFamily="34" charset="0"/>
                <a:ea typeface="Times New Roman" panose="02020603050405020304" pitchFamily="18" charset="0"/>
              </a:rPr>
              <a:t>Taraki</a:t>
            </a:r>
            <a:r>
              <a:rPr lang="it-IT" dirty="0" smtClean="0">
                <a:latin typeface="Arial" panose="020B0604020202020204" pitchFamily="34" charset="0"/>
                <a:ea typeface="Times New Roman" panose="02020603050405020304" pitchFamily="18" charset="0"/>
              </a:rPr>
              <a:t> e Johnson </a:t>
            </a:r>
            <a:r>
              <a:rPr lang="it-IT" dirty="0">
                <a:latin typeface="Arial" panose="020B0604020202020204" pitchFamily="34" charset="0"/>
                <a:ea typeface="Times New Roman" panose="02020603050405020304" pitchFamily="18" charset="0"/>
              </a:rPr>
              <a:t>è che le pratiche matrimoniali e l’importanza dei legami parentali nella </a:t>
            </a:r>
            <a:r>
              <a:rPr lang="it-IT" u="sng" dirty="0">
                <a:latin typeface="Arial" panose="020B0604020202020204" pitchFamily="34" charset="0"/>
                <a:ea typeface="Times New Roman" panose="02020603050405020304" pitchFamily="18" charset="0"/>
              </a:rPr>
              <a:t>Palestina degli anni Duemila</a:t>
            </a:r>
            <a:r>
              <a:rPr lang="it-IT" dirty="0">
                <a:latin typeface="Arial" panose="020B0604020202020204" pitchFamily="34" charset="0"/>
                <a:ea typeface="Times New Roman" panose="02020603050405020304" pitchFamily="18" charset="0"/>
              </a:rPr>
              <a:t> non siano il residuo di una tradizione radicata e lenta a morire, cioè il modello preferenziale di matrimonio con la figlia del fratello del padre legata all’organizzazione in gruppi di discendenza patrilineare, ma costituiscano una </a:t>
            </a:r>
            <a:r>
              <a:rPr lang="it-IT" u="sng" dirty="0">
                <a:latin typeface="Arial" panose="020B0604020202020204" pitchFamily="34" charset="0"/>
                <a:ea typeface="Times New Roman" panose="02020603050405020304" pitchFamily="18" charset="0"/>
              </a:rPr>
              <a:t>scelta “nuova”</a:t>
            </a:r>
            <a:r>
              <a:rPr lang="it-IT" dirty="0">
                <a:latin typeface="Arial" panose="020B0604020202020204" pitchFamily="34" charset="0"/>
                <a:ea typeface="Times New Roman" panose="02020603050405020304" pitchFamily="18" charset="0"/>
              </a:rPr>
              <a:t> compiuta per rispondere a nuove circostanze e scenari di vita. </a:t>
            </a:r>
            <a:endParaRPr lang="it-IT" dirty="0" smtClean="0">
              <a:latin typeface="Arial" panose="020B0604020202020204" pitchFamily="34" charset="0"/>
              <a:ea typeface="Times New Roman" panose="02020603050405020304" pitchFamily="18" charset="0"/>
            </a:endParaRPr>
          </a:p>
          <a:p>
            <a:pPr algn="just"/>
            <a:endParaRPr lang="it-IT" dirty="0">
              <a:latin typeface="Arial" panose="020B0604020202020204" pitchFamily="34" charset="0"/>
              <a:ea typeface="Times New Roman" panose="02020603050405020304" pitchFamily="18" charset="0"/>
            </a:endParaRPr>
          </a:p>
          <a:p>
            <a:pPr algn="just"/>
            <a:r>
              <a:rPr lang="it-IT" dirty="0">
                <a:latin typeface="Arial" panose="020B0604020202020204" pitchFamily="34" charset="0"/>
                <a:ea typeface="Times New Roman" panose="02020603050405020304" pitchFamily="18" charset="0"/>
              </a:rPr>
              <a:t>La sua tesi è che </a:t>
            </a:r>
            <a:r>
              <a:rPr lang="it-IT" u="sng" dirty="0">
                <a:latin typeface="Arial" panose="020B0604020202020204" pitchFamily="34" charset="0"/>
                <a:ea typeface="Times New Roman" panose="02020603050405020304" pitchFamily="18" charset="0"/>
              </a:rPr>
              <a:t>l’importanza della parentela persistano e sia confermata e ridefinita in risposta all’occupazione da parte di Israele</a:t>
            </a:r>
            <a:r>
              <a:rPr lang="it-IT" dirty="0">
                <a:latin typeface="Arial" panose="020B0604020202020204" pitchFamily="34" charset="0"/>
                <a:ea typeface="Times New Roman" panose="02020603050405020304" pitchFamily="18" charset="0"/>
              </a:rPr>
              <a:t>, al regime coloniale e alle sue forme di modernità, alla sottrazione della terra, per far fronte alla mancanza di uno stato e di una sicurezza </a:t>
            </a:r>
            <a:r>
              <a:rPr lang="it-IT" dirty="0" smtClean="0">
                <a:latin typeface="Arial" panose="020B0604020202020204" pitchFamily="34" charset="0"/>
                <a:ea typeface="Times New Roman" panose="02020603050405020304" pitchFamily="18" charset="0"/>
              </a:rPr>
              <a:t>nazionale.</a:t>
            </a:r>
            <a:endParaRPr lang="it-IT" dirty="0">
              <a:latin typeface="Arial" panose="020B0604020202020204" pitchFamily="34" charset="0"/>
              <a:ea typeface="Times New Roman" panose="02020603050405020304" pitchFamily="18" charset="0"/>
            </a:endParaRPr>
          </a:p>
          <a:p>
            <a:endParaRPr lang="it-IT" dirty="0"/>
          </a:p>
        </p:txBody>
      </p:sp>
      <p:sp>
        <p:nvSpPr>
          <p:cNvPr id="7" name="CasellaDiTesto 6"/>
          <p:cNvSpPr txBox="1"/>
          <p:nvPr/>
        </p:nvSpPr>
        <p:spPr>
          <a:xfrm>
            <a:off x="7855525" y="4231865"/>
            <a:ext cx="4281056" cy="1384995"/>
          </a:xfrm>
          <a:prstGeom prst="rect">
            <a:avLst/>
          </a:prstGeom>
          <a:noFill/>
        </p:spPr>
        <p:txBody>
          <a:bodyPr wrap="square" rtlCol="0">
            <a:spAutoFit/>
          </a:bodyPr>
          <a:lstStyle/>
          <a:p>
            <a:pPr lvl="0"/>
            <a:r>
              <a:rPr lang="en-GB" altLang="it-IT" sz="1400" dirty="0" err="1">
                <a:latin typeface="Calibri" panose="020F0502020204030204" pitchFamily="34" charset="0"/>
                <a:ea typeface="Times New Roman" panose="02020603050405020304" pitchFamily="18" charset="0"/>
              </a:rPr>
              <a:t>L.Taraki</a:t>
            </a:r>
            <a:r>
              <a:rPr lang="en-GB" altLang="it-IT" sz="1400" dirty="0">
                <a:latin typeface="Calibri" panose="020F0502020204030204" pitchFamily="34" charset="0"/>
                <a:ea typeface="Times New Roman" panose="02020603050405020304" pitchFamily="18" charset="0"/>
              </a:rPr>
              <a:t> (a </a:t>
            </a:r>
            <a:r>
              <a:rPr lang="en-GB" altLang="it-IT" sz="1400" dirty="0" err="1">
                <a:latin typeface="Calibri" panose="020F0502020204030204" pitchFamily="34" charset="0"/>
                <a:ea typeface="Times New Roman" panose="02020603050405020304" pitchFamily="18" charset="0"/>
              </a:rPr>
              <a:t>cura</a:t>
            </a:r>
            <a:r>
              <a:rPr lang="en-GB" altLang="it-IT" sz="1400" dirty="0">
                <a:latin typeface="Calibri" panose="020F0502020204030204" pitchFamily="34" charset="0"/>
                <a:ea typeface="Times New Roman" panose="02020603050405020304" pitchFamily="18" charset="0"/>
              </a:rPr>
              <a:t> di), </a:t>
            </a:r>
            <a:r>
              <a:rPr lang="en-GB" altLang="it-IT" sz="1400" i="1" dirty="0">
                <a:latin typeface="Calibri" panose="020F0502020204030204" pitchFamily="34" charset="0"/>
                <a:ea typeface="Times New Roman" panose="02020603050405020304" pitchFamily="18" charset="0"/>
              </a:rPr>
              <a:t>Living Palestine. Family survival, resistance and mobility under occupation</a:t>
            </a:r>
            <a:r>
              <a:rPr lang="en-GB" altLang="it-IT" sz="1400" dirty="0">
                <a:latin typeface="Calibri" panose="020F0502020204030204" pitchFamily="34" charset="0"/>
                <a:ea typeface="Times New Roman" panose="02020603050405020304" pitchFamily="18" charset="0"/>
              </a:rPr>
              <a:t>, Syracuse, Syracuse University Press, 2006</a:t>
            </a:r>
            <a:r>
              <a:rPr lang="en-GB" altLang="it-IT" sz="1400" dirty="0" smtClean="0">
                <a:latin typeface="Calibri" panose="020F0502020204030204" pitchFamily="34" charset="0"/>
                <a:ea typeface="Times New Roman" panose="02020603050405020304" pitchFamily="18" charset="0"/>
              </a:rPr>
              <a:t>.;</a:t>
            </a:r>
          </a:p>
          <a:p>
            <a:pPr lvl="0"/>
            <a:r>
              <a:rPr lang="en-GB" altLang="it-IT" sz="1400" dirty="0" smtClean="0">
                <a:latin typeface="Calibri" panose="020F0502020204030204" pitchFamily="34" charset="0"/>
              </a:rPr>
              <a:t>In </a:t>
            </a:r>
            <a:r>
              <a:rPr lang="en-GB" altLang="it-IT" sz="1400" dirty="0" err="1" smtClean="0">
                <a:latin typeface="Calibri" panose="020F0502020204030204" pitchFamily="34" charset="0"/>
              </a:rPr>
              <a:t>particolare</a:t>
            </a:r>
            <a:r>
              <a:rPr lang="en-GB" altLang="it-IT" sz="1400" dirty="0" smtClean="0">
                <a:latin typeface="Calibri" panose="020F0502020204030204" pitchFamily="34" charset="0"/>
              </a:rPr>
              <a:t> in </a:t>
            </a:r>
            <a:r>
              <a:rPr lang="en-GB" altLang="it-IT" sz="1400" dirty="0" err="1" smtClean="0">
                <a:latin typeface="Calibri" panose="020F0502020204030204" pitchFamily="34" charset="0"/>
              </a:rPr>
              <a:t>questo</a:t>
            </a:r>
            <a:r>
              <a:rPr lang="en-GB" altLang="it-IT" sz="1400" dirty="0" smtClean="0">
                <a:latin typeface="Calibri" panose="020F0502020204030204" pitchFamily="34" charset="0"/>
              </a:rPr>
              <a:t> volume </a:t>
            </a:r>
            <a:r>
              <a:rPr lang="en-GB" altLang="it-IT" sz="1400" dirty="0" err="1" smtClean="0">
                <a:latin typeface="Calibri" panose="020F0502020204030204" pitchFamily="34" charset="0"/>
              </a:rPr>
              <a:t>il</a:t>
            </a:r>
            <a:r>
              <a:rPr lang="en-GB" altLang="it-IT" sz="1400" dirty="0" smtClean="0">
                <a:latin typeface="Calibri" panose="020F0502020204030204" pitchFamily="34" charset="0"/>
              </a:rPr>
              <a:t> </a:t>
            </a:r>
            <a:r>
              <a:rPr lang="en-GB" altLang="it-IT" sz="1400" dirty="0" err="1" smtClean="0">
                <a:latin typeface="Calibri" panose="020F0502020204030204" pitchFamily="34" charset="0"/>
              </a:rPr>
              <a:t>saggio</a:t>
            </a:r>
            <a:r>
              <a:rPr lang="en-GB" altLang="it-IT" sz="1400" dirty="0" smtClean="0">
                <a:latin typeface="Calibri" panose="020F0502020204030204" pitchFamily="34" charset="0"/>
              </a:rPr>
              <a:t> di </a:t>
            </a:r>
            <a:r>
              <a:rPr lang="it-IT" sz="1400" dirty="0"/>
              <a:t>P. Johnson, “Living </a:t>
            </a:r>
            <a:r>
              <a:rPr lang="it-IT" sz="1400" dirty="0" err="1"/>
              <a:t>together</a:t>
            </a:r>
            <a:r>
              <a:rPr lang="it-IT" sz="1400" dirty="0"/>
              <a:t> in a </a:t>
            </a:r>
            <a:r>
              <a:rPr lang="it-IT" sz="1400" dirty="0" err="1"/>
              <a:t>nation</a:t>
            </a:r>
            <a:r>
              <a:rPr lang="it-IT" sz="1400" dirty="0"/>
              <a:t> in </a:t>
            </a:r>
            <a:r>
              <a:rPr lang="it-IT" sz="1400" dirty="0" err="1"/>
              <a:t>fragments</a:t>
            </a:r>
            <a:r>
              <a:rPr lang="it-IT" sz="1400" dirty="0"/>
              <a:t>. </a:t>
            </a:r>
            <a:r>
              <a:rPr lang="en-GB" sz="1400" dirty="0"/>
              <a:t>Dynamics of kin, place and </a:t>
            </a:r>
            <a:r>
              <a:rPr lang="en-GB" sz="1400" dirty="0" smtClean="0"/>
              <a:t>nation</a:t>
            </a:r>
            <a:r>
              <a:rPr lang="it-IT" sz="1400" dirty="0"/>
              <a:t> </a:t>
            </a:r>
            <a:r>
              <a:rPr lang="it-IT" sz="1400" dirty="0" smtClean="0"/>
              <a:t>“.</a:t>
            </a:r>
            <a:endParaRPr lang="en-GB" altLang="it-IT" sz="1400" dirty="0">
              <a:latin typeface="Calibri" panose="020F0502020204030204" pitchFamily="34" charset="0"/>
            </a:endParaRPr>
          </a:p>
        </p:txBody>
      </p:sp>
    </p:spTree>
    <p:extLst>
      <p:ext uri="{BB962C8B-B14F-4D97-AF65-F5344CB8AC3E}">
        <p14:creationId xmlns:p14="http://schemas.microsoft.com/office/powerpoint/2010/main" val="397989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4" name="Rettangolo 3"/>
          <p:cNvSpPr/>
          <p:nvPr/>
        </p:nvSpPr>
        <p:spPr>
          <a:xfrm>
            <a:off x="401782" y="1138765"/>
            <a:ext cx="9670472" cy="3877985"/>
          </a:xfrm>
          <a:prstGeom prst="rect">
            <a:avLst/>
          </a:prstGeom>
        </p:spPr>
        <p:txBody>
          <a:bodyPr wrap="square">
            <a:spAutoFit/>
          </a:bodyPr>
          <a:lstStyle/>
          <a:p>
            <a:pPr algn="just">
              <a:spcAft>
                <a:spcPts val="0"/>
              </a:spcAft>
            </a:pPr>
            <a:r>
              <a:rPr lang="it-IT" dirty="0">
                <a:latin typeface="Calibri" panose="020F0502020204030204" pitchFamily="34" charset="0"/>
                <a:ea typeface="Times New Roman" panose="02020603050405020304" pitchFamily="18" charset="0"/>
              </a:rPr>
              <a:t>Il riferimento è agli esiti di una </a:t>
            </a:r>
            <a:r>
              <a:rPr lang="it-IT" dirty="0" err="1">
                <a:latin typeface="Calibri" panose="020F0502020204030204" pitchFamily="34" charset="0"/>
                <a:ea typeface="Times New Roman" panose="02020603050405020304" pitchFamily="18" charset="0"/>
              </a:rPr>
              <a:t>survey</a:t>
            </a:r>
            <a:r>
              <a:rPr lang="it-IT" dirty="0">
                <a:latin typeface="Calibri" panose="020F0502020204030204" pitchFamily="34" charset="0"/>
                <a:ea typeface="Times New Roman" panose="02020603050405020304" pitchFamily="18" charset="0"/>
              </a:rPr>
              <a:t> sui matrimoni in Cisgiordania e a Gaza nei primi anni Duemila e ai dati del primo censimento dell’Autorità Nazionale Palestinese nel 1997. Da queste indagini risulta che il matrimonio tra parenti sembra persistere nella società palestinese: circa 1 donna su 4 era sposata a un cugino primo e più di metà della popolazione femminile era sposata a un parente, un segno manifesto dell’importanza dei legami </a:t>
            </a:r>
            <a:r>
              <a:rPr lang="it-IT" dirty="0" smtClean="0">
                <a:latin typeface="Calibri" panose="020F0502020204030204" pitchFamily="34" charset="0"/>
                <a:ea typeface="Times New Roman" panose="02020603050405020304" pitchFamily="18" charset="0"/>
              </a:rPr>
              <a:t>parentali.</a:t>
            </a:r>
          </a:p>
          <a:p>
            <a:pPr algn="just">
              <a:spcAft>
                <a:spcPts val="0"/>
              </a:spcAft>
            </a:pPr>
            <a:endParaRPr lang="it-IT" dirty="0" smtClean="0">
              <a:latin typeface="Calibri" panose="020F0502020204030204" pitchFamily="34" charset="0"/>
              <a:ea typeface="Times New Roman" panose="02020603050405020304" pitchFamily="18" charset="0"/>
            </a:endParaRPr>
          </a:p>
          <a:p>
            <a:pPr algn="just"/>
            <a:r>
              <a:rPr lang="it-IT" dirty="0">
                <a:latin typeface="Calibri" panose="020F0502020204030204" pitchFamily="34" charset="0"/>
              </a:rPr>
              <a:t>In un mondo altamente insicuro sposarsi vicino, con chi è più simile a sé, è una strategia che uomini e donne </a:t>
            </a:r>
            <a:r>
              <a:rPr lang="it-IT" dirty="0" smtClean="0">
                <a:latin typeface="Calibri" panose="020F0502020204030204" pitchFamily="34" charset="0"/>
              </a:rPr>
              <a:t>adottano </a:t>
            </a:r>
            <a:r>
              <a:rPr lang="it-IT" dirty="0">
                <a:latin typeface="Calibri" panose="020F0502020204030204" pitchFamily="34" charset="0"/>
              </a:rPr>
              <a:t>per far fronte alla precarietà della vita quotidiana e al rischio della disintegrazione della famiglia e della comunità. </a:t>
            </a:r>
            <a:r>
              <a:rPr lang="it-IT" u="sng" dirty="0">
                <a:latin typeface="Calibri" panose="020F0502020204030204" pitchFamily="34" charset="0"/>
              </a:rPr>
              <a:t>Il matrimonio tra cugini primi e la solidarietà </a:t>
            </a:r>
            <a:r>
              <a:rPr lang="it-IT" u="sng" dirty="0" smtClean="0">
                <a:latin typeface="Calibri" panose="020F0502020204030204" pitchFamily="34" charset="0"/>
              </a:rPr>
              <a:t>parentale</a:t>
            </a:r>
            <a:r>
              <a:rPr lang="it-IT" dirty="0" smtClean="0">
                <a:latin typeface="Calibri" panose="020F0502020204030204" pitchFamily="34" charset="0"/>
              </a:rPr>
              <a:t>, che così si ribadisce e rafforza, costituiscono </a:t>
            </a:r>
            <a:r>
              <a:rPr lang="it-IT" dirty="0">
                <a:latin typeface="Calibri" panose="020F0502020204030204" pitchFamily="34" charset="0"/>
              </a:rPr>
              <a:t>un </a:t>
            </a:r>
            <a:r>
              <a:rPr lang="it-IT" u="sng" dirty="0">
                <a:latin typeface="Calibri" panose="020F0502020204030204" pitchFamily="34" charset="0"/>
              </a:rPr>
              <a:t>capitale simbolico</a:t>
            </a:r>
            <a:r>
              <a:rPr lang="it-IT" dirty="0">
                <a:latin typeface="Calibri" panose="020F0502020204030204" pitchFamily="34" charset="0"/>
              </a:rPr>
              <a:t> che diventa strumento di resistenza al dominio coloniale e di ricostituzione dell’identità palestinese, sono articoli fondamentali in un’economia dei beni simbolici (ma anche materiali) che consente di ottenere sicurezza e sopravvivenza collettiva e di conseguire obiettivi di miglioramento sociale. </a:t>
            </a:r>
          </a:p>
          <a:p>
            <a:pPr algn="just">
              <a:spcAft>
                <a:spcPts val="0"/>
              </a:spcAft>
            </a:pPr>
            <a:endParaRPr lang="it-IT" sz="1200" dirty="0">
              <a:effectLst/>
              <a:latin typeface="Times New Roman" panose="02020603050405020304" pitchFamily="18" charset="0"/>
              <a:ea typeface="Times New Roman" panose="02020603050405020304" pitchFamily="18" charset="0"/>
            </a:endParaRPr>
          </a:p>
        </p:txBody>
      </p:sp>
      <p:sp>
        <p:nvSpPr>
          <p:cNvPr id="5" name="CasellaDiTesto 4"/>
          <p:cNvSpPr txBox="1"/>
          <p:nvPr/>
        </p:nvSpPr>
        <p:spPr>
          <a:xfrm>
            <a:off x="110874" y="346014"/>
            <a:ext cx="9961380" cy="523220"/>
          </a:xfrm>
          <a:prstGeom prst="rect">
            <a:avLst/>
          </a:prstGeom>
          <a:noFill/>
        </p:spPr>
        <p:txBody>
          <a:bodyPr wrap="squar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Il matrimonio tra cugini primi come capitale simbolico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asellaDiTesto 2"/>
          <p:cNvSpPr txBox="1"/>
          <p:nvPr/>
        </p:nvSpPr>
        <p:spPr>
          <a:xfrm>
            <a:off x="110874" y="5666509"/>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359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166255" y="1402554"/>
            <a:ext cx="8936182" cy="2862322"/>
          </a:xfrm>
          <a:prstGeom prst="rect">
            <a:avLst/>
          </a:prstGeom>
        </p:spPr>
        <p:txBody>
          <a:bodyPr wrap="square">
            <a:spAutoFit/>
          </a:bodyPr>
          <a:lstStyle/>
          <a:p>
            <a:pPr marL="179705" algn="just">
              <a:spcAft>
                <a:spcPts val="0"/>
              </a:spcAft>
            </a:pPr>
            <a:r>
              <a:rPr lang="it-IT" dirty="0" smtClean="0">
                <a:ea typeface="Times New Roman" panose="02020603050405020304" pitchFamily="18" charset="0"/>
              </a:rPr>
              <a:t>La </a:t>
            </a:r>
            <a:r>
              <a:rPr lang="it-IT" dirty="0">
                <a:ea typeface="Times New Roman" panose="02020603050405020304" pitchFamily="18" charset="0"/>
              </a:rPr>
              <a:t>forza dei legami parentali si </a:t>
            </a:r>
            <a:r>
              <a:rPr lang="it-IT" dirty="0" smtClean="0">
                <a:ea typeface="Times New Roman" panose="02020603050405020304" pitchFamily="18" charset="0"/>
              </a:rPr>
              <a:t>mostra </a:t>
            </a:r>
            <a:r>
              <a:rPr lang="it-IT" dirty="0">
                <a:ea typeface="Times New Roman" panose="02020603050405020304" pitchFamily="18" charset="0"/>
              </a:rPr>
              <a:t>attraverso la persistenza di matrimoni “endogamici”, ma si tratta di matrimoni diversi rispetto al modello preferenziale “tradizionale” (con il figlio/la figlia del fratello del padre), diversi perché mirano a rinsaldare i legami sia sul lato paterno che materno (i cugini primi). </a:t>
            </a:r>
            <a:r>
              <a:rPr lang="it-IT" u="sng" dirty="0" smtClean="0">
                <a:ea typeface="Times New Roman" panose="02020603050405020304" pitchFamily="18" charset="0"/>
              </a:rPr>
              <a:t>la </a:t>
            </a:r>
            <a:r>
              <a:rPr lang="it-IT" u="sng" dirty="0">
                <a:ea typeface="Times New Roman" panose="02020603050405020304" pitchFamily="18" charset="0"/>
              </a:rPr>
              <a:t>rete di relazioni che si costruisce attingendo a tutte le risorse parentali disponibili.</a:t>
            </a:r>
            <a:endParaRPr lang="it-IT" dirty="0">
              <a:ea typeface="Times New Roman" panose="02020603050405020304" pitchFamily="18" charset="0"/>
            </a:endParaRPr>
          </a:p>
          <a:p>
            <a:pPr marL="179705" algn="just">
              <a:spcAft>
                <a:spcPts val="0"/>
              </a:spcAft>
            </a:pPr>
            <a:endParaRPr lang="it-IT" dirty="0" smtClean="0">
              <a:ea typeface="Times New Roman" panose="02020603050405020304" pitchFamily="18" charset="0"/>
            </a:endParaRPr>
          </a:p>
          <a:p>
            <a:pPr marL="179705" algn="just">
              <a:spcAft>
                <a:spcPts val="0"/>
              </a:spcAft>
            </a:pPr>
            <a:r>
              <a:rPr lang="it-IT" dirty="0" smtClean="0">
                <a:ea typeface="Times New Roman" panose="02020603050405020304" pitchFamily="18" charset="0"/>
              </a:rPr>
              <a:t>Il </a:t>
            </a:r>
            <a:r>
              <a:rPr lang="it-IT" dirty="0">
                <a:ea typeface="Times New Roman" panose="02020603050405020304" pitchFamily="18" charset="0"/>
              </a:rPr>
              <a:t>matrimonio endogamico, e più in generale il familismo/la forza dei legami parentali, costituiscono strategie moderne, e non tradizionali, elaborate in risposte alle sfide poste dal contesto contemporaneo, e cioè una risposta alle minacce di dispersione e disintegrazione della famiglia e della comunità.</a:t>
            </a:r>
            <a:endParaRPr lang="it-IT" dirty="0">
              <a:effectLst/>
              <a:ea typeface="Times New Roman" panose="02020603050405020304" pitchFamily="18" charset="0"/>
            </a:endParaRPr>
          </a:p>
        </p:txBody>
      </p:sp>
      <p:sp>
        <p:nvSpPr>
          <p:cNvPr id="4" name="CasellaDiTesto 3"/>
          <p:cNvSpPr txBox="1"/>
          <p:nvPr/>
        </p:nvSpPr>
        <p:spPr>
          <a:xfrm>
            <a:off x="304800" y="568036"/>
            <a:ext cx="9034502" cy="523220"/>
          </a:xfrm>
          <a:prstGeom prst="rect">
            <a:avLst/>
          </a:prstGeom>
          <a:noFill/>
        </p:spPr>
        <p:txBody>
          <a:bodyPr wrap="squar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Il familismo palestinese come strategia  moderna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110837" y="5638800"/>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436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124691" y="1056328"/>
            <a:ext cx="8963891" cy="4524315"/>
          </a:xfrm>
          <a:prstGeom prst="rect">
            <a:avLst/>
          </a:prstGeom>
        </p:spPr>
        <p:txBody>
          <a:bodyPr wrap="square">
            <a:spAutoFit/>
          </a:bodyPr>
          <a:lstStyle/>
          <a:p>
            <a:pPr marL="179705" algn="just">
              <a:spcAft>
                <a:spcPts val="0"/>
              </a:spcAft>
            </a:pPr>
            <a:r>
              <a:rPr lang="it-IT" dirty="0">
                <a:latin typeface="Arial" panose="020B0604020202020204" pitchFamily="34" charset="0"/>
                <a:ea typeface="Times New Roman" panose="02020603050405020304" pitchFamily="18" charset="0"/>
              </a:rPr>
              <a:t>L</a:t>
            </a:r>
            <a:r>
              <a:rPr lang="it-IT" dirty="0" smtClean="0">
                <a:latin typeface="Arial" panose="020B0604020202020204" pitchFamily="34" charset="0"/>
                <a:ea typeface="Times New Roman" panose="02020603050405020304" pitchFamily="18" charset="0"/>
              </a:rPr>
              <a:t>e </a:t>
            </a:r>
            <a:r>
              <a:rPr lang="it-IT" dirty="0">
                <a:latin typeface="Arial" panose="020B0604020202020204" pitchFamily="34" charset="0"/>
                <a:ea typeface="Times New Roman" panose="02020603050405020304" pitchFamily="18" charset="0"/>
              </a:rPr>
              <a:t>etnografie che esplorano la centralità dei legami familiari e parentali forti in contesti diversi e in tempi recenti, pur mettendo in luce percorsi diversi del familismo, consentono di tracciare connessioni e riproporre l’utilità di una cornice mediterranea.</a:t>
            </a:r>
            <a:endParaRPr lang="it-IT" sz="1200" dirty="0">
              <a:latin typeface="Times New Roman" panose="02020603050405020304" pitchFamily="18" charset="0"/>
              <a:ea typeface="Times New Roman" panose="02020603050405020304" pitchFamily="18" charset="0"/>
            </a:endParaRPr>
          </a:p>
          <a:p>
            <a:pPr marL="179705" algn="just">
              <a:spcAft>
                <a:spcPts val="0"/>
              </a:spcAft>
            </a:pPr>
            <a:r>
              <a:rPr lang="it-IT" dirty="0">
                <a:latin typeface="Arial" panose="020B0604020202020204" pitchFamily="34" charset="0"/>
                <a:ea typeface="Times New Roman" panose="02020603050405020304" pitchFamily="18" charset="0"/>
              </a:rPr>
              <a:t>Il familismo e il significato cruciale della solidarietà parentale si ancorano a meccanismi ricorrenti. </a:t>
            </a:r>
            <a:endParaRPr lang="it-IT" dirty="0" smtClean="0">
              <a:latin typeface="Arial" panose="020B0604020202020204" pitchFamily="34" charset="0"/>
              <a:ea typeface="Times New Roman" panose="02020603050405020304" pitchFamily="18" charset="0"/>
            </a:endParaRPr>
          </a:p>
          <a:p>
            <a:pPr marL="179705" algn="just">
              <a:spcAft>
                <a:spcPts val="0"/>
              </a:spcAft>
            </a:pPr>
            <a:r>
              <a:rPr lang="it-IT" dirty="0" smtClean="0">
                <a:latin typeface="Arial" panose="020B0604020202020204" pitchFamily="34" charset="0"/>
                <a:ea typeface="Times New Roman" panose="02020603050405020304" pitchFamily="18" charset="0"/>
              </a:rPr>
              <a:t>In </a:t>
            </a:r>
            <a:r>
              <a:rPr lang="it-IT" dirty="0">
                <a:latin typeface="Arial" panose="020B0604020202020204" pitchFamily="34" charset="0"/>
                <a:ea typeface="Times New Roman" panose="02020603050405020304" pitchFamily="18" charset="0"/>
              </a:rPr>
              <a:t>modo particolare le strategie con cui si “ampliano” le reti di relazioni parentali: la creazione di legami, come nel caso della </a:t>
            </a:r>
            <a:r>
              <a:rPr lang="it-IT" u="sng" dirty="0">
                <a:latin typeface="Arial" panose="020B0604020202020204" pitchFamily="34" charset="0"/>
                <a:ea typeface="Times New Roman" panose="02020603050405020304" pitchFamily="18" charset="0"/>
              </a:rPr>
              <a:t>parentela spirituale</a:t>
            </a:r>
            <a:r>
              <a:rPr lang="it-IT" dirty="0">
                <a:latin typeface="Arial" panose="020B0604020202020204" pitchFamily="34" charset="0"/>
                <a:ea typeface="Times New Roman" panose="02020603050405020304" pitchFamily="18" charset="0"/>
              </a:rPr>
              <a:t>, i padrini e le madrine in Italia e Spagna per esempio; e </a:t>
            </a:r>
            <a:r>
              <a:rPr lang="it-IT" u="sng" dirty="0">
                <a:latin typeface="Arial" panose="020B0604020202020204" pitchFamily="34" charset="0"/>
                <a:ea typeface="Times New Roman" panose="02020603050405020304" pitchFamily="18" charset="0"/>
              </a:rPr>
              <a:t>l’estensione dei termini di parentela</a:t>
            </a:r>
            <a:r>
              <a:rPr lang="it-IT" dirty="0">
                <a:latin typeface="Arial" panose="020B0604020202020204" pitchFamily="34" charset="0"/>
                <a:ea typeface="Times New Roman" panose="02020603050405020304" pitchFamily="18" charset="0"/>
              </a:rPr>
              <a:t> ad altre categorie di persone e </a:t>
            </a:r>
            <a:r>
              <a:rPr lang="it-IT" dirty="0" smtClean="0">
                <a:latin typeface="Arial" panose="020B0604020202020204" pitchFamily="34" charset="0"/>
                <a:ea typeface="Times New Roman" panose="02020603050405020304" pitchFamily="18" charset="0"/>
              </a:rPr>
              <a:t>relazioni.</a:t>
            </a:r>
          </a:p>
          <a:p>
            <a:pPr marL="179705" algn="just">
              <a:spcAft>
                <a:spcPts val="0"/>
              </a:spcAft>
            </a:pPr>
            <a:r>
              <a:rPr lang="it-IT" dirty="0">
                <a:latin typeface="Arial" panose="020B0604020202020204" pitchFamily="34" charset="0"/>
                <a:ea typeface="Times New Roman" panose="02020603050405020304" pitchFamily="18" charset="0"/>
              </a:rPr>
              <a:t>S</a:t>
            </a:r>
            <a:r>
              <a:rPr lang="it-IT" dirty="0" smtClean="0">
                <a:latin typeface="Arial" panose="020B0604020202020204" pitchFamily="34" charset="0"/>
                <a:ea typeface="Times New Roman" panose="02020603050405020304" pitchFamily="18" charset="0"/>
              </a:rPr>
              <a:t>e </a:t>
            </a:r>
            <a:r>
              <a:rPr lang="it-IT" dirty="0">
                <a:latin typeface="Arial" panose="020B0604020202020204" pitchFamily="34" charset="0"/>
                <a:ea typeface="Times New Roman" panose="02020603050405020304" pitchFamily="18" charset="0"/>
              </a:rPr>
              <a:t>è vero che in molti contesti della sponda sud-mediterranea c’è una sovrapposizione tra parenti e vicini di casa data le pratiche di prossimità </a:t>
            </a:r>
            <a:r>
              <a:rPr lang="it-IT" dirty="0" smtClean="0">
                <a:latin typeface="Arial" panose="020B0604020202020204" pitchFamily="34" charset="0"/>
                <a:ea typeface="Times New Roman" panose="02020603050405020304" pitchFamily="18" charset="0"/>
              </a:rPr>
              <a:t>residenziale, </a:t>
            </a:r>
            <a:r>
              <a:rPr lang="it-IT" dirty="0">
                <a:latin typeface="Arial" panose="020B0604020202020204" pitchFamily="34" charset="0"/>
                <a:ea typeface="Times New Roman" panose="02020603050405020304" pitchFamily="18" charset="0"/>
              </a:rPr>
              <a:t>è altrettanto diffuso l’uso dei termini di parentela in altri tipi di relazione, come chiamare fratelli o zii i vicini di casa e gli amici per es., un modo per creare ed evocare la stessa solidarietà e sostegno che ci si attende dai parenti e quindi per incorporare in qualche modo queste relazioni di amicizia e vicinato nella rete dei legami parentali.  </a:t>
            </a:r>
            <a:endParaRPr lang="it-IT" sz="1200" dirty="0">
              <a:effectLst/>
              <a:latin typeface="Times New Roman" panose="02020603050405020304" pitchFamily="18" charset="0"/>
              <a:ea typeface="Times New Roman" panose="02020603050405020304" pitchFamily="18" charset="0"/>
            </a:endParaRPr>
          </a:p>
        </p:txBody>
      </p:sp>
      <p:sp>
        <p:nvSpPr>
          <p:cNvPr id="4" name="CasellaDiTesto 3"/>
          <p:cNvSpPr txBox="1"/>
          <p:nvPr/>
        </p:nvSpPr>
        <p:spPr>
          <a:xfrm>
            <a:off x="512618" y="360218"/>
            <a:ext cx="8250977"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Le strategie di estensione delle reti parentali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69273" y="5684654"/>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153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9809018"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Lezione 12 Il familismo morale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0" y="2557984"/>
            <a:ext cx="6531115" cy="2862322"/>
          </a:xfrm>
          <a:prstGeom prst="rect">
            <a:avLst/>
          </a:prstGeom>
          <a:noFill/>
        </p:spPr>
        <p:txBody>
          <a:bodyPr wrap="square" rtlCol="0">
            <a:spAutoFit/>
          </a:bodyPr>
          <a:lstStyle/>
          <a:p>
            <a:r>
              <a:rPr lang="it-IT" dirty="0" smtClean="0"/>
              <a:t>In sintesi:</a:t>
            </a:r>
          </a:p>
          <a:p>
            <a:r>
              <a:rPr lang="it-IT" dirty="0" smtClean="0"/>
              <a:t>Una </a:t>
            </a:r>
            <a:r>
              <a:rPr lang="it-IT" dirty="0"/>
              <a:t>diversa interpretazione del </a:t>
            </a:r>
            <a:r>
              <a:rPr lang="it-IT" b="1" dirty="0"/>
              <a:t>familismo come fonte di sicurezza </a:t>
            </a:r>
            <a:r>
              <a:rPr lang="it-IT" b="1" dirty="0" smtClean="0"/>
              <a:t>sociale</a:t>
            </a:r>
            <a:r>
              <a:rPr lang="it-IT" dirty="0"/>
              <a:t>.</a:t>
            </a:r>
            <a:r>
              <a:rPr lang="it-IT" dirty="0" smtClean="0"/>
              <a:t> </a:t>
            </a:r>
            <a:r>
              <a:rPr lang="it-IT" dirty="0"/>
              <a:t>L</a:t>
            </a:r>
            <a:r>
              <a:rPr lang="it-IT" dirty="0" smtClean="0"/>
              <a:t>e </a:t>
            </a:r>
            <a:r>
              <a:rPr lang="it-IT" dirty="0"/>
              <a:t>relazioni familiari e parentali </a:t>
            </a:r>
            <a:r>
              <a:rPr lang="it-IT" dirty="0" smtClean="0"/>
              <a:t>costituiscono </a:t>
            </a:r>
            <a:r>
              <a:rPr lang="it-IT" dirty="0"/>
              <a:t>risorse materiali e simboliche </a:t>
            </a:r>
            <a:r>
              <a:rPr lang="it-IT" dirty="0" smtClean="0"/>
              <a:t>fondamentali in </a:t>
            </a:r>
            <a:r>
              <a:rPr lang="it-IT" dirty="0"/>
              <a:t>contesti diversi del </a:t>
            </a:r>
            <a:r>
              <a:rPr lang="it-IT" dirty="0" smtClean="0"/>
              <a:t>Mediterraneo, per esempio: </a:t>
            </a:r>
          </a:p>
          <a:p>
            <a:r>
              <a:rPr lang="it-IT" dirty="0" smtClean="0"/>
              <a:t>- in Italia dove le politiche sociali e di welfare sono carenti;</a:t>
            </a:r>
          </a:p>
          <a:p>
            <a:r>
              <a:rPr lang="it-IT" dirty="0" smtClean="0"/>
              <a:t>- ma </a:t>
            </a:r>
            <a:r>
              <a:rPr lang="it-IT" dirty="0"/>
              <a:t>anche </a:t>
            </a:r>
            <a:r>
              <a:rPr lang="it-IT" dirty="0" smtClean="0"/>
              <a:t>e in Egitto dove un regime autoritario esclude gli strati popolari dalla distribuzione delle risorse;</a:t>
            </a:r>
          </a:p>
          <a:p>
            <a:r>
              <a:rPr lang="it-IT" dirty="0" smtClean="0"/>
              <a:t>- e in Palestina, dove persiste una situazione di occupazione e sottrazione della terra e di altri beni.</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8" name="Fumetto 4 7"/>
          <p:cNvSpPr/>
          <p:nvPr/>
        </p:nvSpPr>
        <p:spPr>
          <a:xfrm>
            <a:off x="7523018" y="1302326"/>
            <a:ext cx="4154946" cy="284018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«il familismo è di per sé un sistema etico. Perché la voglia di difendere la propria famiglia dall’ostilità e dalla concorrenza degli altri è più che legittima».</a:t>
            </a:r>
          </a:p>
          <a:p>
            <a:pPr algn="ctr"/>
            <a:r>
              <a:rPr lang="it-IT" sz="1400" dirty="0" smtClean="0">
                <a:solidFill>
                  <a:schemeClr val="tx1"/>
                </a:solidFill>
              </a:rPr>
              <a:t>(</a:t>
            </a:r>
            <a:r>
              <a:rPr lang="it-IT" sz="1400" dirty="0" err="1" smtClean="0">
                <a:solidFill>
                  <a:schemeClr val="tx1"/>
                </a:solidFill>
              </a:rPr>
              <a:t>intervvista</a:t>
            </a:r>
            <a:r>
              <a:rPr lang="it-IT" sz="1400" dirty="0" smtClean="0">
                <a:solidFill>
                  <a:schemeClr val="tx1"/>
                </a:solidFill>
              </a:rPr>
              <a:t> a M. </a:t>
            </a:r>
            <a:r>
              <a:rPr lang="it-IT" sz="1400" dirty="0" err="1" smtClean="0">
                <a:solidFill>
                  <a:schemeClr val="tx1"/>
                </a:solidFill>
              </a:rPr>
              <a:t>Herzfeld</a:t>
            </a:r>
            <a:r>
              <a:rPr lang="it-IT" sz="1400" dirty="0" smtClean="0">
                <a:solidFill>
                  <a:schemeClr val="tx1"/>
                </a:solidFill>
              </a:rPr>
              <a:t>, </a:t>
            </a:r>
            <a:r>
              <a:rPr lang="it-IT" sz="1400" i="1" dirty="0" smtClean="0">
                <a:solidFill>
                  <a:schemeClr val="tx1"/>
                </a:solidFill>
              </a:rPr>
              <a:t>Repubblica</a:t>
            </a:r>
            <a:r>
              <a:rPr lang="it-IT" sz="1400" dirty="0" smtClean="0">
                <a:solidFill>
                  <a:schemeClr val="tx1"/>
                </a:solidFill>
              </a:rPr>
              <a:t> 5 agosto 2014)</a:t>
            </a:r>
            <a:endParaRPr lang="it-IT" sz="1400" dirty="0">
              <a:solidFill>
                <a:schemeClr val="tx1"/>
              </a:solidFill>
            </a:endParaRPr>
          </a:p>
        </p:txBody>
      </p:sp>
    </p:spTree>
    <p:extLst>
      <p:ext uri="{BB962C8B-B14F-4D97-AF65-F5344CB8AC3E}">
        <p14:creationId xmlns:p14="http://schemas.microsoft.com/office/powerpoint/2010/main" val="355525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368449" y="337996"/>
            <a:ext cx="9482133" cy="523220"/>
          </a:xfrm>
          <a:prstGeom prst="rect">
            <a:avLst/>
          </a:prstGeom>
          <a:noFill/>
        </p:spPr>
        <p:txBody>
          <a:bodyPr wrap="square" rtlCol="0">
            <a:spAutoFit/>
          </a:bodyPr>
          <a:lstStyle/>
          <a:p>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Oltre </a:t>
            </a:r>
            <a:r>
              <a:rPr lang="it-IT" sz="2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Banfield</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 la forza dei legami familiari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181070" y="1197700"/>
            <a:ext cx="7784950" cy="3970318"/>
          </a:xfrm>
          <a:prstGeom prst="rect">
            <a:avLst/>
          </a:prstGeom>
          <a:noFill/>
        </p:spPr>
        <p:txBody>
          <a:bodyPr wrap="square" rtlCol="0">
            <a:spAutoFit/>
          </a:bodyPr>
          <a:lstStyle/>
          <a:p>
            <a:pPr algn="just"/>
            <a:r>
              <a:rPr lang="it-IT" dirty="0"/>
              <a:t>→ Negli ultimi </a:t>
            </a:r>
            <a:r>
              <a:rPr lang="it-IT" dirty="0" smtClean="0"/>
              <a:t>tre </a:t>
            </a:r>
            <a:r>
              <a:rPr lang="it-IT" dirty="0"/>
              <a:t>decenni etnografie di contesti diversi sulle sponde del Mediterraneo, a nord come a sud, hanno proposto una rilettura del </a:t>
            </a:r>
            <a:r>
              <a:rPr lang="it-IT" b="1" dirty="0"/>
              <a:t>familismo</a:t>
            </a:r>
            <a:r>
              <a:rPr lang="it-IT" dirty="0"/>
              <a:t>, liberandolo dalle implicazioni negative dell’aggettivo amorale, e hanno in questo modo inteso fare riferimento alla </a:t>
            </a:r>
            <a:r>
              <a:rPr lang="it-IT" b="1" dirty="0"/>
              <a:t>forza dei legami familiari e parentali</a:t>
            </a:r>
            <a:r>
              <a:rPr lang="it-IT" dirty="0"/>
              <a:t>, alla rete di sostegno che questi legami forniscono agli individui e a gruppi domestici variamente costituiti e all’interno di realtà molto diverse tra loro. </a:t>
            </a:r>
            <a:endParaRPr lang="it-IT" dirty="0" smtClean="0"/>
          </a:p>
          <a:p>
            <a:pPr algn="just"/>
            <a:endParaRPr lang="it-IT" dirty="0"/>
          </a:p>
          <a:p>
            <a:pPr algn="just"/>
            <a:r>
              <a:rPr lang="it-IT" dirty="0"/>
              <a:t>→ Queste etnografie sottolineano come il familismo non sia la causa ma piuttosto la </a:t>
            </a:r>
            <a:r>
              <a:rPr lang="it-IT" u="sng" dirty="0"/>
              <a:t>conseguenza</a:t>
            </a:r>
            <a:r>
              <a:rPr lang="it-IT" dirty="0"/>
              <a:t> di condizioni sociali, economiche e politiche incerte e precarie. </a:t>
            </a:r>
            <a:endParaRPr lang="it-IT" dirty="0" smtClean="0"/>
          </a:p>
          <a:p>
            <a:pPr algn="just"/>
            <a:endParaRPr lang="it-IT" dirty="0"/>
          </a:p>
          <a:p>
            <a:pPr algn="just"/>
            <a:r>
              <a:rPr lang="it-IT" dirty="0"/>
              <a:t>→ Esso non significa la chiusura della famiglia nucleare su se stessa a discapito delle altre relazioni parentali e sociali, al contrario, i legami forti implicano un flusso e uno scambio continui di beni e servizi tra familiari e parenti e costituiscono quindi un </a:t>
            </a:r>
            <a:r>
              <a:rPr lang="it-IT" u="sng" dirty="0"/>
              <a:t>sistema di ridistribuzione delle risorse. </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0894" y="1899196"/>
            <a:ext cx="4104000" cy="2957759"/>
          </a:xfrm>
          <a:prstGeom prst="rect">
            <a:avLst/>
          </a:prstGeom>
        </p:spPr>
      </p:pic>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9892145" cy="523220"/>
          </a:xfrm>
          <a:prstGeom prst="rect">
            <a:avLst/>
          </a:prstGeom>
          <a:noFill/>
        </p:spPr>
        <p:txBody>
          <a:bodyPr wrap="square" rtlCol="0">
            <a:spAutoFit/>
          </a:bodyPr>
          <a:lstStyle/>
          <a:p>
            <a:pPr algn="ctr"/>
            <a:r>
              <a:rPr lang="it-IT" sz="2800" b="1" dirty="0">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 A proposito di Sud Italia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181070" y="947578"/>
            <a:ext cx="9711075" cy="4524315"/>
          </a:xfrm>
          <a:prstGeom prst="rect">
            <a:avLst/>
          </a:prstGeom>
          <a:noFill/>
        </p:spPr>
        <p:txBody>
          <a:bodyPr wrap="square" rtlCol="0">
            <a:spAutoFit/>
          </a:bodyPr>
          <a:lstStyle/>
          <a:p>
            <a:r>
              <a:rPr lang="it-IT" dirty="0"/>
              <a:t>→ </a:t>
            </a:r>
            <a:r>
              <a:rPr lang="it-IT" u="sng" dirty="0"/>
              <a:t>Molte forme di famiglia e parentela</a:t>
            </a:r>
            <a:endParaRPr lang="it-IT" dirty="0"/>
          </a:p>
          <a:p>
            <a:pPr algn="just"/>
            <a:r>
              <a:rPr lang="it-IT" dirty="0"/>
              <a:t>La geografia delle forme di organizzazione delle unità familiari in Italia è piuttosto frammentata, ma questa varietà è particolarmente significativa anche perché consente di avvicinare le due sponde del Mediterraneo.</a:t>
            </a:r>
          </a:p>
          <a:p>
            <a:pPr algn="just"/>
            <a:r>
              <a:rPr lang="it-IT" dirty="0"/>
              <a:t>Nel contesto del Sud Italia talvolta si sono ritrovate infatti fino a un passato recente la discendenza e l’organizzazione in lignaggi come criterio ordinatore dei legami e delle reti parentali, in altri casi si incontrano piuttosto la </a:t>
            </a:r>
            <a:r>
              <a:rPr lang="it-IT" dirty="0" err="1"/>
              <a:t>matrifocalità</a:t>
            </a:r>
            <a:r>
              <a:rPr lang="it-IT" dirty="0"/>
              <a:t> e le relazioni di affinità come criteri decisivi. </a:t>
            </a:r>
            <a:endParaRPr lang="it-IT" dirty="0" smtClean="0"/>
          </a:p>
          <a:p>
            <a:pPr algn="just"/>
            <a:r>
              <a:rPr lang="it-IT" dirty="0" smtClean="0"/>
              <a:t>Nella </a:t>
            </a:r>
            <a:r>
              <a:rPr lang="it-IT" dirty="0"/>
              <a:t>letteratura storico-antropologica si fa di solito una distinzione tra le “</a:t>
            </a:r>
            <a:r>
              <a:rPr lang="it-IT" u="sng" dirty="0"/>
              <a:t>regioni del grano</a:t>
            </a:r>
            <a:r>
              <a:rPr lang="it-IT" dirty="0"/>
              <a:t>” e le “</a:t>
            </a:r>
            <a:r>
              <a:rPr lang="it-IT" u="sng" dirty="0"/>
              <a:t>regioni dell’albero</a:t>
            </a:r>
            <a:r>
              <a:rPr lang="it-IT" dirty="0"/>
              <a:t>”, connettendo le forme familiari ai diversi sistemi di produzione agricola. Nel primo caso (Puglia e Sicilia soprattutto), in cui prevalevano le grandi proprietà fondiarie e l’agricoltura estensiva (quindi molti braccianti senza terra), si ritrovano nuclei domestici semplici e la preminenza delle relazioni madre-figlie (le donne ereditano le case e al matrimonio prevale la regola uxorilocale) e dei gruppi di cognati. Nelle regioni dell’albero (Campania e parte della Calabria e Basilicata soprattutto), dove prevalgono la coltura intensiva di vite e alberi da frutto e la piccola proprietà contadina, prevalgono la linea maschile (solo i figli maschi ereditano le terre) e la patri-virilocalità che portano alla formazione di famiglie estese patrilineari e di quartieri di lignaggio nei villaggi.</a:t>
            </a:r>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7" name="CasellaDiTesto 6"/>
          <p:cNvSpPr txBox="1"/>
          <p:nvPr/>
        </p:nvSpPr>
        <p:spPr>
          <a:xfrm>
            <a:off x="10127673" y="3916094"/>
            <a:ext cx="2064327" cy="1384995"/>
          </a:xfrm>
          <a:prstGeom prst="rect">
            <a:avLst/>
          </a:prstGeom>
          <a:noFill/>
        </p:spPr>
        <p:txBody>
          <a:bodyPr wrap="square" rtlCol="0">
            <a:spAutoFit/>
          </a:bodyPr>
          <a:lstStyle/>
          <a:p>
            <a:r>
              <a:rPr lang="it-IT" sz="1400" dirty="0" smtClean="0"/>
              <a:t>B. Palumbo, «Casa di </a:t>
            </a:r>
            <a:r>
              <a:rPr lang="it-IT" sz="1400" dirty="0" err="1" smtClean="0"/>
              <a:t>mugliera</a:t>
            </a:r>
            <a:r>
              <a:rPr lang="it-IT" sz="1400" dirty="0" smtClean="0"/>
              <a:t>, casa di galera. </a:t>
            </a:r>
          </a:p>
          <a:p>
            <a:r>
              <a:rPr lang="it-IT" sz="1400" dirty="0" smtClean="0"/>
              <a:t>Identità, parentela e residenza nel Sannio campano», </a:t>
            </a:r>
            <a:r>
              <a:rPr lang="it-IT" sz="1400" i="1" dirty="0"/>
              <a:t> </a:t>
            </a:r>
            <a:r>
              <a:rPr lang="it-IT" sz="1400" i="1" dirty="0" smtClean="0"/>
              <a:t>La ricerca folklorica</a:t>
            </a:r>
            <a:r>
              <a:rPr lang="it-IT" sz="1400" dirty="0" smtClean="0"/>
              <a:t>, n. 25, 1992.</a:t>
            </a:r>
            <a:endParaRPr lang="it-IT" sz="1400" dirty="0"/>
          </a:p>
        </p:txBody>
      </p:sp>
    </p:spTree>
    <p:extLst>
      <p:ext uri="{BB962C8B-B14F-4D97-AF65-F5344CB8AC3E}">
        <p14:creationId xmlns:p14="http://schemas.microsoft.com/office/powerpoint/2010/main" val="36969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9711625" cy="523220"/>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Reti parentali e legami forti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131307"/>
            <a:ext cx="8249078" cy="3693319"/>
          </a:xfrm>
          <a:prstGeom prst="rect">
            <a:avLst/>
          </a:prstGeom>
          <a:noFill/>
        </p:spPr>
        <p:txBody>
          <a:bodyPr wrap="square" rtlCol="0">
            <a:spAutoFit/>
          </a:bodyPr>
          <a:lstStyle/>
          <a:p>
            <a:pPr algn="just"/>
            <a:r>
              <a:rPr lang="it-IT" dirty="0"/>
              <a:t>A proposito della famiglia e del familismo nel Sud Italia, Amalia </a:t>
            </a:r>
            <a:r>
              <a:rPr lang="it-IT" dirty="0" smtClean="0"/>
              <a:t>Signorelli, </a:t>
            </a:r>
            <a:r>
              <a:rPr lang="it-IT" dirty="0"/>
              <a:t>un’antropologa con una lunga esperienza di ricerca nel Mezzogiorno, sostiene infatti che “l’istituzione sociale caratteristica del </a:t>
            </a:r>
            <a:r>
              <a:rPr lang="it-IT" u="sng" dirty="0"/>
              <a:t>familismo</a:t>
            </a:r>
            <a:r>
              <a:rPr lang="it-IT" dirty="0"/>
              <a:t> […] non è la famiglia nucleare. Ciò che è davvero caratteristico, la rete di relazioni che supporta e rende possibile il familismo come ethos, </a:t>
            </a:r>
            <a:r>
              <a:rPr lang="it-IT" u="sng" dirty="0"/>
              <a:t>è l’insieme dei legami che connettono la famiglia nucleare a tre altre reti di relazioni: la parentela, il vicinato e la parentela spirituale</a:t>
            </a:r>
            <a:r>
              <a:rPr lang="it-IT" u="sng" dirty="0" smtClean="0"/>
              <a:t>”</a:t>
            </a:r>
            <a:r>
              <a:rPr lang="it-IT" dirty="0" smtClean="0"/>
              <a:t>.</a:t>
            </a:r>
          </a:p>
          <a:p>
            <a:pPr algn="just"/>
            <a:endParaRPr lang="it-IT" dirty="0"/>
          </a:p>
          <a:p>
            <a:pPr algn="just"/>
            <a:r>
              <a:rPr lang="it-IT" dirty="0"/>
              <a:t>In una serie di studi storici e antropologici, che mirano ad andare oltre la dicotomia tra famiglia nucleare e famiglie complesse e a rappresentare una realtà più sfumata e fluida, la famiglia viene inserita in una </a:t>
            </a:r>
            <a:r>
              <a:rPr lang="it-IT" u="sng" dirty="0"/>
              <a:t>rete più ampia di relazioni di parentela, affinità e vicinato</a:t>
            </a:r>
            <a:r>
              <a:rPr lang="it-IT" dirty="0"/>
              <a:t>, e considerata come incastonata in reticoli di relazioni sociali più estesi. Questa </a:t>
            </a:r>
            <a:r>
              <a:rPr lang="it-IT" u="sng" dirty="0"/>
              <a:t>rete di “legami forti”</a:t>
            </a:r>
            <a:r>
              <a:rPr lang="it-IT" dirty="0"/>
              <a:t>, al cui centro ritroviamo la famiglia, può assumere forme diverse in contesti diversi. </a:t>
            </a:r>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7" name="CasellaDiTesto 6"/>
          <p:cNvSpPr txBox="1"/>
          <p:nvPr/>
        </p:nvSpPr>
        <p:spPr>
          <a:xfrm>
            <a:off x="8860463" y="2959916"/>
            <a:ext cx="3117272" cy="2462213"/>
          </a:xfrm>
          <a:prstGeom prst="rect">
            <a:avLst/>
          </a:prstGeom>
          <a:noFill/>
        </p:spPr>
        <p:txBody>
          <a:bodyPr wrap="square" rtlCol="0">
            <a:spAutoFit/>
          </a:bodyPr>
          <a:lstStyle/>
          <a:p>
            <a:r>
              <a:rPr lang="it-IT" sz="1400" dirty="0" smtClean="0"/>
              <a:t>A, Signorelli, «Famiglia e familismo: un sistema collaudato di protezione», </a:t>
            </a:r>
            <a:r>
              <a:rPr lang="it-IT" sz="1400" i="1" dirty="0" err="1" smtClean="0"/>
              <a:t>Parolechiave</a:t>
            </a:r>
            <a:r>
              <a:rPr lang="it-IT" sz="1400" dirty="0" smtClean="0"/>
              <a:t>, n. 22-24, 2000.</a:t>
            </a:r>
          </a:p>
          <a:p>
            <a:endParaRPr lang="it-IT" sz="1400" dirty="0" smtClean="0"/>
          </a:p>
          <a:p>
            <a:r>
              <a:rPr lang="it-IT" sz="1400" dirty="0" smtClean="0"/>
              <a:t>C</a:t>
            </a:r>
            <a:r>
              <a:rPr lang="it-IT" sz="1400" dirty="0"/>
              <a:t>. Capello e N. </a:t>
            </a:r>
            <a:r>
              <a:rPr lang="it-IT" sz="1400" dirty="0" err="1"/>
              <a:t>Colclough</a:t>
            </a:r>
            <a:r>
              <a:rPr lang="it-IT" sz="1400" dirty="0"/>
              <a:t>, “A moral </a:t>
            </a:r>
            <a:r>
              <a:rPr lang="it-IT" sz="1400" dirty="0" err="1"/>
              <a:t>familism</a:t>
            </a:r>
            <a:r>
              <a:rPr lang="it-IT" sz="1400" dirty="0"/>
              <a:t>? </a:t>
            </a:r>
            <a:r>
              <a:rPr lang="en-GB" sz="1400" dirty="0"/>
              <a:t>Family clusters, neighbourhood and social welfare in a south Italian community” in P. Heady &amp; P. Schweitzer (a </a:t>
            </a:r>
            <a:r>
              <a:rPr lang="en-GB" sz="1400" dirty="0" err="1"/>
              <a:t>cura</a:t>
            </a:r>
            <a:r>
              <a:rPr lang="en-GB" sz="1400" dirty="0"/>
              <a:t> di), </a:t>
            </a:r>
            <a:r>
              <a:rPr lang="en-GB" sz="1400" i="1" dirty="0"/>
              <a:t>Family, Kinship and State in contemporary Europe</a:t>
            </a:r>
            <a:r>
              <a:rPr lang="en-GB" sz="1400" dirty="0"/>
              <a:t>, Frankfurt, Campus </a:t>
            </a:r>
            <a:r>
              <a:rPr lang="en-GB" sz="1400" dirty="0" err="1"/>
              <a:t>Verlag</a:t>
            </a:r>
            <a:r>
              <a:rPr lang="en-GB" sz="1400" dirty="0"/>
              <a:t>, 2010</a:t>
            </a:r>
            <a:endParaRPr lang="it-IT" sz="1400" dirty="0"/>
          </a:p>
        </p:txBody>
      </p:sp>
    </p:spTree>
    <p:extLst>
      <p:ext uri="{BB962C8B-B14F-4D97-AF65-F5344CB8AC3E}">
        <p14:creationId xmlns:p14="http://schemas.microsoft.com/office/powerpoint/2010/main" val="7680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9850582"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  Il caso di Tramonti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90837" y="5727452"/>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197667" y="6036957"/>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29697" y="854307"/>
            <a:ext cx="7417805" cy="4801314"/>
          </a:xfrm>
          <a:prstGeom prst="rect">
            <a:avLst/>
          </a:prstGeom>
          <a:noFill/>
        </p:spPr>
        <p:txBody>
          <a:bodyPr wrap="square" rtlCol="0">
            <a:spAutoFit/>
          </a:bodyPr>
          <a:lstStyle/>
          <a:p>
            <a:pPr algn="just"/>
            <a:r>
              <a:rPr lang="it-IT" dirty="0" smtClean="0"/>
              <a:t>Carlo Capello </a:t>
            </a:r>
            <a:r>
              <a:rPr lang="it-IT" dirty="0"/>
              <a:t>analizza il sistema del </a:t>
            </a:r>
            <a:r>
              <a:rPr lang="it-IT" i="1" dirty="0" err="1"/>
              <a:t>cagnaiuto</a:t>
            </a:r>
            <a:r>
              <a:rPr lang="it-IT" dirty="0"/>
              <a:t> a Tramonti, un paese in provincia di Salerno, dove una dozzina di anni fa ha svolto la sua ricerca. Questo modo, assai diffuso in passato, di scambiarsi giornate di lavoro in occasione del raccolto e della vendemmia tra parenti, vicini e amici, è un’ottima </a:t>
            </a:r>
            <a:r>
              <a:rPr lang="it-IT" dirty="0" smtClean="0"/>
              <a:t>illustrazione del familismo, dell’importanza </a:t>
            </a:r>
            <a:r>
              <a:rPr lang="it-IT" dirty="0" err="1" smtClean="0"/>
              <a:t>cioé</a:t>
            </a:r>
            <a:r>
              <a:rPr lang="it-IT" dirty="0" smtClean="0"/>
              <a:t> </a:t>
            </a:r>
            <a:r>
              <a:rPr lang="it-IT" dirty="0"/>
              <a:t>della famiglia e della rete di relazioni in cui è inserita. Capello utilizza l’espressione </a:t>
            </a:r>
            <a:r>
              <a:rPr lang="it-IT" u="sng" dirty="0"/>
              <a:t>famiglia-entourage</a:t>
            </a:r>
            <a:r>
              <a:rPr lang="it-IT" dirty="0"/>
              <a:t> per indicarne la natura composita, che si estende oltre i legami bilaterali e che rimane al centro di un intenso flusso di scambio di beni e di sostegno</a:t>
            </a:r>
            <a:r>
              <a:rPr lang="it-IT" dirty="0" smtClean="0"/>
              <a:t>.</a:t>
            </a:r>
          </a:p>
          <a:p>
            <a:pPr algn="just"/>
            <a:endParaRPr lang="it-IT" dirty="0"/>
          </a:p>
          <a:p>
            <a:pPr algn="just"/>
            <a:r>
              <a:rPr lang="it-IT" dirty="0"/>
              <a:t>A Tramonti rimane infatti traccia di una passata organizzazione in quartieri di lignaggio nella prossimità residenziale tra parenti, che tuttavia oggi non sono solo gli agnati (membri di un gruppo di discendenza patrilineare) ma un raggruppamento più ampio di parenti consanguinei e affini. Si sovrappongono così legami di parentela e di vicinato, moltiplicando le possibilità di aiuto e di sostegno reciproco nelle situazioni quotidiane, in una relazione di reciprocità generalizzata. </a:t>
            </a:r>
          </a:p>
        </p:txBody>
      </p:sp>
      <p:sp>
        <p:nvSpPr>
          <p:cNvPr id="2" name="Segnaposto piè di pagina 1"/>
          <p:cNvSpPr>
            <a:spLocks noGrp="1"/>
          </p:cNvSpPr>
          <p:nvPr>
            <p:ph type="ftr" sz="quarter" idx="11"/>
          </p:nvPr>
        </p:nvSpPr>
        <p:spPr/>
        <p:txBody>
          <a:bodyPr/>
          <a:lstStyle/>
          <a:p>
            <a:r>
              <a:rPr lang="it-IT" smtClean="0"/>
              <a:t>Antropologia del Mediterraneo</a:t>
            </a:r>
            <a:endParaRPr lang="it-IT"/>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502" y="1265071"/>
            <a:ext cx="4320000" cy="178878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502" y="3151983"/>
            <a:ext cx="4140000" cy="2308338"/>
          </a:xfrm>
          <a:prstGeom prst="rect">
            <a:avLst/>
          </a:prstGeom>
        </p:spPr>
      </p:pic>
    </p:spTree>
    <p:extLst>
      <p:ext uri="{BB962C8B-B14F-4D97-AF65-F5344CB8AC3E}">
        <p14:creationId xmlns:p14="http://schemas.microsoft.com/office/powerpoint/2010/main" val="8861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4" name="CasellaDiTesto 3"/>
          <p:cNvSpPr txBox="1"/>
          <p:nvPr/>
        </p:nvSpPr>
        <p:spPr>
          <a:xfrm>
            <a:off x="277091" y="5888182"/>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7091" y="471055"/>
            <a:ext cx="9491701"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Il familismo come sistema di protezione e sicurezza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277091" y="1208452"/>
            <a:ext cx="8742218" cy="3970318"/>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rPr>
              <a:t>“Il </a:t>
            </a:r>
            <a:r>
              <a:rPr lang="it-IT" b="1" dirty="0">
                <a:latin typeface="Arial" panose="020B0604020202020204" pitchFamily="34" charset="0"/>
                <a:ea typeface="Times New Roman" panose="02020603050405020304" pitchFamily="18" charset="0"/>
              </a:rPr>
              <a:t>familismo</a:t>
            </a:r>
            <a:r>
              <a:rPr lang="it-IT" dirty="0">
                <a:latin typeface="Arial" panose="020B0604020202020204" pitchFamily="34" charset="0"/>
                <a:ea typeface="Times New Roman" panose="02020603050405020304" pitchFamily="18" charset="0"/>
              </a:rPr>
              <a:t> non è dunque chiusura monadica su di sé delle famiglie, né tanto meno può essere visto come la causa della presunta mancanza di spirito civico del Meridione, o della sua arretratezza economica; piuttosto la famiglia e gli altri legami forti come la parentela e il vicinato costituiscono un </a:t>
            </a:r>
            <a:r>
              <a:rPr lang="it-IT" b="1" dirty="0">
                <a:latin typeface="Arial" panose="020B0604020202020204" pitchFamily="34" charset="0"/>
                <a:ea typeface="Times New Roman" panose="02020603050405020304" pitchFamily="18" charset="0"/>
              </a:rPr>
              <a:t>sistema di protezione </a:t>
            </a:r>
            <a:r>
              <a:rPr lang="it-IT" dirty="0">
                <a:latin typeface="Arial" panose="020B0604020202020204" pitchFamily="34" charset="0"/>
                <a:ea typeface="Times New Roman" panose="02020603050405020304" pitchFamily="18" charset="0"/>
              </a:rPr>
              <a:t>collaudato, radicato nel tempo, di fronte all’insicurezza sociale, economica e politica. </a:t>
            </a:r>
            <a:endParaRPr lang="it-IT" dirty="0" smtClean="0">
              <a:latin typeface="Arial" panose="020B0604020202020204" pitchFamily="34" charset="0"/>
              <a:ea typeface="Times New Roman" panose="02020603050405020304" pitchFamily="18" charset="0"/>
            </a:endParaRPr>
          </a:p>
          <a:p>
            <a:pPr algn="just">
              <a:spcAft>
                <a:spcPts val="0"/>
              </a:spcAft>
            </a:pPr>
            <a:endParaRPr lang="it-IT" dirty="0">
              <a:latin typeface="Arial" panose="020B0604020202020204" pitchFamily="34" charset="0"/>
              <a:ea typeface="Times New Roman" panose="02020603050405020304" pitchFamily="18" charset="0"/>
            </a:endParaRPr>
          </a:p>
          <a:p>
            <a:pPr algn="just">
              <a:spcAft>
                <a:spcPts val="0"/>
              </a:spcAft>
            </a:pPr>
            <a:r>
              <a:rPr lang="it-IT" dirty="0" smtClean="0">
                <a:latin typeface="Arial" panose="020B0604020202020204" pitchFamily="34" charset="0"/>
                <a:ea typeface="Times New Roman" panose="02020603050405020304" pitchFamily="18" charset="0"/>
              </a:rPr>
              <a:t>In </a:t>
            </a:r>
            <a:r>
              <a:rPr lang="it-IT" dirty="0">
                <a:latin typeface="Arial" panose="020B0604020202020204" pitchFamily="34" charset="0"/>
                <a:ea typeface="Times New Roman" panose="02020603050405020304" pitchFamily="18" charset="0"/>
              </a:rPr>
              <a:t>altre parole, come ha sottolineato Gabriella </a:t>
            </a:r>
            <a:r>
              <a:rPr lang="it-IT" dirty="0" err="1">
                <a:latin typeface="Arial" panose="020B0604020202020204" pitchFamily="34" charset="0"/>
                <a:ea typeface="Times New Roman" panose="02020603050405020304" pitchFamily="18" charset="0"/>
              </a:rPr>
              <a:t>Gribaudi</a:t>
            </a:r>
            <a:r>
              <a:rPr lang="it-IT" dirty="0">
                <a:latin typeface="Arial" panose="020B0604020202020204" pitchFamily="34" charset="0"/>
                <a:ea typeface="Times New Roman" panose="02020603050405020304" pitchFamily="18" charset="0"/>
              </a:rPr>
              <a:t> nella sua critica alla riproposizione delle tesi </a:t>
            </a:r>
            <a:r>
              <a:rPr lang="it-IT" dirty="0" err="1">
                <a:latin typeface="Arial" panose="020B0604020202020204" pitchFamily="34" charset="0"/>
                <a:ea typeface="Times New Roman" panose="02020603050405020304" pitchFamily="18" charset="0"/>
              </a:rPr>
              <a:t>banfieldiane</a:t>
            </a:r>
            <a:r>
              <a:rPr lang="it-IT" dirty="0">
                <a:latin typeface="Arial" panose="020B0604020202020204" pitchFamily="34" charset="0"/>
                <a:ea typeface="Times New Roman" panose="02020603050405020304" pitchFamily="18" charset="0"/>
              </a:rPr>
              <a:t>, la famiglia nel Sud non fa che riempire spazi lasciati scoperti dalle istituzioni e dalla stessa società civile. […]  </a:t>
            </a:r>
            <a:endParaRPr lang="it-IT" sz="1200" dirty="0">
              <a:latin typeface="Times New Roman" panose="02020603050405020304" pitchFamily="18" charset="0"/>
              <a:ea typeface="Times New Roman" panose="02020603050405020304" pitchFamily="18" charset="0"/>
            </a:endParaRPr>
          </a:p>
          <a:p>
            <a:pPr algn="just">
              <a:spcAft>
                <a:spcPts val="0"/>
              </a:spcAft>
            </a:pPr>
            <a:endParaRPr lang="it-IT" dirty="0" smtClean="0">
              <a:latin typeface="Arial" panose="020B0604020202020204" pitchFamily="34" charset="0"/>
              <a:ea typeface="Times New Roman" panose="02020603050405020304" pitchFamily="18" charset="0"/>
            </a:endParaRPr>
          </a:p>
          <a:p>
            <a:pPr algn="just">
              <a:spcAft>
                <a:spcPts val="0"/>
              </a:spcAft>
            </a:pPr>
            <a:r>
              <a:rPr lang="it-IT" dirty="0" smtClean="0">
                <a:latin typeface="Arial" panose="020B0604020202020204" pitchFamily="34" charset="0"/>
                <a:ea typeface="Times New Roman" panose="02020603050405020304" pitchFamily="18" charset="0"/>
              </a:rPr>
              <a:t>Ciò </a:t>
            </a:r>
            <a:r>
              <a:rPr lang="it-IT" dirty="0">
                <a:latin typeface="Arial" panose="020B0604020202020204" pitchFamily="34" charset="0"/>
                <a:ea typeface="Times New Roman" panose="02020603050405020304" pitchFamily="18" charset="0"/>
              </a:rPr>
              <a:t>che accomuna le diverse forme assunte dai legami forti, nei contesti rurali come in quelli urbani, è il loro ruolo di protezione e di sicurezza, che si fonda sui principi di </a:t>
            </a:r>
            <a:r>
              <a:rPr lang="it-IT" u="sng" dirty="0">
                <a:latin typeface="Arial" panose="020B0604020202020204" pitchFamily="34" charset="0"/>
                <a:ea typeface="Times New Roman" panose="02020603050405020304" pitchFamily="18" charset="0"/>
              </a:rPr>
              <a:t>reciprocità, solidarietà e rispetto</a:t>
            </a:r>
            <a:r>
              <a:rPr lang="it-IT" dirty="0">
                <a:latin typeface="Arial" panose="020B0604020202020204" pitchFamily="34" charset="0"/>
                <a:ea typeface="Times New Roman" panose="02020603050405020304" pitchFamily="18" charset="0"/>
              </a:rPr>
              <a:t> cui i rapporti tra familiari, parenti, vicini e amici dovrebbero conformarsi. […]</a:t>
            </a:r>
            <a:endParaRPr lang="it-IT" sz="1200" dirty="0">
              <a:effectLst/>
              <a:latin typeface="Times New Roman" panose="02020603050405020304" pitchFamily="18" charset="0"/>
              <a:ea typeface="Times New Roman" panose="02020603050405020304" pitchFamily="18" charset="0"/>
            </a:endParaRPr>
          </a:p>
        </p:txBody>
      </p:sp>
      <p:sp>
        <p:nvSpPr>
          <p:cNvPr id="7" name="CasellaDiTesto 6"/>
          <p:cNvSpPr txBox="1"/>
          <p:nvPr/>
        </p:nvSpPr>
        <p:spPr>
          <a:xfrm>
            <a:off x="9393382" y="2995082"/>
            <a:ext cx="2798618" cy="2893100"/>
          </a:xfrm>
          <a:prstGeom prst="rect">
            <a:avLst/>
          </a:prstGeom>
          <a:noFill/>
        </p:spPr>
        <p:txBody>
          <a:bodyPr wrap="square" rtlCol="0">
            <a:spAutoFit/>
          </a:bodyPr>
          <a:lstStyle/>
          <a:p>
            <a:r>
              <a:rPr lang="it-IT" sz="1400" dirty="0" smtClean="0"/>
              <a:t>G. </a:t>
            </a:r>
            <a:r>
              <a:rPr lang="it-IT" sz="1400" dirty="0" err="1" smtClean="0"/>
              <a:t>Gribaudi</a:t>
            </a:r>
            <a:r>
              <a:rPr lang="it-IT" sz="1400" dirty="0" smtClean="0"/>
              <a:t>, «Il paradigma del ‘familismo amorale’», in P. Macry e A. Massafra (a cura di), </a:t>
            </a:r>
            <a:r>
              <a:rPr lang="it-IT" sz="1400" i="1" dirty="0" smtClean="0"/>
              <a:t>Tra storia e storiografia, </a:t>
            </a:r>
            <a:r>
              <a:rPr lang="it-IT" sz="1400" dirty="0" smtClean="0"/>
              <a:t>Bologna, il Mulino, 1994.</a:t>
            </a:r>
          </a:p>
          <a:p>
            <a:r>
              <a:rPr lang="it-IT" sz="1400" dirty="0"/>
              <a:t>C. Capello, “Nella terra dei legami forti. Famiglia e parentela a Tramonti e nel Sud d’Italia” in A. Rosina e P.P. </a:t>
            </a:r>
            <a:r>
              <a:rPr lang="it-IT" sz="1400" dirty="0" err="1"/>
              <a:t>Viazzo</a:t>
            </a:r>
            <a:r>
              <a:rPr lang="it-IT" sz="1400" dirty="0"/>
              <a:t> (a cura di), </a:t>
            </a:r>
            <a:r>
              <a:rPr lang="it-IT" sz="1400" i="1" dirty="0"/>
              <a:t>Famiglia e relazioni intergenerazionali</a:t>
            </a:r>
            <a:r>
              <a:rPr lang="it-IT" sz="1400" dirty="0"/>
              <a:t>, Forum Editore, Udine, 2008.</a:t>
            </a:r>
            <a:endParaRPr lang="it-IT" sz="1400" b="1" dirty="0"/>
          </a:p>
          <a:p>
            <a:endParaRPr lang="it-IT" sz="1400" dirty="0"/>
          </a:p>
        </p:txBody>
      </p:sp>
    </p:spTree>
    <p:extLst>
      <p:ext uri="{BB962C8B-B14F-4D97-AF65-F5344CB8AC3E}">
        <p14:creationId xmlns:p14="http://schemas.microsoft.com/office/powerpoint/2010/main" val="54135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332509" y="1430125"/>
            <a:ext cx="9171709" cy="3970318"/>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rPr>
              <a:t>Le tesi di </a:t>
            </a:r>
            <a:r>
              <a:rPr lang="it-IT" dirty="0" err="1">
                <a:latin typeface="Arial" panose="020B0604020202020204" pitchFamily="34" charset="0"/>
                <a:ea typeface="Times New Roman" panose="02020603050405020304" pitchFamily="18" charset="0"/>
              </a:rPr>
              <a:t>Banfield</a:t>
            </a:r>
            <a:r>
              <a:rPr lang="it-IT" dirty="0">
                <a:latin typeface="Arial" panose="020B0604020202020204" pitchFamily="34" charset="0"/>
                <a:ea typeface="Times New Roman" panose="02020603050405020304" pitchFamily="18" charset="0"/>
              </a:rPr>
              <a:t> sul familismo amorale non sembrano trovare forte riscontro. E’ vero che la famiglia ha una posizione cardine nel sistema dei valori del Sud, e che i legami forti tra familiari e parenti strutturano lo spazio sociale locale, ma questo è piuttosto una conseguenza delle difficoltà economiche e politiche. </a:t>
            </a:r>
            <a:endParaRPr lang="it-IT" dirty="0" smtClean="0">
              <a:latin typeface="Arial" panose="020B0604020202020204" pitchFamily="34" charset="0"/>
              <a:ea typeface="Times New Roman" panose="02020603050405020304" pitchFamily="18" charset="0"/>
            </a:endParaRPr>
          </a:p>
          <a:p>
            <a:pPr algn="just">
              <a:spcAft>
                <a:spcPts val="0"/>
              </a:spcAft>
            </a:pPr>
            <a:endParaRPr lang="it-IT" dirty="0" smtClean="0">
              <a:latin typeface="Arial" panose="020B0604020202020204" pitchFamily="34" charset="0"/>
              <a:ea typeface="Times New Roman" panose="02020603050405020304" pitchFamily="18" charset="0"/>
            </a:endParaRPr>
          </a:p>
          <a:p>
            <a:pPr algn="just">
              <a:spcAft>
                <a:spcPts val="0"/>
              </a:spcAft>
            </a:pPr>
            <a:r>
              <a:rPr lang="it-IT" dirty="0" smtClean="0">
                <a:latin typeface="Arial" panose="020B0604020202020204" pitchFamily="34" charset="0"/>
                <a:ea typeface="Times New Roman" panose="02020603050405020304" pitchFamily="18" charset="0"/>
              </a:rPr>
              <a:t>In </a:t>
            </a:r>
            <a:r>
              <a:rPr lang="it-IT" dirty="0">
                <a:latin typeface="Arial" panose="020B0604020202020204" pitchFamily="34" charset="0"/>
                <a:ea typeface="Times New Roman" panose="02020603050405020304" pitchFamily="18" charset="0"/>
              </a:rPr>
              <a:t>una realtà segnata da insicurezza economica, sottooccupazione e disoccupazione, e in cui lo stato si limita a fornire sussidi per la famiglia e poco altro, le famiglie si pongono come </a:t>
            </a:r>
            <a:r>
              <a:rPr lang="it-IT" u="sng" dirty="0">
                <a:latin typeface="Arial" panose="020B0604020202020204" pitchFamily="34" charset="0"/>
                <a:ea typeface="Times New Roman" panose="02020603050405020304" pitchFamily="18" charset="0"/>
              </a:rPr>
              <a:t>le sole </a:t>
            </a:r>
            <a:r>
              <a:rPr lang="it-IT" u="sng" dirty="0" err="1">
                <a:latin typeface="Arial" panose="020B0604020202020204" pitchFamily="34" charset="0"/>
                <a:ea typeface="Times New Roman" panose="02020603050405020304" pitchFamily="18" charset="0"/>
              </a:rPr>
              <a:t>redistributrici</a:t>
            </a:r>
            <a:r>
              <a:rPr lang="it-IT" u="sng" dirty="0">
                <a:latin typeface="Arial" panose="020B0604020202020204" pitchFamily="34" charset="0"/>
                <a:ea typeface="Times New Roman" panose="02020603050405020304" pitchFamily="18" charset="0"/>
              </a:rPr>
              <a:t> </a:t>
            </a:r>
            <a:r>
              <a:rPr lang="it-IT" dirty="0">
                <a:latin typeface="Arial" panose="020B0604020202020204" pitchFamily="34" charset="0"/>
                <a:ea typeface="Times New Roman" panose="02020603050405020304" pitchFamily="18" charset="0"/>
              </a:rPr>
              <a:t>di reddito e fornitrici di sostegno.” </a:t>
            </a:r>
            <a:endParaRPr lang="it-IT" sz="1200" dirty="0">
              <a:latin typeface="Times New Roman" panose="02020603050405020304" pitchFamily="18" charset="0"/>
              <a:ea typeface="Times New Roman" panose="02020603050405020304" pitchFamily="18" charset="0"/>
            </a:endParaRPr>
          </a:p>
          <a:p>
            <a:pPr algn="just"/>
            <a:endParaRPr lang="it-IT" dirty="0" smtClean="0">
              <a:latin typeface="Arial" panose="020B0604020202020204" pitchFamily="34" charset="0"/>
              <a:ea typeface="Times New Roman" panose="02020603050405020304" pitchFamily="18" charset="0"/>
            </a:endParaRPr>
          </a:p>
          <a:p>
            <a:pPr algn="just"/>
            <a:r>
              <a:rPr lang="it-IT" dirty="0" smtClean="0">
                <a:latin typeface="Arial" panose="020B0604020202020204" pitchFamily="34" charset="0"/>
                <a:ea typeface="Times New Roman" panose="02020603050405020304" pitchFamily="18" charset="0"/>
              </a:rPr>
              <a:t>Se </a:t>
            </a:r>
            <a:r>
              <a:rPr lang="it-IT" dirty="0">
                <a:latin typeface="Arial" panose="020B0604020202020204" pitchFamily="34" charset="0"/>
                <a:ea typeface="Times New Roman" panose="02020603050405020304" pitchFamily="18" charset="0"/>
              </a:rPr>
              <a:t>di familismo, nel senso della centralità dei legami familiari, si può parlare in riferimento all’intera realtà italiana, come diversi autori hanno proposto di fare, ciò che distingue il </a:t>
            </a:r>
            <a:r>
              <a:rPr lang="it-IT" u="sng" dirty="0">
                <a:latin typeface="Arial" panose="020B0604020202020204" pitchFamily="34" charset="0"/>
                <a:ea typeface="Times New Roman" panose="02020603050405020304" pitchFamily="18" charset="0"/>
              </a:rPr>
              <a:t>Meridione</a:t>
            </a:r>
            <a:r>
              <a:rPr lang="it-IT" dirty="0">
                <a:latin typeface="Arial" panose="020B0604020202020204" pitchFamily="34" charset="0"/>
                <a:ea typeface="Times New Roman" panose="02020603050405020304" pitchFamily="18" charset="0"/>
              </a:rPr>
              <a:t> è semmai “l</a:t>
            </a:r>
            <a:r>
              <a:rPr lang="it-IT" u="sng" dirty="0">
                <a:latin typeface="Arial" panose="020B0604020202020204" pitchFamily="34" charset="0"/>
                <a:ea typeface="Times New Roman" panose="02020603050405020304" pitchFamily="18" charset="0"/>
              </a:rPr>
              <a:t>’indispensabilità</a:t>
            </a:r>
            <a:r>
              <a:rPr lang="it-IT" dirty="0">
                <a:latin typeface="Arial" panose="020B0604020202020204" pitchFamily="34" charset="0"/>
                <a:ea typeface="Times New Roman" panose="02020603050405020304" pitchFamily="18" charset="0"/>
              </a:rPr>
              <a:t> delle funzioni di sostegno e di sicurezza fornite dalle reti familiari, per via dell’assenza o della scarsa efficacia delle istituzioni statali</a:t>
            </a:r>
            <a:r>
              <a:rPr lang="it-IT" dirty="0" smtClean="0">
                <a:latin typeface="Arial" panose="020B0604020202020204" pitchFamily="34" charset="0"/>
                <a:ea typeface="Times New Roman" panose="02020603050405020304" pitchFamily="18" charset="0"/>
              </a:rPr>
              <a:t>”. </a:t>
            </a:r>
            <a:endParaRPr lang="it-IT" dirty="0"/>
          </a:p>
        </p:txBody>
      </p:sp>
      <p:sp>
        <p:nvSpPr>
          <p:cNvPr id="4" name="CasellaDiTesto 3"/>
          <p:cNvSpPr txBox="1"/>
          <p:nvPr/>
        </p:nvSpPr>
        <p:spPr>
          <a:xfrm>
            <a:off x="332509" y="443345"/>
            <a:ext cx="9171709"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Il familismo come conseguenza e non come causa dei problemi economici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32509" y="5929745"/>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097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0" y="5788666"/>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180109" y="986871"/>
            <a:ext cx="8229600" cy="4708981"/>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rPr>
              <a:t>Le considerazioni che </a:t>
            </a:r>
            <a:r>
              <a:rPr lang="it-IT" u="sng" dirty="0">
                <a:latin typeface="Arial" panose="020B0604020202020204" pitchFamily="34" charset="0"/>
                <a:ea typeface="Times New Roman" panose="02020603050405020304" pitchFamily="18" charset="0"/>
              </a:rPr>
              <a:t>Diane </a:t>
            </a:r>
            <a:r>
              <a:rPr lang="it-IT" u="sng" dirty="0" err="1">
                <a:latin typeface="Arial" panose="020B0604020202020204" pitchFamily="34" charset="0"/>
                <a:ea typeface="Times New Roman" panose="02020603050405020304" pitchFamily="18" charset="0"/>
              </a:rPr>
              <a:t>Singerman</a:t>
            </a:r>
            <a:r>
              <a:rPr lang="it-IT" dirty="0">
                <a:latin typeface="Arial" panose="020B0604020202020204" pitchFamily="34" charset="0"/>
                <a:ea typeface="Times New Roman" panose="02020603050405020304" pitchFamily="18" charset="0"/>
              </a:rPr>
              <a:t> (1995) fa sull’ethos familiare nei </a:t>
            </a:r>
            <a:r>
              <a:rPr lang="it-IT" u="sng" dirty="0">
                <a:latin typeface="Arial" panose="020B0604020202020204" pitchFamily="34" charset="0"/>
                <a:ea typeface="Times New Roman" panose="02020603050405020304" pitchFamily="18" charset="0"/>
              </a:rPr>
              <a:t>quartieri popolari del Cairo</a:t>
            </a:r>
            <a:r>
              <a:rPr lang="it-IT" dirty="0">
                <a:latin typeface="Arial" panose="020B0604020202020204" pitchFamily="34" charset="0"/>
                <a:ea typeface="Times New Roman" panose="02020603050405020304" pitchFamily="18" charset="0"/>
              </a:rPr>
              <a:t> a fine anni Ottanta sono utili per continuare l’esplorazione degli universi parentali sulla sponda meridionale del Mediterraneo e per provare a riflettere sul familismo nella più ampia cornice mediterranea. </a:t>
            </a:r>
            <a:endParaRPr lang="it-IT" dirty="0" smtClean="0">
              <a:latin typeface="Arial" panose="020B0604020202020204" pitchFamily="34" charset="0"/>
              <a:ea typeface="Times New Roman" panose="02020603050405020304" pitchFamily="18" charset="0"/>
            </a:endParaRPr>
          </a:p>
          <a:p>
            <a:pPr algn="just">
              <a:spcAft>
                <a:spcPts val="0"/>
              </a:spcAft>
            </a:pPr>
            <a:endParaRPr lang="it-IT" sz="1200" dirty="0">
              <a:latin typeface="Times New Roman" panose="02020603050405020304" pitchFamily="18" charset="0"/>
              <a:ea typeface="Times New Roman" panose="02020603050405020304" pitchFamily="18" charset="0"/>
            </a:endParaRPr>
          </a:p>
          <a:p>
            <a:pPr algn="just"/>
            <a:r>
              <a:rPr lang="it-IT" dirty="0">
                <a:latin typeface="Arial" panose="020B0604020202020204" pitchFamily="34" charset="0"/>
                <a:ea typeface="Times New Roman" panose="02020603050405020304" pitchFamily="18" charset="0"/>
              </a:rPr>
              <a:t>La scelta di </a:t>
            </a:r>
            <a:r>
              <a:rPr lang="it-IT" dirty="0" err="1">
                <a:latin typeface="Arial" panose="020B0604020202020204" pitchFamily="34" charset="0"/>
                <a:ea typeface="Times New Roman" panose="02020603050405020304" pitchFamily="18" charset="0"/>
              </a:rPr>
              <a:t>Singerman</a:t>
            </a:r>
            <a:r>
              <a:rPr lang="it-IT" dirty="0">
                <a:latin typeface="Arial" panose="020B0604020202020204" pitchFamily="34" charset="0"/>
                <a:ea typeface="Times New Roman" panose="02020603050405020304" pitchFamily="18" charset="0"/>
              </a:rPr>
              <a:t> di intraprendere una ricerca etnografica richiama il precedente di un altro politologo americano, Edward </a:t>
            </a:r>
            <a:r>
              <a:rPr lang="it-IT" dirty="0" err="1">
                <a:latin typeface="Arial" panose="020B0604020202020204" pitchFamily="34" charset="0"/>
                <a:ea typeface="Times New Roman" panose="02020603050405020304" pitchFamily="18" charset="0"/>
              </a:rPr>
              <a:t>Banfield</a:t>
            </a:r>
            <a:r>
              <a:rPr lang="it-IT" dirty="0">
                <a:latin typeface="Arial" panose="020B0604020202020204" pitchFamily="34" charset="0"/>
                <a:ea typeface="Times New Roman" panose="02020603050405020304" pitchFamily="18" charset="0"/>
              </a:rPr>
              <a:t>. </a:t>
            </a:r>
            <a:endParaRPr lang="it-IT" dirty="0" smtClean="0">
              <a:latin typeface="Arial" panose="020B0604020202020204" pitchFamily="34" charset="0"/>
              <a:ea typeface="Times New Roman" panose="02020603050405020304" pitchFamily="18" charset="0"/>
            </a:endParaRPr>
          </a:p>
          <a:p>
            <a:pPr algn="just"/>
            <a:endParaRPr lang="it-IT" dirty="0">
              <a:latin typeface="Arial" panose="020B0604020202020204" pitchFamily="34" charset="0"/>
              <a:ea typeface="Times New Roman" panose="02020603050405020304" pitchFamily="18" charset="0"/>
            </a:endParaRPr>
          </a:p>
          <a:p>
            <a:pPr algn="just"/>
            <a:r>
              <a:rPr lang="it-IT" dirty="0" smtClean="0">
                <a:latin typeface="Arial" panose="020B0604020202020204" pitchFamily="34" charset="0"/>
                <a:ea typeface="Times New Roman" panose="02020603050405020304" pitchFamily="18" charset="0"/>
              </a:rPr>
              <a:t>L’esito </a:t>
            </a:r>
            <a:r>
              <a:rPr lang="it-IT" dirty="0">
                <a:latin typeface="Arial" panose="020B0604020202020204" pitchFamily="34" charset="0"/>
                <a:ea typeface="Times New Roman" panose="02020603050405020304" pitchFamily="18" charset="0"/>
              </a:rPr>
              <a:t>interpretativo è però assai diverso: </a:t>
            </a:r>
            <a:r>
              <a:rPr lang="it-IT" dirty="0" err="1">
                <a:latin typeface="Arial" panose="020B0604020202020204" pitchFamily="34" charset="0"/>
                <a:ea typeface="Times New Roman" panose="02020603050405020304" pitchFamily="18" charset="0"/>
              </a:rPr>
              <a:t>Singerman</a:t>
            </a:r>
            <a:r>
              <a:rPr lang="it-IT" dirty="0">
                <a:latin typeface="Arial" panose="020B0604020202020204" pitchFamily="34" charset="0"/>
                <a:ea typeface="Times New Roman" panose="02020603050405020304" pitchFamily="18" charset="0"/>
              </a:rPr>
              <a:t> infatti è piuttosto critica nei confronti di altri scienziati politici che si sono occupati di società patriarcale e di </a:t>
            </a:r>
            <a:r>
              <a:rPr lang="it-IT" u="sng" dirty="0">
                <a:latin typeface="Arial" panose="020B0604020202020204" pitchFamily="34" charset="0"/>
                <a:ea typeface="Times New Roman" panose="02020603050405020304" pitchFamily="18" charset="0"/>
              </a:rPr>
              <a:t>familismo nel mondo arabo</a:t>
            </a:r>
            <a:r>
              <a:rPr lang="it-IT" dirty="0">
                <a:latin typeface="Arial" panose="020B0604020202020204" pitchFamily="34" charset="0"/>
                <a:ea typeface="Times New Roman" panose="02020603050405020304" pitchFamily="18" charset="0"/>
              </a:rPr>
              <a:t>, trattando la famiglia e il gruppo domestico come una “scatola nera” indifferenziata, dove i comandi del padre sono eseguiti senza obiezione, una famiglia che ha poche dinamiche interne, non cambia, ed è poco influenzata dalle forze politiche e socioeconomiche esterne. La loro è una spiegazione culturalista astorica che produce un quadro distorto della famiglia patriarcale. </a:t>
            </a:r>
            <a:endParaRPr lang="it-IT" dirty="0"/>
          </a:p>
        </p:txBody>
      </p:sp>
      <p:sp>
        <p:nvSpPr>
          <p:cNvPr id="5" name="CasellaDiTesto 4"/>
          <p:cNvSpPr txBox="1"/>
          <p:nvPr/>
        </p:nvSpPr>
        <p:spPr>
          <a:xfrm>
            <a:off x="318655" y="401782"/>
            <a:ext cx="5668539" cy="523220"/>
          </a:xfrm>
          <a:prstGeom prst="rect">
            <a:avLst/>
          </a:prstGeom>
          <a:noFill/>
        </p:spPr>
        <p:txBody>
          <a:bodyPr wrap="non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Il familismo nell’Egitto urbano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539" y="1109361"/>
            <a:ext cx="2961088" cy="4464000"/>
          </a:xfrm>
          <a:prstGeom prst="rect">
            <a:avLst/>
          </a:prstGeom>
        </p:spPr>
      </p:pic>
    </p:spTree>
    <p:extLst>
      <p:ext uri="{BB962C8B-B14F-4D97-AF65-F5344CB8AC3E}">
        <p14:creationId xmlns:p14="http://schemas.microsoft.com/office/powerpoint/2010/main" val="16842885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1627</TotalTime>
  <Words>2863</Words>
  <Application>Microsoft Office PowerPoint</Application>
  <PresentationFormat>Widescreen</PresentationFormat>
  <Paragraphs>125</Paragraphs>
  <Slides>15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Calibri Light</vt:lpstr>
      <vt:lpstr>Tahoma</vt:lpstr>
      <vt:lpstr>Times New Roman</vt:lpstr>
      <vt:lpstr>Tema di Office</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paola</cp:lastModifiedBy>
  <cp:revision>102</cp:revision>
  <dcterms:created xsi:type="dcterms:W3CDTF">2019-05-28T15:53:33Z</dcterms:created>
  <dcterms:modified xsi:type="dcterms:W3CDTF">2020-10-23T17:28:03Z</dcterms:modified>
</cp:coreProperties>
</file>