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9" r:id="rId4"/>
    <p:sldId id="264" r:id="rId5"/>
    <p:sldId id="261" r:id="rId6"/>
    <p:sldId id="265" r:id="rId7"/>
    <p:sldId id="262" r:id="rId8"/>
    <p:sldId id="266" r:id="rId9"/>
    <p:sldId id="267" r:id="rId10"/>
    <p:sldId id="270" r:id="rId11"/>
    <p:sldId id="278" r:id="rId12"/>
    <p:sldId id="271" r:id="rId13"/>
    <p:sldId id="27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07" autoAdjust="0"/>
    <p:restoredTop sz="95461" autoAdjust="0"/>
  </p:normalViewPr>
  <p:slideViewPr>
    <p:cSldViewPr snapToGrid="0">
      <p:cViewPr varScale="1">
        <p:scale>
          <a:sx n="117" d="100"/>
          <a:sy n="117" d="100"/>
        </p:scale>
        <p:origin x="104" y="2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27/02/26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07654-0447-C900-670D-13591C564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415F68E-A540-7C83-59DF-BDF69DA59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66483C-F27F-F3D8-3A3F-29090014F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97CEDE5-66AF-2F53-D518-23D9E20258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967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27/02/26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27/02/26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27/02/26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886688"/>
            <a:ext cx="12192000" cy="138950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Foucault: le discipline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91" y="3660874"/>
            <a:ext cx="12182818" cy="1235509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2025/26</a:t>
            </a:r>
          </a:p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Interculturale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Schermata 2014-02-23 a 10.35.58.png">
            <a:extLst>
              <a:ext uri="{FF2B5EF4-FFF2-40B4-BE49-F238E27FC236}">
                <a16:creationId xmlns:a16="http://schemas.microsoft.com/office/drawing/2014/main" id="{EDABCDE7-2C06-4946-B396-AD529C035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608" y="6110946"/>
            <a:ext cx="1204888" cy="4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6830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discorso sullo sviluppo di Truman, 1949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DEC26E-C022-4388-B69A-B0F87C761E6D}"/>
              </a:ext>
            </a:extLst>
          </p:cNvPr>
          <p:cNvSpPr txBox="1"/>
          <p:nvPr/>
        </p:nvSpPr>
        <p:spPr>
          <a:xfrm>
            <a:off x="1170709" y="1816753"/>
            <a:ext cx="98505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“…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Fourth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must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embark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 a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bold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new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making the benefits of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scientific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advances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progress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available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the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improvement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growth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it-IT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underdeveloped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areas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… I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believe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make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available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peace-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loving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peoples the benefits of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store of technical knowledge in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order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help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them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realize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their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aspirations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a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better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life. And, in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cooperation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with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other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nations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foster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capital investment in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areas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needing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envisage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based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 the concepts of 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democratic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fair-</a:t>
            </a:r>
            <a:r>
              <a:rPr lang="it-IT" sz="2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dealing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93114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40922-F6FA-3D9E-95AF-1CF74BED1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19C7FA-A42C-D726-03AD-1A50A28E3CB5}"/>
              </a:ext>
            </a:extLst>
          </p:cNvPr>
          <p:cNvSpPr txBox="1"/>
          <p:nvPr/>
        </p:nvSpPr>
        <p:spPr>
          <a:xfrm>
            <a:off x="594748" y="64837"/>
            <a:ext cx="9235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Violenza</a:t>
            </a:r>
            <a:r>
              <a:rPr lang="en-US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32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stato</a:t>
            </a:r>
            <a:r>
              <a:rPr lang="en-US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violenza</a:t>
            </a:r>
            <a:r>
              <a:rPr lang="en-US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strutturale</a:t>
            </a:r>
            <a:r>
              <a:rPr lang="en-US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(P. Framer)</a:t>
            </a:r>
            <a:endParaRPr lang="it-IT" sz="32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74D634CA-5EF2-4618-8F83-0D464E333A70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472DB627-F329-DA88-0EA6-91238F64E54A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>
            <a:extLst>
              <a:ext uri="{FF2B5EF4-FFF2-40B4-BE49-F238E27FC236}">
                <a16:creationId xmlns:a16="http://schemas.microsoft.com/office/drawing/2014/main" id="{DD3607B5-1A7D-3054-7627-63E99FEB8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4" descr="retablo guerra .jpg">
            <a:extLst>
              <a:ext uri="{FF2B5EF4-FFF2-40B4-BE49-F238E27FC236}">
                <a16:creationId xmlns:a16="http://schemas.microsoft.com/office/drawing/2014/main" id="{4F579EF0-B7DB-F900-E52C-69D9FF44C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300" y="2601686"/>
            <a:ext cx="6265700" cy="348094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9BE94F-9C6B-E326-CF2F-C7CAF5BE9023}"/>
              </a:ext>
            </a:extLst>
          </p:cNvPr>
          <p:cNvSpPr txBox="1">
            <a:spLocks/>
          </p:cNvSpPr>
          <p:nvPr/>
        </p:nvSpPr>
        <p:spPr>
          <a:xfrm>
            <a:off x="1" y="859144"/>
            <a:ext cx="5926299" cy="51155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Paul </a:t>
            </a:r>
            <a:r>
              <a:rPr lang="it-IT" sz="15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Framer</a:t>
            </a:r>
            <a:r>
              <a:rPr lang="it-IT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it-IT" sz="1500" dirty="0"/>
              <a:t>sofferenza evitabile prodotta da strutture sociali, economiche e politiche che impediscono agli individui di soddisfare i propri bisogni fondamentali e di realizzare il proprio potenziale. Non si tratta quindi di violenza diretta (non c’è necessariamente un aggressore identificabile), ma di un </a:t>
            </a:r>
            <a:r>
              <a:rPr lang="it-IT" sz="1500" b="1" dirty="0"/>
              <a:t>ordine sociale diseguale</a:t>
            </a:r>
            <a:r>
              <a:rPr lang="it-IT" sz="1500" dirty="0"/>
              <a:t> che distribuisce in modo sistematico vulnerabilità, malattia e morte.</a:t>
            </a:r>
          </a:p>
          <a:p>
            <a:pPr>
              <a:buClr>
                <a:srgbClr val="BB1717"/>
              </a:buClr>
            </a:pPr>
            <a:r>
              <a:rPr lang="it-IT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violenza di stato </a:t>
            </a:r>
            <a:r>
              <a:rPr lang="it-IT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come insieme di pratiche che producono inclusioni differenziali nella vita  sociale, la violenza non è solo fisica, non è solo episodica, e soprattutto la sua “legittimità” è il risultato di processi storici, simbolici, coloniali: La violenza di stato come insieme di pratiche che producono inclusioni differenziali nella vita  sociale. Non è solo fisica, non è solo episodica, e soprattutto la sua “legittimità” è il risultato di processi storici, simbolici, coloniali - </a:t>
            </a:r>
            <a:r>
              <a:rPr lang="it-IT" sz="15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governamentalità</a:t>
            </a:r>
          </a:p>
          <a:p>
            <a:pPr>
              <a:buClr>
                <a:srgbClr val="BB1717"/>
              </a:buClr>
            </a:pPr>
            <a:r>
              <a:rPr lang="it-IT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 repressiva </a:t>
            </a:r>
            <a:r>
              <a:rPr lang="it-IT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diretta: esercito, polizia, carcera, tortura, repressione del dissenso… monopolio della forza – </a:t>
            </a:r>
            <a:r>
              <a:rPr lang="it-IT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 produttiva</a:t>
            </a:r>
            <a:r>
              <a:rPr lang="it-IT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disciplinare biopolitica normalizzazione, classificazione, produzione di soggettività</a:t>
            </a:r>
            <a:endParaRPr lang="it-IT" sz="1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BB1717"/>
              </a:buClr>
            </a:pPr>
            <a:r>
              <a:rPr lang="it-IT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Analizzare la violenza di Stato significa dunque interrogare il modo in cui lo Stato produce soggetti, confini, categorie e gerarchie; significa mostrare come protezione e coercizione siano inseparabili; e riconoscere che l’ordine politico moderno si fonda su una tensione permanente tra inclusione e abbandono. In questa prospettiva, la violenza non è il contrario della politica, ma uno dei suoi linguaggi fondamentali.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8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206613"/>
            <a:ext cx="936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violenza di stato come intrinseca alla sovranità moderna 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4" descr="map updown.JPG">
            <a:extLst>
              <a:ext uri="{FF2B5EF4-FFF2-40B4-BE49-F238E27FC236}">
                <a16:creationId xmlns:a16="http://schemas.microsoft.com/office/drawing/2014/main" id="{7779A149-D0D3-4F23-9C95-50809C742D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5" r="2307" b="17175"/>
          <a:stretch/>
        </p:blipFill>
        <p:spPr>
          <a:xfrm>
            <a:off x="53410" y="1905000"/>
            <a:ext cx="5827576" cy="405140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E51AD4-043C-4487-8D9C-82A039006F46}"/>
              </a:ext>
            </a:extLst>
          </p:cNvPr>
          <p:cNvSpPr txBox="1">
            <a:spLocks/>
          </p:cNvSpPr>
          <p:nvPr/>
        </p:nvSpPr>
        <p:spPr>
          <a:xfrm>
            <a:off x="5837443" y="1045030"/>
            <a:ext cx="6311014" cy="49549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B1717"/>
              </a:buClr>
            </a:pPr>
            <a:r>
              <a:rPr lang="it-IT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Arturo Escobar</a:t>
            </a:r>
            <a:r>
              <a:rPr lang="it-IT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La invenzione del Terzo Mondo: i fare e il disfare il Discorso dello sviluppo, le politiche della differenza, e persone come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problemi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risolvere</a:t>
            </a:r>
            <a:endParaRPr lang="it-IT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BB1717"/>
              </a:buClr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Giorgio Agamben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il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paradigma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sz="15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campo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diventa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spazio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cui la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legge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è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sospesa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la vita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è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ridotta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“nuda vita”,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esposta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alla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decisione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sovrana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violenza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Stato, in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questo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senso, non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è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soltanto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amministrazione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della vita, ma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potere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abbandono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decidere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chi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può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essere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escluso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dalla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protezione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giuridica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senza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ciò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appaia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 criminal</a:t>
            </a:r>
          </a:p>
          <a:p>
            <a:pPr>
              <a:buClr>
                <a:srgbClr val="BB1717"/>
              </a:buClr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Achille Mbembe</a:t>
            </a:r>
            <a:r>
              <a:rPr lang="it-IT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necropolitica,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mette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centro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gestione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della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morte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Mbembe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mostra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come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nei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contesti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coloniali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postcoloniali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dalle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piantagioni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schiaviste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ai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territori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occupati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la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sovranità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esprima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nella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creazione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“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mondi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morte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”,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spazi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cui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popolazioni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vivono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condizioni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esposizione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permanente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alla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distruzione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Qui la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violenza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non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è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episodica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strutturale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territorializzata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L’esperienza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coloniale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non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è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un’eccezione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storica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matrice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della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modernità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politica</a:t>
            </a:r>
            <a:r>
              <a:rPr lang="it-IT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>
              <a:buClr>
                <a:srgbClr val="BB1717"/>
              </a:buClr>
            </a:pPr>
            <a:r>
              <a:rPr lang="en-US" sz="1500" b="1" dirty="0"/>
              <a:t>Jean e John </a:t>
            </a:r>
            <a:r>
              <a:rPr lang="en-US" sz="1500" b="1" dirty="0" err="1"/>
              <a:t>Comaroff</a:t>
            </a:r>
            <a:r>
              <a:rPr lang="it-IT" sz="1500" dirty="0"/>
              <a:t>: </a:t>
            </a:r>
            <a:r>
              <a:rPr lang="en-US" sz="1500" dirty="0" err="1"/>
              <a:t>colonizzazione</a:t>
            </a:r>
            <a:r>
              <a:rPr lang="en-US" sz="1500" dirty="0"/>
              <a:t> della </a:t>
            </a:r>
            <a:r>
              <a:rPr lang="en-US" sz="1500" dirty="0" err="1"/>
              <a:t>coscienza</a:t>
            </a:r>
            <a:r>
              <a:rPr lang="it-IT" sz="1500" dirty="0"/>
              <a:t> </a:t>
            </a:r>
          </a:p>
          <a:p>
            <a:pPr>
              <a:buClr>
                <a:srgbClr val="BB1717"/>
              </a:buClr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Nancy Scheper-Hughes, Philippe Bourgois</a:t>
            </a:r>
            <a:r>
              <a:rPr lang="it-IT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it-IT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/>
              <a:t>la </a:t>
            </a:r>
            <a:r>
              <a:rPr lang="en-US" sz="1500" dirty="0" err="1"/>
              <a:t>violenza</a:t>
            </a:r>
            <a:r>
              <a:rPr lang="en-US" sz="1500" dirty="0"/>
              <a:t> non coincide con un </a:t>
            </a:r>
            <a:r>
              <a:rPr lang="en-US" sz="1500" dirty="0" err="1"/>
              <a:t>atto</a:t>
            </a:r>
            <a:r>
              <a:rPr lang="en-US" sz="1500" dirty="0"/>
              <a:t> </a:t>
            </a:r>
            <a:r>
              <a:rPr lang="en-US" sz="1500" dirty="0" err="1"/>
              <a:t>identificabile</a:t>
            </a:r>
            <a:r>
              <a:rPr lang="en-US" sz="1500" dirty="0"/>
              <a:t>, ma con un </a:t>
            </a:r>
            <a:r>
              <a:rPr lang="en-US" sz="1500" dirty="0" err="1"/>
              <a:t>assetto</a:t>
            </a:r>
            <a:r>
              <a:rPr lang="en-US" sz="1500" dirty="0"/>
              <a:t> </a:t>
            </a:r>
            <a:r>
              <a:rPr lang="en-US" sz="1500" dirty="0" err="1"/>
              <a:t>sistemico</a:t>
            </a:r>
            <a:r>
              <a:rPr lang="en-US" sz="1500" dirty="0"/>
              <a:t> </a:t>
            </a:r>
            <a:r>
              <a:rPr lang="en-US" sz="1500" dirty="0" err="1"/>
              <a:t>che</a:t>
            </a:r>
            <a:r>
              <a:rPr lang="en-US" sz="1500" dirty="0"/>
              <a:t> produce </a:t>
            </a:r>
            <a:r>
              <a:rPr lang="en-US" sz="1500" dirty="0" err="1"/>
              <a:t>sofferenza</a:t>
            </a:r>
            <a:r>
              <a:rPr lang="en-US" sz="1500" dirty="0"/>
              <a:t> e </a:t>
            </a:r>
            <a:r>
              <a:rPr lang="en-US" sz="1500" dirty="0" err="1"/>
              <a:t>morte</a:t>
            </a:r>
            <a:r>
              <a:rPr lang="en-US" sz="1500" dirty="0"/>
              <a:t> </a:t>
            </a:r>
            <a:r>
              <a:rPr lang="en-US" sz="1500" dirty="0" err="1"/>
              <a:t>evitabile</a:t>
            </a:r>
            <a:r>
              <a:rPr lang="en-US" sz="1500" dirty="0"/>
              <a:t>. Le </a:t>
            </a:r>
            <a:r>
              <a:rPr lang="en-US" sz="1500" dirty="0" err="1"/>
              <a:t>disuguaglianze</a:t>
            </a:r>
            <a:r>
              <a:rPr lang="en-US" sz="1500" dirty="0"/>
              <a:t> </a:t>
            </a:r>
            <a:r>
              <a:rPr lang="en-US" sz="1500" dirty="0" err="1"/>
              <a:t>sanitarie</a:t>
            </a:r>
            <a:r>
              <a:rPr lang="en-US" sz="1500" dirty="0"/>
              <a:t>, la </a:t>
            </a:r>
            <a:r>
              <a:rPr lang="en-US" sz="1500" dirty="0" err="1"/>
              <a:t>povertà</a:t>
            </a:r>
            <a:r>
              <a:rPr lang="en-US" sz="1500" dirty="0"/>
              <a:t> </a:t>
            </a:r>
            <a:r>
              <a:rPr lang="en-US" sz="1500" dirty="0" err="1"/>
              <a:t>cronica</a:t>
            </a:r>
            <a:r>
              <a:rPr lang="en-US" sz="1500" dirty="0"/>
              <a:t>, la </a:t>
            </a:r>
            <a:r>
              <a:rPr lang="en-US" sz="1500" dirty="0" err="1"/>
              <a:t>segregazione</a:t>
            </a:r>
            <a:r>
              <a:rPr lang="en-US" sz="1500" dirty="0"/>
              <a:t> </a:t>
            </a:r>
            <a:r>
              <a:rPr lang="en-US" sz="1500" dirty="0" err="1"/>
              <a:t>razziale</a:t>
            </a:r>
            <a:r>
              <a:rPr lang="en-US" sz="1500" dirty="0"/>
              <a:t> o </a:t>
            </a:r>
            <a:r>
              <a:rPr lang="en-US" sz="1500" dirty="0" err="1"/>
              <a:t>urbana</a:t>
            </a:r>
            <a:r>
              <a:rPr lang="en-US" sz="1500" dirty="0"/>
              <a:t> </a:t>
            </a:r>
            <a:r>
              <a:rPr lang="en-US" sz="1500" dirty="0" err="1"/>
              <a:t>sono</a:t>
            </a:r>
            <a:r>
              <a:rPr lang="en-US" sz="1500" dirty="0"/>
              <a:t> </a:t>
            </a:r>
            <a:r>
              <a:rPr lang="en-US" sz="1500" dirty="0" err="1"/>
              <a:t>effetti</a:t>
            </a:r>
            <a:r>
              <a:rPr lang="en-US" sz="1500" dirty="0"/>
              <a:t> di </a:t>
            </a:r>
            <a:r>
              <a:rPr lang="en-US" sz="1500" dirty="0" err="1"/>
              <a:t>strutture</a:t>
            </a:r>
            <a:r>
              <a:rPr lang="en-US" sz="1500" dirty="0"/>
              <a:t> </a:t>
            </a:r>
            <a:r>
              <a:rPr lang="en-US" sz="1500" dirty="0" err="1"/>
              <a:t>politiche</a:t>
            </a:r>
            <a:r>
              <a:rPr lang="en-US" sz="1500" dirty="0"/>
              <a:t> ed </a:t>
            </a:r>
            <a:r>
              <a:rPr lang="en-US" sz="1500" dirty="0" err="1"/>
              <a:t>economiche</a:t>
            </a:r>
            <a:r>
              <a:rPr lang="en-US" sz="1500" dirty="0"/>
              <a:t> </a:t>
            </a:r>
            <a:r>
              <a:rPr lang="en-US" sz="1500" dirty="0" err="1"/>
              <a:t>che</a:t>
            </a:r>
            <a:r>
              <a:rPr lang="en-US" sz="1500" dirty="0"/>
              <a:t> </a:t>
            </a:r>
            <a:r>
              <a:rPr lang="en-US" sz="1500" dirty="0" err="1"/>
              <a:t>distribuiscono</a:t>
            </a:r>
            <a:r>
              <a:rPr lang="en-US" sz="1500" dirty="0"/>
              <a:t> in modo </a:t>
            </a:r>
            <a:r>
              <a:rPr lang="en-US" sz="1500" dirty="0" err="1"/>
              <a:t>differenziale</a:t>
            </a:r>
            <a:r>
              <a:rPr lang="en-US" sz="1500" dirty="0"/>
              <a:t> </a:t>
            </a:r>
            <a:r>
              <a:rPr lang="en-US" sz="1500" dirty="0" err="1"/>
              <a:t>vulnerabilità</a:t>
            </a:r>
            <a:r>
              <a:rPr lang="en-US" sz="1500" dirty="0"/>
              <a:t> e </a:t>
            </a:r>
            <a:r>
              <a:rPr lang="en-US" sz="1500" dirty="0" err="1"/>
              <a:t>rischio</a:t>
            </a:r>
            <a:r>
              <a:rPr lang="it-IT" sz="1500" dirty="0"/>
              <a:t> </a:t>
            </a:r>
          </a:p>
          <a:p>
            <a:pPr>
              <a:buClr>
                <a:srgbClr val="BB1717"/>
              </a:buClr>
            </a:pP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158271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69544E3-8953-DE22-BFB9-0AD7659B7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1" y="-90475"/>
            <a:ext cx="8274082" cy="70223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6B7D18-B612-DA8E-A8DB-24516CC42956}"/>
              </a:ext>
            </a:extLst>
          </p:cNvPr>
          <p:cNvSpPr txBox="1"/>
          <p:nvPr/>
        </p:nvSpPr>
        <p:spPr>
          <a:xfrm>
            <a:off x="8268234" y="4552366"/>
            <a:ext cx="3923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power of </a:t>
            </a:r>
            <a:r>
              <a:rPr lang="it-IT" dirty="0" err="1"/>
              <a:t>violence</a:t>
            </a:r>
            <a:r>
              <a:rPr lang="it-IT" dirty="0"/>
              <a:t> in war and peace</a:t>
            </a:r>
          </a:p>
          <a:p>
            <a:r>
              <a:rPr lang="it-IT" dirty="0"/>
              <a:t>Post-</a:t>
            </a:r>
            <a:r>
              <a:rPr lang="it-IT" dirty="0" err="1"/>
              <a:t>Cold</a:t>
            </a:r>
            <a:r>
              <a:rPr lang="it-IT" dirty="0"/>
              <a:t> War </a:t>
            </a:r>
            <a:r>
              <a:rPr lang="it-IT" dirty="0" err="1"/>
              <a:t>lessons</a:t>
            </a:r>
            <a:r>
              <a:rPr lang="it-IT" dirty="0"/>
              <a:t> from El Salvador</a:t>
            </a:r>
          </a:p>
          <a:p>
            <a:r>
              <a:rPr lang="it-IT" dirty="0"/>
              <a:t>■ Philippe </a:t>
            </a:r>
            <a:r>
              <a:rPr lang="it-IT" dirty="0" err="1"/>
              <a:t>Bourgois</a:t>
            </a:r>
            <a:r>
              <a:rPr lang="it-IT" dirty="0"/>
              <a:t>, 2001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59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322337" y="143568"/>
            <a:ext cx="317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panopticon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Panopticon.jpg">
            <a:extLst>
              <a:ext uri="{FF2B5EF4-FFF2-40B4-BE49-F238E27FC236}">
                <a16:creationId xmlns:a16="http://schemas.microsoft.com/office/drawing/2014/main" id="{479A93A9-4767-42AB-BCDB-772B9C1DD7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85"/>
          <a:stretch/>
        </p:blipFill>
        <p:spPr>
          <a:xfrm>
            <a:off x="291150" y="0"/>
            <a:ext cx="5611593" cy="6040583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CDD31F9F-802A-429A-80B7-8963F57AEE64}"/>
              </a:ext>
            </a:extLst>
          </p:cNvPr>
          <p:cNvSpPr/>
          <p:nvPr/>
        </p:nvSpPr>
        <p:spPr>
          <a:xfrm>
            <a:off x="7344198" y="736760"/>
            <a:ext cx="2261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/>
              <a:t>Jeremy </a:t>
            </a:r>
            <a:r>
              <a:rPr lang="it-IT" sz="2400" i="1" dirty="0" err="1"/>
              <a:t>Bentham</a:t>
            </a:r>
            <a:endParaRPr lang="it-IT" sz="2400" b="1" i="1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DADE5F44-2D9E-4972-A7AA-2CD40537187B}"/>
              </a:ext>
            </a:extLst>
          </p:cNvPr>
          <p:cNvSpPr txBox="1"/>
          <p:nvPr/>
        </p:nvSpPr>
        <p:spPr>
          <a:xfrm>
            <a:off x="5677475" y="2025626"/>
            <a:ext cx="6161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ciascuno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posto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visto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 non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oggetto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informazione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soggetto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comunicazione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Panopticon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rende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indipendente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il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potere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colui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esercita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03BCD5FC-5F3D-4364-8D95-BB74970136E0}"/>
              </a:ext>
            </a:extLst>
          </p:cNvPr>
          <p:cNvSpPr txBox="1"/>
          <p:nvPr/>
        </p:nvSpPr>
        <p:spPr>
          <a:xfrm>
            <a:off x="5285360" y="4707914"/>
            <a:ext cx="672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“Il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corpo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umano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entra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un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ingranaggio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potere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fruga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lo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disarticola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lo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ricompone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anatomia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politica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è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anche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meccanica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potere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nascendo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(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Foucautl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1975).</a:t>
            </a:r>
          </a:p>
          <a:p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86934"/>
            <a:ext cx="8188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Rabinow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it-IT" sz="4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Foucault Reader</a:t>
            </a:r>
            <a:r>
              <a:rPr lang="it-IT" sz="4000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1984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EB5D50-FEB6-4F6F-8F7D-123AD735FCC6}"/>
              </a:ext>
            </a:extLst>
          </p:cNvPr>
          <p:cNvSpPr txBox="1">
            <a:spLocks/>
          </p:cNvSpPr>
          <p:nvPr/>
        </p:nvSpPr>
        <p:spPr>
          <a:xfrm>
            <a:off x="373510" y="2486856"/>
            <a:ext cx="6843719" cy="2389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“Foucault,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typically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refuses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answer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interested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politics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He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finds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this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both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trivial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self-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evident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Instead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he shifts the "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question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a "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question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interested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politics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?” (p. 5).</a:t>
            </a:r>
          </a:p>
        </p:txBody>
      </p:sp>
      <p:pic>
        <p:nvPicPr>
          <p:cNvPr id="2" name="Picture 1" descr="Foucault Read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28" y="1"/>
            <a:ext cx="3901772" cy="60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3032" y="340384"/>
            <a:ext cx="977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potere - individuo - assoggettamento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DCA344-75C7-41A9-8BC2-4571328C4313}"/>
              </a:ext>
            </a:extLst>
          </p:cNvPr>
          <p:cNvSpPr txBox="1">
            <a:spLocks/>
          </p:cNvSpPr>
          <p:nvPr/>
        </p:nvSpPr>
        <p:spPr>
          <a:xfrm>
            <a:off x="524741" y="1894325"/>
            <a:ext cx="11314048" cy="44853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potere diventa sotterraneo e inconscio: 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assoggettamento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che governa il nostro fare e pensare, “non è necessario fare ricorso a mezzi di forza per costringere […] alla buona condotta” (Foucault 1975), è sufficiente regolamentare. </a:t>
            </a:r>
          </a:p>
          <a:p>
            <a:pPr>
              <a:spcBef>
                <a:spcPts val="600"/>
              </a:spcBef>
              <a:buClr>
                <a:srgbClr val="BB1717"/>
              </a:buClr>
            </a:pPr>
            <a:r>
              <a:rPr lang="it-IT" sz="2400" dirty="0"/>
              <a:t>Il potere non è più “</a:t>
            </a:r>
            <a:r>
              <a:rPr lang="it-IT" sz="2400" b="1" dirty="0"/>
              <a:t>potere di vita e di morte</a:t>
            </a:r>
            <a:r>
              <a:rPr lang="it-IT" sz="2400" dirty="0"/>
              <a:t>” ma è un potere destinato a produrre delle forze, a farle crescere a ordinarle piuttosto che a bloccarle o distruggerle, non è un potere che somministra morte MA </a:t>
            </a:r>
            <a:r>
              <a:rPr lang="it-IT" sz="2400" b="1" dirty="0"/>
              <a:t>un potere che gestisce la vita</a:t>
            </a:r>
            <a:r>
              <a:rPr lang="it-IT" sz="2400" dirty="0"/>
              <a:t>, assicura la vita, la  mantiene, la sviluppa, moltiplica, regolamenta.</a:t>
            </a:r>
            <a:r>
              <a:rPr lang="en-US" sz="2400" dirty="0"/>
              <a:t> </a:t>
            </a:r>
          </a:p>
          <a:p>
            <a:pPr>
              <a:spcBef>
                <a:spcPts val="600"/>
              </a:spcBef>
              <a:buClr>
                <a:srgbClr val="BB1717"/>
              </a:buClr>
            </a:pPr>
            <a:r>
              <a:rPr lang="en-US" sz="2400" dirty="0"/>
              <a:t>“</a:t>
            </a:r>
            <a:r>
              <a:rPr lang="en-US" sz="2400" b="1" dirty="0" err="1"/>
              <a:t>Governare</a:t>
            </a:r>
            <a:r>
              <a:rPr lang="en-US" sz="2400" dirty="0"/>
              <a:t> </a:t>
            </a:r>
            <a:r>
              <a:rPr lang="en-US" sz="2400" dirty="0" err="1"/>
              <a:t>significa</a:t>
            </a:r>
            <a:r>
              <a:rPr lang="en-US" sz="2400" dirty="0"/>
              <a:t> </a:t>
            </a:r>
            <a:r>
              <a:rPr lang="en-US" sz="2400" dirty="0" err="1"/>
              <a:t>strutturare</a:t>
            </a:r>
            <a:r>
              <a:rPr lang="en-US" sz="2400" dirty="0"/>
              <a:t> il campo di </a:t>
            </a:r>
            <a:r>
              <a:rPr lang="en-US" sz="2400" b="1" dirty="0"/>
              <a:t>azione</a:t>
            </a:r>
            <a:r>
              <a:rPr lang="en-US" sz="2400" dirty="0"/>
              <a:t> possible degli </a:t>
            </a:r>
            <a:r>
              <a:rPr lang="en-US" sz="2400" dirty="0" err="1"/>
              <a:t>altri</a:t>
            </a:r>
            <a:r>
              <a:rPr lang="en-US" sz="2400" dirty="0"/>
              <a:t>” (Foucault in Rabinow 1982)</a:t>
            </a:r>
          </a:p>
          <a:p>
            <a:pPr>
              <a:spcBef>
                <a:spcPts val="600"/>
              </a:spcBef>
              <a:buClr>
                <a:srgbClr val="BB1717"/>
              </a:buClr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49578"/>
            <a:ext cx="8188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Michel Foucault (1926-1984)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4000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Sorvegliare e punire (1975) 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i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EB5D50-FEB6-4F6F-8F7D-123AD735FCC6}"/>
              </a:ext>
            </a:extLst>
          </p:cNvPr>
          <p:cNvSpPr txBox="1">
            <a:spLocks/>
          </p:cNvSpPr>
          <p:nvPr/>
        </p:nvSpPr>
        <p:spPr>
          <a:xfrm>
            <a:off x="304798" y="1528043"/>
            <a:ext cx="11596263" cy="989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“Il potere si esercita attraverso un’organizzazione reticolare [...] raggiunge l’essenza degli individui, tocca i loro corpi e si inserisce nelle azioni e nei loro atteggiamenti, nei loro discorsi, nei loro processi di apprendimento e nelle vite quotidiane. […] un potere dentro il corpo sociale piuttosto che sopra di esso”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(Foucault 1975)</a:t>
            </a:r>
          </a:p>
          <a:p>
            <a:pPr algn="just"/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Content Placeholder 3" descr="the wall2.jpg">
            <a:extLst>
              <a:ext uri="{FF2B5EF4-FFF2-40B4-BE49-F238E27FC236}">
                <a16:creationId xmlns:a16="http://schemas.microsoft.com/office/drawing/2014/main" id="{4DE76F9A-BA89-4B31-AB08-7859E1DC7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692" y="2721582"/>
            <a:ext cx="9670473" cy="31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57197"/>
            <a:ext cx="781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potere - sapere - discorso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7ADC07-24B2-4A4C-A043-494E3461F892}"/>
              </a:ext>
            </a:extLst>
          </p:cNvPr>
          <p:cNvSpPr txBox="1">
            <a:spLocks/>
          </p:cNvSpPr>
          <p:nvPr/>
        </p:nvSpPr>
        <p:spPr>
          <a:xfrm>
            <a:off x="235519" y="1870447"/>
            <a:ext cx="10275763" cy="43258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rgbClr val="BB1717"/>
              </a:buClr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Potere e conoscenza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il sapere come atto di potere, la verità come aspetto centrale del potere, prodotta dal discorso. (Gramsci). Il potere si esercita nel corpo sociale più che dall’alto di esso.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Parole e le Cose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(1966)</a:t>
            </a:r>
          </a:p>
          <a:p>
            <a:pPr>
              <a:spcBef>
                <a:spcPts val="300"/>
              </a:spcBef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potere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sapere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in questo sta la sua forza: gli effetti positivi della sua produzione. Non ha solo effetti repressivi è questa la sua pervasività (Foucault 1966).</a:t>
            </a:r>
          </a:p>
          <a:p>
            <a:pPr>
              <a:spcBef>
                <a:spcPts val="300"/>
              </a:spcBef>
              <a:buClr>
                <a:srgbClr val="BB1717"/>
              </a:buClr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l’idea del </a:t>
            </a:r>
            <a:r>
              <a:rPr lang="it-IT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discorso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come oggetto di analisi, luogo di articolazione produttiva di potere e sapere, sistema di conoscenza che determina i limiti del pensiero e dell’azione. Nel discorso è implicita una serie di regole di cui siamo spesso inconsapevoli che determina chi può parlare, cosa può dire, cosa pensare: regole di inclusione, classificazione e ordine. Ogni discorso è storicamente definito (episteme).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7A8BF3-7B14-B13E-D326-586F737C8D52}"/>
              </a:ext>
            </a:extLst>
          </p:cNvPr>
          <p:cNvSpPr txBox="1"/>
          <p:nvPr/>
        </p:nvSpPr>
        <p:spPr>
          <a:xfrm>
            <a:off x="1262907" y="966772"/>
            <a:ext cx="924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</a:rPr>
              <a:t>“Il </a:t>
            </a:r>
            <a:r>
              <a:rPr lang="en-US" sz="2400" b="1" dirty="0" err="1">
                <a:solidFill>
                  <a:srgbClr val="C00000"/>
                </a:solidFill>
              </a:rPr>
              <a:t>potere</a:t>
            </a:r>
            <a:r>
              <a:rPr lang="en-US" sz="2400" b="1" dirty="0">
                <a:solidFill>
                  <a:srgbClr val="C00000"/>
                </a:solidFill>
              </a:rPr>
              <a:t> lungi </a:t>
            </a:r>
            <a:r>
              <a:rPr lang="en-US" sz="2400" b="1" dirty="0" err="1">
                <a:solidFill>
                  <a:srgbClr val="C00000"/>
                </a:solidFill>
              </a:rPr>
              <a:t>dall’impedire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il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sapere</a:t>
            </a:r>
            <a:r>
              <a:rPr lang="en-US" sz="2400" b="1" dirty="0">
                <a:solidFill>
                  <a:srgbClr val="C00000"/>
                </a:solidFill>
              </a:rPr>
              <a:t> lo produce” </a:t>
            </a:r>
          </a:p>
          <a:p>
            <a:pPr algn="r"/>
            <a:r>
              <a:rPr lang="en-US" sz="2400" b="1" i="1" dirty="0">
                <a:solidFill>
                  <a:srgbClr val="C00000"/>
                </a:solidFill>
              </a:rPr>
              <a:t>(</a:t>
            </a:r>
            <a:r>
              <a:rPr lang="en-US" sz="2400" b="1" i="1" dirty="0" err="1">
                <a:solidFill>
                  <a:srgbClr val="C00000"/>
                </a:solidFill>
              </a:rPr>
              <a:t>Microfisica</a:t>
            </a:r>
            <a:r>
              <a:rPr lang="en-US" sz="2400" b="1" i="1" dirty="0">
                <a:solidFill>
                  <a:srgbClr val="C00000"/>
                </a:solidFill>
              </a:rPr>
              <a:t> del </a:t>
            </a:r>
            <a:r>
              <a:rPr lang="en-US" sz="2400" b="1" i="1" dirty="0" err="1">
                <a:solidFill>
                  <a:srgbClr val="C00000"/>
                </a:solidFill>
              </a:rPr>
              <a:t>Potere</a:t>
            </a:r>
            <a:r>
              <a:rPr lang="en-US" sz="2400" b="1" i="1" dirty="0">
                <a:solidFill>
                  <a:srgbClr val="C00000"/>
                </a:solidFill>
              </a:rPr>
              <a:t> 1971 [1977]) </a:t>
            </a:r>
            <a:endParaRPr lang="it-IT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9187" y="229846"/>
            <a:ext cx="10057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below the norm and one is punished; </a:t>
            </a:r>
          </a:p>
          <a:p>
            <a:r>
              <a:rPr lang="en-US" sz="2800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rise above, and one is promoted or rewarded (</a:t>
            </a:r>
            <a:r>
              <a:rPr lang="en-US" sz="2800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Lewellen</a:t>
            </a:r>
            <a:r>
              <a:rPr lang="en-US" sz="2800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2003)</a:t>
            </a:r>
            <a:endParaRPr lang="it-IT" sz="2800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class.jpg">
            <a:extLst>
              <a:ext uri="{FF2B5EF4-FFF2-40B4-BE49-F238E27FC236}">
                <a16:creationId xmlns:a16="http://schemas.microsoft.com/office/drawing/2014/main" id="{515DF418-78A6-462C-AF04-A5D7AA6501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" r="52"/>
          <a:stretch/>
        </p:blipFill>
        <p:spPr>
          <a:xfrm>
            <a:off x="348273" y="2066973"/>
            <a:ext cx="6639516" cy="372586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B25717-8169-43F3-ACC1-E71E6A1B6BC7}"/>
              </a:ext>
            </a:extLst>
          </p:cNvPr>
          <p:cNvSpPr txBox="1"/>
          <p:nvPr/>
        </p:nvSpPr>
        <p:spPr>
          <a:xfrm>
            <a:off x="265143" y="1480777"/>
            <a:ext cx="705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discipline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formule generali di dominazione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6AE155-FE3E-454B-B6D5-FFA8800FF211}"/>
              </a:ext>
            </a:extLst>
          </p:cNvPr>
          <p:cNvSpPr txBox="1">
            <a:spLocks/>
          </p:cNvSpPr>
          <p:nvPr/>
        </p:nvSpPr>
        <p:spPr>
          <a:xfrm>
            <a:off x="7130139" y="1317709"/>
            <a:ext cx="4922673" cy="5060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Tecniche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fabbricare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individui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utili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corpi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docili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Proliferano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nello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stato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libero.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Tecniche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assicurare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regolamentazine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molteplicità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umane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dolcezza-produzione-profitto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”.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poteri sono dunque forme minute (micropotere), occulte e persistenti di condizionamento sociale, plasmano modi di concepirsi di vivere e di relazionarsi </a:t>
            </a: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r>
              <a:rPr lang="en-US" dirty="0"/>
              <a:t>non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necessario</a:t>
            </a:r>
            <a:r>
              <a:rPr lang="en-US" dirty="0"/>
              <a:t> fare </a:t>
            </a:r>
            <a:r>
              <a:rPr lang="en-US" dirty="0" err="1"/>
              <a:t>ricorso</a:t>
            </a:r>
            <a:r>
              <a:rPr lang="en-US" dirty="0"/>
              <a:t> a </a:t>
            </a:r>
            <a:r>
              <a:rPr lang="en-US" dirty="0" err="1"/>
              <a:t>mezzi</a:t>
            </a:r>
            <a:r>
              <a:rPr lang="en-US" dirty="0"/>
              <a:t> di forza per </a:t>
            </a:r>
            <a:r>
              <a:rPr lang="en-US" dirty="0" err="1"/>
              <a:t>costringere</a:t>
            </a:r>
            <a:r>
              <a:rPr lang="en-US" dirty="0"/>
              <a:t> alle </a:t>
            </a:r>
            <a:r>
              <a:rPr lang="en-US" dirty="0" err="1"/>
              <a:t>condotte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</a:t>
            </a:r>
            <a:r>
              <a:rPr lang="en-US" dirty="0" err="1"/>
              <a:t>dalle</a:t>
            </a:r>
            <a:r>
              <a:rPr lang="en-US" dirty="0"/>
              <a:t> discipline</a:t>
            </a:r>
            <a:r>
              <a:rPr lang="it-IT" dirty="0"/>
              <a:t> 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000">
              <a:spcBef>
                <a:spcPts val="500"/>
              </a:spcBef>
              <a:buClr>
                <a:srgbClr val="BB1717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87442"/>
            <a:ext cx="302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Biopolitica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637300" y="895328"/>
            <a:ext cx="9102445" cy="7078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it-IT" sz="2000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fenomieni</a:t>
            </a:r>
            <a:r>
              <a:rPr lang="it-IT" sz="2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specifici di un insieme di esseri viventi costituiti in popolazione: salute, igiene, natalità, longevità, razze…” (</a:t>
            </a:r>
            <a:r>
              <a:rPr lang="it-IT" sz="2000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Foucautl</a:t>
            </a:r>
            <a:r>
              <a:rPr lang="it-IT" sz="2000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1979)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crowded-hospital.jpg">
            <a:extLst>
              <a:ext uri="{FF2B5EF4-FFF2-40B4-BE49-F238E27FC236}">
                <a16:creationId xmlns:a16="http://schemas.microsoft.com/office/drawing/2014/main" id="{DB824C83-1ECC-4669-8BAD-7406CCA4F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r="3763"/>
          <a:stretch>
            <a:fillRect/>
          </a:stretch>
        </p:blipFill>
        <p:spPr>
          <a:xfrm>
            <a:off x="1995050" y="1777131"/>
            <a:ext cx="8201900" cy="39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r-IN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i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008F3F-8CA6-4721-B5D0-4E8DB1E2D217}"/>
              </a:ext>
            </a:extLst>
          </p:cNvPr>
          <p:cNvSpPr txBox="1">
            <a:spLocks/>
          </p:cNvSpPr>
          <p:nvPr/>
        </p:nvSpPr>
        <p:spPr>
          <a:xfrm>
            <a:off x="313462" y="992253"/>
            <a:ext cx="11114120" cy="4211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BB1717"/>
              </a:buClr>
              <a:buNone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Biopolitica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liberalismo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homus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œconomicus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soggetto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biopolitico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governare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l’economia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diventa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il principio di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intellegibilità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reale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L’homus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œconomicus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è il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soggetto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il partner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essenziale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governo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colui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è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governabile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perchè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regolabile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nascita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della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biopolitica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è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dunque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legata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alla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costituzione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un nuovo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ordine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economico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-politico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trasnazionale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 algn="just">
              <a:buClr>
                <a:srgbClr val="BB1717"/>
              </a:buClr>
              <a:buNone/>
            </a:pPr>
            <a:r>
              <a:rPr lang="en-US" sz="2400" dirty="0" err="1">
                <a:effectLst/>
                <a:ea typeface="Arial Unicode MS" panose="020B0604020202020204" pitchFamily="34" charset="-128"/>
              </a:rPr>
              <a:t>Mentre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le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tecniche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disciplinari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si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concentravano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specificamente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sugli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esseri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umani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concepiti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in termini di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individualità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corporea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,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l'uomo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come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corpo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, </a:t>
            </a:r>
            <a:r>
              <a:rPr lang="en-US" sz="2400" b="1" dirty="0">
                <a:effectLst/>
                <a:ea typeface="Arial Unicode MS" panose="020B0604020202020204" pitchFamily="34" charset="-128"/>
              </a:rPr>
              <a:t>le </a:t>
            </a:r>
            <a:r>
              <a:rPr lang="en-US" sz="2400" b="1" dirty="0" err="1">
                <a:effectLst/>
                <a:ea typeface="Arial Unicode MS" panose="020B0604020202020204" pitchFamily="34" charset="-128"/>
              </a:rPr>
              <a:t>tecniche</a:t>
            </a:r>
            <a:r>
              <a:rPr lang="en-US" sz="2400" b="1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b="1" dirty="0" err="1">
                <a:effectLst/>
                <a:ea typeface="Arial Unicode MS" panose="020B0604020202020204" pitchFamily="34" charset="-128"/>
              </a:rPr>
              <a:t>biopolitiche</a:t>
            </a:r>
            <a:r>
              <a:rPr lang="en-US" sz="2400" b="1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b="1" dirty="0" err="1">
                <a:effectLst/>
                <a:ea typeface="Arial Unicode MS" panose="020B0604020202020204" pitchFamily="34" charset="-128"/>
              </a:rPr>
              <a:t>integrano</a:t>
            </a:r>
            <a:r>
              <a:rPr lang="en-US" sz="2400" b="1" dirty="0">
                <a:effectLst/>
                <a:ea typeface="Arial Unicode MS" panose="020B0604020202020204" pitchFamily="34" charset="-128"/>
              </a:rPr>
              <a:t> la </a:t>
            </a:r>
            <a:r>
              <a:rPr lang="en-US" sz="2400" b="1" dirty="0" err="1">
                <a:effectLst/>
                <a:ea typeface="Arial Unicode MS" panose="020B0604020202020204" pitchFamily="34" charset="-128"/>
              </a:rPr>
              <a:t>molteplicità</a:t>
            </a:r>
            <a:r>
              <a:rPr lang="en-US" sz="2400" b="1" dirty="0">
                <a:effectLst/>
                <a:ea typeface="Arial Unicode MS" panose="020B0604020202020204" pitchFamily="34" charset="-128"/>
              </a:rPr>
              <a:t> degli </a:t>
            </a:r>
            <a:r>
              <a:rPr lang="en-US" sz="2400" b="1" dirty="0" err="1">
                <a:effectLst/>
                <a:ea typeface="Arial Unicode MS" panose="020B0604020202020204" pitchFamily="34" charset="-128"/>
              </a:rPr>
              <a:t>esseri</a:t>
            </a:r>
            <a:r>
              <a:rPr lang="en-US" sz="2400" b="1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b="1" dirty="0" err="1">
                <a:effectLst/>
                <a:ea typeface="Arial Unicode MS" panose="020B0604020202020204" pitchFamily="34" charset="-128"/>
              </a:rPr>
              <a:t>umani</a:t>
            </a:r>
            <a:r>
              <a:rPr lang="en-US" sz="2400" b="1" dirty="0">
                <a:effectLst/>
                <a:ea typeface="Arial Unicode MS" panose="020B0604020202020204" pitchFamily="34" charset="-128"/>
              </a:rPr>
              <a:t> come </a:t>
            </a:r>
            <a:r>
              <a:rPr lang="en-US" sz="2400" b="1" dirty="0" err="1">
                <a:effectLst/>
                <a:ea typeface="Arial Unicode MS" panose="020B0604020202020204" pitchFamily="34" charset="-128"/>
              </a:rPr>
              <a:t>massa</a:t>
            </a:r>
            <a:r>
              <a:rPr lang="en-US" sz="2400" b="1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b="1" dirty="0" err="1">
                <a:effectLst/>
                <a:ea typeface="Arial Unicode MS" panose="020B0604020202020204" pitchFamily="34" charset="-128"/>
              </a:rPr>
              <a:t>globale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concentrandosi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2400" dirty="0" err="1">
                <a:effectLst/>
                <a:ea typeface="Arial Unicode MS" panose="020B0604020202020204" pitchFamily="34" charset="-128"/>
              </a:rPr>
              <a:t>sull'uomo</a:t>
            </a:r>
            <a:r>
              <a:rPr lang="en-US" sz="2400" dirty="0">
                <a:effectLst/>
                <a:ea typeface="Arial Unicode MS" panose="020B0604020202020204" pitchFamily="34" charset="-128"/>
              </a:rPr>
              <a:t> come specie</a:t>
            </a:r>
            <a:r>
              <a:rPr lang="it-IT" sz="2400" dirty="0">
                <a:effectLst/>
              </a:rPr>
              <a:t> </a:t>
            </a:r>
          </a:p>
          <a:p>
            <a:pPr marL="0" indent="0" algn="just">
              <a:buClr>
                <a:srgbClr val="BB1717"/>
              </a:buClr>
              <a:buNone/>
            </a:pPr>
            <a:r>
              <a:rPr lang="en-US" b="1" dirty="0"/>
              <a:t>il </a:t>
            </a:r>
            <a:r>
              <a:rPr lang="en-US" b="1" dirty="0" err="1"/>
              <a:t>corpo</a:t>
            </a:r>
            <a:r>
              <a:rPr lang="en-US" b="1" dirty="0"/>
              <a:t> e il tempo degli </a:t>
            </a:r>
            <a:r>
              <a:rPr lang="en-US" b="1" dirty="0" err="1"/>
              <a:t>uomini</a:t>
            </a:r>
            <a:r>
              <a:rPr lang="en-US" b="1" dirty="0"/>
              <a:t> </a:t>
            </a:r>
            <a:r>
              <a:rPr lang="en-US" b="1" dirty="0" err="1"/>
              <a:t>diventano</a:t>
            </a:r>
            <a:r>
              <a:rPr lang="en-US" b="1" dirty="0"/>
              <a:t> tempo di </a:t>
            </a:r>
            <a:r>
              <a:rPr lang="en-US" b="1" dirty="0" err="1"/>
              <a:t>lavoro</a:t>
            </a:r>
            <a:r>
              <a:rPr lang="en-US" b="1" dirty="0"/>
              <a:t> e forza </a:t>
            </a:r>
            <a:r>
              <a:rPr lang="en-US" b="1" dirty="0" err="1"/>
              <a:t>lavoro</a:t>
            </a:r>
            <a:r>
              <a:rPr lang="it-IT" sz="2400" dirty="0"/>
              <a:t>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B0C3637-3B9F-CB14-6026-F7D823FC0F4D}"/>
              </a:ext>
            </a:extLst>
          </p:cNvPr>
          <p:cNvSpPr txBox="1"/>
          <p:nvPr/>
        </p:nvSpPr>
        <p:spPr>
          <a:xfrm>
            <a:off x="4447822" y="5076835"/>
            <a:ext cx="7253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ea typeface="Arial Unicode MS" panose="020B0604020202020204" pitchFamily="34" charset="-128"/>
              </a:rPr>
              <a:t>“… un </a:t>
            </a:r>
            <a:r>
              <a:rPr lang="en-US" sz="1800" dirty="0" err="1">
                <a:effectLst/>
                <a:ea typeface="Arial Unicode MS" panose="020B0604020202020204" pitchFamily="34" charset="-128"/>
              </a:rPr>
              <a:t>progetto</a:t>
            </a:r>
            <a:r>
              <a:rPr lang="en-US" sz="18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ea typeface="Arial Unicode MS" panose="020B0604020202020204" pitchFamily="34" charset="-128"/>
              </a:rPr>
              <a:t>che</a:t>
            </a:r>
            <a:r>
              <a:rPr lang="en-US" sz="18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ea typeface="Arial Unicode MS" panose="020B0604020202020204" pitchFamily="34" charset="-128"/>
              </a:rPr>
              <a:t>mira</a:t>
            </a:r>
            <a:r>
              <a:rPr lang="en-US" sz="1800" dirty="0">
                <a:effectLst/>
                <a:ea typeface="Arial Unicode MS" panose="020B0604020202020204" pitchFamily="34" charset="-128"/>
              </a:rPr>
              <a:t> ad </a:t>
            </a:r>
            <a:r>
              <a:rPr lang="en-US" sz="1800" dirty="0" err="1">
                <a:effectLst/>
                <a:ea typeface="Arial Unicode MS" panose="020B0604020202020204" pitchFamily="34" charset="-128"/>
              </a:rPr>
              <a:t>aumentare</a:t>
            </a:r>
            <a:r>
              <a:rPr lang="en-US" sz="1800" dirty="0">
                <a:effectLst/>
                <a:ea typeface="Arial Unicode MS" panose="020B0604020202020204" pitchFamily="34" charset="-128"/>
              </a:rPr>
              <a:t> la </a:t>
            </a:r>
            <a:r>
              <a:rPr lang="en-US" sz="1800" dirty="0" err="1">
                <a:effectLst/>
                <a:ea typeface="Arial Unicode MS" panose="020B0604020202020204" pitchFamily="34" charset="-128"/>
              </a:rPr>
              <a:t>durata</a:t>
            </a:r>
            <a:r>
              <a:rPr lang="en-US" sz="18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ea typeface="Arial Unicode MS" panose="020B0604020202020204" pitchFamily="34" charset="-128"/>
              </a:rPr>
              <a:t>della</a:t>
            </a:r>
            <a:r>
              <a:rPr lang="en-US" sz="1800" dirty="0">
                <a:effectLst/>
                <a:ea typeface="Arial Unicode MS" panose="020B0604020202020204" pitchFamily="34" charset="-128"/>
              </a:rPr>
              <a:t> vita e a </a:t>
            </a:r>
            <a:r>
              <a:rPr lang="en-US" sz="1800" dirty="0" err="1">
                <a:effectLst/>
                <a:ea typeface="Arial Unicode MS" panose="020B0604020202020204" pitchFamily="34" charset="-128"/>
              </a:rPr>
              <a:t>regolare</a:t>
            </a:r>
            <a:r>
              <a:rPr lang="en-US" sz="18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ea typeface="Arial Unicode MS" panose="020B0604020202020204" pitchFamily="34" charset="-128"/>
              </a:rPr>
              <a:t>i</a:t>
            </a:r>
            <a:r>
              <a:rPr lang="en-US" sz="18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ea typeface="Arial Unicode MS" panose="020B0604020202020204" pitchFamily="34" charset="-128"/>
              </a:rPr>
              <a:t>meccanismi</a:t>
            </a:r>
            <a:r>
              <a:rPr lang="en-US" sz="1800" dirty="0">
                <a:effectLst/>
                <a:ea typeface="Arial Unicode MS" panose="020B0604020202020204" pitchFamily="34" charset="-128"/>
              </a:rPr>
              <a:t> </a:t>
            </a:r>
            <a:r>
              <a:rPr lang="en-US" sz="1800" dirty="0" err="1">
                <a:effectLst/>
                <a:ea typeface="Arial Unicode MS" panose="020B0604020202020204" pitchFamily="34" charset="-128"/>
              </a:rPr>
              <a:t>biologici</a:t>
            </a:r>
            <a:r>
              <a:rPr lang="en-US" sz="1800" dirty="0">
                <a:effectLst/>
                <a:ea typeface="Arial Unicode MS" panose="020B0604020202020204" pitchFamily="34" charset="-128"/>
              </a:rPr>
              <a:t>”. (M. Abeles, 2009, p.65)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LA.potm</Template>
  <TotalTime>12192</TotalTime>
  <Words>1515</Words>
  <Application>Microsoft Macintosh PowerPoint</Application>
  <PresentationFormat>Widescreen</PresentationFormat>
  <Paragraphs>95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 Unicode MS</vt:lpstr>
      <vt:lpstr>Arial</vt:lpstr>
      <vt:lpstr>Calibri</vt:lpstr>
      <vt:lpstr>Calibri Light</vt:lpstr>
      <vt:lpstr>Tahoma</vt:lpstr>
      <vt:lpstr>Template LA</vt:lpstr>
      <vt:lpstr>Foucault: le discipline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145</cp:revision>
  <dcterms:created xsi:type="dcterms:W3CDTF">2019-05-28T15:53:33Z</dcterms:created>
  <dcterms:modified xsi:type="dcterms:W3CDTF">2026-03-02T12:04:21Z</dcterms:modified>
</cp:coreProperties>
</file>