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F42"/>
    <a:srgbClr val="E5454B"/>
    <a:srgbClr val="00622A"/>
    <a:srgbClr val="86603F"/>
    <a:srgbClr val="DE5F9B"/>
    <a:srgbClr val="FFD50C"/>
    <a:srgbClr val="EE7272"/>
    <a:srgbClr val="E3333D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5473" autoAdjust="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1041-00F3-4AA7-9215-0A5E7A7DD234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A9B7-C3E5-48B7-B2D7-26B0BC68D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6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C9D2087-53D3-BF40-B6C5-EAEB0544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 noChangeAspect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8000" y="35968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flipH="1">
            <a:off x="-340948" y="6485360"/>
            <a:ext cx="1683350" cy="224057"/>
          </a:xfrm>
        </p:spPr>
        <p:txBody>
          <a:bodyPr/>
          <a:lstStyle/>
          <a:p>
            <a:fld id="{51541A12-46E9-4A3F-B36A-FAD7D0A3C1CF}" type="datetime1">
              <a:rPr lang="it-IT" smtClean="0"/>
              <a:t>05/10/2020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5C6F64-3921-C34E-959F-601BF7932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69" y="211756"/>
            <a:ext cx="2685662" cy="11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C645AEF-268B-496A-B418-DC856C112DDA}" type="datetime1">
              <a:rPr lang="it-IT" smtClean="0"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DE5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A93078C8-9F61-4270-865C-545DC3EAB4CB}" type="datetime1">
              <a:rPr lang="it-IT" smtClean="0"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866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25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A1C6008-06C0-48EF-92AD-2D8BE980B3E3}" type="datetime1">
              <a:rPr lang="it-IT" smtClean="0"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006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87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5E9F6806-5766-427D-AFC0-3C50D496BE5C}" type="datetime1">
              <a:rPr lang="it-IT" smtClean="0"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E54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0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BD2F5C41-928C-465E-928F-4A30B291D5FE}" type="datetime1">
              <a:rPr lang="it-IT" smtClean="0"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BEC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0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74C0-EF0B-40BA-B7B5-0B45272EA818}" type="datetime1">
              <a:rPr lang="it-IT" smtClean="0"/>
              <a:t>05/10/2020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68213"/>
            <a:ext cx="12192000" cy="138950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01007"/>
            <a:ext cx="12182818" cy="1655762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Proff. Paola Sacchi e Pier Paolo </a:t>
            </a:r>
            <a:r>
              <a:rPr lang="it-IT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9182" y="3085600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2020/21</a:t>
            </a:r>
          </a:p>
          <a:p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 </a:t>
            </a:r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laurea </a:t>
            </a:r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Scienze internazionali – Antropologia culturale e Etnologia</a:t>
            </a:r>
            <a:endParaRPr lang="it-IT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6255" y="5860473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0218" y="1641218"/>
            <a:ext cx="852054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CH" dirty="0" smtClean="0">
                <a:ea typeface="Tahoma" panose="020B0604030504040204" pitchFamily="34" charset="0"/>
                <a:cs typeface="Tahoma" panose="020B0604030504040204" pitchFamily="34" charset="0"/>
              </a:rPr>
              <a:t>Schneider vuole esplorare le origini di questo codice culturale ricorrente.</a:t>
            </a:r>
          </a:p>
          <a:p>
            <a:pPr algn="just">
              <a:spcAft>
                <a:spcPts val="600"/>
              </a:spcAft>
            </a:pPr>
            <a:r>
              <a:rPr lang="it-CH" dirty="0" smtClean="0">
                <a:ea typeface="Tahoma" panose="020B0604030504040204" pitchFamily="34" charset="0"/>
                <a:cs typeface="Tahoma" panose="020B0604030504040204" pitchFamily="34" charset="0"/>
              </a:rPr>
              <a:t>«In 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più parti del Mediterraneo, pastorizia e agricoltura sono coesistite, </a:t>
            </a:r>
            <a:r>
              <a:rPr lang="it-CH" u="sng" dirty="0">
                <a:ea typeface="Tahoma" panose="020B0604030504040204" pitchFamily="34" charset="0"/>
                <a:cs typeface="Tahoma" panose="020B0604030504040204" pitchFamily="34" charset="0"/>
              </a:rPr>
              <a:t>competendo per le stesse risorse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 in un modo che ha frammentato l’organizzazione sociale di ciascun tipo di società e ha confuso i confini che le separavano. In assenza dello stato, </a:t>
            </a:r>
            <a:r>
              <a:rPr lang="it-CH" b="1" dirty="0">
                <a:ea typeface="Tahoma" panose="020B0604030504040204" pitchFamily="34" charset="0"/>
                <a:cs typeface="Tahoma" panose="020B0604030504040204" pitchFamily="34" charset="0"/>
              </a:rPr>
              <a:t>le comunità pastorali e le comunità agricole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 hanno sviluppato propri mezzi di controllo sociale – i codici dell’onore e del pudore – rendendoli adatti all’intenso conflitto che le pressioni esterne [derivanti dall’espansione delle città] avevano generato all’interno di ciascuna e tra le comunità». (Schneider 1971).</a:t>
            </a:r>
            <a:endParaRPr lang="it-IT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Al patrimonio materiale precario delle società pastorali e agricole del Mediterraneo si </a:t>
            </a:r>
            <a:r>
              <a:rPr lang="it-CH" b="1" dirty="0">
                <a:ea typeface="Tahoma" panose="020B0604030504040204" pitchFamily="34" charset="0"/>
                <a:cs typeface="Tahoma" panose="020B0604030504040204" pitchFamily="34" charset="0"/>
              </a:rPr>
              <a:t>aggiunge una risorsa simbolica, la verginità femminile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, da cui si fa dipendere l’onore del gruppo. In questo modo il dovere di prendersi cura della propria reputazione e quindi di proteggere/controllare il comportamento delle donne ricompatta il gruppo, contrastando le forze disgregative e generando la coesione sociale.</a:t>
            </a:r>
            <a:endParaRPr lang="it-IT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4072" y="402259"/>
            <a:ext cx="6369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verginità: un capitale simbolico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63236" y="5888182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dirty="0"/>
              <a:t>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59527" y="304849"/>
            <a:ext cx="519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commento di John Davis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59527" y="1421166"/>
            <a:ext cx="6927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CH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CH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Antropologia delle società mediterranee </a:t>
            </a:r>
            <a:r>
              <a:rPr lang="it-CH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(1977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: 100-101</a:t>
            </a:r>
            <a:r>
              <a:rPr lang="it-CH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 Davis scrive: 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una volta constatata la diffusione dell’onore nell’area mediterranea, «al ricercatore si pone spontaneamente l’interrogativo: perché l’onore? Bisogna ammettere francamente che soltanto la bravissima Jane Schneider (1971) si è posta questo interrogativo e ha tentato di dargli una risposta nero su bianco [sostenendo che] l’onore è un’ideologia di difesa: è connesso con la difesa del patrimonio in stati privi di governo. L’onore di un gruppo è la forza di gravità che attrae persone altrimenti soggette a spinte centrifughe e le predispone alla difesa di un patrimonio comune di vitale importanza». Nonostante alcuni problemi, «la tesi della Schneider mantiene tutto il suo interesse. Essa stimola e merita discussione». </a:t>
            </a:r>
            <a:endParaRPr lang="it-IT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1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91150-0A6F-47D2-967F-18CC4FCC205A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A40961-6FC9-4CC2-BDB5-60F4A54C81E3}"/>
              </a:ext>
            </a:extLst>
          </p:cNvPr>
          <p:cNvSpPr txBox="1">
            <a:spLocks/>
          </p:cNvSpPr>
          <p:nvPr/>
        </p:nvSpPr>
        <p:spPr>
          <a:xfrm>
            <a:off x="197667" y="6259145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2677D1-11EA-4653-9C88-1FF5DF9B2F64}"/>
              </a:ext>
            </a:extLst>
          </p:cNvPr>
          <p:cNvSpPr txBox="1"/>
          <p:nvPr/>
        </p:nvSpPr>
        <p:spPr>
          <a:xfrm>
            <a:off x="-41565" y="282337"/>
            <a:ext cx="9711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Lezione 5 - La sindrome culturale dello «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shame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e l’unità mediterranea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D40C0-613A-4874-8B4F-F766B0777D5D}"/>
              </a:ext>
            </a:extLst>
          </p:cNvPr>
          <p:cNvSpPr txBox="1"/>
          <p:nvPr/>
        </p:nvSpPr>
        <p:spPr>
          <a:xfrm>
            <a:off x="142659" y="4037295"/>
            <a:ext cx="9777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sintesi:</a:t>
            </a:r>
          </a:p>
          <a:p>
            <a:r>
              <a:rPr lang="it-IT" dirty="0" smtClean="0"/>
              <a:t>La ricorrenza nelle società mediterranee di un codice morale che stabilisce modelli di comportamento distinti per uomini e donne.</a:t>
            </a:r>
          </a:p>
          <a:p>
            <a:r>
              <a:rPr lang="it-IT" dirty="0" smtClean="0"/>
              <a:t>La verginità e castità femminile come tratto distintivo dell’area culturale mediterranea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25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F87BD-A8AF-4CC4-BC0A-439E1B0283E0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E20370E-1B29-4B5A-8D5B-6CCD2F37144C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26240-1EE6-4DEE-B135-F171CE860655}"/>
              </a:ext>
            </a:extLst>
          </p:cNvPr>
          <p:cNvSpPr txBox="1"/>
          <p:nvPr/>
        </p:nvSpPr>
        <p:spPr>
          <a:xfrm>
            <a:off x="-2771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inizi e lo studio della sindrome «onore e vergogna»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F990E-EB22-440F-834E-4102C7B115E2}"/>
              </a:ext>
            </a:extLst>
          </p:cNvPr>
          <p:cNvSpPr txBox="1"/>
          <p:nvPr/>
        </p:nvSpPr>
        <p:spPr>
          <a:xfrm>
            <a:off x="368449" y="1131307"/>
            <a:ext cx="8692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crede oggi comunemente che la sindrome “onore e vergogna” sia stata dominante negli studi antropologici sul Mediterraneo. </a:t>
            </a:r>
            <a:r>
              <a:rPr lang="en-US" dirty="0"/>
              <a:t>Ma le </a:t>
            </a:r>
            <a:r>
              <a:rPr lang="en-US" dirty="0" err="1"/>
              <a:t>cose</a:t>
            </a:r>
            <a:r>
              <a:rPr lang="en-US" dirty="0"/>
              <a:t> </a:t>
            </a:r>
            <a:r>
              <a:rPr lang="en-US" dirty="0" err="1"/>
              <a:t>stanno</a:t>
            </a:r>
            <a:r>
              <a:rPr lang="en-US" dirty="0"/>
              <a:t> </a:t>
            </a:r>
            <a:r>
              <a:rPr lang="en-US" dirty="0" err="1"/>
              <a:t>proprio</a:t>
            </a:r>
            <a:r>
              <a:rPr lang="en-US" dirty="0"/>
              <a:t> </a:t>
            </a:r>
            <a:r>
              <a:rPr lang="en-US" dirty="0" err="1"/>
              <a:t>così</a:t>
            </a:r>
            <a:r>
              <a:rPr lang="en-US" dirty="0"/>
              <a:t>?</a:t>
            </a:r>
            <a:endParaRPr lang="it-IT" dirty="0"/>
          </a:p>
          <a:p>
            <a:r>
              <a:rPr lang="en-US" i="1" dirty="0"/>
              <a:t> </a:t>
            </a:r>
            <a:endParaRPr lang="it-IT" dirty="0"/>
          </a:p>
          <a:p>
            <a:r>
              <a:rPr lang="en-GB" dirty="0"/>
              <a:t>Jane Schneider, “Anthropology and the Cold War Mediterranean”, </a:t>
            </a:r>
            <a:r>
              <a:rPr lang="en-GB" i="1" dirty="0"/>
              <a:t>Urban Anthropology and Studies of Cultural Systems and Word Economic Development</a:t>
            </a:r>
            <a:r>
              <a:rPr lang="en-GB" dirty="0"/>
              <a:t>, 41.1 (2012), p. 110:</a:t>
            </a:r>
            <a:endParaRPr lang="it-IT" dirty="0"/>
          </a:p>
          <a:p>
            <a:r>
              <a:rPr lang="it-IT" dirty="0"/>
              <a:t>Contrariamente a quanto molti hanno poi pensato, il tema dell’“onore e vergogna” fu affrontato in uno soltanto dei sei giorni del convegno </a:t>
            </a:r>
            <a:r>
              <a:rPr lang="it-IT" dirty="0" err="1"/>
              <a:t>Wenner-Gren</a:t>
            </a:r>
            <a:r>
              <a:rPr lang="it-IT" dirty="0"/>
              <a:t> [a </a:t>
            </a:r>
            <a:r>
              <a:rPr lang="it-IT" dirty="0" err="1"/>
              <a:t>Burg</a:t>
            </a:r>
            <a:r>
              <a:rPr lang="it-IT" dirty="0"/>
              <a:t> </a:t>
            </a:r>
            <a:r>
              <a:rPr lang="it-IT" dirty="0" err="1"/>
              <a:t>Wartenstein</a:t>
            </a:r>
            <a:r>
              <a:rPr lang="it-IT" dirty="0"/>
              <a:t>, nel 1959], e fece la sua comparsa all’interno di una discussione delle pratiche culturali che circondano l’amicizia e l’ospitalità. Il sistema fondiario, l’eredità, la parentela, l’economia e la demografia locale ebbero la precedenza, insieme al ruolo delle reti, dei </a:t>
            </a:r>
            <a:r>
              <a:rPr lang="it-IT" i="1" dirty="0"/>
              <a:t>brokers</a:t>
            </a:r>
            <a:r>
              <a:rPr lang="it-IT" dirty="0"/>
              <a:t> e dei rapporti patrono-cliente nel mediare le relazioni delle comunità nei confronti delle città e degli stati.</a:t>
            </a:r>
          </a:p>
          <a:p>
            <a:r>
              <a:rPr lang="it-IT" dirty="0"/>
              <a:t>Alla fine, tuttavia, i partecipanti constatarono che la “maggiore omogeneità” si riscontrava nelle “concezioni del sé e nei valori riguardanti i due sessi” (</a:t>
            </a:r>
            <a:r>
              <a:rPr lang="it-IT" dirty="0" err="1"/>
              <a:t>Silverman</a:t>
            </a:r>
            <a:r>
              <a:rPr lang="it-IT" dirty="0"/>
              <a:t> 2000: 46-47). J.G. </a:t>
            </a:r>
            <a:r>
              <a:rPr lang="it-IT" dirty="0" err="1"/>
              <a:t>Peristiany</a:t>
            </a:r>
            <a:r>
              <a:rPr lang="it-IT" dirty="0"/>
              <a:t> riuscì a trovare sostegno per proseguire </a:t>
            </a:r>
            <a:r>
              <a:rPr lang="it-IT" dirty="0" smtClean="0"/>
              <a:t>[le discussioni </a:t>
            </a:r>
            <a:r>
              <a:rPr lang="it-IT" dirty="0"/>
              <a:t>su questi temi] nel 1961 e 1963….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7" name="Pergamena 1 6"/>
          <p:cNvSpPr/>
          <p:nvPr/>
        </p:nvSpPr>
        <p:spPr>
          <a:xfrm>
            <a:off x="9060873" y="1330036"/>
            <a:ext cx="2783236" cy="3893128"/>
          </a:xfrm>
          <a:prstGeom prst="vertic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u="sng" dirty="0"/>
              <a:t>Si veda anche</a:t>
            </a:r>
            <a:r>
              <a:rPr lang="it-IT" dirty="0"/>
              <a:t>: </a:t>
            </a:r>
            <a:r>
              <a:rPr lang="it-IT" dirty="0" err="1"/>
              <a:t>Sydel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/>
              <a:t>Silverman</a:t>
            </a:r>
            <a:r>
              <a:rPr lang="it-IT" dirty="0"/>
              <a:t>, “Prima del convegno di Aix-en-Provence del 1966”, in </a:t>
            </a:r>
            <a:r>
              <a:rPr lang="it-IT" i="1" dirty="0"/>
              <a:t>Antropologia del Mediterraneo</a:t>
            </a:r>
            <a:r>
              <a:rPr lang="it-IT" dirty="0"/>
              <a:t>, a cura di D. Albera, A. </a:t>
            </a:r>
            <a:r>
              <a:rPr lang="it-IT" dirty="0" err="1"/>
              <a:t>Blok</a:t>
            </a:r>
            <a:r>
              <a:rPr lang="it-IT" dirty="0"/>
              <a:t> e C. </a:t>
            </a:r>
            <a:r>
              <a:rPr lang="it-IT" dirty="0" err="1"/>
              <a:t>Bromberger</a:t>
            </a:r>
            <a:r>
              <a:rPr lang="it-IT" dirty="0"/>
              <a:t>, Milano, </a:t>
            </a:r>
            <a:r>
              <a:rPr lang="it-IT" dirty="0" err="1"/>
              <a:t>Guerini</a:t>
            </a:r>
            <a:r>
              <a:rPr lang="it-IT" dirty="0"/>
              <a:t>, </a:t>
            </a:r>
            <a:r>
              <a:rPr lang="it-IT" dirty="0" smtClean="0"/>
              <a:t>2007 e la </a:t>
            </a:r>
            <a:r>
              <a:rPr lang="it-IT" u="sng" dirty="0" smtClean="0"/>
              <a:t>LEZIONE 3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206877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FB984-EC62-4468-AFB3-25D582FB1DF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D9AA4E-E2C6-411F-BB55-82CC1BE57469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632976-9C63-499E-995F-6595CC625DDA}"/>
              </a:ext>
            </a:extLst>
          </p:cNvPr>
          <p:cNvSpPr txBox="1"/>
          <p:nvPr/>
        </p:nvSpPr>
        <p:spPr>
          <a:xfrm>
            <a:off x="0" y="282337"/>
            <a:ext cx="9878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studio della sindrome «onore e vergogna»: </a:t>
            </a:r>
          </a:p>
          <a:p>
            <a:pPr algn="ctr"/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alcuni riferimenti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7AEBBA-7499-4324-AB63-F36F09D32CF9}"/>
              </a:ext>
            </a:extLst>
          </p:cNvPr>
          <p:cNvSpPr txBox="1"/>
          <p:nvPr/>
        </p:nvSpPr>
        <p:spPr>
          <a:xfrm>
            <a:off x="368449" y="1326436"/>
            <a:ext cx="9343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CH" dirty="0"/>
              <a:t>Julian Pitt-</a:t>
            </a:r>
            <a:r>
              <a:rPr lang="it-CH" dirty="0" err="1"/>
              <a:t>Rivers</a:t>
            </a:r>
            <a:r>
              <a:rPr lang="it-CH" dirty="0"/>
              <a:t>,</a:t>
            </a:r>
            <a:r>
              <a:rPr lang="it-CH" i="1" dirty="0"/>
              <a:t> </a:t>
            </a:r>
            <a:r>
              <a:rPr lang="en-MY" i="1" dirty="0"/>
              <a:t>The people of the Sierra</a:t>
            </a:r>
            <a:r>
              <a:rPr lang="it-CH" dirty="0"/>
              <a:t>, </a:t>
            </a:r>
            <a:r>
              <a:rPr lang="it-CH" dirty="0" err="1"/>
              <a:t>London</a:t>
            </a:r>
            <a:r>
              <a:rPr lang="it-CH" dirty="0"/>
              <a:t>, </a:t>
            </a:r>
            <a:r>
              <a:rPr lang="it-CH" dirty="0" err="1"/>
              <a:t>Weidenfeld</a:t>
            </a:r>
            <a:r>
              <a:rPr lang="it-CH" dirty="0"/>
              <a:t> &amp; </a:t>
            </a:r>
            <a:r>
              <a:rPr lang="it-CH" dirty="0" err="1"/>
              <a:t>Nicolson</a:t>
            </a:r>
            <a:r>
              <a:rPr lang="it-CH" dirty="0"/>
              <a:t>, 1954, 1971</a:t>
            </a:r>
            <a:r>
              <a:rPr lang="it-CH" baseline="30000" dirty="0"/>
              <a:t>2</a:t>
            </a:r>
            <a:r>
              <a:rPr lang="it-CH" dirty="0"/>
              <a:t> [</a:t>
            </a:r>
            <a:r>
              <a:rPr lang="it-CH" i="1" dirty="0"/>
              <a:t>Il popolo della Sierra</a:t>
            </a:r>
            <a:r>
              <a:rPr lang="it-CH" dirty="0"/>
              <a:t>, Torino, Rosenberg &amp; </a:t>
            </a:r>
            <a:r>
              <a:rPr lang="it-CH" dirty="0" err="1"/>
              <a:t>Sellier</a:t>
            </a:r>
            <a:r>
              <a:rPr lang="it-CH" dirty="0"/>
              <a:t>, 1976)].</a:t>
            </a:r>
            <a:endParaRPr lang="it-IT" dirty="0"/>
          </a:p>
          <a:p>
            <a:pPr lvl="0" algn="just"/>
            <a:r>
              <a:rPr lang="en-GB" dirty="0"/>
              <a:t>John Campbell, </a:t>
            </a:r>
            <a:r>
              <a:rPr lang="en-GB" i="1" dirty="0"/>
              <a:t>Honour, family, and patronage. A study of institutions and moral values in a Greek mountain community</a:t>
            </a:r>
            <a:r>
              <a:rPr lang="en-GB" dirty="0"/>
              <a:t>, Oxford, Oxford University Press, 1964.</a:t>
            </a:r>
            <a:endParaRPr lang="it-IT" dirty="0"/>
          </a:p>
          <a:p>
            <a:pPr lvl="0" algn="just"/>
            <a:r>
              <a:rPr lang="en-US" dirty="0"/>
              <a:t>J. </a:t>
            </a:r>
            <a:r>
              <a:rPr lang="en-US" dirty="0" err="1"/>
              <a:t>Peristiany</a:t>
            </a:r>
            <a:r>
              <a:rPr lang="en-US" dirty="0"/>
              <a:t> (a </a:t>
            </a:r>
            <a:r>
              <a:rPr lang="en-US" dirty="0" err="1"/>
              <a:t>cura</a:t>
            </a:r>
            <a:r>
              <a:rPr lang="en-US" dirty="0"/>
              <a:t> di), </a:t>
            </a:r>
            <a:r>
              <a:rPr lang="en-CA" i="1" dirty="0"/>
              <a:t>Honour and shame. The values of Mediterranean society</a:t>
            </a:r>
            <a:r>
              <a:rPr lang="en-CA" dirty="0"/>
              <a:t>, London, </a:t>
            </a:r>
            <a:r>
              <a:rPr lang="en-CA" dirty="0" err="1"/>
              <a:t>Weindelfeld</a:t>
            </a:r>
            <a:r>
              <a:rPr lang="en-CA" dirty="0"/>
              <a:t> &amp; Nicolson</a:t>
            </a:r>
            <a:r>
              <a:rPr lang="en-US" dirty="0"/>
              <a:t>, 1966.</a:t>
            </a:r>
            <a:endParaRPr lang="it-IT" dirty="0"/>
          </a:p>
          <a:p>
            <a:pPr lvl="0" algn="just"/>
            <a:r>
              <a:rPr lang="en-GB" dirty="0"/>
              <a:t>J. </a:t>
            </a:r>
            <a:r>
              <a:rPr lang="en-GB" dirty="0" err="1"/>
              <a:t>Peristiany</a:t>
            </a:r>
            <a:r>
              <a:rPr lang="en-GB" dirty="0"/>
              <a:t>, “Honour and shame in a Cypriot highland village”, in J.G. </a:t>
            </a:r>
            <a:r>
              <a:rPr lang="en-GB" dirty="0" err="1"/>
              <a:t>Peristiany</a:t>
            </a:r>
            <a:r>
              <a:rPr lang="en-GB" dirty="0"/>
              <a:t> (a </a:t>
            </a:r>
            <a:r>
              <a:rPr lang="en-GB" dirty="0" err="1"/>
              <a:t>cura</a:t>
            </a:r>
            <a:r>
              <a:rPr lang="en-GB" dirty="0"/>
              <a:t> di) 1966.</a:t>
            </a:r>
            <a:endParaRPr lang="it-IT" dirty="0"/>
          </a:p>
          <a:p>
            <a:pPr lvl="0" algn="just"/>
            <a:r>
              <a:rPr lang="en-GB" dirty="0" err="1"/>
              <a:t>Abou-Zeid</a:t>
            </a:r>
            <a:r>
              <a:rPr lang="en-GB" dirty="0"/>
              <a:t> A. 1966, “Honour and shame among the Bedouins of Egypt”, in J.G. </a:t>
            </a:r>
            <a:r>
              <a:rPr lang="en-GB" dirty="0" err="1"/>
              <a:t>Peristiany</a:t>
            </a:r>
            <a:r>
              <a:rPr lang="en-GB" dirty="0"/>
              <a:t> (a </a:t>
            </a:r>
            <a:r>
              <a:rPr lang="en-GB" dirty="0" err="1"/>
              <a:t>cura</a:t>
            </a:r>
            <a:r>
              <a:rPr lang="en-GB" dirty="0"/>
              <a:t> di) 1966, pp. 243-259.</a:t>
            </a:r>
            <a:endParaRPr lang="it-IT" dirty="0"/>
          </a:p>
          <a:p>
            <a:pPr lvl="0" algn="just"/>
            <a:r>
              <a:rPr lang="en-GB" dirty="0"/>
              <a:t>Bourdieu P. 1966, “The sentiment of honour in Kabyle society”, in J.G. </a:t>
            </a:r>
            <a:r>
              <a:rPr lang="en-GB" dirty="0" err="1"/>
              <a:t>Peristiany</a:t>
            </a:r>
            <a:r>
              <a:rPr lang="en-GB" dirty="0"/>
              <a:t> (a </a:t>
            </a:r>
            <a:r>
              <a:rPr lang="en-GB" dirty="0" err="1"/>
              <a:t>cura</a:t>
            </a:r>
            <a:r>
              <a:rPr lang="en-GB" dirty="0"/>
              <a:t> di) 1966, pp. 191-241.</a:t>
            </a:r>
            <a:endParaRPr lang="it-IT" dirty="0"/>
          </a:p>
          <a:p>
            <a:pPr lvl="0" algn="just"/>
            <a:r>
              <a:rPr lang="en-GB" dirty="0"/>
              <a:t>Campbell J.K. 1966, “Honour and the Devil”, in J.G. </a:t>
            </a:r>
            <a:r>
              <a:rPr lang="en-GB" dirty="0" err="1"/>
              <a:t>Peristiany</a:t>
            </a:r>
            <a:r>
              <a:rPr lang="en-GB" dirty="0"/>
              <a:t> (a </a:t>
            </a:r>
            <a:r>
              <a:rPr lang="en-GB" dirty="0" err="1"/>
              <a:t>cura</a:t>
            </a:r>
            <a:r>
              <a:rPr lang="en-GB" dirty="0"/>
              <a:t> di) 1966, pp. 139-170.</a:t>
            </a:r>
            <a:endParaRPr lang="it-IT" dirty="0"/>
          </a:p>
          <a:p>
            <a:pPr lvl="0" algn="just"/>
            <a:r>
              <a:rPr lang="en-GB" dirty="0"/>
              <a:t>J. Schneider, “Of vigilance and virgins: </a:t>
            </a:r>
            <a:r>
              <a:rPr lang="en-US" dirty="0"/>
              <a:t>honor,</a:t>
            </a:r>
            <a:r>
              <a:rPr lang="en-GB" dirty="0"/>
              <a:t> shame and access to resources in Mediterranean societies”, </a:t>
            </a:r>
            <a:r>
              <a:rPr lang="en-GB" i="1" dirty="0"/>
              <a:t>Ethnology</a:t>
            </a:r>
            <a:r>
              <a:rPr lang="en-GB" dirty="0"/>
              <a:t> 10 (1971), pp. 1-24.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98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D0C87-7EEF-445A-B274-D70AC6B5FE3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3B54174-EBA3-4C72-8B30-772941404A9D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5F10E-50F4-4326-9914-0CBFEFF1875B}"/>
              </a:ext>
            </a:extLst>
          </p:cNvPr>
          <p:cNvSpPr txBox="1"/>
          <p:nvPr/>
        </p:nvSpPr>
        <p:spPr>
          <a:xfrm>
            <a:off x="0" y="282337"/>
            <a:ext cx="9864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studio della sindrome «onore e vergogna»: </a:t>
            </a:r>
          </a:p>
          <a:p>
            <a:pPr algn="ctr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lcuni termini e «coppie di opposizione»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346584-B317-4747-94F7-DF50B95DF597}"/>
              </a:ext>
            </a:extLst>
          </p:cNvPr>
          <p:cNvSpPr txBox="1"/>
          <p:nvPr/>
        </p:nvSpPr>
        <p:spPr>
          <a:xfrm>
            <a:off x="368449" y="1572928"/>
            <a:ext cx="77849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i="1" dirty="0"/>
              <a:t>honradez / vergüenza</a:t>
            </a:r>
            <a:endParaRPr lang="it-IT" dirty="0"/>
          </a:p>
          <a:p>
            <a:r>
              <a:rPr lang="it-CH" dirty="0"/>
              <a:t>(cittadina andalusa di </a:t>
            </a:r>
            <a:r>
              <a:rPr lang="it-CH" dirty="0" err="1"/>
              <a:t>Alcalá</a:t>
            </a:r>
            <a:r>
              <a:rPr lang="it-CH" dirty="0"/>
              <a:t> de la Sierra, studiata da Julian </a:t>
            </a:r>
            <a:r>
              <a:rPr lang="it-CH" dirty="0" smtClean="0"/>
              <a:t>Pitt-</a:t>
            </a:r>
            <a:r>
              <a:rPr lang="it-CH" dirty="0" err="1" smtClean="0"/>
              <a:t>Rivers</a:t>
            </a:r>
            <a:r>
              <a:rPr lang="it-CH" dirty="0" smtClean="0"/>
              <a:t>, vedi lezione 2)</a:t>
            </a:r>
            <a:endParaRPr lang="it-IT" dirty="0"/>
          </a:p>
          <a:p>
            <a:r>
              <a:rPr lang="it-CH" dirty="0"/>
              <a:t> </a:t>
            </a:r>
            <a:endParaRPr lang="it-IT" dirty="0"/>
          </a:p>
          <a:p>
            <a:pPr lvl="0"/>
            <a:r>
              <a:rPr lang="el-GR" i="1" dirty="0"/>
              <a:t>timì</a:t>
            </a:r>
            <a:r>
              <a:rPr lang="it-CH" dirty="0"/>
              <a:t> (</a:t>
            </a:r>
            <a:r>
              <a:rPr lang="el-GR" dirty="0"/>
              <a:t>τιμή</a:t>
            </a:r>
            <a:r>
              <a:rPr lang="it-CH" dirty="0"/>
              <a:t>) = </a:t>
            </a:r>
            <a:r>
              <a:rPr lang="it-CH" dirty="0" err="1"/>
              <a:t>honour</a:t>
            </a:r>
            <a:r>
              <a:rPr lang="it-CH" dirty="0"/>
              <a:t> / </a:t>
            </a:r>
            <a:r>
              <a:rPr lang="el-GR" i="1" dirty="0"/>
              <a:t>ntropì</a:t>
            </a:r>
            <a:r>
              <a:rPr lang="it-IT" i="1" dirty="0"/>
              <a:t>/</a:t>
            </a:r>
            <a:r>
              <a:rPr lang="it-IT" i="1" dirty="0" err="1"/>
              <a:t>dropì</a:t>
            </a:r>
            <a:r>
              <a:rPr lang="it-IT" i="1" dirty="0"/>
              <a:t> </a:t>
            </a:r>
            <a:r>
              <a:rPr lang="it-CH" dirty="0"/>
              <a:t>(</a:t>
            </a:r>
            <a:r>
              <a:rPr lang="el-GR" dirty="0"/>
              <a:t>ντροπή</a:t>
            </a:r>
            <a:r>
              <a:rPr lang="it-CH" dirty="0"/>
              <a:t>) = </a:t>
            </a:r>
            <a:r>
              <a:rPr lang="it-CH" dirty="0" err="1"/>
              <a:t>sexual</a:t>
            </a:r>
            <a:r>
              <a:rPr lang="it-CH" dirty="0"/>
              <a:t> </a:t>
            </a:r>
            <a:r>
              <a:rPr lang="it-CH" dirty="0" err="1"/>
              <a:t>shame</a:t>
            </a:r>
            <a:endParaRPr lang="it-IT" dirty="0"/>
          </a:p>
          <a:p>
            <a:r>
              <a:rPr lang="it-IT" dirty="0"/>
              <a:t>NB: </a:t>
            </a:r>
            <a:r>
              <a:rPr lang="el-GR" i="1" dirty="0"/>
              <a:t>timì</a:t>
            </a:r>
            <a:r>
              <a:rPr lang="it-CH" dirty="0"/>
              <a:t> (</a:t>
            </a:r>
            <a:r>
              <a:rPr lang="el-GR" dirty="0"/>
              <a:t>τιμή</a:t>
            </a:r>
            <a:r>
              <a:rPr lang="it-CH" dirty="0"/>
              <a:t>) è simile a </a:t>
            </a:r>
            <a:r>
              <a:rPr lang="el-GR" i="1" dirty="0"/>
              <a:t>andrismòs</a:t>
            </a:r>
            <a:r>
              <a:rPr lang="it-CH" dirty="0"/>
              <a:t> (</a:t>
            </a:r>
            <a:r>
              <a:rPr lang="el-GR" dirty="0"/>
              <a:t>ανδρισμός</a:t>
            </a:r>
            <a:r>
              <a:rPr lang="it-CH" dirty="0"/>
              <a:t>) = </a:t>
            </a:r>
            <a:r>
              <a:rPr lang="it-CH" dirty="0" err="1"/>
              <a:t>manliness</a:t>
            </a:r>
            <a:endParaRPr lang="it-IT" dirty="0"/>
          </a:p>
          <a:p>
            <a:r>
              <a:rPr lang="it-IT" dirty="0"/>
              <a:t>(pastori transumanti </a:t>
            </a:r>
            <a:r>
              <a:rPr lang="it-IT" dirty="0" err="1"/>
              <a:t>Sarakatsani</a:t>
            </a:r>
            <a:r>
              <a:rPr lang="it-IT" dirty="0"/>
              <a:t> dell’Epiro, studiati da John Campbell)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pPr lvl="0"/>
            <a:r>
              <a:rPr lang="en-GB" i="1" dirty="0" err="1"/>
              <a:t>sharaf</a:t>
            </a:r>
            <a:r>
              <a:rPr lang="en-GB" i="1" dirty="0"/>
              <a:t> / </a:t>
            </a:r>
            <a:r>
              <a:rPr lang="en-GB" i="1" dirty="0" err="1"/>
              <a:t>hasham</a:t>
            </a:r>
            <a:r>
              <a:rPr lang="en-GB" i="1" dirty="0"/>
              <a:t> </a:t>
            </a:r>
            <a:r>
              <a:rPr lang="en-GB" dirty="0"/>
              <a:t>(modesty, shyness)</a:t>
            </a:r>
            <a:endParaRPr lang="it-IT" dirty="0"/>
          </a:p>
          <a:p>
            <a:r>
              <a:rPr lang="it-IT" i="1" dirty="0"/>
              <a:t>‘</a:t>
            </a:r>
            <a:r>
              <a:rPr lang="it-IT" i="1" dirty="0" err="1"/>
              <a:t>ird</a:t>
            </a:r>
            <a:r>
              <a:rPr lang="it-IT" i="1" dirty="0"/>
              <a:t> </a:t>
            </a:r>
            <a:r>
              <a:rPr lang="it-IT" dirty="0"/>
              <a:t>(onore nella sua componente legata alla castità-riservatezza femminile) </a:t>
            </a:r>
            <a:endParaRPr lang="it-IT" dirty="0"/>
          </a:p>
          <a:p>
            <a:r>
              <a:rPr lang="it-IT" dirty="0"/>
              <a:t>(beduini </a:t>
            </a:r>
            <a:r>
              <a:rPr lang="it-IT" dirty="0" err="1"/>
              <a:t>Awlad</a:t>
            </a:r>
            <a:r>
              <a:rPr lang="it-IT" dirty="0"/>
              <a:t> ‘Ali del deserto egiziano studiati dapprima da Ahmed Abou-</a:t>
            </a:r>
            <a:r>
              <a:rPr lang="it-IT" dirty="0" err="1"/>
              <a:t>Zeid</a:t>
            </a:r>
            <a:r>
              <a:rPr lang="it-IT" dirty="0"/>
              <a:t>, poi da Lila Abu-</a:t>
            </a:r>
            <a:r>
              <a:rPr lang="it-IT" dirty="0" err="1"/>
              <a:t>Lughod</a:t>
            </a:r>
            <a:r>
              <a:rPr lang="it-IT" dirty="0"/>
              <a:t> [</a:t>
            </a:r>
            <a:r>
              <a:rPr lang="it-IT" i="1" dirty="0" err="1"/>
              <a:t>Veiled</a:t>
            </a:r>
            <a:r>
              <a:rPr lang="it-IT" i="1" dirty="0"/>
              <a:t> </a:t>
            </a:r>
            <a:r>
              <a:rPr lang="it-IT" i="1" dirty="0" err="1"/>
              <a:t>sentiments</a:t>
            </a:r>
            <a:r>
              <a:rPr lang="it-IT" i="1" dirty="0"/>
              <a:t>. </a:t>
            </a:r>
            <a:r>
              <a:rPr lang="en-US" i="1" dirty="0"/>
              <a:t>Honor and poetry in a Bedouin society</a:t>
            </a:r>
            <a:r>
              <a:rPr lang="en-US" dirty="0"/>
              <a:t>,</a:t>
            </a:r>
            <a:r>
              <a:rPr lang="en-GB" dirty="0"/>
              <a:t> Berkeley, University of California Press, 1986;[</a:t>
            </a:r>
            <a:r>
              <a:rPr lang="en-GB" dirty="0" err="1"/>
              <a:t>trad</a:t>
            </a:r>
            <a:r>
              <a:rPr lang="en-GB" dirty="0"/>
              <a:t>. it. 2007].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94" y="1130452"/>
            <a:ext cx="2866309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82337"/>
            <a:ext cx="982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 etnografici: i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Sarakatsani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dell’Epiro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99FC27-69F9-44E9-BC6D-315AC5994CC7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975BDD-81D4-4393-A279-371977DC3842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151FA4-0FF2-4823-B20B-CCA58ADA0C43}"/>
              </a:ext>
            </a:extLst>
          </p:cNvPr>
          <p:cNvSpPr txBox="1"/>
          <p:nvPr/>
        </p:nvSpPr>
        <p:spPr>
          <a:xfrm>
            <a:off x="368450" y="1034137"/>
            <a:ext cx="7570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volume a cura di </a:t>
            </a:r>
            <a:r>
              <a:rPr lang="it-IT" b="1" dirty="0"/>
              <a:t>John </a:t>
            </a:r>
            <a:r>
              <a:rPr lang="it-IT" b="1" dirty="0" err="1"/>
              <a:t>Peristiany</a:t>
            </a:r>
            <a:r>
              <a:rPr lang="it-IT" dirty="0"/>
              <a:t> (1966) due casi etnografici, uno in Grecia e l’altro in Egitto: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Tra i </a:t>
            </a:r>
            <a:r>
              <a:rPr lang="it-IT" b="1" dirty="0" err="1"/>
              <a:t>Sarakatsani</a:t>
            </a:r>
            <a:r>
              <a:rPr lang="it-IT" b="1" dirty="0"/>
              <a:t> dell’Epiro</a:t>
            </a:r>
            <a:r>
              <a:rPr lang="it-IT" dirty="0"/>
              <a:t> per una famiglia </a:t>
            </a:r>
            <a:r>
              <a:rPr lang="it-CH" dirty="0"/>
              <a:t>«la base della reputazione sociale è il riconoscimento che essa ha onore (</a:t>
            </a:r>
            <a:r>
              <a:rPr lang="it-CH" b="1" i="1" dirty="0" err="1"/>
              <a:t>timì</a:t>
            </a:r>
            <a:r>
              <a:rPr lang="it-CH" dirty="0"/>
              <a:t>)» e il possesso di tale onore dipende dalle qualità personali dei suoi membri, ai quali si richiede </a:t>
            </a:r>
            <a:r>
              <a:rPr lang="it-CH" b="1" i="1" dirty="0" err="1"/>
              <a:t>andrismòs</a:t>
            </a:r>
            <a:r>
              <a:rPr lang="it-CH" i="1" dirty="0"/>
              <a:t> </a:t>
            </a:r>
            <a:r>
              <a:rPr lang="it-CH" dirty="0"/>
              <a:t>(mascolinità) se uomini e </a:t>
            </a:r>
            <a:r>
              <a:rPr lang="it-CH" b="1" i="1" dirty="0" err="1"/>
              <a:t>dropì</a:t>
            </a:r>
            <a:r>
              <a:rPr lang="it-CH" dirty="0"/>
              <a:t> (termine che Campbell rende con «</a:t>
            </a:r>
            <a:r>
              <a:rPr lang="it-CH" dirty="0" err="1"/>
              <a:t>sexual</a:t>
            </a:r>
            <a:r>
              <a:rPr lang="it-CH" dirty="0"/>
              <a:t> </a:t>
            </a:r>
            <a:r>
              <a:rPr lang="it-CH" dirty="0" err="1"/>
              <a:t>shame</a:t>
            </a:r>
            <a:r>
              <a:rPr lang="it-CH" dirty="0"/>
              <a:t>») se donne.  Per la donna </a:t>
            </a:r>
            <a:r>
              <a:rPr lang="it-CH" i="1" dirty="0" err="1"/>
              <a:t>dropì</a:t>
            </a:r>
            <a:r>
              <a:rPr lang="it-CH" dirty="0"/>
              <a:t> «è un’istintiva repulsione per l’attività sessuale, un tentativo di nascondere – attraverso il modo di vestirsi, di muoversi, di atteggiarsi – il fatto che una donna possiede gli attributi fisici del suo sesso. Le giovani nubili devono essere vergini, e persino le donne sposate devono rimanere verginali nel pensiero e nell’espressione». «La mascolinità e il pudore [</a:t>
            </a:r>
            <a:r>
              <a:rPr lang="it-IT" i="1" dirty="0" err="1"/>
              <a:t>shame</a:t>
            </a:r>
            <a:r>
              <a:rPr lang="it-CH" dirty="0"/>
              <a:t>] sono chiaramente qualità complementari in relazione all’onore. In ogni famiglia la mascolinità degli uomini protegge l’onore sessuale delle sue donne da insulti o oltraggi esterni. Le donne devono avere pudore per evitare che la mascolinità dei loro uomini sia disonorata». (Campbell 1966)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6" y="1946694"/>
            <a:ext cx="415670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1673" y="5818909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dirty="0" smtClean="0"/>
              <a:t>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1673" y="211782"/>
            <a:ext cx="861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 etnografici: i beduini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Awlad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‘Ali dell’Egitto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1673" y="876298"/>
            <a:ext cx="738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Tra </a:t>
            </a:r>
            <a:r>
              <a:rPr lang="it-CH" b="1" dirty="0">
                <a:ea typeface="Tahoma" panose="020B0604030504040204" pitchFamily="34" charset="0"/>
                <a:cs typeface="Tahoma" panose="020B0604030504040204" pitchFamily="34" charset="0"/>
              </a:rPr>
              <a:t>i beduini </a:t>
            </a:r>
            <a:r>
              <a:rPr lang="it-CH" b="1" dirty="0" err="1">
                <a:ea typeface="Tahoma" panose="020B0604030504040204" pitchFamily="34" charset="0"/>
                <a:cs typeface="Tahoma" panose="020B0604030504040204" pitchFamily="34" charset="0"/>
              </a:rPr>
              <a:t>Awlad</a:t>
            </a:r>
            <a:r>
              <a:rPr lang="it-CH" b="1" dirty="0">
                <a:ea typeface="Tahoma" panose="020B0604030504040204" pitchFamily="34" charset="0"/>
                <a:cs typeface="Tahoma" panose="020B0604030504040204" pitchFamily="34" charset="0"/>
              </a:rPr>
              <a:t> ‘Ali 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del deserto occidentale </a:t>
            </a:r>
            <a:r>
              <a:rPr lang="it-CH" b="1" dirty="0">
                <a:ea typeface="Tahoma" panose="020B0604030504040204" pitchFamily="34" charset="0"/>
                <a:cs typeface="Tahoma" panose="020B0604030504040204" pitchFamily="34" charset="0"/>
              </a:rPr>
              <a:t>dell’Egitto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CH" b="1" i="1" dirty="0" err="1">
                <a:ea typeface="Tahoma" panose="020B0604030504040204" pitchFamily="34" charset="0"/>
                <a:cs typeface="Tahoma" panose="020B0604030504040204" pitchFamily="34" charset="0"/>
              </a:rPr>
              <a:t>sharaf</a:t>
            </a:r>
            <a:r>
              <a:rPr lang="it-CH" i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(un termine arabo che deriva da una radice che indica «altezza» in senso sia fisico che sociale e che si può intendere come «onore») è collegato un altro termine, </a:t>
            </a:r>
            <a:r>
              <a:rPr lang="it-CH" b="1" i="1" dirty="0"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it-CH" b="1" i="1" dirty="0" err="1">
                <a:ea typeface="Tahoma" panose="020B0604030504040204" pitchFamily="34" charset="0"/>
                <a:cs typeface="Tahoma" panose="020B0604030504040204" pitchFamily="34" charset="0"/>
              </a:rPr>
              <a:t>ird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, «difficile da tradurre» ma che designa una forma più specifica di onore ed è «usato solo in connessione con la castità, la prudenza e la continenza femminili». In una società come quella beduina, dove al maschio compete la posizione sociale dominante, non stupisce che l’onore dei gruppi di parenti dipenda più dagli uomini e dal loro comportamento valoroso e assennato che non dalle donne. Ma anche la donna ha un ruolo decisivo e unico «nel determinare l’onore della famiglia e del lignaggio», e più in particolare nel preservare quella particolare forma di onore, </a:t>
            </a:r>
            <a:r>
              <a:rPr lang="it-CH" i="1" dirty="0"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it-CH" i="1" dirty="0" err="1">
                <a:ea typeface="Tahoma" panose="020B0604030504040204" pitchFamily="34" charset="0"/>
                <a:cs typeface="Tahoma" panose="020B0604030504040204" pitchFamily="34" charset="0"/>
              </a:rPr>
              <a:t>ird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, associata alla sua castità – una forma di onore che differisce da </a:t>
            </a:r>
            <a:r>
              <a:rPr lang="it-CH" i="1" dirty="0" err="1">
                <a:ea typeface="Tahoma" panose="020B0604030504040204" pitchFamily="34" charset="0"/>
                <a:cs typeface="Tahoma" panose="020B0604030504040204" pitchFamily="34" charset="0"/>
              </a:rPr>
              <a:t>sharaf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 «in quanto </a:t>
            </a:r>
            <a:r>
              <a:rPr lang="it-CH" i="1" dirty="0" err="1">
                <a:ea typeface="Tahoma" panose="020B0604030504040204" pitchFamily="34" charset="0"/>
                <a:cs typeface="Tahoma" panose="020B0604030504040204" pitchFamily="34" charset="0"/>
              </a:rPr>
              <a:t>sharaf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 può essere conseguito e accresciuto attraverso il corretto comportamento e grandi imprese, mentre </a:t>
            </a:r>
            <a:r>
              <a:rPr lang="it-CH" i="1" dirty="0"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it-CH" i="1" dirty="0" err="1">
                <a:ea typeface="Tahoma" panose="020B0604030504040204" pitchFamily="34" charset="0"/>
                <a:cs typeface="Tahoma" panose="020B0604030504040204" pitchFamily="34" charset="0"/>
              </a:rPr>
              <a:t>ird</a:t>
            </a:r>
            <a:r>
              <a:rPr lang="it-CH" i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può solo essere perduto a causa della condotta riprovevole della donna. E una volta perduto, non può più essere riguadagnato» (Abou-</a:t>
            </a:r>
            <a:r>
              <a:rPr lang="it-CH" dirty="0" err="1">
                <a:ea typeface="Tahoma" panose="020B0604030504040204" pitchFamily="34" charset="0"/>
                <a:cs typeface="Tahoma" panose="020B0604030504040204" pitchFamily="34" charset="0"/>
              </a:rPr>
              <a:t>Zeid</a:t>
            </a:r>
            <a:r>
              <a:rPr lang="it-CH" dirty="0">
                <a:ea typeface="Tahoma" panose="020B0604030504040204" pitchFamily="34" charset="0"/>
                <a:cs typeface="Tahoma" panose="020B0604030504040204" pitchFamily="34" charset="0"/>
              </a:rPr>
              <a:t> 1966)</a:t>
            </a:r>
            <a:endParaRPr lang="it-IT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48" y="1116955"/>
            <a:ext cx="285306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9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6982" y="5874327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dirty="0"/>
              <a:t>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r>
              <a:rPr lang="it-IT" sz="1200" dirty="0" smtClean="0"/>
              <a:t> </a:t>
            </a:r>
            <a:endParaRPr lang="it-IT" sz="1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9382" y="249382"/>
            <a:ext cx="953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sindrome «onore e vergogna» e il problema dell’unità mediterranea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1673" y="1304192"/>
            <a:ext cx="9795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Peristiany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 e i suoi colleghi erano ben consapevoli del rischio di equazioni culturali affrettate: «il fatto che, se provocato, un greco cipriota, un beduino e un berbero possano rispondere </a:t>
            </a:r>
            <a:r>
              <a:rPr lang="it-CH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“anch’io ho i baffi”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 also have a moustache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] per indicare un minimo comune denominatore di eguaglianza tra tutti i maschi», scriveva </a:t>
            </a:r>
            <a:r>
              <a:rPr lang="it-CH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Peristiany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CH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sua introduzione, «non implica necessariamente affinità tra le loro culture». Ed erano ancor più consapevoli che valori quali l’onore, la mascolinità e il pudore femminile non si ritrovavano solo sulle coste del Mediterraneo. </a:t>
            </a:r>
            <a:endParaRPr lang="it-CH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CH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CH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stesso </a:t>
            </a:r>
            <a:r>
              <a:rPr lang="it-CH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Peristiany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 sottolineava però che «le popolazioni mediterranee discusse nei contributi a questo volume sono </a:t>
            </a:r>
            <a:r>
              <a:rPr lang="it-CH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costantemente richiamate ad usare i concetti di onore e vergogna 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per valutare la loro stessa condotta e la condotta degli altri». </a:t>
            </a:r>
            <a:r>
              <a:rPr lang="it-CH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frequenza quasi ossessiva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 con cui sono costrette a fare ricorso a onore e vergogna come metri di valutazione morale sembrava </a:t>
            </a:r>
            <a:r>
              <a:rPr lang="it-CH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implicitamente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 dimostrare che le popolazioni mediterranee si distinguono dalle altre e formano una sorta di </a:t>
            </a:r>
            <a:r>
              <a:rPr lang="it-CH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unità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. Questo spiega con tutta probabilità perché, malgrado le riserve a cui si è appena accennato, al volume siano stati dati un </a:t>
            </a:r>
            <a:r>
              <a:rPr lang="it-CH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titolo e soprattutto un sottotitolo assai impegnativi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Honour and shame. The values of Mediterranean society.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832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1673" y="5846618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dirty="0"/>
              <a:t>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43485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definizione esplicita di area culturale mediterranea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9600" y="1424103"/>
            <a:ext cx="806334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Alcuni anni più tardi, la già ricordata antropologa statunitense </a:t>
            </a:r>
            <a:r>
              <a:rPr lang="it-I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Jane Schneider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[“Of </a:t>
            </a:r>
            <a:r>
              <a:rPr lang="it-IT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vigilance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virgins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honor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societies”, (1971)], mette a punto una definizione esplicita di area culturale mediterranea:</a:t>
            </a:r>
            <a:endParaRPr lang="it-IT" dirty="0"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«Gli antropologi che lavorano nelle società mediterranee raramente discutono dell’unità culturale dell’area […]. C’è una sola eccezione alla scarsità di analisi interculturale negli studi mediterranei, che si concentra sui concetti interdipendenti di onore e pudore e sulle pratiche connesse che governano l’integrità della famiglia e la verginità delle ragazze […] La mia tesi è che il Mediterraneo ha un’unità culturale e che questa unità deriva da un particolare insieme di forze ecologiche che interagendo hanno prodotto i codici di cui sopra. […] </a:t>
            </a:r>
            <a:r>
              <a:rPr lang="it-CH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Considererò come “mediterranee” tutte le regioni intorno al mare in cui si pone una grande enfasi sulla castità e verginità delle donne</a:t>
            </a:r>
            <a:r>
              <a:rPr lang="it-CH" dirty="0"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14" y="1619827"/>
            <a:ext cx="2857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1522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Tema di Office</vt:lpstr>
      <vt:lpstr>Antropologia del Mediterraneo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paola</cp:lastModifiedBy>
  <cp:revision>80</cp:revision>
  <dcterms:created xsi:type="dcterms:W3CDTF">2019-05-28T15:53:33Z</dcterms:created>
  <dcterms:modified xsi:type="dcterms:W3CDTF">2020-10-06T13:08:46Z</dcterms:modified>
</cp:coreProperties>
</file>