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6" r:id="rId3"/>
    <p:sldId id="266" r:id="rId4"/>
    <p:sldId id="281" r:id="rId5"/>
    <p:sldId id="260" r:id="rId6"/>
    <p:sldId id="261" r:id="rId7"/>
    <p:sldId id="282" r:id="rId8"/>
    <p:sldId id="284" r:id="rId9"/>
    <p:sldId id="280" r:id="rId10"/>
    <p:sldId id="270" r:id="rId11"/>
    <p:sldId id="283" r:id="rId12"/>
    <p:sldId id="279" r:id="rId13"/>
    <p:sldId id="275"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717"/>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91" autoAdjust="0"/>
    <p:restoredTop sz="95442" autoAdjust="0"/>
  </p:normalViewPr>
  <p:slideViewPr>
    <p:cSldViewPr snapToGrid="0">
      <p:cViewPr varScale="1">
        <p:scale>
          <a:sx n="100" d="100"/>
          <a:sy n="100" d="100"/>
        </p:scale>
        <p:origin x="160" y="6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9B571-0991-47CD-9CEC-263A43A2AC77}" type="datetimeFigureOut">
              <a:rPr lang="it-IT" smtClean="0"/>
              <a:t>10/03/26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22B9D-8694-47D1-9903-65D9FED594F6}" type="slidenum">
              <a:rPr lang="it-IT" smtClean="0"/>
              <a:t>‹N›</a:t>
            </a:fld>
            <a:endParaRPr lang="it-IT"/>
          </a:p>
        </p:txBody>
      </p:sp>
    </p:spTree>
    <p:extLst>
      <p:ext uri="{BB962C8B-B14F-4D97-AF65-F5344CB8AC3E}">
        <p14:creationId xmlns:p14="http://schemas.microsoft.com/office/powerpoint/2010/main" val="157207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4</a:t>
            </a:fld>
            <a:endParaRPr lang="it-IT"/>
          </a:p>
        </p:txBody>
      </p:sp>
    </p:spTree>
    <p:extLst>
      <p:ext uri="{BB962C8B-B14F-4D97-AF65-F5344CB8AC3E}">
        <p14:creationId xmlns:p14="http://schemas.microsoft.com/office/powerpoint/2010/main" val="917618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5</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6</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9</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10</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12</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13</a:t>
            </a:fld>
            <a:endParaRPr lang="it-IT"/>
          </a:p>
        </p:txBody>
      </p:sp>
    </p:spTree>
    <p:extLst>
      <p:ext uri="{BB962C8B-B14F-4D97-AF65-F5344CB8AC3E}">
        <p14:creationId xmlns:p14="http://schemas.microsoft.com/office/powerpoint/2010/main" val="3126355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Click to edit Master title style</a:t>
            </a:r>
            <a:endParaRPr lang="it-IT" dirty="0"/>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Click to edit Master subtitle style</a:t>
            </a:r>
          </a:p>
        </p:txBody>
      </p:sp>
      <p:sp>
        <p:nvSpPr>
          <p:cNvPr id="4" name="Segnaposto data 3"/>
          <p:cNvSpPr>
            <a:spLocks noGrp="1"/>
          </p:cNvSpPr>
          <p:nvPr>
            <p:ph type="dt" sz="half" idx="10"/>
          </p:nvPr>
        </p:nvSpPr>
        <p:spPr/>
        <p:txBody>
          <a:bodyPr/>
          <a:lstStyle/>
          <a:p>
            <a:fld id="{E334C6C1-9A1F-4CAB-BDE0-CEA4BBAD521B}" type="datetimeFigureOut">
              <a:rPr lang="it-IT" smtClean="0"/>
              <a:t>10/03/26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FD0DC9-7625-4210-859B-42F81EE27038}" type="slidenum">
              <a:rPr lang="it-IT" smtClean="0"/>
              <a:t>‹N›</a:t>
            </a:fld>
            <a:endParaRPr lang="it-IT"/>
          </a:p>
        </p:txBody>
      </p:sp>
      <p:pic>
        <p:nvPicPr>
          <p:cNvPr id="9" name="Immagin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3515" y="297600"/>
            <a:ext cx="2896854" cy="1376475"/>
          </a:xfrm>
          <a:prstGeom prst="rect">
            <a:avLst/>
          </a:prstGeom>
        </p:spPr>
      </p:pic>
      <p:sp>
        <p:nvSpPr>
          <p:cNvPr id="11" name="Rettangolo 10">
            <a:extLst>
              <a:ext uri="{FF2B5EF4-FFF2-40B4-BE49-F238E27FC236}">
                <a16:creationId xmlns:a16="http://schemas.microsoft.com/office/drawing/2014/main" id="{B4038F10-00FD-4FF9-B913-718227FB2649}"/>
              </a:ext>
            </a:extLst>
          </p:cNvPr>
          <p:cNvSpPr/>
          <p:nvPr userDrawn="1"/>
        </p:nvSpPr>
        <p:spPr>
          <a:xfrm>
            <a:off x="-9182" y="5735637"/>
            <a:ext cx="12192001" cy="1122363"/>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334C6C1-9A1F-4CAB-BDE0-CEA4BBAD521B}" type="datetimeFigureOut">
              <a:rPr lang="it-IT" smtClean="0"/>
              <a:t>10/03/26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10" name="Rettangolo 9">
            <a:extLst>
              <a:ext uri="{FF2B5EF4-FFF2-40B4-BE49-F238E27FC236}">
                <a16:creationId xmlns:a16="http://schemas.microsoft.com/office/drawing/2014/main" id="{4AFB21E0-114C-47A2-B9FE-380E293E4735}"/>
              </a:ext>
            </a:extLst>
          </p:cNvPr>
          <p:cNvSpPr/>
          <p:nvPr userDrawn="1"/>
        </p:nvSpPr>
        <p:spPr>
          <a:xfrm>
            <a:off x="-9182" y="6084606"/>
            <a:ext cx="12192001" cy="773394"/>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4C6C1-9A1F-4CAB-BDE0-CEA4BBAD521B}" type="datetimeFigureOut">
              <a:rPr lang="it-IT" smtClean="0"/>
              <a:t>10/03/26</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t>‹N›</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270794" y="2238320"/>
            <a:ext cx="9959788" cy="1148660"/>
          </a:xfrm>
        </p:spPr>
        <p:txBody>
          <a:bodyPr>
            <a:normAutofit fontScale="90000"/>
          </a:bodyPr>
          <a:lstStyle/>
          <a:p>
            <a:r>
              <a:rPr lang="en-GB" b="1" dirty="0" err="1">
                <a:solidFill>
                  <a:srgbClr val="BB1717"/>
                </a:solidFill>
                <a:latin typeface="Tahoma" panose="020B0604030504040204" pitchFamily="34" charset="0"/>
                <a:ea typeface="Tahoma" panose="020B0604030504040204" pitchFamily="34" charset="0"/>
                <a:cs typeface="Tahoma" panose="020B0604030504040204" pitchFamily="34" charset="0"/>
              </a:rPr>
              <a:t>Postmodernismo</a:t>
            </a:r>
            <a:r>
              <a:rPr lang="en-GB" b="1" dirty="0">
                <a:solidFill>
                  <a:srgbClr val="BB1717"/>
                </a:solidFill>
                <a:latin typeface="Tahoma" panose="020B0604030504040204" pitchFamily="34" charset="0"/>
                <a:ea typeface="Tahoma" panose="020B0604030504040204" pitchFamily="34" charset="0"/>
                <a:cs typeface="Tahoma" panose="020B0604030504040204" pitchFamily="34" charset="0"/>
              </a:rPr>
              <a:t> e </a:t>
            </a:r>
            <a:r>
              <a:rPr lang="en-GB" b="1" dirty="0" err="1">
                <a:solidFill>
                  <a:srgbClr val="BB1717"/>
                </a:solidFill>
                <a:latin typeface="Tahoma" panose="020B0604030504040204" pitchFamily="34" charset="0"/>
                <a:ea typeface="Tahoma" panose="020B0604030504040204" pitchFamily="34" charset="0"/>
                <a:cs typeface="Tahoma" panose="020B0604030504040204" pitchFamily="34" charset="0"/>
              </a:rPr>
              <a:t>crisi</a:t>
            </a:r>
            <a:r>
              <a:rPr lang="en-GB"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en-GB" b="1" dirty="0" err="1">
                <a:solidFill>
                  <a:srgbClr val="BB1717"/>
                </a:solidFill>
                <a:latin typeface="Tahoma" panose="020B0604030504040204" pitchFamily="34" charset="0"/>
                <a:ea typeface="Tahoma" panose="020B0604030504040204" pitchFamily="34" charset="0"/>
                <a:cs typeface="Tahoma" panose="020B0604030504040204" pitchFamily="34" charset="0"/>
              </a:rPr>
              <a:t>della</a:t>
            </a:r>
            <a:r>
              <a:rPr lang="en-GB"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en-GB" b="1" dirty="0" err="1">
                <a:solidFill>
                  <a:srgbClr val="BB1717"/>
                </a:solidFill>
                <a:latin typeface="Tahoma" panose="020B0604030504040204" pitchFamily="34" charset="0"/>
                <a:ea typeface="Tahoma" panose="020B0604030504040204" pitchFamily="34" charset="0"/>
                <a:cs typeface="Tahoma" panose="020B0604030504040204" pitchFamily="34" charset="0"/>
              </a:rPr>
              <a:t>modernità</a:t>
            </a:r>
            <a:endParaRPr lang="en-GB"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3" name="Sottotitolo 2"/>
          <p:cNvSpPr>
            <a:spLocks noGrp="1"/>
          </p:cNvSpPr>
          <p:nvPr>
            <p:ph type="subTitle" idx="1"/>
          </p:nvPr>
        </p:nvSpPr>
        <p:spPr>
          <a:xfrm>
            <a:off x="3700454" y="3940531"/>
            <a:ext cx="4763546" cy="1277073"/>
          </a:xfrm>
        </p:spPr>
        <p:txBody>
          <a:bodyPr>
            <a:normAutofit/>
          </a:bodyPr>
          <a:lstStyle/>
          <a:p>
            <a:r>
              <a:rPr lang="it-IT" sz="4000" b="1" dirty="0">
                <a:solidFill>
                  <a:srgbClr val="5B5A5A"/>
                </a:solidFill>
                <a:latin typeface="Tahoma" panose="020B0604030504040204" pitchFamily="34" charset="0"/>
                <a:ea typeface="Tahoma" panose="020B0604030504040204" pitchFamily="34" charset="0"/>
                <a:cs typeface="Tahoma" panose="020B0604030504040204" pitchFamily="34" charset="0"/>
              </a:rPr>
              <a:t>Sofia Venturoli</a:t>
            </a:r>
          </a:p>
        </p:txBody>
      </p:sp>
      <p:sp>
        <p:nvSpPr>
          <p:cNvPr id="7" name="Sottotitolo 2">
            <a:extLst>
              <a:ext uri="{FF2B5EF4-FFF2-40B4-BE49-F238E27FC236}">
                <a16:creationId xmlns:a16="http://schemas.microsoft.com/office/drawing/2014/main" id="{B4C35D45-9251-4921-B7D8-DD171060F540}"/>
              </a:ext>
            </a:extLst>
          </p:cNvPr>
          <p:cNvSpPr txBox="1">
            <a:spLocks/>
          </p:cNvSpPr>
          <p:nvPr/>
        </p:nvSpPr>
        <p:spPr>
          <a:xfrm>
            <a:off x="-9182" y="5986831"/>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rPr>
              <a:t>A.A. 2025/26</a:t>
            </a:r>
          </a:p>
          <a:p>
            <a:r>
              <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rPr>
              <a:t>Comunicazione Interculturale</a:t>
            </a:r>
            <a:endParaRPr lang="it-IT" sz="20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8" descr="CC-BY-SA_icon.svg.png">
            <a:extLst>
              <a:ext uri="{FF2B5EF4-FFF2-40B4-BE49-F238E27FC236}">
                <a16:creationId xmlns:a16="http://schemas.microsoft.com/office/drawing/2014/main" id="{CDB0FCAE-883F-4B93-ACF5-B062D1E63C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0510" y="6061045"/>
            <a:ext cx="1508279" cy="544780"/>
          </a:xfrm>
          <a:prstGeom prst="rect">
            <a:avLst/>
          </a:prstGeom>
        </p:spPr>
      </p:pic>
    </p:spTree>
    <p:extLst>
      <p:ext uri="{BB962C8B-B14F-4D97-AF65-F5344CB8AC3E}">
        <p14:creationId xmlns:p14="http://schemas.microsoft.com/office/powerpoint/2010/main" val="382253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35519" y="59940"/>
            <a:ext cx="8520545" cy="1077218"/>
          </a:xfrm>
          <a:prstGeom prst="rect">
            <a:avLst/>
          </a:prstGeom>
          <a:noFill/>
        </p:spPr>
        <p:txBody>
          <a:bodyPr wrap="square" rtlCol="0">
            <a:spAutoFit/>
          </a:bodyPr>
          <a:lstStyle/>
          <a:p>
            <a:r>
              <a:rPr lang="en-US" sz="3600" b="1" dirty="0">
                <a:solidFill>
                  <a:srgbClr val="BB1717"/>
                </a:solidFill>
                <a:latin typeface="Tahoma" panose="020B0604030504040204" pitchFamily="34" charset="0"/>
                <a:ea typeface="Tahoma" panose="020B0604030504040204" pitchFamily="34" charset="0"/>
                <a:cs typeface="Tahoma" panose="020B0604030504040204" pitchFamily="34" charset="0"/>
              </a:rPr>
              <a:t>Michael Taussig </a:t>
            </a:r>
            <a:br>
              <a:rPr lang="en-US" sz="4000" b="1" dirty="0">
                <a:solidFill>
                  <a:srgbClr val="BB1717"/>
                </a:solidFill>
                <a:latin typeface="Tahoma" panose="020B0604030504040204" pitchFamily="34" charset="0"/>
                <a:ea typeface="Tahoma" panose="020B0604030504040204" pitchFamily="34" charset="0"/>
                <a:cs typeface="Tahoma" panose="020B0604030504040204" pitchFamily="34" charset="0"/>
              </a:rPr>
            </a:br>
            <a:r>
              <a:rPr lang="en-US" sz="2800" dirty="0">
                <a:solidFill>
                  <a:srgbClr val="BB1717"/>
                </a:solidFill>
                <a:latin typeface="Tahoma" panose="020B0604030504040204" pitchFamily="34" charset="0"/>
                <a:ea typeface="Tahoma" panose="020B0604030504040204" pitchFamily="34" charset="0"/>
                <a:cs typeface="Tahoma" panose="020B0604030504040204" pitchFamily="34" charset="0"/>
              </a:rPr>
              <a:t>Shamanism, Colonialism, and the Wild Man (1987)</a:t>
            </a:r>
            <a:endParaRPr lang="it-IT" sz="4000"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Comunicazione</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Interculturale</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r-IN"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i="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i="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i="1" u="sng" dirty="0" err="1">
                <a:solidFill>
                  <a:schemeClr val="bg1"/>
                </a:solidFill>
                <a:latin typeface="Tahoma" panose="020B0604030504040204" pitchFamily="34" charset="0"/>
                <a:ea typeface="Tahoma" panose="020B0604030504040204" pitchFamily="34" charset="0"/>
                <a:cs typeface="Tahoma" panose="020B0604030504040204" pitchFamily="34" charset="0"/>
              </a:rPr>
              <a:t>Politi</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pic>
        <p:nvPicPr>
          <p:cNvPr id="10" name="Content Placeholder 3" descr="TaussigHammock-small.jpg">
            <a:extLst>
              <a:ext uri="{FF2B5EF4-FFF2-40B4-BE49-F238E27FC236}">
                <a16:creationId xmlns:a16="http://schemas.microsoft.com/office/drawing/2014/main" id="{3CB06B03-D61F-424F-B03F-0C31B44F632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8430" r="-28430"/>
          <a:stretch/>
        </p:blipFill>
        <p:spPr>
          <a:xfrm>
            <a:off x="5979501" y="2376031"/>
            <a:ext cx="7610475" cy="3670300"/>
          </a:xfrm>
          <a:prstGeom prst="rect">
            <a:avLst/>
          </a:prstGeom>
        </p:spPr>
      </p:pic>
      <p:sp>
        <p:nvSpPr>
          <p:cNvPr id="11" name="Content Placeholder 2">
            <a:extLst>
              <a:ext uri="{FF2B5EF4-FFF2-40B4-BE49-F238E27FC236}">
                <a16:creationId xmlns:a16="http://schemas.microsoft.com/office/drawing/2014/main" id="{92F786CA-6B03-4DD1-80EF-2FB3F2185F46}"/>
              </a:ext>
            </a:extLst>
          </p:cNvPr>
          <p:cNvSpPr txBox="1">
            <a:spLocks/>
          </p:cNvSpPr>
          <p:nvPr/>
        </p:nvSpPr>
        <p:spPr>
          <a:xfrm>
            <a:off x="191976" y="1369382"/>
            <a:ext cx="7094195" cy="4489177"/>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spcBef>
                <a:spcPts val="600"/>
              </a:spcBef>
              <a:buClr>
                <a:srgbClr val="BB1717"/>
              </a:buClr>
              <a:buFont typeface="Arial" panose="020B0604020202020204" pitchFamily="34" charset="0"/>
              <a:buChar char="•"/>
            </a:pPr>
            <a:r>
              <a:rPr lang="en-US" sz="1500" dirty="0">
                <a:solidFill>
                  <a:schemeClr val="tx1">
                    <a:lumMod val="85000"/>
                    <a:lumOff val="15000"/>
                  </a:schemeClr>
                </a:solidFill>
              </a:rPr>
              <a:t>“…</a:t>
            </a:r>
            <a:r>
              <a:rPr lang="en-US" sz="1500" i="1" dirty="0">
                <a:solidFill>
                  <a:schemeClr val="tx1">
                    <a:lumMod val="85000"/>
                    <a:lumOff val="15000"/>
                  </a:schemeClr>
                </a:solidFill>
              </a:rPr>
              <a:t>the politics of epistemic murk and the fiction of the real, in the creation of Indians, in the role of myth and magic in colonial violence as much as in healing, and in the way that healing can mobilize terror in order to subvert it. </a:t>
            </a:r>
            <a:r>
              <a:rPr lang="it-IT" sz="1500" i="1" dirty="0" err="1">
                <a:solidFill>
                  <a:schemeClr val="tx1">
                    <a:lumMod val="85000"/>
                    <a:lumOff val="15000"/>
                  </a:schemeClr>
                </a:solidFill>
              </a:rPr>
              <a:t>That</a:t>
            </a:r>
            <a:r>
              <a:rPr lang="it-IT" sz="1500" i="1" dirty="0">
                <a:solidFill>
                  <a:schemeClr val="tx1">
                    <a:lumMod val="85000"/>
                    <a:lumOff val="15000"/>
                  </a:schemeClr>
                </a:solidFill>
              </a:rPr>
              <a:t> </a:t>
            </a:r>
            <a:r>
              <a:rPr lang="it-IT" sz="1500" i="1" dirty="0" err="1">
                <a:solidFill>
                  <a:schemeClr val="tx1">
                    <a:lumMod val="85000"/>
                    <a:lumOff val="15000"/>
                  </a:schemeClr>
                </a:solidFill>
              </a:rPr>
              <a:t>is</a:t>
            </a:r>
            <a:r>
              <a:rPr lang="it-IT" sz="1500" i="1" dirty="0">
                <a:solidFill>
                  <a:schemeClr val="tx1">
                    <a:lumMod val="85000"/>
                    <a:lumOff val="15000"/>
                  </a:schemeClr>
                </a:solidFill>
              </a:rPr>
              <a:t> </a:t>
            </a:r>
            <a:r>
              <a:rPr lang="it-IT" sz="1500" i="1" dirty="0" err="1">
                <a:solidFill>
                  <a:schemeClr val="tx1">
                    <a:lumMod val="85000"/>
                    <a:lumOff val="15000"/>
                  </a:schemeClr>
                </a:solidFill>
              </a:rPr>
              <a:t>why</a:t>
            </a:r>
            <a:r>
              <a:rPr lang="it-IT" sz="1500" i="1" dirty="0">
                <a:solidFill>
                  <a:schemeClr val="tx1">
                    <a:lumMod val="85000"/>
                    <a:lumOff val="15000"/>
                  </a:schemeClr>
                </a:solidFill>
              </a:rPr>
              <a:t> </a:t>
            </a:r>
            <a:r>
              <a:rPr lang="it-IT" sz="1500" i="1" dirty="0" err="1">
                <a:solidFill>
                  <a:schemeClr val="tx1">
                    <a:lumMod val="85000"/>
                    <a:lumOff val="15000"/>
                  </a:schemeClr>
                </a:solidFill>
              </a:rPr>
              <a:t>my</a:t>
            </a:r>
            <a:r>
              <a:rPr lang="it-IT" sz="1500" i="1" dirty="0">
                <a:solidFill>
                  <a:schemeClr val="tx1">
                    <a:lumMod val="85000"/>
                    <a:lumOff val="15000"/>
                  </a:schemeClr>
                </a:solidFill>
              </a:rPr>
              <a:t> </a:t>
            </a:r>
            <a:r>
              <a:rPr lang="it-IT" sz="1500" i="1" dirty="0" err="1">
                <a:solidFill>
                  <a:schemeClr val="tx1">
                    <a:lumMod val="85000"/>
                    <a:lumOff val="15000"/>
                  </a:schemeClr>
                </a:solidFill>
              </a:rPr>
              <a:t>subject</a:t>
            </a:r>
            <a:r>
              <a:rPr lang="it-IT" sz="1500" i="1" dirty="0">
                <a:solidFill>
                  <a:schemeClr val="tx1">
                    <a:lumMod val="85000"/>
                    <a:lumOff val="15000"/>
                  </a:schemeClr>
                </a:solidFill>
              </a:rPr>
              <a:t> </a:t>
            </a:r>
            <a:r>
              <a:rPr lang="it-IT" sz="1500" i="1" dirty="0" err="1">
                <a:solidFill>
                  <a:schemeClr val="tx1">
                    <a:lumMod val="85000"/>
                    <a:lumOff val="15000"/>
                  </a:schemeClr>
                </a:solidFill>
              </a:rPr>
              <a:t>is</a:t>
            </a:r>
            <a:r>
              <a:rPr lang="it-IT" sz="1500" i="1" dirty="0">
                <a:solidFill>
                  <a:schemeClr val="tx1">
                    <a:lumMod val="85000"/>
                    <a:lumOff val="15000"/>
                  </a:schemeClr>
                </a:solidFill>
              </a:rPr>
              <a:t> </a:t>
            </a:r>
            <a:r>
              <a:rPr lang="it-IT" sz="1500" i="1" dirty="0" err="1">
                <a:solidFill>
                  <a:schemeClr val="tx1">
                    <a:lumMod val="85000"/>
                    <a:lumOff val="15000"/>
                  </a:schemeClr>
                </a:solidFill>
              </a:rPr>
              <a:t>not</a:t>
            </a:r>
            <a:r>
              <a:rPr lang="it-IT" sz="1500" i="1" dirty="0">
                <a:solidFill>
                  <a:schemeClr val="tx1">
                    <a:lumMod val="85000"/>
                    <a:lumOff val="15000"/>
                  </a:schemeClr>
                </a:solidFill>
              </a:rPr>
              <a:t> the </a:t>
            </a:r>
            <a:r>
              <a:rPr lang="it-IT" sz="1500" i="1" dirty="0" err="1">
                <a:solidFill>
                  <a:schemeClr val="tx1">
                    <a:lumMod val="85000"/>
                    <a:lumOff val="15000"/>
                  </a:schemeClr>
                </a:solidFill>
              </a:rPr>
              <a:t>truth</a:t>
            </a:r>
            <a:r>
              <a:rPr lang="it-IT" sz="1500" i="1" dirty="0">
                <a:solidFill>
                  <a:schemeClr val="tx1">
                    <a:lumMod val="85000"/>
                    <a:lumOff val="15000"/>
                  </a:schemeClr>
                </a:solidFill>
              </a:rPr>
              <a:t> of </a:t>
            </a:r>
            <a:r>
              <a:rPr lang="it-IT" sz="1500" i="1" dirty="0" err="1">
                <a:solidFill>
                  <a:schemeClr val="tx1">
                    <a:lumMod val="85000"/>
                    <a:lumOff val="15000"/>
                  </a:schemeClr>
                </a:solidFill>
              </a:rPr>
              <a:t>being</a:t>
            </a:r>
            <a:r>
              <a:rPr lang="it-IT" sz="1500" i="1" dirty="0">
                <a:solidFill>
                  <a:schemeClr val="tx1">
                    <a:lumMod val="85000"/>
                    <a:lumOff val="15000"/>
                  </a:schemeClr>
                </a:solidFill>
              </a:rPr>
              <a:t> </a:t>
            </a:r>
            <a:r>
              <a:rPr lang="it-IT" sz="1500" i="1" dirty="0" err="1">
                <a:solidFill>
                  <a:schemeClr val="tx1">
                    <a:lumMod val="85000"/>
                    <a:lumOff val="15000"/>
                  </a:schemeClr>
                </a:solidFill>
              </a:rPr>
              <a:t>but</a:t>
            </a:r>
            <a:r>
              <a:rPr lang="it-IT" sz="1500" i="1" dirty="0">
                <a:solidFill>
                  <a:schemeClr val="tx1">
                    <a:lumMod val="85000"/>
                    <a:lumOff val="15000"/>
                  </a:schemeClr>
                </a:solidFill>
              </a:rPr>
              <a:t> the social </a:t>
            </a:r>
            <a:r>
              <a:rPr lang="it-IT" sz="1500" i="1" dirty="0" err="1">
                <a:solidFill>
                  <a:schemeClr val="tx1">
                    <a:lumMod val="85000"/>
                    <a:lumOff val="15000"/>
                  </a:schemeClr>
                </a:solidFill>
              </a:rPr>
              <a:t>being</a:t>
            </a:r>
            <a:r>
              <a:rPr lang="it-IT" sz="1500" i="1" dirty="0">
                <a:solidFill>
                  <a:schemeClr val="tx1">
                    <a:lumMod val="85000"/>
                    <a:lumOff val="15000"/>
                  </a:schemeClr>
                </a:solidFill>
              </a:rPr>
              <a:t> of </a:t>
            </a:r>
            <a:r>
              <a:rPr lang="it-IT" sz="1500" i="1" dirty="0" err="1">
                <a:solidFill>
                  <a:schemeClr val="tx1">
                    <a:lumMod val="85000"/>
                    <a:lumOff val="15000"/>
                  </a:schemeClr>
                </a:solidFill>
              </a:rPr>
              <a:t>truth</a:t>
            </a:r>
            <a:r>
              <a:rPr lang="it-IT" sz="1500" i="1" dirty="0">
                <a:solidFill>
                  <a:schemeClr val="tx1">
                    <a:lumMod val="85000"/>
                    <a:lumOff val="15000"/>
                  </a:schemeClr>
                </a:solidFill>
              </a:rPr>
              <a:t>, </a:t>
            </a:r>
            <a:r>
              <a:rPr lang="it-IT" sz="1500" i="1" dirty="0" err="1">
                <a:solidFill>
                  <a:schemeClr val="tx1">
                    <a:lumMod val="85000"/>
                    <a:lumOff val="15000"/>
                  </a:schemeClr>
                </a:solidFill>
              </a:rPr>
              <a:t>not</a:t>
            </a:r>
            <a:r>
              <a:rPr lang="it-IT" sz="1500" i="1" dirty="0">
                <a:solidFill>
                  <a:schemeClr val="tx1">
                    <a:lumMod val="85000"/>
                    <a:lumOff val="15000"/>
                  </a:schemeClr>
                </a:solidFill>
              </a:rPr>
              <a:t> </a:t>
            </a:r>
            <a:r>
              <a:rPr lang="it-IT" sz="1500" i="1" dirty="0" err="1">
                <a:solidFill>
                  <a:schemeClr val="tx1">
                    <a:lumMod val="85000"/>
                    <a:lumOff val="15000"/>
                  </a:schemeClr>
                </a:solidFill>
              </a:rPr>
              <a:t>whether</a:t>
            </a:r>
            <a:r>
              <a:rPr lang="it-IT" sz="1500" i="1" dirty="0">
                <a:solidFill>
                  <a:schemeClr val="tx1">
                    <a:lumMod val="85000"/>
                    <a:lumOff val="15000"/>
                  </a:schemeClr>
                </a:solidFill>
              </a:rPr>
              <a:t> </a:t>
            </a:r>
            <a:r>
              <a:rPr lang="it-IT" sz="1500" i="1" dirty="0" err="1">
                <a:solidFill>
                  <a:schemeClr val="tx1">
                    <a:lumMod val="85000"/>
                    <a:lumOff val="15000"/>
                  </a:schemeClr>
                </a:solidFill>
              </a:rPr>
              <a:t>facts</a:t>
            </a:r>
            <a:r>
              <a:rPr lang="it-IT" sz="1500" i="1" dirty="0">
                <a:solidFill>
                  <a:schemeClr val="tx1">
                    <a:lumMod val="85000"/>
                    <a:lumOff val="15000"/>
                  </a:schemeClr>
                </a:solidFill>
              </a:rPr>
              <a:t> are </a:t>
            </a:r>
            <a:r>
              <a:rPr lang="it-IT" sz="1500" i="1" dirty="0" err="1">
                <a:solidFill>
                  <a:schemeClr val="tx1">
                    <a:lumMod val="85000"/>
                    <a:lumOff val="15000"/>
                  </a:schemeClr>
                </a:solidFill>
              </a:rPr>
              <a:t>real</a:t>
            </a:r>
            <a:r>
              <a:rPr lang="it-IT" sz="1500" i="1" dirty="0">
                <a:solidFill>
                  <a:schemeClr val="tx1">
                    <a:lumMod val="85000"/>
                    <a:lumOff val="15000"/>
                  </a:schemeClr>
                </a:solidFill>
              </a:rPr>
              <a:t> </a:t>
            </a:r>
            <a:r>
              <a:rPr lang="it-IT" sz="1500" i="1" dirty="0" err="1">
                <a:solidFill>
                  <a:schemeClr val="tx1">
                    <a:lumMod val="85000"/>
                    <a:lumOff val="15000"/>
                  </a:schemeClr>
                </a:solidFill>
              </a:rPr>
              <a:t>but</a:t>
            </a:r>
            <a:r>
              <a:rPr lang="it-IT" sz="1500" i="1" dirty="0">
                <a:solidFill>
                  <a:schemeClr val="tx1">
                    <a:lumMod val="85000"/>
                    <a:lumOff val="15000"/>
                  </a:schemeClr>
                </a:solidFill>
              </a:rPr>
              <a:t> </a:t>
            </a:r>
            <a:r>
              <a:rPr lang="it-IT" sz="1500" i="1" dirty="0" err="1">
                <a:solidFill>
                  <a:schemeClr val="tx1">
                    <a:lumMod val="85000"/>
                    <a:lumOff val="15000"/>
                  </a:schemeClr>
                </a:solidFill>
              </a:rPr>
              <a:t>what</a:t>
            </a:r>
            <a:r>
              <a:rPr lang="it-IT" sz="1500" i="1" dirty="0">
                <a:solidFill>
                  <a:schemeClr val="tx1">
                    <a:lumMod val="85000"/>
                    <a:lumOff val="15000"/>
                  </a:schemeClr>
                </a:solidFill>
              </a:rPr>
              <a:t> the </a:t>
            </a:r>
            <a:r>
              <a:rPr lang="it-IT" sz="1500" i="1" dirty="0" err="1">
                <a:solidFill>
                  <a:schemeClr val="tx1">
                    <a:lumMod val="85000"/>
                    <a:lumOff val="15000"/>
                  </a:schemeClr>
                </a:solidFill>
              </a:rPr>
              <a:t>politics</a:t>
            </a:r>
            <a:r>
              <a:rPr lang="it-IT" sz="1500" i="1" dirty="0">
                <a:solidFill>
                  <a:schemeClr val="tx1">
                    <a:lumMod val="85000"/>
                    <a:lumOff val="15000"/>
                  </a:schemeClr>
                </a:solidFill>
              </a:rPr>
              <a:t> of </a:t>
            </a:r>
            <a:r>
              <a:rPr lang="it-IT" sz="1500" i="1" dirty="0" err="1">
                <a:solidFill>
                  <a:schemeClr val="tx1">
                    <a:lumMod val="85000"/>
                    <a:lumOff val="15000"/>
                  </a:schemeClr>
                </a:solidFill>
              </a:rPr>
              <a:t>their</a:t>
            </a:r>
            <a:r>
              <a:rPr lang="it-IT" sz="1500" i="1" dirty="0">
                <a:solidFill>
                  <a:schemeClr val="tx1">
                    <a:lumMod val="85000"/>
                    <a:lumOff val="15000"/>
                  </a:schemeClr>
                </a:solidFill>
              </a:rPr>
              <a:t> </a:t>
            </a:r>
            <a:r>
              <a:rPr lang="it-IT" sz="1500" i="1" dirty="0" err="1">
                <a:solidFill>
                  <a:schemeClr val="tx1">
                    <a:lumMod val="85000"/>
                    <a:lumOff val="15000"/>
                  </a:schemeClr>
                </a:solidFill>
              </a:rPr>
              <a:t>interpretation</a:t>
            </a:r>
            <a:r>
              <a:rPr lang="it-IT" sz="1500" i="1" dirty="0">
                <a:solidFill>
                  <a:schemeClr val="tx1">
                    <a:lumMod val="85000"/>
                    <a:lumOff val="15000"/>
                  </a:schemeClr>
                </a:solidFill>
              </a:rPr>
              <a:t> and </a:t>
            </a:r>
            <a:r>
              <a:rPr lang="it-IT" sz="1500" i="1" dirty="0" err="1">
                <a:solidFill>
                  <a:schemeClr val="tx1">
                    <a:lumMod val="85000"/>
                    <a:lumOff val="15000"/>
                  </a:schemeClr>
                </a:solidFill>
              </a:rPr>
              <a:t>representation</a:t>
            </a:r>
            <a:r>
              <a:rPr lang="it-IT" sz="1500" i="1" dirty="0">
                <a:solidFill>
                  <a:schemeClr val="tx1">
                    <a:lumMod val="85000"/>
                    <a:lumOff val="15000"/>
                  </a:schemeClr>
                </a:solidFill>
              </a:rPr>
              <a:t> are</a:t>
            </a:r>
            <a:r>
              <a:rPr lang="en-US" sz="1500" dirty="0">
                <a:solidFill>
                  <a:schemeClr val="tx1">
                    <a:lumMod val="85000"/>
                    <a:lumOff val="15000"/>
                  </a:schemeClr>
                </a:solidFill>
              </a:rPr>
              <a:t>” (</a:t>
            </a:r>
            <a:r>
              <a:rPr lang="en-US" sz="1500" dirty="0" err="1">
                <a:solidFill>
                  <a:schemeClr val="tx1">
                    <a:lumMod val="85000"/>
                    <a:lumOff val="15000"/>
                  </a:schemeClr>
                </a:solidFill>
              </a:rPr>
              <a:t>Taussig</a:t>
            </a:r>
            <a:r>
              <a:rPr lang="en-US" sz="1500" dirty="0">
                <a:solidFill>
                  <a:schemeClr val="tx1">
                    <a:lumMod val="85000"/>
                    <a:lumOff val="15000"/>
                  </a:schemeClr>
                </a:solidFill>
              </a:rPr>
              <a:t> 1987)</a:t>
            </a:r>
            <a:endParaRPr lang="it-IT" sz="1500" dirty="0">
              <a:solidFill>
                <a:schemeClr val="tx1">
                  <a:lumMod val="85000"/>
                  <a:lumOff val="15000"/>
                </a:schemeClr>
              </a:solidFill>
            </a:endParaRPr>
          </a:p>
          <a:p>
            <a:pPr>
              <a:spcBef>
                <a:spcPts val="600"/>
              </a:spcBef>
              <a:buClr>
                <a:srgbClr val="BB1717"/>
              </a:buClr>
              <a:buFont typeface="Arial" panose="020B0604020202020204" pitchFamily="34" charset="0"/>
              <a:buChar char="•"/>
            </a:pPr>
            <a:r>
              <a:rPr lang="it-IT" sz="1500" dirty="0">
                <a:solidFill>
                  <a:schemeClr val="tx1">
                    <a:lumMod val="85000"/>
                    <a:lumOff val="15000"/>
                  </a:schemeClr>
                </a:solidFill>
              </a:rPr>
              <a:t>Il colonialismo come regime di terrore: Il terrore produce soggettività, plasma la realtà sociale</a:t>
            </a:r>
          </a:p>
          <a:p>
            <a:pPr>
              <a:spcBef>
                <a:spcPts val="600"/>
              </a:spcBef>
              <a:buClr>
                <a:srgbClr val="BB1717"/>
              </a:buClr>
              <a:buFont typeface="Arial" panose="020B0604020202020204" pitchFamily="34" charset="0"/>
              <a:buChar char="•"/>
            </a:pPr>
            <a:r>
              <a:rPr lang="it-IT" sz="1500" dirty="0">
                <a:solidFill>
                  <a:schemeClr val="tx1">
                    <a:lumMod val="85000"/>
                    <a:lumOff val="15000"/>
                  </a:schemeClr>
                </a:solidFill>
              </a:rPr>
              <a:t>il selvaggio: mimesi e alterità: il potere coloniale costruisce l’Altro come mostruoso per legittimare la propria violenza, ma finisce per incarnare ciò che attribuisce all’Altro</a:t>
            </a:r>
          </a:p>
          <a:p>
            <a:pPr>
              <a:spcBef>
                <a:spcPts val="600"/>
              </a:spcBef>
              <a:buClr>
                <a:srgbClr val="BB1717"/>
              </a:buClr>
              <a:buFont typeface="Arial" panose="020B0604020202020204" pitchFamily="34" charset="0"/>
              <a:buChar char="•"/>
            </a:pPr>
            <a:r>
              <a:rPr lang="it-IT" sz="1500" dirty="0">
                <a:solidFill>
                  <a:schemeClr val="tx1">
                    <a:lumMod val="85000"/>
                    <a:lumOff val="15000"/>
                  </a:schemeClr>
                </a:solidFill>
              </a:rPr>
              <a:t>spazio della morte: uno spazio simbolico e materiale in cui la violenza è normalizzata e in cui la vita sociale è organizzata attorno alla possibilità costante della morte</a:t>
            </a:r>
          </a:p>
          <a:p>
            <a:pPr>
              <a:spcBef>
                <a:spcPts val="600"/>
              </a:spcBef>
              <a:buClr>
                <a:srgbClr val="BB1717"/>
              </a:buClr>
              <a:buFont typeface="Arial" panose="020B0604020202020204" pitchFamily="34" charset="0"/>
              <a:buChar char="•"/>
            </a:pPr>
            <a:r>
              <a:rPr lang="it-IT" sz="1500" dirty="0">
                <a:solidFill>
                  <a:schemeClr val="tx1">
                    <a:lumMod val="85000"/>
                    <a:lumOff val="15000"/>
                  </a:schemeClr>
                </a:solidFill>
              </a:rPr>
              <a:t>sciamanismo come pratica di cura, elaborazione del trauma e riscrittura del mondo incorporando l’esperienza coloniale</a:t>
            </a:r>
          </a:p>
          <a:p>
            <a:pPr>
              <a:spcBef>
                <a:spcPts val="600"/>
              </a:spcBef>
              <a:buClr>
                <a:srgbClr val="BB1717"/>
              </a:buClr>
              <a:buFont typeface="Arial" panose="020B0604020202020204" pitchFamily="34" charset="0"/>
              <a:buChar char="•"/>
            </a:pPr>
            <a:r>
              <a:rPr lang="it-IT" sz="1500" dirty="0">
                <a:solidFill>
                  <a:schemeClr val="tx1">
                    <a:lumMod val="85000"/>
                    <a:lumOff val="15000"/>
                  </a:schemeClr>
                </a:solidFill>
              </a:rPr>
              <a:t>la scrittura </a:t>
            </a:r>
            <a:r>
              <a:rPr lang="it-IT" sz="1500" i="1" dirty="0">
                <a:solidFill>
                  <a:schemeClr val="tx1">
                    <a:lumMod val="85000"/>
                    <a:lumOff val="15000"/>
                  </a:schemeClr>
                </a:solidFill>
              </a:rPr>
              <a:t>postmoderna: </a:t>
            </a:r>
            <a:r>
              <a:rPr lang="it-IT" sz="1500" dirty="0" err="1">
                <a:solidFill>
                  <a:schemeClr val="tx1">
                    <a:lumMod val="85000"/>
                    <a:lumOff val="15000"/>
                  </a:schemeClr>
                </a:solidFill>
              </a:rPr>
              <a:t>archvi</a:t>
            </a:r>
            <a:r>
              <a:rPr lang="it-IT" sz="1500" dirty="0">
                <a:solidFill>
                  <a:schemeClr val="tx1">
                    <a:lumMod val="85000"/>
                    <a:lumOff val="15000"/>
                  </a:schemeClr>
                </a:solidFill>
              </a:rPr>
              <a:t>, etnografia, miti, </a:t>
            </a:r>
          </a:p>
          <a:p>
            <a:pPr>
              <a:spcBef>
                <a:spcPts val="600"/>
              </a:spcBef>
              <a:buClr>
                <a:srgbClr val="BB1717"/>
              </a:buClr>
              <a:buFont typeface="Arial" panose="020B0604020202020204" pitchFamily="34" charset="0"/>
              <a:buChar char="•"/>
            </a:pPr>
            <a:r>
              <a:rPr lang="en-US" sz="1500" dirty="0">
                <a:solidFill>
                  <a:schemeClr val="tx1">
                    <a:lumMod val="85000"/>
                    <a:lumOff val="15000"/>
                  </a:schemeClr>
                </a:solidFill>
              </a:rPr>
              <a:t>“mythic features, enclosed as they are in the synergistic relation of savagery and business, cannibalism and capitalism” (Taussig 1987: 73)</a:t>
            </a:r>
            <a:endParaRPr lang="it-IT" sz="1500" i="1" dirty="0">
              <a:solidFill>
                <a:schemeClr val="tx1">
                  <a:lumMod val="85000"/>
                  <a:lumOff val="15000"/>
                </a:schemeClr>
              </a:solidFill>
            </a:endParaRPr>
          </a:p>
        </p:txBody>
      </p:sp>
    </p:spTree>
    <p:extLst>
      <p:ext uri="{BB962C8B-B14F-4D97-AF65-F5344CB8AC3E}">
        <p14:creationId xmlns:p14="http://schemas.microsoft.com/office/powerpoint/2010/main" val="4230470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7D749F8-6331-8C6F-18E9-4A03306DC5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7657" y="-101965"/>
            <a:ext cx="3904343" cy="6219308"/>
          </a:xfrm>
          <a:prstGeom prst="rect">
            <a:avLst/>
          </a:prstGeom>
        </p:spPr>
      </p:pic>
      <p:sp>
        <p:nvSpPr>
          <p:cNvPr id="6" name="CasellaDiTesto 5">
            <a:extLst>
              <a:ext uri="{FF2B5EF4-FFF2-40B4-BE49-F238E27FC236}">
                <a16:creationId xmlns:a16="http://schemas.microsoft.com/office/drawing/2014/main" id="{BB5EFC6A-1858-B14D-67EF-954D8B629F42}"/>
              </a:ext>
            </a:extLst>
          </p:cNvPr>
          <p:cNvSpPr txBox="1"/>
          <p:nvPr/>
        </p:nvSpPr>
        <p:spPr>
          <a:xfrm>
            <a:off x="235519" y="59940"/>
            <a:ext cx="7892481" cy="1508105"/>
          </a:xfrm>
          <a:prstGeom prst="rect">
            <a:avLst/>
          </a:prstGeom>
          <a:noFill/>
        </p:spPr>
        <p:txBody>
          <a:bodyPr wrap="square" rtlCol="0">
            <a:spAutoFit/>
          </a:bodyPr>
          <a:lstStyle/>
          <a:p>
            <a:r>
              <a:rPr lang="en-US"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Sindeny</a:t>
            </a:r>
            <a:r>
              <a:rPr lang="en-US" sz="3600" b="1" dirty="0">
                <a:solidFill>
                  <a:srgbClr val="BB1717"/>
                </a:solidFill>
                <a:latin typeface="Tahoma" panose="020B0604030504040204" pitchFamily="34" charset="0"/>
                <a:ea typeface="Tahoma" panose="020B0604030504040204" pitchFamily="34" charset="0"/>
                <a:cs typeface="Tahoma" panose="020B0604030504040204" pitchFamily="34" charset="0"/>
              </a:rPr>
              <a:t> Mintz</a:t>
            </a:r>
            <a:br>
              <a:rPr lang="en-US" sz="4000" b="1" dirty="0">
                <a:solidFill>
                  <a:srgbClr val="BB1717"/>
                </a:solidFill>
                <a:latin typeface="Tahoma" panose="020B0604030504040204" pitchFamily="34" charset="0"/>
                <a:ea typeface="Tahoma" panose="020B0604030504040204" pitchFamily="34" charset="0"/>
                <a:cs typeface="Tahoma" panose="020B0604030504040204" pitchFamily="34" charset="0"/>
              </a:rPr>
            </a:br>
            <a:r>
              <a:rPr lang="en-US" sz="2800" dirty="0">
                <a:solidFill>
                  <a:srgbClr val="BB1717"/>
                </a:solidFill>
                <a:latin typeface="Tahoma" panose="020B0604030504040204" pitchFamily="34" charset="0"/>
                <a:ea typeface="Tahoma" panose="020B0604030504040204" pitchFamily="34" charset="0"/>
                <a:cs typeface="Tahoma" panose="020B0604030504040204" pitchFamily="34" charset="0"/>
              </a:rPr>
              <a:t>Sweetness and Power: The Place of Sugar in Modern History (1985)</a:t>
            </a:r>
            <a:endParaRPr lang="it-IT" sz="4000"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2581737B-64AD-FA8F-21B7-3BCF6499D183}"/>
              </a:ext>
            </a:extLst>
          </p:cNvPr>
          <p:cNvSpPr txBox="1">
            <a:spLocks/>
          </p:cNvSpPr>
          <p:nvPr/>
        </p:nvSpPr>
        <p:spPr>
          <a:xfrm>
            <a:off x="235519" y="1916383"/>
            <a:ext cx="7094195" cy="3990931"/>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spcBef>
                <a:spcPts val="600"/>
              </a:spcBef>
              <a:buClr>
                <a:srgbClr val="BB1717"/>
              </a:buClr>
              <a:buFont typeface="Arial" panose="020B0604020202020204" pitchFamily="34" charset="0"/>
              <a:buChar char="•"/>
            </a:pPr>
            <a:r>
              <a:rPr lang="it-IT" sz="1800" dirty="0">
                <a:solidFill>
                  <a:schemeClr val="tx1"/>
                </a:solidFill>
              </a:rPr>
              <a:t>Lo zucchero come chiave della modernità attraverso cui si può leggere il capitalismo globale</a:t>
            </a:r>
          </a:p>
          <a:p>
            <a:pPr>
              <a:spcBef>
                <a:spcPts val="600"/>
              </a:spcBef>
              <a:buClr>
                <a:srgbClr val="BB1717"/>
              </a:buClr>
              <a:buFont typeface="Arial" panose="020B0604020202020204" pitchFamily="34" charset="0"/>
              <a:buChar char="•"/>
            </a:pPr>
            <a:r>
              <a:rPr lang="it-IT" sz="1800" dirty="0">
                <a:solidFill>
                  <a:schemeClr val="tx1"/>
                </a:solidFill>
              </a:rPr>
              <a:t>La piantagione non come residuo arcaico ma come istituzione moderna, integrata nel mercato mondiale. In questo senso, il capitalismo industriale europeo è inseparabile dal lavoro forzato coloniale.</a:t>
            </a:r>
          </a:p>
          <a:p>
            <a:pPr>
              <a:spcBef>
                <a:spcPts val="600"/>
              </a:spcBef>
              <a:buClr>
                <a:srgbClr val="BB1717"/>
              </a:buClr>
              <a:buFont typeface="Arial" panose="020B0604020202020204" pitchFamily="34" charset="0"/>
              <a:buChar char="•"/>
            </a:pPr>
            <a:r>
              <a:rPr lang="it-IT" sz="1800" dirty="0">
                <a:solidFill>
                  <a:schemeClr val="tx1"/>
                </a:solidFill>
              </a:rPr>
              <a:t>La produzione di zucchero come motore centrale della tratta - la schiavitù fu strutturalmente connessa allo sviluppo del capitalismo, non una sua anomalia.</a:t>
            </a:r>
          </a:p>
          <a:p>
            <a:pPr>
              <a:spcBef>
                <a:spcPts val="600"/>
              </a:spcBef>
              <a:buClr>
                <a:srgbClr val="BB1717"/>
              </a:buClr>
              <a:buFont typeface="Arial" panose="020B0604020202020204" pitchFamily="34" charset="0"/>
              <a:buChar char="•"/>
            </a:pPr>
            <a:r>
              <a:rPr lang="it-IT" sz="1800" dirty="0">
                <a:solidFill>
                  <a:schemeClr val="tx1"/>
                </a:solidFill>
              </a:rPr>
              <a:t>Lo zucchero e la classe operaia europea: da bene di lusso a ingranaggio fondamentale della rivoluzione industriale</a:t>
            </a:r>
          </a:p>
          <a:p>
            <a:pPr>
              <a:spcBef>
                <a:spcPts val="600"/>
              </a:spcBef>
              <a:buClr>
                <a:srgbClr val="BB1717"/>
              </a:buClr>
              <a:buFont typeface="Arial" panose="020B0604020202020204" pitchFamily="34" charset="0"/>
              <a:buChar char="•"/>
            </a:pPr>
            <a:r>
              <a:rPr lang="it-IT" sz="1800" dirty="0">
                <a:solidFill>
                  <a:schemeClr val="tx1"/>
                </a:solidFill>
              </a:rPr>
              <a:t>produzione e consumo: il thè zuccherato e la disciplina di fabbrica!</a:t>
            </a:r>
          </a:p>
        </p:txBody>
      </p:sp>
    </p:spTree>
    <p:extLst>
      <p:ext uri="{BB962C8B-B14F-4D97-AF65-F5344CB8AC3E}">
        <p14:creationId xmlns:p14="http://schemas.microsoft.com/office/powerpoint/2010/main" val="28823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35519" y="103681"/>
            <a:ext cx="8994770" cy="1569660"/>
          </a:xfrm>
          <a:prstGeom prst="rect">
            <a:avLst/>
          </a:prstGeom>
          <a:noFill/>
        </p:spPr>
        <p:txBody>
          <a:bodyPr wrap="square" rtlCol="0">
            <a:spAutoFit/>
          </a:bodyPr>
          <a:lstStyle/>
          <a:p>
            <a:r>
              <a:rPr lang="en-US" sz="3200" b="1" dirty="0">
                <a:solidFill>
                  <a:srgbClr val="BB1717"/>
                </a:solidFill>
                <a:latin typeface="Tahoma" panose="020B0604030504040204" pitchFamily="34" charset="0"/>
                <a:ea typeface="Tahoma" panose="020B0604030504040204" pitchFamily="34" charset="0"/>
                <a:cs typeface="Tahoma" panose="020B0604030504040204" pitchFamily="34" charset="0"/>
              </a:rPr>
              <a:t>“</a:t>
            </a:r>
            <a:r>
              <a:rPr lang="en-US" sz="3200" b="1" dirty="0" err="1">
                <a:solidFill>
                  <a:srgbClr val="BB1717"/>
                </a:solidFill>
                <a:latin typeface="Tahoma" panose="020B0604030504040204" pitchFamily="34" charset="0"/>
                <a:ea typeface="Tahoma" panose="020B0604030504040204" pitchFamily="34" charset="0"/>
                <a:cs typeface="Tahoma" panose="020B0604030504040204" pitchFamily="34" charset="0"/>
              </a:rPr>
              <a:t>Antropologías</a:t>
            </a:r>
            <a:r>
              <a:rPr lang="en-US" sz="32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BB1717"/>
                </a:solidFill>
                <a:latin typeface="Tahoma" panose="020B0604030504040204" pitchFamily="34" charset="0"/>
                <a:ea typeface="Tahoma" panose="020B0604030504040204" pitchFamily="34" charset="0"/>
                <a:cs typeface="Tahoma" panose="020B0604030504040204" pitchFamily="34" charset="0"/>
              </a:rPr>
              <a:t>periféricas</a:t>
            </a:r>
            <a:r>
              <a:rPr lang="en-US" sz="3200" b="1" dirty="0">
                <a:solidFill>
                  <a:srgbClr val="BB1717"/>
                </a:solidFill>
                <a:latin typeface="Tahoma" panose="020B0604030504040204" pitchFamily="34" charset="0"/>
                <a:ea typeface="Tahoma" panose="020B0604030504040204" pitchFamily="34" charset="0"/>
                <a:cs typeface="Tahoma" panose="020B0604030504040204" pitchFamily="34" charset="0"/>
              </a:rPr>
              <a:t>” (Cardoso de Oliveira 2000) “</a:t>
            </a:r>
            <a:r>
              <a:rPr lang="en-US" sz="3200" b="1" dirty="0" err="1">
                <a:solidFill>
                  <a:srgbClr val="BB1717"/>
                </a:solidFill>
                <a:latin typeface="Tahoma" panose="020B0604030504040204" pitchFamily="34" charset="0"/>
                <a:ea typeface="Tahoma" panose="020B0604030504040204" pitchFamily="34" charset="0"/>
                <a:cs typeface="Tahoma" panose="020B0604030504040204" pitchFamily="34" charset="0"/>
              </a:rPr>
              <a:t>Antropologías</a:t>
            </a:r>
            <a:r>
              <a:rPr lang="en-US" sz="3200" b="1" dirty="0">
                <a:solidFill>
                  <a:srgbClr val="BB1717"/>
                </a:solidFill>
                <a:latin typeface="Tahoma" panose="020B0604030504040204" pitchFamily="34" charset="0"/>
                <a:ea typeface="Tahoma" panose="020B0604030504040204" pitchFamily="34" charset="0"/>
                <a:cs typeface="Tahoma" panose="020B0604030504040204" pitchFamily="34" charset="0"/>
              </a:rPr>
              <a:t> del sur” (</a:t>
            </a:r>
            <a:r>
              <a:rPr lang="en-US" sz="3200" b="1" dirty="0" err="1">
                <a:solidFill>
                  <a:srgbClr val="BB1717"/>
                </a:solidFill>
                <a:latin typeface="Tahoma" panose="020B0604030504040204" pitchFamily="34" charset="0"/>
                <a:ea typeface="Tahoma" panose="020B0604030504040204" pitchFamily="34" charset="0"/>
                <a:cs typeface="Tahoma" panose="020B0604030504040204" pitchFamily="34" charset="0"/>
              </a:rPr>
              <a:t>Krotz</a:t>
            </a:r>
            <a:r>
              <a:rPr lang="en-US" sz="3200" b="1" dirty="0">
                <a:solidFill>
                  <a:srgbClr val="BB1717"/>
                </a:solidFill>
                <a:latin typeface="Tahoma" panose="020B0604030504040204" pitchFamily="34" charset="0"/>
                <a:ea typeface="Tahoma" panose="020B0604030504040204" pitchFamily="34" charset="0"/>
                <a:cs typeface="Tahoma" panose="020B0604030504040204" pitchFamily="34" charset="0"/>
              </a:rPr>
              <a:t> 1997). </a:t>
            </a: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Comunicazione</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Interculturale</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r-IN"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i="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i="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i="1" u="sng" dirty="0" err="1">
                <a:solidFill>
                  <a:schemeClr val="bg1"/>
                </a:solidFill>
                <a:latin typeface="Tahoma" panose="020B0604030504040204" pitchFamily="34" charset="0"/>
                <a:ea typeface="Tahoma" panose="020B0604030504040204" pitchFamily="34" charset="0"/>
                <a:cs typeface="Tahoma" panose="020B0604030504040204" pitchFamily="34" charset="0"/>
              </a:rPr>
              <a:t>Politica</a:t>
            </a:r>
            <a:endParaRPr lang="en-GB" sz="1800" b="1" i="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1" name="Content Placeholder 2">
            <a:extLst>
              <a:ext uri="{FF2B5EF4-FFF2-40B4-BE49-F238E27FC236}">
                <a16:creationId xmlns:a16="http://schemas.microsoft.com/office/drawing/2014/main" id="{BAB6E92A-88E3-491A-A527-AEB70BFBBCEE}"/>
              </a:ext>
            </a:extLst>
          </p:cNvPr>
          <p:cNvSpPr txBox="1">
            <a:spLocks/>
          </p:cNvSpPr>
          <p:nvPr/>
        </p:nvSpPr>
        <p:spPr>
          <a:xfrm>
            <a:off x="6684905" y="2175687"/>
            <a:ext cx="5271576" cy="28833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BB1717"/>
              </a:buClr>
            </a:pPr>
            <a:endParaRPr lang="it-IT" sz="2400" dirty="0">
              <a:solidFill>
                <a:schemeClr val="tx1">
                  <a:lumMod val="85000"/>
                  <a:lumOff val="15000"/>
                </a:schemeClr>
              </a:solidFill>
            </a:endParaRPr>
          </a:p>
        </p:txBody>
      </p:sp>
      <p:pic>
        <p:nvPicPr>
          <p:cNvPr id="2" name="Picture 1" descr="Unidad Muralista Luchador Ernesto Miranda.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68829"/>
            <a:ext cx="7171509" cy="2623950"/>
          </a:xfrm>
          <a:prstGeom prst="rect">
            <a:avLst/>
          </a:prstGeom>
        </p:spPr>
      </p:pic>
      <p:sp>
        <p:nvSpPr>
          <p:cNvPr id="12" name="Content Placeholder 2">
            <a:extLst>
              <a:ext uri="{FF2B5EF4-FFF2-40B4-BE49-F238E27FC236}">
                <a16:creationId xmlns:a16="http://schemas.microsoft.com/office/drawing/2014/main" id="{BAB6E92A-88E3-491A-A527-AEB70BFBBCEE}"/>
              </a:ext>
            </a:extLst>
          </p:cNvPr>
          <p:cNvSpPr txBox="1">
            <a:spLocks/>
          </p:cNvSpPr>
          <p:nvPr/>
        </p:nvSpPr>
        <p:spPr>
          <a:xfrm>
            <a:off x="7805101" y="3187081"/>
            <a:ext cx="3224143" cy="27443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BB1717"/>
              </a:buClr>
            </a:pPr>
            <a:r>
              <a:rPr lang="it-IT" sz="2400" dirty="0">
                <a:solidFill>
                  <a:schemeClr val="tx1">
                    <a:lumMod val="85000"/>
                    <a:lumOff val="15000"/>
                  </a:schemeClr>
                </a:solidFill>
              </a:rPr>
              <a:t>Il concetto di </a:t>
            </a:r>
            <a:r>
              <a:rPr lang="it-IT" sz="2400" i="1" dirty="0" err="1">
                <a:solidFill>
                  <a:schemeClr val="tx1">
                    <a:lumMod val="85000"/>
                    <a:lumOff val="15000"/>
                  </a:schemeClr>
                </a:solidFill>
              </a:rPr>
              <a:t>colonialidad</a:t>
            </a:r>
            <a:endParaRPr lang="it-IT" sz="2400" i="1" dirty="0">
              <a:solidFill>
                <a:schemeClr val="tx1">
                  <a:lumMod val="85000"/>
                  <a:lumOff val="15000"/>
                </a:schemeClr>
              </a:solidFill>
            </a:endParaRPr>
          </a:p>
          <a:p>
            <a:pPr>
              <a:buClr>
                <a:srgbClr val="BB1717"/>
              </a:buClr>
            </a:pPr>
            <a:r>
              <a:rPr lang="it-IT" sz="2400" dirty="0">
                <a:solidFill>
                  <a:schemeClr val="tx1">
                    <a:lumMod val="85000"/>
                    <a:lumOff val="15000"/>
                  </a:schemeClr>
                </a:solidFill>
              </a:rPr>
              <a:t>Il pensiero </a:t>
            </a:r>
            <a:r>
              <a:rPr lang="it-IT" sz="2400" dirty="0" err="1">
                <a:solidFill>
                  <a:schemeClr val="tx1">
                    <a:lumMod val="85000"/>
                    <a:lumOff val="15000"/>
                  </a:schemeClr>
                </a:solidFill>
              </a:rPr>
              <a:t>decoloniale</a:t>
            </a:r>
            <a:endParaRPr lang="it-IT" sz="2400" dirty="0">
              <a:solidFill>
                <a:schemeClr val="tx1">
                  <a:lumMod val="85000"/>
                  <a:lumOff val="15000"/>
                </a:schemeClr>
              </a:solidFill>
            </a:endParaRPr>
          </a:p>
          <a:p>
            <a:pPr>
              <a:buClr>
                <a:srgbClr val="BB1717"/>
              </a:buClr>
            </a:pPr>
            <a:r>
              <a:rPr lang="it-IT" sz="2400" i="1" dirty="0" err="1">
                <a:solidFill>
                  <a:schemeClr val="tx1">
                    <a:lumMod val="85000"/>
                    <a:lumOff val="15000"/>
                  </a:schemeClr>
                </a:solidFill>
              </a:rPr>
              <a:t>Antropologias</a:t>
            </a:r>
            <a:r>
              <a:rPr lang="it-IT" sz="2400" i="1" dirty="0">
                <a:solidFill>
                  <a:schemeClr val="tx1">
                    <a:lumMod val="85000"/>
                    <a:lumOff val="15000"/>
                  </a:schemeClr>
                </a:solidFill>
              </a:rPr>
              <a:t> </a:t>
            </a:r>
            <a:r>
              <a:rPr lang="it-IT" sz="2400" i="1" dirty="0" err="1">
                <a:solidFill>
                  <a:schemeClr val="tx1">
                    <a:lumMod val="85000"/>
                    <a:lumOff val="15000"/>
                  </a:schemeClr>
                </a:solidFill>
              </a:rPr>
              <a:t>Perifericas</a:t>
            </a:r>
            <a:r>
              <a:rPr lang="it-IT" sz="2400" dirty="0">
                <a:solidFill>
                  <a:schemeClr val="tx1">
                    <a:lumMod val="85000"/>
                    <a:lumOff val="15000"/>
                  </a:schemeClr>
                </a:solidFill>
              </a:rPr>
              <a:t>: la rete delle antropologie del mondo</a:t>
            </a:r>
          </a:p>
          <a:p>
            <a:pPr>
              <a:buClr>
                <a:srgbClr val="BB1717"/>
              </a:buClr>
            </a:pPr>
            <a:endParaRPr lang="it-IT" sz="2400" i="1" dirty="0">
              <a:solidFill>
                <a:schemeClr val="tx1">
                  <a:lumMod val="85000"/>
                  <a:lumOff val="15000"/>
                </a:schemeClr>
              </a:solidFill>
            </a:endParaRPr>
          </a:p>
          <a:p>
            <a:pPr>
              <a:buClr>
                <a:srgbClr val="BB1717"/>
              </a:buClr>
            </a:pPr>
            <a:endParaRPr lang="it-IT" sz="2400" dirty="0">
              <a:solidFill>
                <a:schemeClr val="tx1">
                  <a:lumMod val="85000"/>
                  <a:lumOff val="15000"/>
                </a:schemeClr>
              </a:solidFill>
            </a:endParaRPr>
          </a:p>
        </p:txBody>
      </p:sp>
      <p:sp>
        <p:nvSpPr>
          <p:cNvPr id="5" name="CasellaDiTesto 4">
            <a:extLst>
              <a:ext uri="{FF2B5EF4-FFF2-40B4-BE49-F238E27FC236}">
                <a16:creationId xmlns:a16="http://schemas.microsoft.com/office/drawing/2014/main" id="{834A56BA-3FAF-A763-0743-80494FA8E519}"/>
              </a:ext>
            </a:extLst>
          </p:cNvPr>
          <p:cNvSpPr txBox="1"/>
          <p:nvPr/>
        </p:nvSpPr>
        <p:spPr>
          <a:xfrm>
            <a:off x="3474720" y="1461746"/>
            <a:ext cx="8660762" cy="1754326"/>
          </a:xfrm>
          <a:prstGeom prst="rect">
            <a:avLst/>
          </a:prstGeom>
          <a:noFill/>
        </p:spPr>
        <p:txBody>
          <a:bodyPr wrap="square">
            <a:spAutoFit/>
          </a:bodyPr>
          <a:lstStyle/>
          <a:p>
            <a:r>
              <a:rPr lang="it-IT" sz="1800" i="1" dirty="0">
                <a:effectLst/>
                <a:latin typeface="BellMT"/>
              </a:rPr>
              <a:t>Los </a:t>
            </a:r>
            <a:r>
              <a:rPr lang="it-IT" sz="1800" i="1" dirty="0" err="1">
                <a:effectLst/>
                <a:latin typeface="BellMT"/>
              </a:rPr>
              <a:t>académicos</a:t>
            </a:r>
            <a:r>
              <a:rPr lang="it-IT" sz="1800" i="1" dirty="0">
                <a:effectLst/>
                <a:latin typeface="BellMT"/>
              </a:rPr>
              <a:t> </a:t>
            </a:r>
            <a:r>
              <a:rPr lang="it-IT" sz="1800" i="1" dirty="0" err="1">
                <a:effectLst/>
                <a:latin typeface="BellMT"/>
              </a:rPr>
              <a:t>influyentes</a:t>
            </a:r>
            <a:r>
              <a:rPr lang="it-IT" sz="1800" i="1" dirty="0">
                <a:effectLst/>
                <a:latin typeface="BellMT"/>
              </a:rPr>
              <a:t> en </a:t>
            </a:r>
            <a:r>
              <a:rPr lang="it-IT" sz="1800" i="1" dirty="0" err="1">
                <a:effectLst/>
                <a:latin typeface="BellMT"/>
              </a:rPr>
              <a:t>los</a:t>
            </a:r>
            <a:r>
              <a:rPr lang="it-IT" sz="1800" i="1" dirty="0">
                <a:effectLst/>
                <a:latin typeface="BellMT"/>
              </a:rPr>
              <a:t> </a:t>
            </a:r>
            <a:r>
              <a:rPr lang="it-IT" sz="1800" i="1" dirty="0" err="1">
                <a:effectLst/>
                <a:latin typeface="BellMT"/>
              </a:rPr>
              <a:t>países</a:t>
            </a:r>
            <a:r>
              <a:rPr lang="it-IT" sz="1800" i="1" dirty="0">
                <a:effectLst/>
                <a:latin typeface="BellMT"/>
              </a:rPr>
              <a:t> del centro </a:t>
            </a:r>
            <a:r>
              <a:rPr lang="it-IT" sz="1800" i="1" dirty="0" err="1">
                <a:effectLst/>
                <a:latin typeface="BellMT"/>
              </a:rPr>
              <a:t>están</a:t>
            </a:r>
            <a:r>
              <a:rPr lang="it-IT" sz="1800" i="1" dirty="0">
                <a:effectLst/>
                <a:latin typeface="BellMT"/>
              </a:rPr>
              <a:t> en </a:t>
            </a:r>
            <a:r>
              <a:rPr lang="it-IT" sz="1800" i="1" dirty="0" err="1">
                <a:effectLst/>
                <a:latin typeface="BellMT"/>
              </a:rPr>
              <a:t>posición</a:t>
            </a:r>
            <a:r>
              <a:rPr lang="it-IT" sz="1800" i="1" dirty="0">
                <a:effectLst/>
                <a:latin typeface="BellMT"/>
              </a:rPr>
              <a:t> de </a:t>
            </a:r>
            <a:r>
              <a:rPr lang="it-IT" sz="1800" i="1" dirty="0" err="1">
                <a:effectLst/>
                <a:latin typeface="BellMT"/>
              </a:rPr>
              <a:t>decidir</a:t>
            </a:r>
            <a:r>
              <a:rPr lang="it-IT" sz="1800" i="1" dirty="0">
                <a:effectLst/>
                <a:latin typeface="BellMT"/>
              </a:rPr>
              <a:t> a </a:t>
            </a:r>
            <a:r>
              <a:rPr lang="it-IT" sz="1800" i="1" dirty="0" err="1">
                <a:effectLst/>
                <a:latin typeface="BellMT"/>
              </a:rPr>
              <a:t>que</a:t>
            </a:r>
            <a:r>
              <a:rPr lang="it-IT" sz="1800" i="1" dirty="0">
                <a:effectLst/>
                <a:latin typeface="BellMT"/>
              </a:rPr>
              <a:t>́ </a:t>
            </a:r>
            <a:r>
              <a:rPr lang="it-IT" sz="1800" i="1" dirty="0" err="1">
                <a:effectLst/>
                <a:latin typeface="BellMT"/>
              </a:rPr>
              <a:t>tipos</a:t>
            </a:r>
            <a:r>
              <a:rPr lang="it-IT" sz="1800" i="1" dirty="0">
                <a:effectLst/>
                <a:latin typeface="BellMT"/>
              </a:rPr>
              <a:t> de </a:t>
            </a:r>
            <a:r>
              <a:rPr lang="it-IT" sz="1800" i="1" dirty="0" err="1">
                <a:effectLst/>
                <a:latin typeface="BellMT"/>
              </a:rPr>
              <a:t>conocimiento</a:t>
            </a:r>
            <a:r>
              <a:rPr lang="it-IT" sz="1800" i="1" dirty="0">
                <a:effectLst/>
                <a:latin typeface="BellMT"/>
              </a:rPr>
              <a:t> se </a:t>
            </a:r>
            <a:r>
              <a:rPr lang="it-IT" sz="1800" i="1" dirty="0" err="1">
                <a:effectLst/>
                <a:latin typeface="BellMT"/>
              </a:rPr>
              <a:t>les</a:t>
            </a:r>
            <a:r>
              <a:rPr lang="it-IT" sz="1800" i="1" dirty="0">
                <a:effectLst/>
                <a:latin typeface="BellMT"/>
              </a:rPr>
              <a:t> </a:t>
            </a:r>
            <a:r>
              <a:rPr lang="it-IT" sz="1800" i="1" dirty="0" err="1">
                <a:effectLst/>
                <a:latin typeface="BellMT"/>
              </a:rPr>
              <a:t>debe</a:t>
            </a:r>
            <a:r>
              <a:rPr lang="it-IT" sz="1800" i="1" dirty="0">
                <a:effectLst/>
                <a:latin typeface="BellMT"/>
              </a:rPr>
              <a:t> conferir </a:t>
            </a:r>
            <a:r>
              <a:rPr lang="it-IT" sz="1800" i="1" dirty="0" err="1">
                <a:effectLst/>
                <a:latin typeface="BellMT"/>
              </a:rPr>
              <a:t>autoridad</a:t>
            </a:r>
            <a:r>
              <a:rPr lang="it-IT" sz="1800" i="1" dirty="0">
                <a:effectLst/>
                <a:latin typeface="BellMT"/>
              </a:rPr>
              <a:t> y </a:t>
            </a:r>
            <a:r>
              <a:rPr lang="it-IT" sz="1800" i="1" dirty="0" err="1">
                <a:effectLst/>
                <a:latin typeface="BellMT"/>
              </a:rPr>
              <a:t>atención</a:t>
            </a:r>
            <a:r>
              <a:rPr lang="it-IT" sz="1800" i="1" dirty="0">
                <a:effectLst/>
                <a:latin typeface="BellMT"/>
              </a:rPr>
              <a:t>. El sistema de </a:t>
            </a:r>
            <a:r>
              <a:rPr lang="it-IT" sz="1800" i="1" dirty="0" err="1">
                <a:effectLst/>
                <a:latin typeface="BellMT"/>
              </a:rPr>
              <a:t>evaluación</a:t>
            </a:r>
            <a:r>
              <a:rPr lang="it-IT" sz="1800" i="1" dirty="0">
                <a:effectLst/>
                <a:latin typeface="BellMT"/>
              </a:rPr>
              <a:t> de </a:t>
            </a:r>
            <a:r>
              <a:rPr lang="it-IT" sz="1800" i="1" dirty="0" err="1">
                <a:effectLst/>
                <a:latin typeface="BellMT"/>
              </a:rPr>
              <a:t>pares</a:t>
            </a:r>
            <a:r>
              <a:rPr lang="it-IT" sz="1800" i="1" dirty="0">
                <a:effectLst/>
                <a:latin typeface="BellMT"/>
              </a:rPr>
              <a:t> presente en </a:t>
            </a:r>
            <a:r>
              <a:rPr lang="it-IT" sz="1800" i="1" dirty="0" err="1">
                <a:effectLst/>
                <a:latin typeface="BellMT"/>
              </a:rPr>
              <a:t>prestigiosas</a:t>
            </a:r>
            <a:r>
              <a:rPr lang="it-IT" sz="1800" i="1" dirty="0">
                <a:effectLst/>
                <a:latin typeface="BellMT"/>
              </a:rPr>
              <a:t> </a:t>
            </a:r>
            <a:r>
              <a:rPr lang="it-IT" sz="1800" i="1" dirty="0" err="1">
                <a:effectLst/>
                <a:latin typeface="BellMT"/>
              </a:rPr>
              <a:t>publicaciones</a:t>
            </a:r>
            <a:r>
              <a:rPr lang="it-IT" sz="1800" i="1" dirty="0">
                <a:effectLst/>
                <a:latin typeface="BellMT"/>
              </a:rPr>
              <a:t> </a:t>
            </a:r>
            <a:r>
              <a:rPr lang="it-IT" sz="1800" i="1" dirty="0" err="1">
                <a:effectLst/>
                <a:latin typeface="BellMT"/>
              </a:rPr>
              <a:t>refuerza</a:t>
            </a:r>
            <a:r>
              <a:rPr lang="it-IT" sz="1800" i="1" dirty="0">
                <a:effectLst/>
                <a:latin typeface="BellMT"/>
              </a:rPr>
              <a:t> esta </a:t>
            </a:r>
            <a:r>
              <a:rPr lang="it-IT" sz="1800" i="1" dirty="0" err="1">
                <a:effectLst/>
                <a:latin typeface="BellMT"/>
              </a:rPr>
              <a:t>estructura</a:t>
            </a:r>
            <a:r>
              <a:rPr lang="it-IT" sz="1800" i="1" dirty="0">
                <a:effectLst/>
                <a:latin typeface="BellMT"/>
              </a:rPr>
              <a:t>. </a:t>
            </a:r>
            <a:r>
              <a:rPr lang="it-IT" sz="1800" i="1" dirty="0" err="1">
                <a:effectLst/>
                <a:latin typeface="BellMT"/>
              </a:rPr>
              <a:t>Asi</a:t>
            </a:r>
            <a:r>
              <a:rPr lang="it-IT" sz="1800" i="1" dirty="0">
                <a:effectLst/>
                <a:latin typeface="BellMT"/>
              </a:rPr>
              <a:t>́, </a:t>
            </a:r>
            <a:r>
              <a:rPr lang="it-IT" sz="1800" i="1" dirty="0" err="1">
                <a:effectLst/>
                <a:latin typeface="BellMT"/>
              </a:rPr>
              <a:t>el</a:t>
            </a:r>
            <a:r>
              <a:rPr lang="it-IT" sz="1800" i="1" dirty="0">
                <a:effectLst/>
                <a:latin typeface="BellMT"/>
              </a:rPr>
              <a:t> </a:t>
            </a:r>
            <a:r>
              <a:rPr lang="it-IT" sz="1800" i="1" dirty="0" err="1">
                <a:effectLst/>
                <a:latin typeface="BellMT"/>
              </a:rPr>
              <a:t>conocimiento</a:t>
            </a:r>
            <a:r>
              <a:rPr lang="it-IT" sz="1800" i="1" dirty="0">
                <a:effectLst/>
                <a:latin typeface="BellMT"/>
              </a:rPr>
              <a:t> </a:t>
            </a:r>
            <a:r>
              <a:rPr lang="it-IT" sz="1800" i="1" dirty="0" err="1">
                <a:effectLst/>
                <a:latin typeface="BellMT"/>
              </a:rPr>
              <a:t>producido</a:t>
            </a:r>
            <a:r>
              <a:rPr lang="it-IT" sz="1800" i="1" dirty="0">
                <a:effectLst/>
                <a:latin typeface="BellMT"/>
              </a:rPr>
              <a:t> en la periferia, sin importar lo significativo y </a:t>
            </a:r>
            <a:r>
              <a:rPr lang="it-IT" sz="1800" i="1" dirty="0" err="1">
                <a:effectLst/>
                <a:latin typeface="BellMT"/>
              </a:rPr>
              <a:t>valioso</a:t>
            </a:r>
            <a:r>
              <a:rPr lang="it-IT" sz="1800" i="1" dirty="0">
                <a:effectLst/>
                <a:latin typeface="BellMT"/>
              </a:rPr>
              <a:t>, está </a:t>
            </a:r>
            <a:r>
              <a:rPr lang="it-IT" sz="1800" i="1" dirty="0" err="1">
                <a:effectLst/>
                <a:latin typeface="BellMT"/>
              </a:rPr>
              <a:t>destinado</a:t>
            </a:r>
            <a:r>
              <a:rPr lang="it-IT" sz="1800" i="1" dirty="0">
                <a:effectLst/>
                <a:latin typeface="BellMT"/>
              </a:rPr>
              <a:t> a </a:t>
            </a:r>
            <a:r>
              <a:rPr lang="it-IT" sz="1800" i="1" dirty="0" err="1">
                <a:effectLst/>
                <a:latin typeface="BellMT"/>
              </a:rPr>
              <a:t>permanecer</a:t>
            </a:r>
            <a:r>
              <a:rPr lang="it-IT" sz="1800" i="1" dirty="0">
                <a:effectLst/>
                <a:latin typeface="BellMT"/>
              </a:rPr>
              <a:t> </a:t>
            </a:r>
            <a:r>
              <a:rPr lang="it-IT" sz="1800" i="1" dirty="0" err="1">
                <a:effectLst/>
                <a:latin typeface="BellMT"/>
              </a:rPr>
              <a:t>oculto</a:t>
            </a:r>
            <a:r>
              <a:rPr lang="it-IT" sz="1800" i="1" dirty="0">
                <a:effectLst/>
                <a:latin typeface="BellMT"/>
              </a:rPr>
              <a:t> en lo </a:t>
            </a:r>
            <a:r>
              <a:rPr lang="it-IT" sz="1800" i="1" dirty="0" err="1">
                <a:effectLst/>
                <a:latin typeface="BellMT"/>
              </a:rPr>
              <a:t>local</a:t>
            </a:r>
            <a:r>
              <a:rPr lang="it-IT" sz="1800" i="1" dirty="0">
                <a:effectLst/>
                <a:latin typeface="BellMT"/>
              </a:rPr>
              <a:t> a </a:t>
            </a:r>
            <a:r>
              <a:rPr lang="it-IT" sz="1800" i="1" dirty="0" err="1">
                <a:effectLst/>
                <a:latin typeface="BellMT"/>
              </a:rPr>
              <a:t>menos</a:t>
            </a:r>
            <a:r>
              <a:rPr lang="it-IT" sz="1800" i="1" dirty="0">
                <a:effectLst/>
                <a:latin typeface="BellMT"/>
              </a:rPr>
              <a:t> </a:t>
            </a:r>
            <a:r>
              <a:rPr lang="it-IT" sz="1800" i="1" dirty="0" err="1">
                <a:effectLst/>
                <a:latin typeface="BellMT"/>
              </a:rPr>
              <a:t>que</a:t>
            </a:r>
            <a:r>
              <a:rPr lang="it-IT" sz="1800" i="1" dirty="0">
                <a:effectLst/>
                <a:latin typeface="BellMT"/>
              </a:rPr>
              <a:t> </a:t>
            </a:r>
            <a:r>
              <a:rPr lang="it-IT" sz="1800" i="1" dirty="0" err="1">
                <a:effectLst/>
                <a:latin typeface="BellMT"/>
              </a:rPr>
              <a:t>satisfaga</a:t>
            </a:r>
            <a:r>
              <a:rPr lang="it-IT" sz="1800" i="1" dirty="0">
                <a:effectLst/>
                <a:latin typeface="BellMT"/>
              </a:rPr>
              <a:t> </a:t>
            </a:r>
            <a:r>
              <a:rPr lang="it-IT" sz="1800" i="1" dirty="0" err="1">
                <a:effectLst/>
                <a:latin typeface="BellMT"/>
              </a:rPr>
              <a:t>los</a:t>
            </a:r>
            <a:r>
              <a:rPr lang="it-IT" sz="1800" i="1" dirty="0">
                <a:effectLst/>
                <a:latin typeface="BellMT"/>
              </a:rPr>
              <a:t> </a:t>
            </a:r>
            <a:r>
              <a:rPr lang="it-IT" sz="1800" i="1" dirty="0" err="1">
                <a:effectLst/>
                <a:latin typeface="BellMT"/>
              </a:rPr>
              <a:t>estándares</a:t>
            </a:r>
            <a:r>
              <a:rPr lang="it-IT" sz="1800" i="1" dirty="0">
                <a:effectLst/>
                <a:latin typeface="BellMT"/>
              </a:rPr>
              <a:t> y </a:t>
            </a:r>
            <a:r>
              <a:rPr lang="it-IT" sz="1800" i="1" dirty="0" err="1">
                <a:effectLst/>
                <a:latin typeface="BellMT"/>
              </a:rPr>
              <a:t>las</a:t>
            </a:r>
            <a:r>
              <a:rPr lang="it-IT" sz="1800" i="1" dirty="0">
                <a:effectLst/>
                <a:latin typeface="BellMT"/>
              </a:rPr>
              <a:t> </a:t>
            </a:r>
            <a:r>
              <a:rPr lang="it-IT" sz="1800" i="1" dirty="0" err="1">
                <a:effectLst/>
                <a:latin typeface="BellMT"/>
              </a:rPr>
              <a:t>expectativas</a:t>
            </a:r>
            <a:r>
              <a:rPr lang="it-IT" sz="1800" i="1" dirty="0">
                <a:effectLst/>
                <a:latin typeface="BellMT"/>
              </a:rPr>
              <a:t> del centro (</a:t>
            </a:r>
            <a:r>
              <a:rPr lang="it-IT" sz="1800" i="1" dirty="0" err="1">
                <a:effectLst/>
                <a:latin typeface="BellMT"/>
              </a:rPr>
              <a:t>Kuwayama</a:t>
            </a:r>
            <a:r>
              <a:rPr lang="it-IT" sz="1800" i="1" dirty="0">
                <a:effectLst/>
                <a:latin typeface="BellMT"/>
              </a:rPr>
              <a:t> 2004a: 9-10). </a:t>
            </a:r>
            <a:endParaRPr lang="it-IT" i="1" dirty="0"/>
          </a:p>
        </p:txBody>
      </p:sp>
    </p:spTree>
    <p:extLst>
      <p:ext uri="{BB962C8B-B14F-4D97-AF65-F5344CB8AC3E}">
        <p14:creationId xmlns:p14="http://schemas.microsoft.com/office/powerpoint/2010/main" val="3439448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Comunicazione</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Interculturale</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r-IN"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i="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i="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i="1" u="sng" dirty="0" err="1">
                <a:solidFill>
                  <a:schemeClr val="bg1"/>
                </a:solidFill>
                <a:latin typeface="Tahoma" panose="020B0604030504040204" pitchFamily="34" charset="0"/>
                <a:ea typeface="Tahoma" panose="020B0604030504040204" pitchFamily="34" charset="0"/>
                <a:cs typeface="Tahoma" panose="020B0604030504040204" pitchFamily="34" charset="0"/>
              </a:rPr>
              <a:t>Politica</a:t>
            </a:r>
            <a:endParaRPr lang="en-GB" sz="1800" b="1" i="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pic>
        <p:nvPicPr>
          <p:cNvPr id="10" name="Content Placeholder 3" descr="Schermata 2015-02-05 alle 10.47.59.png">
            <a:extLst>
              <a:ext uri="{FF2B5EF4-FFF2-40B4-BE49-F238E27FC236}">
                <a16:creationId xmlns:a16="http://schemas.microsoft.com/office/drawing/2014/main" id="{ACAFDF79-E61A-4D3E-A444-E6521B01F3D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658" r="29354" b="90448"/>
          <a:stretch/>
        </p:blipFill>
        <p:spPr>
          <a:xfrm>
            <a:off x="226337" y="70085"/>
            <a:ext cx="8379155" cy="788897"/>
          </a:xfrm>
          <a:prstGeom prst="rect">
            <a:avLst/>
          </a:prstGeom>
        </p:spPr>
      </p:pic>
      <p:pic>
        <p:nvPicPr>
          <p:cNvPr id="11" name="Content Placeholder 3" descr="Schermata 2015-02-05 alle 10.47.59.png">
            <a:extLst>
              <a:ext uri="{FF2B5EF4-FFF2-40B4-BE49-F238E27FC236}">
                <a16:creationId xmlns:a16="http://schemas.microsoft.com/office/drawing/2014/main" id="{2F08B9B8-8BFE-4FD5-AE51-924E62A2FF5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242" t="11051" r="-69" b="5618"/>
          <a:stretch/>
        </p:blipFill>
        <p:spPr>
          <a:xfrm>
            <a:off x="0" y="895707"/>
            <a:ext cx="9199418" cy="5168710"/>
          </a:xfrm>
          <a:prstGeom prst="rect">
            <a:avLst/>
          </a:prstGeom>
        </p:spPr>
      </p:pic>
      <p:pic>
        <p:nvPicPr>
          <p:cNvPr id="12" name="Content Placeholder 3" descr="Schermata 2015-02-05 alle 10.47.59.png">
            <a:extLst>
              <a:ext uri="{FF2B5EF4-FFF2-40B4-BE49-F238E27FC236}">
                <a16:creationId xmlns:a16="http://schemas.microsoft.com/office/drawing/2014/main" id="{303D6133-DB40-49E7-81F2-A5621D5FE34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658" t="96354" r="74302" b="354"/>
          <a:stretch/>
        </p:blipFill>
        <p:spPr>
          <a:xfrm>
            <a:off x="9476500" y="4890654"/>
            <a:ext cx="2230591" cy="202305"/>
          </a:xfrm>
          <a:prstGeom prst="rect">
            <a:avLst/>
          </a:prstGeom>
        </p:spPr>
      </p:pic>
    </p:spTree>
    <p:extLst>
      <p:ext uri="{BB962C8B-B14F-4D97-AF65-F5344CB8AC3E}">
        <p14:creationId xmlns:p14="http://schemas.microsoft.com/office/powerpoint/2010/main" val="4124148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Comunicazione</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Interculturale</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r-IN"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i="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i="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i="1" u="sng" dirty="0" err="1">
                <a:solidFill>
                  <a:schemeClr val="bg1"/>
                </a:solidFill>
                <a:latin typeface="Tahoma" panose="020B0604030504040204" pitchFamily="34" charset="0"/>
                <a:ea typeface="Tahoma" panose="020B0604030504040204" pitchFamily="34" charset="0"/>
                <a:cs typeface="Tahoma" panose="020B0604030504040204" pitchFamily="34" charset="0"/>
              </a:rPr>
              <a:t>Politi</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pic>
        <p:nvPicPr>
          <p:cNvPr id="11" name="Picture 3" descr="the wall.jpg">
            <a:extLst>
              <a:ext uri="{FF2B5EF4-FFF2-40B4-BE49-F238E27FC236}">
                <a16:creationId xmlns:a16="http://schemas.microsoft.com/office/drawing/2014/main" id="{BE4EDC12-A53E-4659-9187-7B46F1F2A27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197404"/>
            <a:ext cx="6096000" cy="3891281"/>
          </a:xfrm>
          <a:prstGeom prst="rect">
            <a:avLst/>
          </a:prstGeom>
          <a:effectLst>
            <a:softEdge rad="31750"/>
          </a:effectLst>
        </p:spPr>
      </p:pic>
      <p:sp>
        <p:nvSpPr>
          <p:cNvPr id="10" name="Content Placeholder 2">
            <a:extLst>
              <a:ext uri="{FF2B5EF4-FFF2-40B4-BE49-F238E27FC236}">
                <a16:creationId xmlns:a16="http://schemas.microsoft.com/office/drawing/2014/main" id="{342FB8EA-1EC4-4FC7-A148-CB4F86CF2621}"/>
              </a:ext>
            </a:extLst>
          </p:cNvPr>
          <p:cNvSpPr txBox="1">
            <a:spLocks/>
          </p:cNvSpPr>
          <p:nvPr/>
        </p:nvSpPr>
        <p:spPr>
          <a:xfrm>
            <a:off x="3048000" y="790612"/>
            <a:ext cx="6562390" cy="16192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it-IT" sz="2600" i="1" dirty="0">
                <a:solidFill>
                  <a:schemeClr val="tx1">
                    <a:lumMod val="85000"/>
                    <a:lumOff val="15000"/>
                  </a:schemeClr>
                </a:solidFill>
              </a:rPr>
              <a:t>“Come ci ha insegnato Gramsci, un potere che sia capace di inquadrare la società all’interno di un nuovo progetto storico deve operare</a:t>
            </a:r>
            <a:endParaRPr lang="it-IT" dirty="0"/>
          </a:p>
        </p:txBody>
      </p:sp>
      <p:sp>
        <p:nvSpPr>
          <p:cNvPr id="12" name="Content Placeholder 2">
            <a:extLst>
              <a:ext uri="{FF2B5EF4-FFF2-40B4-BE49-F238E27FC236}">
                <a16:creationId xmlns:a16="http://schemas.microsoft.com/office/drawing/2014/main" id="{35533280-0A00-4233-AE55-BF1CEF15FDF7}"/>
              </a:ext>
            </a:extLst>
          </p:cNvPr>
          <p:cNvSpPr txBox="1">
            <a:spLocks/>
          </p:cNvSpPr>
          <p:nvPr/>
        </p:nvSpPr>
        <p:spPr>
          <a:xfrm>
            <a:off x="5975973" y="1822757"/>
            <a:ext cx="4719735" cy="32124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it-IT" sz="2600" i="1" dirty="0">
                <a:solidFill>
                  <a:schemeClr val="tx1">
                    <a:lumMod val="85000"/>
                    <a:lumOff val="15000"/>
                  </a:schemeClr>
                </a:solidFill>
              </a:rPr>
              <a:t>egemonicamente, deve necessariamente intrecciare i modi di pensare, i media, la cultura, la lingua, la filosofia, l’economia, la cultura popolare, la Chiesa ecc.”</a:t>
            </a:r>
          </a:p>
          <a:p>
            <a:pPr marL="0" indent="0" algn="r">
              <a:buFont typeface="Arial" panose="020B0604020202020204" pitchFamily="34" charset="0"/>
              <a:buNone/>
            </a:pPr>
            <a:r>
              <a:rPr lang="it-IT" dirty="0"/>
              <a:t>(Stuart Hall 2007)</a:t>
            </a:r>
          </a:p>
          <a:p>
            <a:pPr marL="0" indent="0" algn="r">
              <a:buFont typeface="Arial" panose="020B0604020202020204" pitchFamily="34" charset="0"/>
              <a:buNone/>
            </a:pPr>
            <a:endParaRPr lang="it-IT" dirty="0"/>
          </a:p>
        </p:txBody>
      </p:sp>
    </p:spTree>
    <p:extLst>
      <p:ext uri="{BB962C8B-B14F-4D97-AF65-F5344CB8AC3E}">
        <p14:creationId xmlns:p14="http://schemas.microsoft.com/office/powerpoint/2010/main" val="60161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6337" y="262707"/>
            <a:ext cx="8534604" cy="707886"/>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La smaterializzazione del potere</a:t>
            </a: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Comunicazione</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Interculturale</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r-IN"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i="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i="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i="1" u="sng" dirty="0" err="1">
                <a:solidFill>
                  <a:schemeClr val="bg1"/>
                </a:solidFill>
                <a:latin typeface="Tahoma" panose="020B0604030504040204" pitchFamily="34" charset="0"/>
                <a:ea typeface="Tahoma" panose="020B0604030504040204" pitchFamily="34" charset="0"/>
                <a:cs typeface="Tahoma" panose="020B0604030504040204" pitchFamily="34" charset="0"/>
              </a:rPr>
              <a:t>Politi</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0" name="Content Placeholder 2">
            <a:extLst>
              <a:ext uri="{FF2B5EF4-FFF2-40B4-BE49-F238E27FC236}">
                <a16:creationId xmlns:a16="http://schemas.microsoft.com/office/drawing/2014/main" id="{9948E6E3-BD8B-4C16-B802-2021BD403E3D}"/>
              </a:ext>
            </a:extLst>
          </p:cNvPr>
          <p:cNvSpPr txBox="1">
            <a:spLocks/>
          </p:cNvSpPr>
          <p:nvPr/>
        </p:nvSpPr>
        <p:spPr>
          <a:xfrm>
            <a:off x="553646" y="1189685"/>
            <a:ext cx="11220535" cy="46434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BB1717"/>
              </a:buClr>
            </a:pPr>
            <a:r>
              <a:rPr lang="it-IT" sz="2400" dirty="0">
                <a:solidFill>
                  <a:schemeClr val="tx1">
                    <a:lumMod val="85000"/>
                    <a:lumOff val="15000"/>
                  </a:schemeClr>
                </a:solidFill>
              </a:rPr>
              <a:t>Neoliberismo e globalizzazione</a:t>
            </a:r>
          </a:p>
          <a:p>
            <a:pPr>
              <a:buClr>
                <a:srgbClr val="BB1717"/>
              </a:buClr>
            </a:pPr>
            <a:r>
              <a:rPr lang="it-IT" sz="2400" dirty="0">
                <a:solidFill>
                  <a:schemeClr val="tx1">
                    <a:lumMod val="85000"/>
                    <a:lumOff val="15000"/>
                  </a:schemeClr>
                </a:solidFill>
              </a:rPr>
              <a:t>declino dell’autorità centralizzata sullo stato-nazione, non solo verso il globale ma anche verso il locale: il potere si diluisce nelle istituzioni globali ma si incorpora nelle realtà locali</a:t>
            </a:r>
          </a:p>
          <a:p>
            <a:pPr>
              <a:buClr>
                <a:srgbClr val="BB1717"/>
              </a:buClr>
            </a:pPr>
            <a:r>
              <a:rPr lang="it-IT" sz="2400" dirty="0">
                <a:solidFill>
                  <a:schemeClr val="tx1">
                    <a:lumMod val="85000"/>
                    <a:lumOff val="15000"/>
                  </a:schemeClr>
                </a:solidFill>
              </a:rPr>
              <a:t>diffusione e distanza del potere, </a:t>
            </a:r>
            <a:r>
              <a:rPr lang="it-IT" sz="2400" b="1" dirty="0">
                <a:solidFill>
                  <a:schemeClr val="tx1">
                    <a:lumMod val="85000"/>
                    <a:lumOff val="15000"/>
                  </a:schemeClr>
                </a:solidFill>
              </a:rPr>
              <a:t>istituzioni sovranazionali</a:t>
            </a:r>
            <a:r>
              <a:rPr lang="it-IT" sz="2400" dirty="0">
                <a:solidFill>
                  <a:schemeClr val="tx1">
                    <a:lumMod val="85000"/>
                    <a:lumOff val="15000"/>
                  </a:schemeClr>
                </a:solidFill>
              </a:rPr>
              <a:t>, non direttamente legate alla politica</a:t>
            </a:r>
          </a:p>
          <a:p>
            <a:pPr>
              <a:buClr>
                <a:srgbClr val="BB1717"/>
              </a:buClr>
            </a:pPr>
            <a:r>
              <a:rPr lang="it-IT" sz="2400" dirty="0">
                <a:solidFill>
                  <a:schemeClr val="tx1">
                    <a:lumMod val="85000"/>
                    <a:lumOff val="15000"/>
                  </a:schemeClr>
                </a:solidFill>
              </a:rPr>
              <a:t>transnazionalismo e </a:t>
            </a:r>
            <a:r>
              <a:rPr lang="it-IT" sz="2400" b="1" dirty="0">
                <a:solidFill>
                  <a:schemeClr val="tx1">
                    <a:lumMod val="85000"/>
                    <a:lumOff val="15000"/>
                  </a:schemeClr>
                </a:solidFill>
              </a:rPr>
              <a:t>deterritorializzazione</a:t>
            </a:r>
            <a:r>
              <a:rPr lang="it-IT" sz="2400" dirty="0">
                <a:solidFill>
                  <a:schemeClr val="tx1">
                    <a:lumMod val="85000"/>
                    <a:lumOff val="15000"/>
                  </a:schemeClr>
                </a:solidFill>
              </a:rPr>
              <a:t> del potere</a:t>
            </a:r>
          </a:p>
          <a:p>
            <a:pPr>
              <a:buClr>
                <a:srgbClr val="BB1717"/>
              </a:buClr>
            </a:pPr>
            <a:r>
              <a:rPr lang="it-IT" sz="2400" dirty="0">
                <a:solidFill>
                  <a:schemeClr val="tx1">
                    <a:lumMod val="85000"/>
                    <a:lumOff val="15000"/>
                  </a:schemeClr>
                </a:solidFill>
              </a:rPr>
              <a:t>il “paradigma” della globalizzazione non necessariamente si focalizza sulle megastrutture ma anzi l’idea è connettere il globale con il locale. </a:t>
            </a:r>
          </a:p>
          <a:p>
            <a:pPr>
              <a:buClr>
                <a:srgbClr val="BB1717"/>
              </a:buClr>
            </a:pPr>
            <a:r>
              <a:rPr lang="it-IT" sz="2400" dirty="0">
                <a:solidFill>
                  <a:schemeClr val="tx1">
                    <a:lumMod val="85000"/>
                    <a:lumOff val="15000"/>
                  </a:schemeClr>
                </a:solidFill>
              </a:rPr>
              <a:t>dall’idea di omogeneizzazione all’enfasi sulla differenziazione e frammentazione (nazionalismi, diaspora, </a:t>
            </a:r>
            <a:r>
              <a:rPr lang="it-IT" sz="2400" b="1" dirty="0">
                <a:solidFill>
                  <a:schemeClr val="tx1">
                    <a:lumMod val="85000"/>
                    <a:lumOff val="15000"/>
                  </a:schemeClr>
                </a:solidFill>
              </a:rPr>
              <a:t>etnicità</a:t>
            </a:r>
            <a:r>
              <a:rPr lang="it-IT" sz="2400" dirty="0">
                <a:solidFill>
                  <a:schemeClr val="tx1">
                    <a:lumMod val="85000"/>
                    <a:lumOff val="15000"/>
                  </a:schemeClr>
                </a:solidFill>
              </a:rPr>
              <a:t>…)</a:t>
            </a:r>
          </a:p>
          <a:p>
            <a:pPr>
              <a:buClr>
                <a:srgbClr val="BB1717"/>
              </a:buClr>
            </a:pPr>
            <a:endParaRPr lang="it-IT" sz="2600" dirty="0">
              <a:solidFill>
                <a:schemeClr val="tx1">
                  <a:lumMod val="85000"/>
                  <a:lumOff val="15000"/>
                </a:schemeClr>
              </a:solidFill>
            </a:endParaRPr>
          </a:p>
        </p:txBody>
      </p:sp>
    </p:spTree>
    <p:extLst>
      <p:ext uri="{BB962C8B-B14F-4D97-AF65-F5344CB8AC3E}">
        <p14:creationId xmlns:p14="http://schemas.microsoft.com/office/powerpoint/2010/main" val="2490170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35519" y="225487"/>
            <a:ext cx="8257309" cy="707886"/>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Postmodernismo</a:t>
            </a: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Comunicazione</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Interculturale</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r-IN"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i="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i="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i="1" u="sng" dirty="0" err="1">
                <a:solidFill>
                  <a:schemeClr val="bg1"/>
                </a:solidFill>
                <a:latin typeface="Tahoma" panose="020B0604030504040204" pitchFamily="34" charset="0"/>
                <a:ea typeface="Tahoma" panose="020B0604030504040204" pitchFamily="34" charset="0"/>
                <a:cs typeface="Tahoma" panose="020B0604030504040204" pitchFamily="34" charset="0"/>
              </a:rPr>
              <a:t>Politi</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0" name="Content Placeholder 2">
            <a:extLst>
              <a:ext uri="{FF2B5EF4-FFF2-40B4-BE49-F238E27FC236}">
                <a16:creationId xmlns:a16="http://schemas.microsoft.com/office/drawing/2014/main" id="{6B2BC73F-0A9D-4B96-B604-B1DC62DE2D32}"/>
              </a:ext>
            </a:extLst>
          </p:cNvPr>
          <p:cNvSpPr txBox="1">
            <a:spLocks/>
          </p:cNvSpPr>
          <p:nvPr/>
        </p:nvSpPr>
        <p:spPr>
          <a:xfrm>
            <a:off x="235520" y="1357449"/>
            <a:ext cx="7373192" cy="38858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BB1717"/>
              </a:buClr>
            </a:pPr>
            <a:r>
              <a:rPr lang="it-IT" sz="1600" dirty="0">
                <a:solidFill>
                  <a:schemeClr val="tx1">
                    <a:lumMod val="85000"/>
                    <a:lumOff val="15000"/>
                  </a:schemeClr>
                </a:solidFill>
              </a:rPr>
              <a:t>La guerra in Vietnam</a:t>
            </a:r>
            <a:endParaRPr lang="en-US" sz="1600" b="1" dirty="0">
              <a:solidFill>
                <a:schemeClr val="tx1">
                  <a:lumMod val="85000"/>
                  <a:lumOff val="15000"/>
                </a:schemeClr>
              </a:solidFill>
            </a:endParaRPr>
          </a:p>
          <a:p>
            <a:pPr>
              <a:buClr>
                <a:srgbClr val="BB1717"/>
              </a:buClr>
            </a:pPr>
            <a:r>
              <a:rPr lang="en-US" sz="1600" b="1" dirty="0" err="1">
                <a:solidFill>
                  <a:schemeClr val="tx1">
                    <a:lumMod val="85000"/>
                    <a:lumOff val="15000"/>
                  </a:schemeClr>
                </a:solidFill>
              </a:rPr>
              <a:t>Antropologia</a:t>
            </a:r>
            <a:r>
              <a:rPr lang="en-US" sz="1600" b="1" dirty="0">
                <a:solidFill>
                  <a:schemeClr val="tx1">
                    <a:lumMod val="85000"/>
                    <a:lumOff val="15000"/>
                  </a:schemeClr>
                </a:solidFill>
              </a:rPr>
              <a:t> e </a:t>
            </a:r>
            <a:r>
              <a:rPr lang="en-US" sz="1600" b="1" dirty="0" err="1">
                <a:solidFill>
                  <a:schemeClr val="tx1">
                    <a:lumMod val="85000"/>
                    <a:lumOff val="15000"/>
                  </a:schemeClr>
                </a:solidFill>
              </a:rPr>
              <a:t>Colonialismo</a:t>
            </a:r>
            <a:r>
              <a:rPr lang="en-US" sz="1600" b="1" dirty="0">
                <a:solidFill>
                  <a:schemeClr val="tx1">
                    <a:lumMod val="85000"/>
                    <a:lumOff val="15000"/>
                  </a:schemeClr>
                </a:solidFill>
              </a:rPr>
              <a:t>: </a:t>
            </a:r>
            <a:r>
              <a:rPr lang="en-US" sz="1600" i="1" dirty="0" err="1">
                <a:solidFill>
                  <a:schemeClr val="tx1">
                    <a:lumMod val="85000"/>
                    <a:lumOff val="15000"/>
                  </a:schemeClr>
                </a:solidFill>
              </a:rPr>
              <a:t>Dichiarazione</a:t>
            </a:r>
            <a:r>
              <a:rPr lang="en-US" sz="1600" i="1" dirty="0">
                <a:solidFill>
                  <a:schemeClr val="tx1">
                    <a:lumMod val="85000"/>
                    <a:lumOff val="15000"/>
                  </a:schemeClr>
                </a:solidFill>
              </a:rPr>
              <a:t> di Barbados 1971</a:t>
            </a:r>
            <a:endParaRPr lang="it-IT" sz="1600" i="1" dirty="0">
              <a:solidFill>
                <a:schemeClr val="tx1">
                  <a:lumMod val="85000"/>
                  <a:lumOff val="15000"/>
                </a:schemeClr>
              </a:solidFill>
            </a:endParaRPr>
          </a:p>
          <a:p>
            <a:pPr>
              <a:buClr>
                <a:srgbClr val="BB1717"/>
              </a:buClr>
            </a:pPr>
            <a:r>
              <a:rPr lang="en-US" sz="1600" dirty="0">
                <a:solidFill>
                  <a:schemeClr val="tx1">
                    <a:lumMod val="85000"/>
                    <a:lumOff val="15000"/>
                  </a:schemeClr>
                </a:solidFill>
              </a:rPr>
              <a:t>La </a:t>
            </a:r>
            <a:r>
              <a:rPr lang="en-US" sz="1600" dirty="0" err="1">
                <a:solidFill>
                  <a:schemeClr val="tx1">
                    <a:lumMod val="85000"/>
                    <a:lumOff val="15000"/>
                  </a:schemeClr>
                </a:solidFill>
              </a:rPr>
              <a:t>svolta</a:t>
            </a:r>
            <a:r>
              <a:rPr lang="en-US" sz="1600" dirty="0">
                <a:solidFill>
                  <a:schemeClr val="tx1">
                    <a:lumMod val="85000"/>
                    <a:lumOff val="15000"/>
                  </a:schemeClr>
                </a:solidFill>
              </a:rPr>
              <a:t> </a:t>
            </a:r>
            <a:r>
              <a:rPr lang="en-US" sz="1600" dirty="0" err="1">
                <a:solidFill>
                  <a:schemeClr val="tx1">
                    <a:lumMod val="85000"/>
                    <a:lumOff val="15000"/>
                  </a:schemeClr>
                </a:solidFill>
              </a:rPr>
              <a:t>femminista</a:t>
            </a:r>
            <a:endParaRPr lang="en-US" sz="1600" dirty="0">
              <a:solidFill>
                <a:schemeClr val="tx1">
                  <a:lumMod val="85000"/>
                  <a:lumOff val="15000"/>
                </a:schemeClr>
              </a:solidFill>
            </a:endParaRPr>
          </a:p>
          <a:p>
            <a:pPr>
              <a:buClr>
                <a:srgbClr val="BB1717"/>
              </a:buClr>
            </a:pPr>
            <a:r>
              <a:rPr lang="en-US" sz="1600" b="1" i="1" dirty="0">
                <a:solidFill>
                  <a:schemeClr val="tx1">
                    <a:lumMod val="85000"/>
                    <a:lumOff val="15000"/>
                  </a:schemeClr>
                </a:solidFill>
              </a:rPr>
              <a:t>Orientalism</a:t>
            </a:r>
            <a:r>
              <a:rPr lang="en-US" sz="1600" dirty="0">
                <a:solidFill>
                  <a:schemeClr val="tx1">
                    <a:lumMod val="85000"/>
                    <a:lumOff val="15000"/>
                  </a:schemeClr>
                </a:solidFill>
              </a:rPr>
              <a:t> E. Said 1979: “</a:t>
            </a:r>
            <a:r>
              <a:rPr lang="it-IT" sz="1600" dirty="0"/>
              <a:t>a) un campo di studi e ricerche letterarie ed accademiche riguardanti i più svariati aspetti dei popoli orientali capace di attraversare diversi secoli e un insieme alquanto eterogeneo di discipline […]; b) uno stile di pensiero fondato su una distinzione sia ontologica sia epistemologica tra Occidente da un lato e Oriente dall’altro; c) l’insieme delle istituzioni create dall’Occidente al fine di controllare e gestire le proprie relazioni con l’Oriente” (Mellino, 2009: 31).</a:t>
            </a:r>
            <a:endParaRPr lang="en-US" sz="1600" dirty="0">
              <a:solidFill>
                <a:schemeClr val="tx1">
                  <a:lumMod val="85000"/>
                  <a:lumOff val="15000"/>
                </a:schemeClr>
              </a:solidFill>
            </a:endParaRPr>
          </a:p>
          <a:p>
            <a:pPr>
              <a:buClr>
                <a:srgbClr val="BB1717"/>
              </a:buClr>
            </a:pPr>
            <a:r>
              <a:rPr lang="en-US" sz="1600" dirty="0">
                <a:solidFill>
                  <a:schemeClr val="tx1">
                    <a:lumMod val="85000"/>
                    <a:lumOff val="15000"/>
                  </a:schemeClr>
                </a:solidFill>
              </a:rPr>
              <a:t>Il </a:t>
            </a:r>
            <a:r>
              <a:rPr lang="en-US" sz="1600" dirty="0" err="1">
                <a:solidFill>
                  <a:schemeClr val="tx1">
                    <a:lumMod val="85000"/>
                    <a:lumOff val="15000"/>
                  </a:schemeClr>
                </a:solidFill>
              </a:rPr>
              <a:t>postmodernismo</a:t>
            </a:r>
            <a:r>
              <a:rPr lang="en-US" sz="1600" dirty="0">
                <a:solidFill>
                  <a:schemeClr val="tx1">
                    <a:lumMod val="85000"/>
                    <a:lumOff val="15000"/>
                  </a:schemeClr>
                </a:solidFill>
              </a:rPr>
              <a:t> e la </a:t>
            </a:r>
            <a:r>
              <a:rPr lang="en-US" sz="1600" dirty="0" err="1">
                <a:solidFill>
                  <a:schemeClr val="tx1">
                    <a:lumMod val="85000"/>
                    <a:lumOff val="15000"/>
                  </a:schemeClr>
                </a:solidFill>
              </a:rPr>
              <a:t>delegittimazione</a:t>
            </a:r>
            <a:r>
              <a:rPr lang="en-US" sz="1600" dirty="0">
                <a:solidFill>
                  <a:schemeClr val="tx1">
                    <a:lumMod val="85000"/>
                    <a:lumOff val="15000"/>
                  </a:schemeClr>
                </a:solidFill>
              </a:rPr>
              <a:t> </a:t>
            </a:r>
            <a:r>
              <a:rPr lang="en-US" sz="1600" dirty="0" err="1">
                <a:solidFill>
                  <a:schemeClr val="tx1">
                    <a:lumMod val="85000"/>
                    <a:lumOff val="15000"/>
                  </a:schemeClr>
                </a:solidFill>
              </a:rPr>
              <a:t>dei</a:t>
            </a:r>
            <a:r>
              <a:rPr lang="en-US" sz="1600" dirty="0">
                <a:solidFill>
                  <a:schemeClr val="tx1">
                    <a:lumMod val="85000"/>
                    <a:lumOff val="15000"/>
                  </a:schemeClr>
                </a:solidFill>
              </a:rPr>
              <a:t> «</a:t>
            </a:r>
            <a:r>
              <a:rPr lang="en-US" sz="1600" dirty="0" err="1">
                <a:solidFill>
                  <a:schemeClr val="tx1">
                    <a:lumMod val="85000"/>
                    <a:lumOff val="15000"/>
                  </a:schemeClr>
                </a:solidFill>
              </a:rPr>
              <a:t>grandi</a:t>
            </a:r>
            <a:r>
              <a:rPr lang="en-US" sz="1600" dirty="0">
                <a:solidFill>
                  <a:schemeClr val="tx1">
                    <a:lumMod val="85000"/>
                    <a:lumOff val="15000"/>
                  </a:schemeClr>
                </a:solidFill>
              </a:rPr>
              <a:t> </a:t>
            </a:r>
            <a:r>
              <a:rPr lang="en-US" sz="1600" dirty="0" err="1">
                <a:solidFill>
                  <a:schemeClr val="tx1">
                    <a:lumMod val="85000"/>
                    <a:lumOff val="15000"/>
                  </a:schemeClr>
                </a:solidFill>
              </a:rPr>
              <a:t>racconti</a:t>
            </a:r>
            <a:r>
              <a:rPr lang="en-US" sz="1600" dirty="0">
                <a:solidFill>
                  <a:schemeClr val="tx1">
                    <a:lumMod val="85000"/>
                    <a:lumOff val="15000"/>
                  </a:schemeClr>
                </a:solidFill>
              </a:rPr>
              <a:t>» (</a:t>
            </a:r>
            <a:r>
              <a:rPr lang="it-IT" sz="1600" i="1" dirty="0">
                <a:solidFill>
                  <a:srgbClr val="000000"/>
                </a:solidFill>
                <a:ea typeface="Calibri" panose="020F0502020204030204" pitchFamily="34" charset="0"/>
                <a:cs typeface="Helvetica Neue" panose="02000503000000020004" pitchFamily="2" charset="0"/>
              </a:rPr>
              <a:t>La </a:t>
            </a:r>
            <a:r>
              <a:rPr lang="it-IT" sz="1600" i="1" dirty="0" err="1">
                <a:solidFill>
                  <a:srgbClr val="000000"/>
                </a:solidFill>
                <a:ea typeface="Calibri" panose="020F0502020204030204" pitchFamily="34" charset="0"/>
                <a:cs typeface="Helvetica Neue" panose="02000503000000020004" pitchFamily="2" charset="0"/>
              </a:rPr>
              <a:t>condition</a:t>
            </a:r>
            <a:r>
              <a:rPr lang="it-IT" sz="1600" i="1" dirty="0">
                <a:solidFill>
                  <a:srgbClr val="000000"/>
                </a:solidFill>
                <a:ea typeface="Calibri" panose="020F0502020204030204" pitchFamily="34" charset="0"/>
                <a:cs typeface="Helvetica Neue" panose="02000503000000020004" pitchFamily="2" charset="0"/>
              </a:rPr>
              <a:t> postmoderne</a:t>
            </a:r>
            <a:r>
              <a:rPr lang="it-IT" sz="1600" dirty="0"/>
              <a:t> , Lyotard 1979) </a:t>
            </a:r>
          </a:p>
          <a:p>
            <a:pPr>
              <a:buClr>
                <a:srgbClr val="BB1717"/>
              </a:buClr>
            </a:pPr>
            <a:r>
              <a:rPr lang="it-IT" sz="1600" dirty="0">
                <a:solidFill>
                  <a:schemeClr val="tx1">
                    <a:lumMod val="85000"/>
                    <a:lumOff val="15000"/>
                  </a:schemeClr>
                </a:solidFill>
              </a:rPr>
              <a:t>Critica generale alle istituzioni occidentali e alla relazione «noi» «loro»</a:t>
            </a:r>
          </a:p>
          <a:p>
            <a:pPr>
              <a:buClr>
                <a:srgbClr val="BB1717"/>
              </a:buClr>
            </a:pPr>
            <a:endParaRPr lang="en-US" sz="1600" dirty="0">
              <a:solidFill>
                <a:schemeClr val="tx1">
                  <a:lumMod val="85000"/>
                  <a:lumOff val="15000"/>
                </a:schemeClr>
              </a:solidFill>
            </a:endParaRPr>
          </a:p>
          <a:p>
            <a:pPr>
              <a:buClr>
                <a:srgbClr val="BB1717"/>
              </a:buClr>
            </a:pPr>
            <a:endParaRPr lang="it-IT" sz="1600" dirty="0">
              <a:solidFill>
                <a:schemeClr val="tx1">
                  <a:lumMod val="85000"/>
                  <a:lumOff val="15000"/>
                </a:schemeClr>
              </a:solidFill>
            </a:endParaRPr>
          </a:p>
        </p:txBody>
      </p:sp>
      <p:pic>
        <p:nvPicPr>
          <p:cNvPr id="4" name="Immagine 3">
            <a:extLst>
              <a:ext uri="{FF2B5EF4-FFF2-40B4-BE49-F238E27FC236}">
                <a16:creationId xmlns:a16="http://schemas.microsoft.com/office/drawing/2014/main" id="{31DCAEF6-6E4C-655C-0E7D-E7A0959FC1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0889" y="-8408"/>
            <a:ext cx="3936571" cy="6079815"/>
          </a:xfrm>
          <a:prstGeom prst="rect">
            <a:avLst/>
          </a:prstGeom>
        </p:spPr>
      </p:pic>
    </p:spTree>
    <p:extLst>
      <p:ext uri="{BB962C8B-B14F-4D97-AF65-F5344CB8AC3E}">
        <p14:creationId xmlns:p14="http://schemas.microsoft.com/office/powerpoint/2010/main" val="353414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35519" y="225487"/>
            <a:ext cx="8257309" cy="646331"/>
          </a:xfrm>
          <a:prstGeom prst="rect">
            <a:avLst/>
          </a:prstGeom>
          <a:noFill/>
        </p:spPr>
        <p:txBody>
          <a:bodyPr wrap="square" rtlCol="0">
            <a:spAutoFit/>
          </a:bodyPr>
          <a:lstStyle/>
          <a:p>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La crisi della rappresentazione</a:t>
            </a: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Comunicazione</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Interculturale</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r-IN"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i="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i="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i="1" u="sng" dirty="0" err="1">
                <a:solidFill>
                  <a:schemeClr val="bg1"/>
                </a:solidFill>
                <a:latin typeface="Tahoma" panose="020B0604030504040204" pitchFamily="34" charset="0"/>
                <a:ea typeface="Tahoma" panose="020B0604030504040204" pitchFamily="34" charset="0"/>
                <a:cs typeface="Tahoma" panose="020B0604030504040204" pitchFamily="34" charset="0"/>
              </a:rPr>
              <a:t>Politi</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0" name="Content Placeholder 2">
            <a:extLst>
              <a:ext uri="{FF2B5EF4-FFF2-40B4-BE49-F238E27FC236}">
                <a16:creationId xmlns:a16="http://schemas.microsoft.com/office/drawing/2014/main" id="{6B2BC73F-0A9D-4B96-B604-B1DC62DE2D32}"/>
              </a:ext>
            </a:extLst>
          </p:cNvPr>
          <p:cNvSpPr txBox="1">
            <a:spLocks/>
          </p:cNvSpPr>
          <p:nvPr/>
        </p:nvSpPr>
        <p:spPr>
          <a:xfrm>
            <a:off x="235520" y="1081912"/>
            <a:ext cx="7403772" cy="484947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BB1717"/>
              </a:buClr>
            </a:pPr>
            <a:r>
              <a:rPr lang="it-IT" sz="2600" dirty="0">
                <a:solidFill>
                  <a:schemeClr val="tx1">
                    <a:lumMod val="85000"/>
                    <a:lumOff val="15000"/>
                  </a:schemeClr>
                </a:solidFill>
              </a:rPr>
              <a:t>l’</a:t>
            </a:r>
            <a:r>
              <a:rPr lang="it-IT" sz="2600" b="1" dirty="0">
                <a:solidFill>
                  <a:schemeClr val="tx1">
                    <a:lumMod val="85000"/>
                    <a:lumOff val="15000"/>
                  </a:schemeClr>
                </a:solidFill>
              </a:rPr>
              <a:t>autorità</a:t>
            </a:r>
            <a:r>
              <a:rPr lang="it-IT" sz="2600" dirty="0">
                <a:solidFill>
                  <a:schemeClr val="tx1">
                    <a:lumMod val="85000"/>
                    <a:lumOff val="15000"/>
                  </a:schemeClr>
                </a:solidFill>
              </a:rPr>
              <a:t> dell’antropologo nel descrivere le culture e compiere generalizzazioni;</a:t>
            </a:r>
          </a:p>
          <a:p>
            <a:pPr>
              <a:buClr>
                <a:srgbClr val="BB1717"/>
              </a:buClr>
            </a:pPr>
            <a:r>
              <a:rPr lang="it-IT" sz="2600" dirty="0">
                <a:solidFill>
                  <a:schemeClr val="tx1">
                    <a:lumMod val="85000"/>
                    <a:lumOff val="15000"/>
                  </a:schemeClr>
                </a:solidFill>
              </a:rPr>
              <a:t>l’antropologia non può che essere </a:t>
            </a:r>
            <a:r>
              <a:rPr lang="it-IT" sz="2600" b="1" dirty="0">
                <a:solidFill>
                  <a:schemeClr val="tx1">
                    <a:lumMod val="85000"/>
                    <a:lumOff val="15000"/>
                  </a:schemeClr>
                </a:solidFill>
              </a:rPr>
              <a:t>riflessiva</a:t>
            </a:r>
            <a:r>
              <a:rPr lang="it-IT" sz="2600" dirty="0">
                <a:solidFill>
                  <a:schemeClr val="tx1">
                    <a:lumMod val="85000"/>
                    <a:lumOff val="15000"/>
                  </a:schemeClr>
                </a:solidFill>
              </a:rPr>
              <a:t>, cosciente della natura delle costrizioni sociali e culturali in cui si muove; </a:t>
            </a:r>
          </a:p>
          <a:p>
            <a:pPr>
              <a:buClr>
                <a:srgbClr val="BB1717"/>
              </a:buClr>
            </a:pPr>
            <a:r>
              <a:rPr lang="it-IT" sz="2600" dirty="0">
                <a:solidFill>
                  <a:schemeClr val="tx1">
                    <a:lumMod val="85000"/>
                    <a:lumOff val="15000"/>
                  </a:schemeClr>
                </a:solidFill>
              </a:rPr>
              <a:t>impossibilità della descrizione del reale;</a:t>
            </a:r>
          </a:p>
          <a:p>
            <a:pPr>
              <a:buClr>
                <a:srgbClr val="BB1717"/>
              </a:buClr>
            </a:pPr>
            <a:r>
              <a:rPr lang="it-IT" sz="2600" dirty="0">
                <a:solidFill>
                  <a:schemeClr val="tx1">
                    <a:lumMod val="85000"/>
                    <a:lumOff val="15000"/>
                  </a:schemeClr>
                </a:solidFill>
              </a:rPr>
              <a:t>consapevolezza del potere della conoscenza; </a:t>
            </a:r>
          </a:p>
          <a:p>
            <a:pPr>
              <a:buClr>
                <a:srgbClr val="BB1717"/>
              </a:buClr>
            </a:pPr>
            <a:r>
              <a:rPr lang="it-IT" sz="2600" dirty="0">
                <a:solidFill>
                  <a:schemeClr val="tx1">
                    <a:lumMod val="85000"/>
                    <a:lumOff val="15000"/>
                  </a:schemeClr>
                </a:solidFill>
              </a:rPr>
              <a:t>il potere permane in istituzioni e dinamiche che prima venivano considerate neutrali;</a:t>
            </a:r>
          </a:p>
          <a:p>
            <a:pPr>
              <a:buClr>
                <a:srgbClr val="BB1717"/>
              </a:buClr>
            </a:pPr>
            <a:endParaRPr lang="it-IT" sz="2600" dirty="0">
              <a:solidFill>
                <a:schemeClr val="tx1">
                  <a:lumMod val="85000"/>
                  <a:lumOff val="15000"/>
                </a:schemeClr>
              </a:solidFill>
            </a:endParaRPr>
          </a:p>
          <a:p>
            <a:pPr lvl="1">
              <a:buClr>
                <a:srgbClr val="BB1717"/>
              </a:buClr>
            </a:pPr>
            <a:r>
              <a:rPr lang="en-US" sz="2200" i="1" dirty="0">
                <a:solidFill>
                  <a:schemeClr val="tx1">
                    <a:lumMod val="85000"/>
                    <a:lumOff val="15000"/>
                  </a:schemeClr>
                </a:solidFill>
              </a:rPr>
              <a:t>Reinventing Anthropology </a:t>
            </a:r>
            <a:r>
              <a:rPr lang="en-US" sz="2200" dirty="0">
                <a:solidFill>
                  <a:schemeClr val="tx1">
                    <a:lumMod val="85000"/>
                    <a:lumOff val="15000"/>
                  </a:schemeClr>
                </a:solidFill>
              </a:rPr>
              <a:t>(</a:t>
            </a:r>
            <a:r>
              <a:rPr lang="en-US" sz="2200" dirty="0" err="1">
                <a:solidFill>
                  <a:schemeClr val="tx1">
                    <a:lumMod val="85000"/>
                    <a:lumOff val="15000"/>
                  </a:schemeClr>
                </a:solidFill>
              </a:rPr>
              <a:t>Hymes</a:t>
            </a:r>
            <a:r>
              <a:rPr lang="en-US" sz="2200" dirty="0">
                <a:solidFill>
                  <a:schemeClr val="tx1">
                    <a:lumMod val="85000"/>
                    <a:lumOff val="15000"/>
                  </a:schemeClr>
                </a:solidFill>
              </a:rPr>
              <a:t> 1969), </a:t>
            </a:r>
          </a:p>
          <a:p>
            <a:pPr lvl="1">
              <a:buClr>
                <a:srgbClr val="BB1717"/>
              </a:buClr>
            </a:pPr>
            <a:r>
              <a:rPr lang="en-US" sz="2200" i="1" dirty="0">
                <a:solidFill>
                  <a:schemeClr val="tx1">
                    <a:lumMod val="85000"/>
                    <a:lumOff val="15000"/>
                  </a:schemeClr>
                </a:solidFill>
              </a:rPr>
              <a:t>Women in the field</a:t>
            </a:r>
            <a:r>
              <a:rPr lang="en-US" sz="2200" dirty="0">
                <a:solidFill>
                  <a:schemeClr val="tx1">
                    <a:lumMod val="85000"/>
                    <a:lumOff val="15000"/>
                  </a:schemeClr>
                </a:solidFill>
              </a:rPr>
              <a:t> (</a:t>
            </a:r>
            <a:r>
              <a:rPr lang="en-US" sz="2200" dirty="0" err="1">
                <a:solidFill>
                  <a:schemeClr val="tx1">
                    <a:lumMod val="85000"/>
                    <a:lumOff val="15000"/>
                  </a:schemeClr>
                </a:solidFill>
              </a:rPr>
              <a:t>Golde</a:t>
            </a:r>
            <a:r>
              <a:rPr lang="en-US" sz="2200" dirty="0">
                <a:solidFill>
                  <a:schemeClr val="tx1">
                    <a:lumMod val="85000"/>
                    <a:lumOff val="15000"/>
                  </a:schemeClr>
                </a:solidFill>
              </a:rPr>
              <a:t> 1970), </a:t>
            </a:r>
          </a:p>
          <a:p>
            <a:pPr lvl="1">
              <a:buClr>
                <a:srgbClr val="BB1717"/>
              </a:buClr>
            </a:pPr>
            <a:r>
              <a:rPr lang="en-US" sz="2200" i="1" dirty="0">
                <a:solidFill>
                  <a:schemeClr val="tx1">
                    <a:lumMod val="85000"/>
                    <a:lumOff val="15000"/>
                  </a:schemeClr>
                </a:solidFill>
              </a:rPr>
              <a:t>Anthropology and the Colonial Encounter</a:t>
            </a:r>
            <a:r>
              <a:rPr lang="en-US" sz="2200" dirty="0">
                <a:solidFill>
                  <a:schemeClr val="tx1">
                    <a:lumMod val="85000"/>
                    <a:lumOff val="15000"/>
                  </a:schemeClr>
                </a:solidFill>
              </a:rPr>
              <a:t> (</a:t>
            </a:r>
            <a:r>
              <a:rPr lang="en-US" sz="2200" dirty="0" err="1">
                <a:solidFill>
                  <a:schemeClr val="tx1">
                    <a:lumMod val="85000"/>
                    <a:lumOff val="15000"/>
                  </a:schemeClr>
                </a:solidFill>
              </a:rPr>
              <a:t>Asad</a:t>
            </a:r>
            <a:r>
              <a:rPr lang="en-US" sz="2200" dirty="0">
                <a:solidFill>
                  <a:schemeClr val="tx1">
                    <a:lumMod val="85000"/>
                    <a:lumOff val="15000"/>
                  </a:schemeClr>
                </a:solidFill>
              </a:rPr>
              <a:t> 1973), </a:t>
            </a:r>
          </a:p>
          <a:p>
            <a:pPr lvl="1">
              <a:buClr>
                <a:srgbClr val="BB1717"/>
              </a:buClr>
            </a:pPr>
            <a:r>
              <a:rPr lang="en-US" sz="2200" i="1" dirty="0">
                <a:solidFill>
                  <a:schemeClr val="tx1">
                    <a:lumMod val="85000"/>
                    <a:lumOff val="15000"/>
                  </a:schemeClr>
                </a:solidFill>
              </a:rPr>
              <a:t>Reflection on Fieldwork in Morocco </a:t>
            </a:r>
            <a:r>
              <a:rPr lang="en-US" sz="2200" dirty="0">
                <a:solidFill>
                  <a:schemeClr val="tx1">
                    <a:lumMod val="85000"/>
                    <a:lumOff val="15000"/>
                  </a:schemeClr>
                </a:solidFill>
              </a:rPr>
              <a:t>(</a:t>
            </a:r>
            <a:r>
              <a:rPr lang="en-US" sz="2200" dirty="0" err="1">
                <a:solidFill>
                  <a:schemeClr val="tx1">
                    <a:lumMod val="85000"/>
                    <a:lumOff val="15000"/>
                  </a:schemeClr>
                </a:solidFill>
              </a:rPr>
              <a:t>Rabinow</a:t>
            </a:r>
            <a:r>
              <a:rPr lang="en-US" sz="2200" dirty="0">
                <a:solidFill>
                  <a:schemeClr val="tx1">
                    <a:lumMod val="85000"/>
                    <a:lumOff val="15000"/>
                  </a:schemeClr>
                </a:solidFill>
              </a:rPr>
              <a:t> 1977) , </a:t>
            </a:r>
          </a:p>
          <a:p>
            <a:pPr lvl="1">
              <a:buClr>
                <a:srgbClr val="BB1717"/>
              </a:buClr>
            </a:pPr>
            <a:r>
              <a:rPr lang="en-US" sz="2200" i="1" dirty="0">
                <a:solidFill>
                  <a:schemeClr val="tx1">
                    <a:lumMod val="85000"/>
                    <a:lumOff val="15000"/>
                  </a:schemeClr>
                </a:solidFill>
              </a:rPr>
              <a:t>Writing Culture </a:t>
            </a:r>
            <a:r>
              <a:rPr lang="en-US" sz="2200" dirty="0">
                <a:solidFill>
                  <a:schemeClr val="tx1">
                    <a:lumMod val="85000"/>
                    <a:lumOff val="15000"/>
                  </a:schemeClr>
                </a:solidFill>
              </a:rPr>
              <a:t>(Clifford and Marcus 1985).</a:t>
            </a:r>
          </a:p>
          <a:p>
            <a:pPr>
              <a:buClr>
                <a:srgbClr val="BB1717"/>
              </a:buClr>
            </a:pPr>
            <a:endParaRPr lang="en-US" sz="2600" dirty="0">
              <a:solidFill>
                <a:schemeClr val="tx1">
                  <a:lumMod val="85000"/>
                  <a:lumOff val="15000"/>
                </a:schemeClr>
              </a:solidFill>
            </a:endParaRPr>
          </a:p>
          <a:p>
            <a:pPr>
              <a:buClr>
                <a:srgbClr val="BB1717"/>
              </a:buClr>
            </a:pPr>
            <a:endParaRPr lang="it-IT" sz="2600" dirty="0">
              <a:solidFill>
                <a:schemeClr val="tx1">
                  <a:lumMod val="85000"/>
                  <a:lumOff val="15000"/>
                </a:schemeClr>
              </a:solidFill>
            </a:endParaRPr>
          </a:p>
        </p:txBody>
      </p:sp>
      <p:pic>
        <p:nvPicPr>
          <p:cNvPr id="2" name="Immagine 1">
            <a:extLst>
              <a:ext uri="{FF2B5EF4-FFF2-40B4-BE49-F238E27FC236}">
                <a16:creationId xmlns:a16="http://schemas.microsoft.com/office/drawing/2014/main" id="{4D5A8B1F-E5F1-EF22-F069-B6D00265D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7869" y="15393"/>
            <a:ext cx="4354131" cy="6085970"/>
          </a:xfrm>
          <a:prstGeom prst="rect">
            <a:avLst/>
          </a:prstGeom>
        </p:spPr>
      </p:pic>
    </p:spTree>
    <p:extLst>
      <p:ext uri="{BB962C8B-B14F-4D97-AF65-F5344CB8AC3E}">
        <p14:creationId xmlns:p14="http://schemas.microsoft.com/office/powerpoint/2010/main" val="2257186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35519" y="351877"/>
            <a:ext cx="6096000" cy="707886"/>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Gramsci (1891-1937)</a:t>
            </a: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Comunicazione</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Interculturale</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r-IN"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i="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i="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i="1" u="sng" dirty="0" err="1">
                <a:solidFill>
                  <a:schemeClr val="bg1"/>
                </a:solidFill>
                <a:latin typeface="Tahoma" panose="020B0604030504040204" pitchFamily="34" charset="0"/>
                <a:ea typeface="Tahoma" panose="020B0604030504040204" pitchFamily="34" charset="0"/>
                <a:cs typeface="Tahoma" panose="020B0604030504040204" pitchFamily="34" charset="0"/>
              </a:rPr>
              <a:t>Politi</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0" name="Content Placeholder 2">
            <a:extLst>
              <a:ext uri="{FF2B5EF4-FFF2-40B4-BE49-F238E27FC236}">
                <a16:creationId xmlns:a16="http://schemas.microsoft.com/office/drawing/2014/main" id="{15665B18-8122-4487-A59D-46D880A04AE2}"/>
              </a:ext>
            </a:extLst>
          </p:cNvPr>
          <p:cNvSpPr txBox="1">
            <a:spLocks/>
          </p:cNvSpPr>
          <p:nvPr/>
        </p:nvSpPr>
        <p:spPr>
          <a:xfrm>
            <a:off x="235519" y="1089719"/>
            <a:ext cx="11156774" cy="43740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BB1717"/>
              </a:buClr>
            </a:pPr>
            <a:r>
              <a:rPr lang="it-IT" sz="2400" dirty="0">
                <a:solidFill>
                  <a:schemeClr val="tx1">
                    <a:lumMod val="85000"/>
                    <a:lumOff val="15000"/>
                  </a:schemeClr>
                </a:solidFill>
              </a:rPr>
              <a:t>rifiuto del positivismo e della oggettivazione del reale il potere non è basato solo sulla forza: l’importanza della </a:t>
            </a:r>
            <a:r>
              <a:rPr lang="it-IT" sz="2400" b="1" i="1" dirty="0">
                <a:solidFill>
                  <a:schemeClr val="tx1">
                    <a:lumMod val="85000"/>
                    <a:lumOff val="15000"/>
                  </a:schemeClr>
                </a:solidFill>
              </a:rPr>
              <a:t>sovrastruttura</a:t>
            </a:r>
            <a:r>
              <a:rPr lang="it-IT" sz="2400" dirty="0">
                <a:solidFill>
                  <a:schemeClr val="tx1">
                    <a:lumMod val="85000"/>
                    <a:lumOff val="15000"/>
                  </a:schemeClr>
                </a:solidFill>
              </a:rPr>
              <a:t> – ideologia e cultura</a:t>
            </a:r>
          </a:p>
          <a:p>
            <a:pPr>
              <a:buClr>
                <a:srgbClr val="BB1717"/>
              </a:buClr>
            </a:pPr>
            <a:r>
              <a:rPr lang="it-IT" sz="2400" dirty="0">
                <a:solidFill>
                  <a:schemeClr val="tx1">
                    <a:lumMod val="85000"/>
                    <a:lumOff val="15000"/>
                  </a:schemeClr>
                </a:solidFill>
              </a:rPr>
              <a:t>Il concetto di </a:t>
            </a:r>
            <a:r>
              <a:rPr lang="it-IT" sz="2400" b="1" i="1" dirty="0">
                <a:solidFill>
                  <a:schemeClr val="tx1">
                    <a:lumMod val="85000"/>
                    <a:lumOff val="15000"/>
                  </a:schemeClr>
                </a:solidFill>
              </a:rPr>
              <a:t>subalterni: </a:t>
            </a:r>
            <a:r>
              <a:rPr lang="it-IT" sz="2400" dirty="0">
                <a:solidFill>
                  <a:schemeClr val="tx1">
                    <a:lumMod val="85000"/>
                    <a:lumOff val="15000"/>
                  </a:schemeClr>
                </a:solidFill>
              </a:rPr>
              <a:t>una categoria variabile – </a:t>
            </a:r>
          </a:p>
          <a:p>
            <a:pPr>
              <a:buClr>
                <a:srgbClr val="BB1717"/>
              </a:buClr>
            </a:pPr>
            <a:r>
              <a:rPr lang="it-IT" sz="2400" dirty="0">
                <a:solidFill>
                  <a:schemeClr val="tx1">
                    <a:lumMod val="85000"/>
                    <a:lumOff val="15000"/>
                  </a:schemeClr>
                </a:solidFill>
              </a:rPr>
              <a:t>l’ambito culturale: il folklore come </a:t>
            </a:r>
            <a:r>
              <a:rPr lang="it-IT" sz="2400" b="1" dirty="0"/>
              <a:t>documento storico della subordinazione e delle disuguaglianze</a:t>
            </a:r>
            <a:r>
              <a:rPr lang="it-IT" sz="2400" dirty="0"/>
              <a:t>, non un semplice residuo del passato</a:t>
            </a:r>
            <a:endParaRPr lang="it-IT" sz="2400" dirty="0">
              <a:solidFill>
                <a:schemeClr val="tx1">
                  <a:lumMod val="85000"/>
                  <a:lumOff val="15000"/>
                </a:schemeClr>
              </a:solidFill>
            </a:endParaRPr>
          </a:p>
          <a:p>
            <a:pPr>
              <a:buClr>
                <a:srgbClr val="BB1717"/>
              </a:buClr>
            </a:pPr>
            <a:r>
              <a:rPr lang="it-IT" sz="2400" b="1" i="1" dirty="0">
                <a:solidFill>
                  <a:schemeClr val="tx1">
                    <a:lumMod val="85000"/>
                    <a:lumOff val="15000"/>
                  </a:schemeClr>
                </a:solidFill>
              </a:rPr>
              <a:t>Egemonia</a:t>
            </a:r>
            <a:r>
              <a:rPr lang="it-IT" sz="2400" dirty="0">
                <a:solidFill>
                  <a:schemeClr val="tx1">
                    <a:lumMod val="85000"/>
                    <a:lumOff val="15000"/>
                  </a:schemeClr>
                </a:solidFill>
              </a:rPr>
              <a:t> (e cultura egemonica) il bilanciamento di </a:t>
            </a:r>
            <a:r>
              <a:rPr lang="it-IT" sz="2400" b="1" dirty="0">
                <a:solidFill>
                  <a:schemeClr val="tx1">
                    <a:lumMod val="85000"/>
                    <a:lumOff val="15000"/>
                  </a:schemeClr>
                </a:solidFill>
              </a:rPr>
              <a:t>forza e consenso </a:t>
            </a:r>
            <a:r>
              <a:rPr lang="it-IT" sz="2400" dirty="0">
                <a:solidFill>
                  <a:schemeClr val="tx1">
                    <a:lumMod val="85000"/>
                    <a:lumOff val="15000"/>
                  </a:schemeClr>
                </a:solidFill>
              </a:rPr>
              <a:t>tra gli oppositori e gli alleati </a:t>
            </a:r>
          </a:p>
          <a:p>
            <a:pPr>
              <a:buClr>
                <a:srgbClr val="BB1717"/>
              </a:buClr>
            </a:pPr>
            <a:r>
              <a:rPr lang="it-IT" sz="2400" b="1" dirty="0">
                <a:solidFill>
                  <a:schemeClr val="tx1">
                    <a:lumMod val="85000"/>
                    <a:lumOff val="15000"/>
                  </a:schemeClr>
                </a:solidFill>
              </a:rPr>
              <a:t>L’</a:t>
            </a:r>
            <a:r>
              <a:rPr lang="it-IT" sz="2400" b="1" i="1" dirty="0">
                <a:solidFill>
                  <a:schemeClr val="tx1">
                    <a:lumMod val="85000"/>
                    <a:lumOff val="15000"/>
                  </a:schemeClr>
                </a:solidFill>
              </a:rPr>
              <a:t>intellettuale organico</a:t>
            </a:r>
            <a:r>
              <a:rPr lang="it-IT" sz="2400" dirty="0">
                <a:solidFill>
                  <a:schemeClr val="tx1">
                    <a:lumMod val="85000"/>
                    <a:lumOff val="15000"/>
                  </a:schemeClr>
                </a:solidFill>
              </a:rPr>
              <a:t>: il ruolo speciale degli intellettuali nella società (e dei media) per costruire consenso.</a:t>
            </a:r>
          </a:p>
          <a:p>
            <a:pPr>
              <a:buClr>
                <a:srgbClr val="BB1717"/>
              </a:buClr>
            </a:pPr>
            <a:r>
              <a:rPr lang="it-IT" sz="2400" dirty="0">
                <a:solidFill>
                  <a:schemeClr val="tx1">
                    <a:lumMod val="85000"/>
                    <a:lumOff val="15000"/>
                  </a:schemeClr>
                </a:solidFill>
              </a:rPr>
              <a:t>la fragilità dell’egemonia che è sempre contestata da ideologie alternative e dunque in constante necessità di riaffermazione e rinnovamento. Rifiuto del positivismo. </a:t>
            </a:r>
          </a:p>
        </p:txBody>
      </p:sp>
    </p:spTree>
    <p:extLst>
      <p:ext uri="{BB962C8B-B14F-4D97-AF65-F5344CB8AC3E}">
        <p14:creationId xmlns:p14="http://schemas.microsoft.com/office/powerpoint/2010/main" val="2490170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2560812-5BA0-7F66-E8C8-061070F2972A}"/>
              </a:ext>
            </a:extLst>
          </p:cNvPr>
          <p:cNvSpPr txBox="1"/>
          <p:nvPr/>
        </p:nvSpPr>
        <p:spPr>
          <a:xfrm>
            <a:off x="-300446" y="1035768"/>
            <a:ext cx="5577839" cy="3170099"/>
          </a:xfrm>
          <a:prstGeom prst="rect">
            <a:avLst/>
          </a:prstGeom>
          <a:noFill/>
        </p:spPr>
        <p:txBody>
          <a:bodyPr wrap="square">
            <a:spAutoFit/>
          </a:bodyPr>
          <a:lstStyle/>
          <a:p>
            <a:pPr marL="630555" algn="just"/>
            <a:r>
              <a:rPr lang="it-IT" sz="2000" b="0" dirty="0">
                <a:solidFill>
                  <a:srgbClr val="333333"/>
                </a:solidFill>
                <a:effectLst/>
                <a:latin typeface="Calibri" panose="020F0502020204030204" pitchFamily="34" charset="0"/>
                <a:ea typeface="Times New Roman" panose="02020603050405020304" pitchFamily="18" charset="0"/>
              </a:rPr>
              <a:t>«[…] </a:t>
            </a:r>
            <a:r>
              <a:rPr lang="it-IT" sz="2000" b="1" dirty="0">
                <a:solidFill>
                  <a:srgbClr val="333333"/>
                </a:solidFill>
                <a:effectLst/>
                <a:latin typeface="Calibri" panose="020F0502020204030204" pitchFamily="34" charset="0"/>
                <a:ea typeface="Calibri" panose="020F0502020204030204" pitchFamily="34" charset="0"/>
              </a:rPr>
              <a:t>la classe operaia industriale organizzata</a:t>
            </a:r>
            <a:r>
              <a:rPr lang="it-IT" sz="2000" dirty="0">
                <a:solidFill>
                  <a:srgbClr val="333333"/>
                </a:solidFill>
                <a:effectLst/>
                <a:latin typeface="Calibri" panose="020F0502020204030204" pitchFamily="34" charset="0"/>
                <a:ea typeface="Calibri" panose="020F0502020204030204" pitchFamily="34" charset="0"/>
              </a:rPr>
              <a:t>, un gruppo subalterno che è emerso nelle più avanzate strutture della produzione capitalistica. La migliore associazione di lavoratori organizzati, o partito, quella che ha raggiunto il più alto livello di autonomia dai gruppi sociali dominanti, è quella meglio posizionata per assumere il ruolo di guida nella lotta dei subalterni per l'egemonia</a:t>
            </a:r>
            <a:r>
              <a:rPr lang="it-IT" sz="2000" b="0" dirty="0">
                <a:solidFill>
                  <a:srgbClr val="333333"/>
                </a:solidFill>
                <a:effectLst/>
                <a:latin typeface="Calibri" panose="020F0502020204030204" pitchFamily="34" charset="0"/>
                <a:ea typeface="Times New Roman" panose="02020603050405020304" pitchFamily="18" charset="0"/>
              </a:rPr>
              <a:t>» (http://</a:t>
            </a:r>
            <a:r>
              <a:rPr lang="it-IT" sz="2000" b="0" dirty="0" err="1">
                <a:solidFill>
                  <a:srgbClr val="333333"/>
                </a:solidFill>
                <a:effectLst/>
                <a:latin typeface="Calibri" panose="020F0502020204030204" pitchFamily="34" charset="0"/>
                <a:ea typeface="Times New Roman" panose="02020603050405020304" pitchFamily="18" charset="0"/>
              </a:rPr>
              <a:t>dizionario.gramsciproject.org</a:t>
            </a:r>
            <a:r>
              <a:rPr lang="it-IT" sz="2000" b="0" dirty="0">
                <a:solidFill>
                  <a:srgbClr val="333333"/>
                </a:solidFill>
                <a:effectLst/>
                <a:latin typeface="Calibri" panose="020F0502020204030204" pitchFamily="34" charset="0"/>
                <a:ea typeface="Times New Roman" panose="02020603050405020304" pitchFamily="18" charset="0"/>
              </a:rPr>
              <a:t>/)</a:t>
            </a:r>
            <a:endParaRPr lang="it-IT" sz="2000" b="1" dirty="0">
              <a:effectLst/>
              <a:latin typeface="Times New Roman" panose="02020603050405020304" pitchFamily="18" charset="0"/>
              <a:ea typeface="Times New Roman" panose="02020603050405020304" pitchFamily="18" charset="0"/>
            </a:endParaRPr>
          </a:p>
        </p:txBody>
      </p:sp>
      <p:sp>
        <p:nvSpPr>
          <p:cNvPr id="4" name="Titolo 1">
            <a:extLst>
              <a:ext uri="{FF2B5EF4-FFF2-40B4-BE49-F238E27FC236}">
                <a16:creationId xmlns:a16="http://schemas.microsoft.com/office/drawing/2014/main" id="{2D3F94C2-95F8-A716-906A-49409988E230}"/>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Comunicazione</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Interculturale</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r-IN"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i="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i="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i="1" u="sng" dirty="0" err="1">
                <a:solidFill>
                  <a:schemeClr val="bg1"/>
                </a:solidFill>
                <a:latin typeface="Tahoma" panose="020B0604030504040204" pitchFamily="34" charset="0"/>
                <a:ea typeface="Tahoma" panose="020B0604030504040204" pitchFamily="34" charset="0"/>
                <a:cs typeface="Tahoma" panose="020B0604030504040204" pitchFamily="34" charset="0"/>
              </a:rPr>
              <a:t>Politi</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Sottotitolo 2">
            <a:extLst>
              <a:ext uri="{FF2B5EF4-FFF2-40B4-BE49-F238E27FC236}">
                <a16:creationId xmlns:a16="http://schemas.microsoft.com/office/drawing/2014/main" id="{F1E91198-4E38-9EC9-8D24-9AE5CD3685E5}"/>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8" descr="CC-BY-SA_icon.svg.png">
            <a:extLst>
              <a:ext uri="{FF2B5EF4-FFF2-40B4-BE49-F238E27FC236}">
                <a16:creationId xmlns:a16="http://schemas.microsoft.com/office/drawing/2014/main" id="{228AF1EB-73B5-BCB7-F9FF-E900BAF185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pic>
        <p:nvPicPr>
          <p:cNvPr id="8" name="Immagine 7">
            <a:extLst>
              <a:ext uri="{FF2B5EF4-FFF2-40B4-BE49-F238E27FC236}">
                <a16:creationId xmlns:a16="http://schemas.microsoft.com/office/drawing/2014/main" id="{C59D01DF-17BA-A2EC-A55E-EAC5E11A1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4842"/>
            <a:ext cx="6096000" cy="6129251"/>
          </a:xfrm>
          <a:prstGeom prst="rect">
            <a:avLst/>
          </a:prstGeom>
        </p:spPr>
      </p:pic>
    </p:spTree>
    <p:extLst>
      <p:ext uri="{BB962C8B-B14F-4D97-AF65-F5344CB8AC3E}">
        <p14:creationId xmlns:p14="http://schemas.microsoft.com/office/powerpoint/2010/main" val="1814081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119BB-5AA8-186C-97F3-B0EB6AFC6B24}"/>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73E02083-1CE2-0C54-DB6E-9821D4B1A86D}"/>
              </a:ext>
            </a:extLst>
          </p:cNvPr>
          <p:cNvSpPr txBox="1"/>
          <p:nvPr/>
        </p:nvSpPr>
        <p:spPr>
          <a:xfrm>
            <a:off x="-289623" y="1501390"/>
            <a:ext cx="7401623" cy="4401205"/>
          </a:xfrm>
          <a:prstGeom prst="rect">
            <a:avLst/>
          </a:prstGeom>
          <a:noFill/>
        </p:spPr>
        <p:txBody>
          <a:bodyPr wrap="square">
            <a:spAutoFit/>
          </a:bodyPr>
          <a:lstStyle/>
          <a:p>
            <a:pPr marL="916305" indent="-285750" algn="just">
              <a:buFont typeface="Arial" panose="020B0604020202020204" pitchFamily="34" charset="0"/>
              <a:buChar char="•"/>
            </a:pPr>
            <a:r>
              <a:rPr lang="it-IT" sz="2000" dirty="0"/>
              <a:t>Il problema della soggettività politica delle masse popolari</a:t>
            </a:r>
          </a:p>
          <a:p>
            <a:pPr marL="916305" indent="-285750" algn="just">
              <a:buFont typeface="Arial" panose="020B0604020202020204" pitchFamily="34" charset="0"/>
              <a:buChar char="•"/>
            </a:pPr>
            <a:r>
              <a:rPr lang="it-IT" sz="2000" dirty="0">
                <a:solidFill>
                  <a:srgbClr val="333333"/>
                </a:solidFill>
                <a:latin typeface="Calibri" panose="020F0502020204030204" pitchFamily="34" charset="0"/>
              </a:rPr>
              <a:t>Importanza dei </a:t>
            </a:r>
            <a:r>
              <a:rPr lang="it-IT" sz="2000" b="1" dirty="0">
                <a:solidFill>
                  <a:srgbClr val="333333"/>
                </a:solidFill>
                <a:latin typeface="Calibri" panose="020F0502020204030204" pitchFamily="34" charset="0"/>
              </a:rPr>
              <a:t>fattori culturali</a:t>
            </a:r>
            <a:r>
              <a:rPr lang="it-IT" sz="2000" dirty="0">
                <a:solidFill>
                  <a:srgbClr val="333333"/>
                </a:solidFill>
                <a:latin typeface="Calibri" panose="020F0502020204030204" pitchFamily="34" charset="0"/>
              </a:rPr>
              <a:t>: c</a:t>
            </a:r>
            <a:r>
              <a:rPr lang="it-IT" sz="2000" dirty="0">
                <a:solidFill>
                  <a:srgbClr val="333333"/>
                </a:solidFill>
                <a:latin typeface="Calibri" panose="020F0502020204030204" pitchFamily="34" charset="0"/>
                <a:ea typeface="Calibri" panose="020F0502020204030204" pitchFamily="34" charset="0"/>
              </a:rPr>
              <a:t>ome e quando le forme socio-culturali popolari (folclore, religione…) si trasformano in segni di soggettività politica? </a:t>
            </a:r>
            <a:endParaRPr lang="it-IT" sz="2000" dirty="0">
              <a:solidFill>
                <a:srgbClr val="333333"/>
              </a:solidFill>
              <a:latin typeface="Calibri" panose="020F0502020204030204" pitchFamily="34" charset="0"/>
            </a:endParaRPr>
          </a:p>
          <a:p>
            <a:pPr marL="916305" indent="-285750" algn="just">
              <a:buFont typeface="Arial" panose="020B0604020202020204" pitchFamily="34" charset="0"/>
              <a:buChar char="•"/>
            </a:pPr>
            <a:r>
              <a:rPr lang="it-IT" sz="2000" dirty="0">
                <a:solidFill>
                  <a:srgbClr val="333333"/>
                </a:solidFill>
                <a:effectLst/>
                <a:latin typeface="Calibri" panose="020F0502020204030204" pitchFamily="34" charset="0"/>
                <a:ea typeface="Calibri" panose="020F0502020204030204" pitchFamily="34" charset="0"/>
              </a:rPr>
              <a:t>Come i subalterni si trasformano in soggetti politici? forme di resistenza non ancora completamente espresse: </a:t>
            </a:r>
            <a:r>
              <a:rPr lang="it-IT" sz="2000" b="1" dirty="0">
                <a:solidFill>
                  <a:srgbClr val="333333"/>
                </a:solidFill>
                <a:effectLst/>
                <a:latin typeface="Calibri" panose="020F0502020204030204" pitchFamily="34" charset="0"/>
                <a:ea typeface="Calibri" panose="020F0502020204030204" pitchFamily="34" charset="0"/>
              </a:rPr>
              <a:t>prepolitiche. </a:t>
            </a:r>
          </a:p>
          <a:p>
            <a:pPr marL="916305" indent="-285750" algn="just">
              <a:buFont typeface="Arial" panose="020B0604020202020204" pitchFamily="34" charset="0"/>
              <a:buChar char="•"/>
            </a:pPr>
            <a:r>
              <a:rPr lang="it-IT" sz="2000" dirty="0">
                <a:solidFill>
                  <a:srgbClr val="333333"/>
                </a:solidFill>
                <a:latin typeface="Calibri" panose="020F0502020204030204" pitchFamily="34" charset="0"/>
                <a:ea typeface="Calibri" panose="020F0502020204030204" pitchFamily="34" charset="0"/>
              </a:rPr>
              <a:t>Classi popolari italiane osservate da Gramsci</a:t>
            </a:r>
            <a:r>
              <a:rPr lang="it-IT" sz="2000" dirty="0">
                <a:solidFill>
                  <a:srgbClr val="333333"/>
                </a:solidFill>
                <a:effectLst/>
                <a:latin typeface="Calibri" panose="020F0502020204030204" pitchFamily="34" charset="0"/>
                <a:ea typeface="Calibri" panose="020F0502020204030204" pitchFamily="34" charset="0"/>
              </a:rPr>
              <a:t> e i popoli </a:t>
            </a:r>
            <a:r>
              <a:rPr lang="it-IT" sz="2000" i="1" dirty="0">
                <a:solidFill>
                  <a:srgbClr val="333333"/>
                </a:solidFill>
                <a:effectLst/>
                <a:latin typeface="Calibri" panose="020F0502020204030204" pitchFamily="34" charset="0"/>
                <a:ea typeface="Calibri" panose="020F0502020204030204" pitchFamily="34" charset="0"/>
              </a:rPr>
              <a:t>altri: </a:t>
            </a:r>
            <a:r>
              <a:rPr lang="it-IT" sz="2000" b="1" dirty="0">
                <a:latin typeface="Calibri" panose="020F0502020204030204" pitchFamily="34" charset="0"/>
                <a:ea typeface="Calibri" panose="020F0502020204030204" pitchFamily="34" charset="0"/>
              </a:rPr>
              <a:t>masse popolari e gruppi subalterni come soggetti propriamente storici</a:t>
            </a:r>
            <a:r>
              <a:rPr lang="it-IT" sz="2000" dirty="0"/>
              <a:t> </a:t>
            </a:r>
          </a:p>
          <a:p>
            <a:pPr marL="916305" indent="-285750" algn="just">
              <a:buFont typeface="Arial" panose="020B0604020202020204" pitchFamily="34" charset="0"/>
              <a:buChar char="•"/>
            </a:pPr>
            <a:r>
              <a:rPr lang="it-IT" sz="2000" i="1" dirty="0">
                <a:solidFill>
                  <a:srgbClr val="333333"/>
                </a:solidFill>
                <a:latin typeface="Calibri" panose="020F0502020204030204" pitchFamily="34" charset="0"/>
                <a:ea typeface="Times New Roman" panose="02020603050405020304" pitchFamily="18" charset="0"/>
              </a:rPr>
              <a:t>Egemonia: </a:t>
            </a:r>
            <a:r>
              <a:rPr lang="it-IT" sz="2000" dirty="0"/>
              <a:t>L’antropologia ha utilizzato questo concetto per studiare </a:t>
            </a:r>
            <a:r>
              <a:rPr lang="it-IT" sz="2000" b="1" dirty="0"/>
              <a:t>come il potere si riproduce nelle pratiche quotidiane e nelle rappresentazioni culturali</a:t>
            </a:r>
            <a:r>
              <a:rPr lang="it-IT" sz="2000" dirty="0"/>
              <a:t>.</a:t>
            </a:r>
            <a:endParaRPr lang="it-IT" sz="2000" i="1" dirty="0">
              <a:solidFill>
                <a:srgbClr val="333333"/>
              </a:solidFill>
              <a:latin typeface="Calibri" panose="020F0502020204030204" pitchFamily="34" charset="0"/>
              <a:ea typeface="Times New Roman" panose="02020603050405020304" pitchFamily="18" charset="0"/>
            </a:endParaRPr>
          </a:p>
          <a:p>
            <a:pPr marL="916305" indent="-285750" algn="just">
              <a:buFont typeface="Arial" panose="020B0604020202020204" pitchFamily="34" charset="0"/>
              <a:buChar char="•"/>
            </a:pPr>
            <a:endParaRPr lang="it-IT" sz="2000" b="1" dirty="0">
              <a:effectLst/>
              <a:latin typeface="Times New Roman" panose="02020603050405020304" pitchFamily="18" charset="0"/>
              <a:ea typeface="Times New Roman" panose="02020603050405020304" pitchFamily="18" charset="0"/>
            </a:endParaRPr>
          </a:p>
        </p:txBody>
      </p:sp>
      <p:sp>
        <p:nvSpPr>
          <p:cNvPr id="4" name="Titolo 1">
            <a:extLst>
              <a:ext uri="{FF2B5EF4-FFF2-40B4-BE49-F238E27FC236}">
                <a16:creationId xmlns:a16="http://schemas.microsoft.com/office/drawing/2014/main" id="{0EDDE12D-180A-E9FC-1088-182AD0B5D3CE}"/>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Comunicazione</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Interculturale</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r-IN"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i="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i="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i="1" u="sng" dirty="0" err="1">
                <a:solidFill>
                  <a:schemeClr val="bg1"/>
                </a:solidFill>
                <a:latin typeface="Tahoma" panose="020B0604030504040204" pitchFamily="34" charset="0"/>
                <a:ea typeface="Tahoma" panose="020B0604030504040204" pitchFamily="34" charset="0"/>
                <a:cs typeface="Tahoma" panose="020B0604030504040204" pitchFamily="34" charset="0"/>
              </a:rPr>
              <a:t>Politi</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Sottotitolo 2">
            <a:extLst>
              <a:ext uri="{FF2B5EF4-FFF2-40B4-BE49-F238E27FC236}">
                <a16:creationId xmlns:a16="http://schemas.microsoft.com/office/drawing/2014/main" id="{14A09592-6A6C-C184-7070-43CB5CC476AB}"/>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8" descr="CC-BY-SA_icon.svg.png">
            <a:extLst>
              <a:ext uri="{FF2B5EF4-FFF2-40B4-BE49-F238E27FC236}">
                <a16:creationId xmlns:a16="http://schemas.microsoft.com/office/drawing/2014/main" id="{D7F5A530-7E4B-433C-513B-457598E200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2" name="CasellaDiTesto 1">
            <a:extLst>
              <a:ext uri="{FF2B5EF4-FFF2-40B4-BE49-F238E27FC236}">
                <a16:creationId xmlns:a16="http://schemas.microsoft.com/office/drawing/2014/main" id="{CEE8D688-1075-2FE5-60DB-2CF5487A273A}"/>
              </a:ext>
            </a:extLst>
          </p:cNvPr>
          <p:cNvSpPr txBox="1"/>
          <p:nvPr/>
        </p:nvSpPr>
        <p:spPr>
          <a:xfrm>
            <a:off x="412830" y="50951"/>
            <a:ext cx="6096000" cy="1323439"/>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Antropologia Politica </a:t>
            </a:r>
          </a:p>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e Gramsci</a:t>
            </a:r>
          </a:p>
        </p:txBody>
      </p:sp>
      <p:pic>
        <p:nvPicPr>
          <p:cNvPr id="9" name="Immagine 8">
            <a:extLst>
              <a:ext uri="{FF2B5EF4-FFF2-40B4-BE49-F238E27FC236}">
                <a16:creationId xmlns:a16="http://schemas.microsoft.com/office/drawing/2014/main" id="{31A67FC7-70AA-A8DE-38C2-93377C19D823}"/>
              </a:ext>
            </a:extLst>
          </p:cNvPr>
          <p:cNvPicPr>
            <a:picLocks noChangeAspect="1"/>
          </p:cNvPicPr>
          <p:nvPr/>
        </p:nvPicPr>
        <p:blipFill>
          <a:blip r:embed="rId3">
            <a:extLst>
              <a:ext uri="{28A0092B-C50C-407E-A947-70E740481C1C}">
                <a14:useLocalDpi xmlns:a14="http://schemas.microsoft.com/office/drawing/2010/main" val="0"/>
              </a:ext>
            </a:extLst>
          </a:blip>
          <a:srcRect l="9057" r="20510"/>
          <a:stretch>
            <a:fillRect/>
          </a:stretch>
        </p:blipFill>
        <p:spPr>
          <a:xfrm>
            <a:off x="7249686" y="9780"/>
            <a:ext cx="4942314" cy="6091583"/>
          </a:xfrm>
          <a:prstGeom prst="rect">
            <a:avLst/>
          </a:prstGeom>
        </p:spPr>
      </p:pic>
    </p:spTree>
    <p:extLst>
      <p:ext uri="{BB962C8B-B14F-4D97-AF65-F5344CB8AC3E}">
        <p14:creationId xmlns:p14="http://schemas.microsoft.com/office/powerpoint/2010/main" val="1306156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05843" y="15393"/>
            <a:ext cx="6348771" cy="1077218"/>
          </a:xfrm>
          <a:prstGeom prst="rect">
            <a:avLst/>
          </a:prstGeom>
          <a:noFill/>
        </p:spPr>
        <p:txBody>
          <a:bodyPr wrap="square" rtlCol="0">
            <a:spAutoFit/>
          </a:bodyPr>
          <a:lstStyle/>
          <a:p>
            <a:r>
              <a:rPr lang="en-US" sz="3200" b="1" dirty="0">
                <a:solidFill>
                  <a:srgbClr val="BB1717"/>
                </a:solidFill>
                <a:latin typeface="Tahoma" panose="020B0604030504040204" pitchFamily="34" charset="0"/>
                <a:ea typeface="Tahoma" panose="020B0604030504040204" pitchFamily="34" charset="0"/>
                <a:cs typeface="Tahoma" panose="020B0604030504040204" pitchFamily="34" charset="0"/>
              </a:rPr>
              <a:t>Eric Wolf </a:t>
            </a:r>
            <a:r>
              <a:rPr lang="en-US" sz="3200" dirty="0">
                <a:solidFill>
                  <a:srgbClr val="BB1717"/>
                </a:solidFill>
                <a:latin typeface="Tahoma" panose="020B0604030504040204" pitchFamily="34" charset="0"/>
                <a:ea typeface="Tahoma" panose="020B0604030504040204" pitchFamily="34" charset="0"/>
                <a:cs typeface="Tahoma" panose="020B0604030504040204" pitchFamily="34" charset="0"/>
              </a:rPr>
              <a:t>Europe and People Without History (1982)</a:t>
            </a:r>
            <a:endParaRPr lang="it-IT" sz="3200"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Comunicazione</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Interculturale</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r-IN"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i="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i="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i="1" u="sng" dirty="0" err="1">
                <a:solidFill>
                  <a:schemeClr val="bg1"/>
                </a:solidFill>
                <a:latin typeface="Tahoma" panose="020B0604030504040204" pitchFamily="34" charset="0"/>
                <a:ea typeface="Tahoma" panose="020B0604030504040204" pitchFamily="34" charset="0"/>
                <a:cs typeface="Tahoma" panose="020B0604030504040204" pitchFamily="34" charset="0"/>
              </a:rPr>
              <a:t>Politi</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1" name="Content Placeholder 2">
            <a:extLst>
              <a:ext uri="{FF2B5EF4-FFF2-40B4-BE49-F238E27FC236}">
                <a16:creationId xmlns:a16="http://schemas.microsoft.com/office/drawing/2014/main" id="{BAB6E92A-88E3-491A-A527-AEB70BFBBCEE}"/>
              </a:ext>
            </a:extLst>
          </p:cNvPr>
          <p:cNvSpPr txBox="1">
            <a:spLocks/>
          </p:cNvSpPr>
          <p:nvPr/>
        </p:nvSpPr>
        <p:spPr>
          <a:xfrm>
            <a:off x="3680600" y="2498662"/>
            <a:ext cx="7684086" cy="35711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BB1717"/>
              </a:buClr>
            </a:pPr>
            <a:r>
              <a:rPr lang="it-IT" sz="2400" dirty="0"/>
              <a:t>contro l’idea che le società studiate dall’antropologia siano isolate, statiche o “senza storia”.</a:t>
            </a:r>
            <a:endParaRPr lang="it-IT" sz="2400" dirty="0">
              <a:solidFill>
                <a:schemeClr val="tx1">
                  <a:lumMod val="85000"/>
                  <a:lumOff val="15000"/>
                </a:schemeClr>
              </a:solidFill>
            </a:endParaRPr>
          </a:p>
          <a:p>
            <a:pPr>
              <a:buClr>
                <a:srgbClr val="BB1717"/>
              </a:buClr>
            </a:pPr>
            <a:r>
              <a:rPr lang="it-IT" sz="2400" dirty="0">
                <a:solidFill>
                  <a:schemeClr val="tx1">
                    <a:lumMod val="85000"/>
                    <a:lumOff val="15000"/>
                  </a:schemeClr>
                </a:solidFill>
              </a:rPr>
              <a:t>tutte le culture sono comprensibili e analizzabili in relazione all’espansione del capitalismo europeo: </a:t>
            </a:r>
            <a:r>
              <a:rPr lang="it-IT" sz="2400" dirty="0"/>
              <a:t>attori integrati — spesso in modo violento — nella formazione del sistema mondiale capitalistico</a:t>
            </a:r>
            <a:endParaRPr lang="it-IT" sz="2400" dirty="0">
              <a:solidFill>
                <a:schemeClr val="tx1">
                  <a:lumMod val="85000"/>
                  <a:lumOff val="15000"/>
                </a:schemeClr>
              </a:solidFill>
            </a:endParaRPr>
          </a:p>
          <a:p>
            <a:pPr>
              <a:buClr>
                <a:srgbClr val="BB1717"/>
              </a:buClr>
            </a:pPr>
            <a:r>
              <a:rPr lang="it-IT" sz="2400" dirty="0">
                <a:solidFill>
                  <a:schemeClr val="tx1">
                    <a:lumMod val="85000"/>
                    <a:lumOff val="15000"/>
                  </a:schemeClr>
                </a:solidFill>
              </a:rPr>
              <a:t>Gli antropologi occupandosi dei microcosmi non hanno dato il giusto peso alla visione globale e storica. </a:t>
            </a:r>
          </a:p>
          <a:p>
            <a:pPr>
              <a:buClr>
                <a:srgbClr val="BB1717"/>
              </a:buClr>
            </a:pPr>
            <a:r>
              <a:rPr lang="it-IT" sz="2400" dirty="0">
                <a:solidFill>
                  <a:schemeClr val="tx1">
                    <a:lumMod val="85000"/>
                    <a:lumOff val="15000"/>
                  </a:schemeClr>
                </a:solidFill>
              </a:rPr>
              <a:t>l’importanza del sistema di produzione (Marx). </a:t>
            </a:r>
          </a:p>
        </p:txBody>
      </p:sp>
      <p:pic>
        <p:nvPicPr>
          <p:cNvPr id="2" name="Picture 1" descr="People without history.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57120"/>
            <a:ext cx="3280229" cy="4920344"/>
          </a:xfrm>
          <a:prstGeom prst="rect">
            <a:avLst/>
          </a:prstGeom>
        </p:spPr>
      </p:pic>
      <p:sp>
        <p:nvSpPr>
          <p:cNvPr id="4" name="TextBox 3"/>
          <p:cNvSpPr txBox="1"/>
          <p:nvPr/>
        </p:nvSpPr>
        <p:spPr>
          <a:xfrm>
            <a:off x="6096000" y="130031"/>
            <a:ext cx="3842763" cy="2062103"/>
          </a:xfrm>
          <a:prstGeom prst="rect">
            <a:avLst/>
          </a:prstGeom>
          <a:noFill/>
        </p:spPr>
        <p:txBody>
          <a:bodyPr wrap="square" rtlCol="0">
            <a:spAutoFit/>
          </a:bodyPr>
          <a:lstStyle/>
          <a:p>
            <a:r>
              <a:rPr lang="en-US" sz="1600" dirty="0"/>
              <a:t>‘Once we locate the reality of</a:t>
            </a:r>
          </a:p>
          <a:p>
            <a:r>
              <a:rPr lang="en-US" sz="1600" dirty="0"/>
              <a:t>society in historically changing, imperfectly bounded, multiple and</a:t>
            </a:r>
          </a:p>
          <a:p>
            <a:r>
              <a:rPr lang="en-US" sz="1600" dirty="0"/>
              <a:t>branching social alignments, however, the concept of a fixed, unitary,</a:t>
            </a:r>
          </a:p>
          <a:p>
            <a:r>
              <a:rPr lang="en-US" sz="1600" dirty="0"/>
              <a:t>and bounded culture must give way to a sense of the fluidity and permeability</a:t>
            </a:r>
          </a:p>
          <a:p>
            <a:r>
              <a:rPr lang="en-US" sz="1600" dirty="0"/>
              <a:t>of cultural sets’ (1982: 387).</a:t>
            </a:r>
          </a:p>
        </p:txBody>
      </p:sp>
    </p:spTree>
    <p:extLst>
      <p:ext uri="{BB962C8B-B14F-4D97-AF65-F5344CB8AC3E}">
        <p14:creationId xmlns:p14="http://schemas.microsoft.com/office/powerpoint/2010/main" val="562076722"/>
      </p:ext>
    </p:extLst>
  </p:cSld>
  <p:clrMapOvr>
    <a:masterClrMapping/>
  </p:clrMapOvr>
</p:sld>
</file>

<file path=ppt/theme/theme1.xml><?xml version="1.0" encoding="utf-8"?>
<a:theme xmlns:a="http://schemas.openxmlformats.org/drawingml/2006/main" name="Template L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LA.potm</Template>
  <TotalTime>9508</TotalTime>
  <Words>1374</Words>
  <Application>Microsoft Macintosh PowerPoint</Application>
  <PresentationFormat>Widescreen</PresentationFormat>
  <Paragraphs>108</Paragraphs>
  <Slides>13</Slides>
  <Notes>9</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13</vt:i4>
      </vt:variant>
    </vt:vector>
  </HeadingPairs>
  <TitlesOfParts>
    <vt:vector size="20" baseType="lpstr">
      <vt:lpstr>Arial</vt:lpstr>
      <vt:lpstr>BellMT</vt:lpstr>
      <vt:lpstr>Calibri</vt:lpstr>
      <vt:lpstr>Calibri Light</vt:lpstr>
      <vt:lpstr>Tahoma</vt:lpstr>
      <vt:lpstr>Times New Roman</vt:lpstr>
      <vt:lpstr>Template LA</vt:lpstr>
      <vt:lpstr>Postmodernismo e crisi della modernità</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Microsoft Office User</cp:lastModifiedBy>
  <cp:revision>163</cp:revision>
  <dcterms:created xsi:type="dcterms:W3CDTF">2019-05-28T15:53:33Z</dcterms:created>
  <dcterms:modified xsi:type="dcterms:W3CDTF">2026-03-10T11:47:54Z</dcterms:modified>
</cp:coreProperties>
</file>