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9" r:id="rId4"/>
    <p:sldId id="259" r:id="rId5"/>
    <p:sldId id="263" r:id="rId6"/>
    <p:sldId id="265" r:id="rId7"/>
    <p:sldId id="268" r:id="rId8"/>
    <p:sldId id="266" r:id="rId9"/>
    <p:sldId id="264" r:id="rId10"/>
    <p:sldId id="26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4" autoAdjust="0"/>
    <p:restoredTop sz="95504" autoAdjust="0"/>
  </p:normalViewPr>
  <p:slideViewPr>
    <p:cSldViewPr snapToGrid="0">
      <p:cViewPr varScale="1">
        <p:scale>
          <a:sx n="106" d="100"/>
          <a:sy n="106" d="100"/>
        </p:scale>
        <p:origin x="50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17/10/22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34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846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22B9D-8694-47D1-9903-65D9FED594F6}" type="slidenum">
              <a:rPr lang="it-IT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665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17/10/22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17/10/22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17/10/22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en-GB" b="1" i="1" u="sng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Decolonialidad</a:t>
            </a:r>
            <a:b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u="sng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Saberes</a:t>
            </a:r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u="sng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Perifericos</a:t>
            </a:r>
            <a:endParaRPr lang="en-GB" b="1" i="1" u="sng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40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A.A. 2021/22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 Culturale ed Etnologia 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"/>
          <p:cNvSpPr txBox="1"/>
          <p:nvPr/>
        </p:nvSpPr>
        <p:spPr>
          <a:xfrm>
            <a:off x="5633099" y="137277"/>
            <a:ext cx="4277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Josè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M.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Arguedas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l’uomo quechua </a:t>
            </a:r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contemporaneo</a:t>
            </a: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5764511" y="2577586"/>
            <a:ext cx="5988614" cy="34243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i="1" dirty="0">
                <a:solidFill>
                  <a:prstClr val="black"/>
                </a:solidFill>
                <a:latin typeface="Calibri"/>
              </a:rPr>
              <a:t>"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Yo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no soy un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aculturado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;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yo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soy un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peruano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que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orgullosamente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como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un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demonio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feliz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habla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cristiano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y en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indio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, en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español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y en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quechua</a:t>
            </a:r>
            <a:r>
              <a:rPr lang="en-US" sz="2000" i="1" dirty="0">
                <a:solidFill>
                  <a:prstClr val="black"/>
                </a:solidFill>
                <a:latin typeface="Calibri"/>
              </a:rPr>
              <a:t>” 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it-IT" sz="2000" i="1" dirty="0" err="1">
                <a:solidFill>
                  <a:prstClr val="black"/>
                </a:solidFill>
              </a:rPr>
              <a:t>Todas</a:t>
            </a:r>
            <a:r>
              <a:rPr lang="it-IT" sz="2000" i="1" dirty="0">
                <a:solidFill>
                  <a:prstClr val="black"/>
                </a:solidFill>
              </a:rPr>
              <a:t> </a:t>
            </a:r>
            <a:r>
              <a:rPr lang="it-IT" sz="2000" i="1" dirty="0" err="1">
                <a:solidFill>
                  <a:prstClr val="black"/>
                </a:solidFill>
              </a:rPr>
              <a:t>las</a:t>
            </a:r>
            <a:r>
              <a:rPr lang="it-IT" sz="2000" i="1" dirty="0">
                <a:solidFill>
                  <a:prstClr val="black"/>
                </a:solidFill>
              </a:rPr>
              <a:t> </a:t>
            </a:r>
            <a:r>
              <a:rPr lang="it-IT" sz="2000" i="1" dirty="0" err="1">
                <a:solidFill>
                  <a:prstClr val="black"/>
                </a:solidFill>
              </a:rPr>
              <a:t>Sangres</a:t>
            </a:r>
            <a:endParaRPr lang="it-IT" sz="2000" i="1" dirty="0">
              <a:solidFill>
                <a:prstClr val="black"/>
              </a:solidFill>
            </a:endParaRP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it-IT" sz="2000" dirty="0">
                <a:solidFill>
                  <a:prstClr val="black"/>
                </a:solidFill>
              </a:rPr>
              <a:t>Le molteplici voci dello spazio peruviano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a possibilità di un mondo indigeno politicizzato</a:t>
            </a:r>
          </a:p>
          <a:p>
            <a:r>
              <a:rPr lang="en-US" sz="2000" dirty="0"/>
              <a:t>¿Hasta </a:t>
            </a:r>
            <a:r>
              <a:rPr lang="en-US" sz="2000" dirty="0" err="1"/>
              <a:t>dónde</a:t>
            </a:r>
            <a:r>
              <a:rPr lang="en-US" sz="2000" dirty="0"/>
              <a:t> </a:t>
            </a:r>
            <a:r>
              <a:rPr lang="en-US" sz="2000" dirty="0" err="1"/>
              <a:t>entendí</a:t>
            </a:r>
            <a:r>
              <a:rPr lang="en-US" sz="2000" dirty="0"/>
              <a:t> el </a:t>
            </a:r>
            <a:r>
              <a:rPr lang="en-US" sz="2000" dirty="0" err="1"/>
              <a:t>socialismo</a:t>
            </a:r>
            <a:r>
              <a:rPr lang="en-US" sz="2000" dirty="0"/>
              <a:t>? No lo </a:t>
            </a:r>
            <a:r>
              <a:rPr lang="en-US" sz="2000" dirty="0" err="1"/>
              <a:t>sé</a:t>
            </a:r>
            <a:r>
              <a:rPr lang="en-US" sz="2000" dirty="0"/>
              <a:t> </a:t>
            </a:r>
            <a:r>
              <a:rPr lang="en-US" sz="2000" dirty="0" err="1"/>
              <a:t>bien</a:t>
            </a:r>
            <a:r>
              <a:rPr lang="en-US" sz="2000" dirty="0"/>
              <a:t>. </a:t>
            </a:r>
            <a:r>
              <a:rPr lang="en-US" sz="2000" dirty="0" err="1"/>
              <a:t>Pero</a:t>
            </a:r>
            <a:r>
              <a:rPr lang="en-US" sz="2000" dirty="0"/>
              <a:t> no </a:t>
            </a:r>
            <a:r>
              <a:rPr lang="en-US" sz="2000" dirty="0" err="1"/>
              <a:t>mató</a:t>
            </a:r>
            <a:r>
              <a:rPr lang="en-US" sz="2000" dirty="0"/>
              <a:t> en </a:t>
            </a:r>
            <a:r>
              <a:rPr lang="en-US" sz="2000" dirty="0" err="1"/>
              <a:t>mí</a:t>
            </a:r>
            <a:r>
              <a:rPr lang="en-US" sz="2000" dirty="0"/>
              <a:t> lo </a:t>
            </a:r>
            <a:r>
              <a:rPr lang="en-US" sz="2000" dirty="0" err="1"/>
              <a:t>mágico</a:t>
            </a:r>
            <a:r>
              <a:rPr lang="en-US" sz="2000" dirty="0"/>
              <a:t>…” (</a:t>
            </a:r>
            <a:r>
              <a:rPr lang="en-US" sz="2000" dirty="0" err="1"/>
              <a:t>Arguedas</a:t>
            </a:r>
            <a:r>
              <a:rPr lang="en-US" sz="2000" dirty="0"/>
              <a:t>, </a:t>
            </a:r>
            <a:r>
              <a:rPr lang="en-US" sz="2000" i="1" dirty="0"/>
              <a:t>El </a:t>
            </a:r>
            <a:r>
              <a:rPr lang="en-US" sz="2000" i="1" dirty="0" err="1"/>
              <a:t>zorro</a:t>
            </a:r>
            <a:r>
              <a:rPr lang="en-US" sz="2000" i="1" dirty="0"/>
              <a:t> de </a:t>
            </a:r>
            <a:r>
              <a:rPr lang="en-US" sz="2000" i="1" dirty="0" err="1"/>
              <a:t>arriba</a:t>
            </a:r>
            <a:r>
              <a:rPr lang="en-US" sz="2000" i="1" dirty="0"/>
              <a:t> y el </a:t>
            </a:r>
            <a:r>
              <a:rPr lang="en-US" sz="2000" i="1" dirty="0" err="1"/>
              <a:t>zorro</a:t>
            </a:r>
            <a:r>
              <a:rPr lang="en-US" sz="2000" i="1" dirty="0"/>
              <a:t> de </a:t>
            </a:r>
            <a:r>
              <a:rPr lang="en-US" sz="2000" i="1" dirty="0" err="1"/>
              <a:t>abajo</a:t>
            </a:r>
            <a:r>
              <a:rPr lang="en-US" sz="2000" i="1" dirty="0"/>
              <a:t>, </a:t>
            </a:r>
            <a:r>
              <a:rPr lang="en-US" sz="2000" dirty="0"/>
              <a:t>1971) </a:t>
            </a:r>
          </a:p>
          <a:p>
            <a:endParaRPr lang="en-US" sz="2000" dirty="0"/>
          </a:p>
        </p:txBody>
      </p:sp>
      <p:pic>
        <p:nvPicPr>
          <p:cNvPr id="4" name="Picture 3" descr="argued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59601"/>
            <a:ext cx="5525613" cy="6177619"/>
          </a:xfrm>
          <a:prstGeom prst="rect">
            <a:avLst/>
          </a:prstGeom>
        </p:spPr>
      </p:pic>
      <p:pic>
        <p:nvPicPr>
          <p:cNvPr id="5" name="Picture 4" descr="CC-BY-SA_icon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03" y="6193574"/>
            <a:ext cx="1546160" cy="54478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 dell’America Latina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20" y="6506123"/>
            <a:ext cx="12182819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9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35519" y="2123665"/>
            <a:ext cx="9713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contexto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colonialidad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poblaciones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dominadas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nuevas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identidades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fueron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tambien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sometidas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del eurocentrismo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conocer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en la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algunos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sectores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pudieron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aprender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domina-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dores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largo de la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colonialidad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aún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no termina,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esas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poblaciones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fueron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atrapadas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patrón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epistemológico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abori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patrón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eurocéntrico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además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encauzando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racionalidad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instrumental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tecnocrática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en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respecto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relaciones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sociales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y en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relaciones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 en torno (</a:t>
            </a:r>
            <a:r>
              <a:rPr lang="it-IT" sz="2400" dirty="0" err="1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Quijano</a:t>
            </a:r>
            <a:r>
              <a:rPr lang="it-IT" sz="2400" dirty="0">
                <a:effectLst/>
                <a:latin typeface="6672f01"/>
                <a:ea typeface="Times New Roman" panose="02020603050405020304" pitchFamily="18" charset="0"/>
                <a:cs typeface="Times New Roman" panose="02020603050405020304" pitchFamily="18" charset="0"/>
              </a:rPr>
              <a:t>, 1980)</a:t>
            </a:r>
            <a:endParaRPr lang="it-IT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6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2191" y="54544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Epistemologias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Sul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1854" y="1643678"/>
            <a:ext cx="5338834" cy="407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it-IT" sz="2000" dirty="0"/>
          </a:p>
          <a:p>
            <a:pPr marL="450215" algn="just"/>
            <a:r>
              <a:rPr lang="pt-BR" dirty="0"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[.</a:t>
            </a:r>
            <a:r>
              <a:rPr lang="pt-BR" sz="1800" dirty="0"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..] desafiam as epistemologias dominantes em dois níveis. Por um lado, o seu papel fundamental é </a:t>
            </a:r>
            <a:r>
              <a:rPr lang="pt-BR" sz="2000" dirty="0"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identificar</a:t>
            </a:r>
            <a:r>
              <a:rPr lang="pt-BR" sz="1800" dirty="0"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 e discutir a validade de conhecimentos e modos de conhecer não reconhecidos como tais pelas epistemologias dominantes. (Por outro) o seu foco é nos conhecimentos inexistentes, considerados como tais porque não produzidos segundo metodologias aceitas ou até inteligíveis, ou porque produzidos por </a:t>
            </a:r>
            <a:r>
              <a:rPr lang="pt-BR" sz="1800" i="1" dirty="0"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sujeitos ausentes</a:t>
            </a:r>
            <a:r>
              <a:rPr lang="pt-BR" sz="1800" dirty="0"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Cambria" panose="02040503050406030204" pitchFamily="18" charset="0"/>
              </a:rPr>
              <a:t>, sujeitos considerados incapazes de produzir conhecimento válido (Santos, 2018). </a:t>
            </a:r>
            <a:endParaRPr lang="it-IT" sz="1800" dirty="0">
              <a:effectLst/>
              <a:latin typeface="Bell MT" panose="02020503060305020303" pitchFamily="18" charset="77"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7" name="Immagine 6" descr="Immagine che contiene persona, persone, gruppo, parecchi&#10;&#10;Descrizione generata automaticamente">
            <a:extLst>
              <a:ext uri="{FF2B5EF4-FFF2-40B4-BE49-F238E27FC236}">
                <a16:creationId xmlns:a16="http://schemas.microsoft.com/office/drawing/2014/main" id="{536CE749-7D3B-A440-856E-D7F0343B85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669" y="1357913"/>
            <a:ext cx="6272331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8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11250" y="224136"/>
            <a:ext cx="68352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Anibal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Quijano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it-IT" sz="36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49006" y="1690529"/>
            <a:ext cx="742040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400" dirty="0"/>
              <a:t>Il concetto di </a:t>
            </a:r>
            <a:r>
              <a:rPr lang="it-IT" sz="2400" b="1" i="1" dirty="0" err="1"/>
              <a:t>colonialidad</a:t>
            </a:r>
            <a:r>
              <a:rPr lang="it-IT" sz="2400" i="1" dirty="0"/>
              <a:t>: </a:t>
            </a:r>
            <a:r>
              <a:rPr lang="it-IT" sz="2400" dirty="0"/>
              <a:t>il colonialismo inteso come sistema di dominazione formale politica ed economica di una società su un</a:t>
            </a:r>
            <a:r>
              <a:rPr lang="mr-IN" sz="2400" dirty="0"/>
              <a:t>’</a:t>
            </a:r>
            <a:r>
              <a:rPr lang="it-IT" sz="2400" dirty="0"/>
              <a:t>altra termina con le indipendenze, la </a:t>
            </a:r>
            <a:r>
              <a:rPr lang="it-IT" sz="2400" dirty="0" err="1"/>
              <a:t>colonialità</a:t>
            </a:r>
            <a:r>
              <a:rPr lang="it-IT" sz="2400" dirty="0"/>
              <a:t> invece si definisce e si sviluppa a partire dalle </a:t>
            </a:r>
            <a:r>
              <a:rPr lang="it-IT" sz="2400" b="1" dirty="0"/>
              <a:t>relazioni che trascendono il potere formale </a:t>
            </a:r>
            <a:r>
              <a:rPr lang="it-IT" sz="2400" dirty="0"/>
              <a:t>che si esercita sul territorio una volta superata la tappa del colonialismo.</a:t>
            </a:r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La </a:t>
            </a:r>
            <a:r>
              <a:rPr lang="it-IT" sz="2400" dirty="0" err="1"/>
              <a:t>colonialità</a:t>
            </a:r>
            <a:r>
              <a:rPr lang="it-IT" sz="2400" dirty="0"/>
              <a:t> è dunque la logica di </a:t>
            </a:r>
            <a:r>
              <a:rPr lang="it-IT" sz="2400" b="1" dirty="0"/>
              <a:t>controllo</a:t>
            </a:r>
            <a:r>
              <a:rPr lang="it-IT" sz="2400" dirty="0"/>
              <a:t> dell’ordine globale che si esplicita nelle dinamiche economiche, politiche, sociali, culturali che si sono mantenute dall’epoca coloniale fino ad oggi in America Latina. 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2" name="Picture 1" descr="Quijano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6" t="13772" r="17391" b="7474"/>
          <a:stretch/>
        </p:blipFill>
        <p:spPr>
          <a:xfrm>
            <a:off x="7865630" y="2390805"/>
            <a:ext cx="4326370" cy="36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2191" y="54544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Anibal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Quijano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it-IT" sz="40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8" y="1976931"/>
            <a:ext cx="9343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“La </a:t>
            </a:r>
            <a:r>
              <a:rPr lang="it-IT" sz="2400" dirty="0" err="1"/>
              <a:t>colonialidad</a:t>
            </a:r>
            <a:r>
              <a:rPr lang="it-IT" sz="2400" dirty="0"/>
              <a:t> del </a:t>
            </a:r>
            <a:r>
              <a:rPr lang="it-IT" sz="2400" dirty="0" err="1"/>
              <a:t>poder</a:t>
            </a:r>
            <a:r>
              <a:rPr lang="it-IT" sz="2400" dirty="0"/>
              <a:t>” assi centrali:</a:t>
            </a:r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la </a:t>
            </a:r>
            <a:r>
              <a:rPr lang="it-IT" sz="2400" b="1" dirty="0"/>
              <a:t>razza</a:t>
            </a:r>
            <a:r>
              <a:rPr lang="it-IT" sz="2400" dirty="0"/>
              <a:t> come categoria che articola le relazioni intersoggettive gerarchizzate dal primo momento della formazione del continente americano </a:t>
            </a:r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Il </a:t>
            </a:r>
            <a:r>
              <a:rPr lang="it-IT" sz="2400" b="1" dirty="0"/>
              <a:t>capitalismo</a:t>
            </a:r>
            <a:r>
              <a:rPr lang="it-IT" sz="2400" dirty="0"/>
              <a:t> articola tutte le forme di sfruttamento del lavoro intorno alla relazione capitale-salario includendo la schiavitù e in A.L. si sviluppa gerarchicamente anche attraverso le categorie razziali. </a:t>
            </a:r>
          </a:p>
          <a:p>
            <a:pPr marL="342900" indent="-342900">
              <a:buFont typeface="Arial"/>
              <a:buChar char="•"/>
            </a:pPr>
            <a:r>
              <a:rPr lang="it-IT" sz="2400" b="1" dirty="0"/>
              <a:t>Eurocentrismo come punto di partenza di costruzione del saper</a:t>
            </a:r>
            <a:r>
              <a:rPr lang="it-IT" sz="2400" dirty="0"/>
              <a:t>e, dell’immaginario sociale l’Europa come spazio persistente del sapere come discorso egemonico imposto: </a:t>
            </a:r>
            <a:r>
              <a:rPr lang="it-IT" sz="2400" i="1" dirty="0"/>
              <a:t>la </a:t>
            </a:r>
            <a:r>
              <a:rPr lang="it-IT" sz="2400" i="1" dirty="0" err="1"/>
              <a:t>colonialidad</a:t>
            </a:r>
            <a:r>
              <a:rPr lang="it-IT" sz="2400" i="1" dirty="0"/>
              <a:t> del </a:t>
            </a:r>
            <a:r>
              <a:rPr lang="it-IT" sz="2400" i="1" dirty="0" err="1"/>
              <a:t>saber</a:t>
            </a:r>
            <a:endParaRPr lang="it-IT" sz="2400" i="1" dirty="0"/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2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2191" y="54544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Modernidad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7218" y="2527778"/>
            <a:ext cx="7395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_tradnl" sz="2400" b="1" dirty="0"/>
              <a:t>La </a:t>
            </a:r>
            <a:r>
              <a:rPr lang="es-ES_tradnl" sz="2400" b="1" dirty="0" err="1"/>
              <a:t>differenza</a:t>
            </a:r>
            <a:r>
              <a:rPr lang="es-ES_tradnl" sz="2400" b="1" dirty="0"/>
              <a:t> </a:t>
            </a:r>
            <a:r>
              <a:rPr lang="es-ES_tradnl" sz="2400" b="1" dirty="0" err="1"/>
              <a:t>coloniale</a:t>
            </a:r>
            <a:r>
              <a:rPr lang="es-ES_tradnl" sz="2400" b="1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b="1" dirty="0"/>
              <a:t>La </a:t>
            </a:r>
            <a:r>
              <a:rPr lang="es-ES_tradnl" sz="2400" b="1" dirty="0" err="1"/>
              <a:t>colonialità</a:t>
            </a:r>
            <a:r>
              <a:rPr lang="es-ES_tradnl" sz="2400" b="1" dirty="0"/>
              <a:t> </a:t>
            </a:r>
            <a:r>
              <a:rPr lang="es-ES_tradnl" sz="2400" b="1" dirty="0" err="1"/>
              <a:t>della</a:t>
            </a:r>
            <a:r>
              <a:rPr lang="es-ES_tradnl" sz="2400" b="1" dirty="0"/>
              <a:t> </a:t>
            </a:r>
            <a:r>
              <a:rPr lang="es-ES_tradnl" sz="2400" b="1" dirty="0" err="1"/>
              <a:t>conoscenza</a:t>
            </a:r>
            <a:endParaRPr lang="es-ES_tradnl" sz="2400" b="1" dirty="0"/>
          </a:p>
          <a:p>
            <a:pPr marL="342900" indent="-342900">
              <a:buFont typeface="Arial"/>
              <a:buChar char="•"/>
            </a:pPr>
            <a:r>
              <a:rPr lang="es-ES_tradnl" sz="2400" b="1" dirty="0"/>
              <a:t>La </a:t>
            </a:r>
            <a:r>
              <a:rPr lang="es-ES_tradnl" sz="2400" b="1" dirty="0" err="1"/>
              <a:t>colonialità</a:t>
            </a:r>
            <a:r>
              <a:rPr lang="es-ES_tradnl" sz="2400" b="1" dirty="0"/>
              <a:t> </a:t>
            </a:r>
            <a:r>
              <a:rPr lang="es-ES_tradnl" sz="2400" b="1" dirty="0" err="1"/>
              <a:t>dell’essere</a:t>
            </a:r>
            <a:endParaRPr lang="es-ES_tradnl" sz="2400" b="1" dirty="0"/>
          </a:p>
          <a:p>
            <a:pPr marL="342900" indent="-342900">
              <a:buFont typeface="Arial"/>
              <a:buChar char="•"/>
            </a:pPr>
            <a:r>
              <a:rPr lang="es-ES_tradnl" sz="2400" b="1" dirty="0" err="1"/>
              <a:t>Colonialità</a:t>
            </a:r>
            <a:r>
              <a:rPr lang="es-ES_tradnl" sz="2400" b="1" dirty="0"/>
              <a:t> </a:t>
            </a:r>
            <a:r>
              <a:rPr lang="es-ES_tradnl" sz="2400" b="1" dirty="0" err="1"/>
              <a:t>della</a:t>
            </a:r>
            <a:r>
              <a:rPr lang="es-ES_tradnl" sz="2400" b="1" dirty="0"/>
              <a:t> natura</a:t>
            </a:r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672852" y="4580005"/>
            <a:ext cx="8519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ciencia</a:t>
            </a:r>
            <a:r>
              <a:rPr lang="en-US" dirty="0"/>
              <a:t> (</a:t>
            </a:r>
            <a:r>
              <a:rPr lang="en-US" dirty="0" err="1"/>
              <a:t>conocimiento</a:t>
            </a:r>
            <a:r>
              <a:rPr lang="en-US" dirty="0"/>
              <a:t> y </a:t>
            </a:r>
            <a:r>
              <a:rPr lang="en-US" dirty="0" err="1"/>
              <a:t>sabiduría</a:t>
            </a:r>
            <a:r>
              <a:rPr lang="en-US" dirty="0"/>
              <a:t>)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separarse</a:t>
            </a:r>
            <a:r>
              <a:rPr lang="en-US" dirty="0"/>
              <a:t> del </a:t>
            </a:r>
            <a:r>
              <a:rPr lang="en-US" dirty="0" err="1"/>
              <a:t>lenguaje</a:t>
            </a:r>
            <a:r>
              <a:rPr lang="en-US" dirty="0"/>
              <a:t>; los </a:t>
            </a:r>
            <a:r>
              <a:rPr lang="en-US" dirty="0" err="1"/>
              <a:t>lenguajes</a:t>
            </a:r>
            <a:r>
              <a:rPr lang="en-US" dirty="0"/>
              <a:t> no son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fenómenos</a:t>
            </a:r>
            <a:r>
              <a:rPr lang="en-US" dirty="0"/>
              <a:t> ‘</a:t>
            </a:r>
            <a:r>
              <a:rPr lang="en-US" dirty="0" err="1"/>
              <a:t>culturales</a:t>
            </a:r>
            <a:r>
              <a:rPr lang="en-US" dirty="0"/>
              <a:t>’ en los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‘</a:t>
            </a:r>
            <a:r>
              <a:rPr lang="en-US" dirty="0" err="1"/>
              <a:t>identidad</a:t>
            </a:r>
            <a:r>
              <a:rPr lang="en-US" dirty="0"/>
              <a:t>’; </a:t>
            </a: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también</a:t>
            </a:r>
            <a:r>
              <a:rPr lang="en-US" dirty="0"/>
              <a:t> el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el </a:t>
            </a:r>
            <a:r>
              <a:rPr lang="en-US" dirty="0" err="1"/>
              <a:t>conocimiento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inscrito</a:t>
            </a:r>
            <a:r>
              <a:rPr lang="en-US" dirty="0"/>
              <a:t>. Y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lenguajes</a:t>
            </a:r>
            <a:r>
              <a:rPr lang="en-US" dirty="0"/>
              <a:t> no son </a:t>
            </a:r>
            <a:r>
              <a:rPr lang="en-US" dirty="0" err="1"/>
              <a:t>cosas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los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son, la </a:t>
            </a:r>
            <a:r>
              <a:rPr lang="en-US" dirty="0" err="1"/>
              <a:t>colonialidad</a:t>
            </a:r>
            <a:r>
              <a:rPr lang="en-US" dirty="0"/>
              <a:t> del </a:t>
            </a:r>
            <a:r>
              <a:rPr lang="en-US" dirty="0" err="1"/>
              <a:t>poder</a:t>
            </a:r>
            <a:r>
              <a:rPr lang="en-US" dirty="0"/>
              <a:t> y del saber </a:t>
            </a:r>
            <a:r>
              <a:rPr lang="en-US" dirty="0" err="1"/>
              <a:t>engendra</a:t>
            </a:r>
            <a:r>
              <a:rPr lang="en-US" dirty="0"/>
              <a:t>, </a:t>
            </a:r>
            <a:r>
              <a:rPr lang="en-US" dirty="0" err="1"/>
              <a:t>pues</a:t>
            </a:r>
            <a:r>
              <a:rPr lang="en-US" dirty="0"/>
              <a:t>, la </a:t>
            </a:r>
            <a:r>
              <a:rPr lang="en-US" dirty="0" err="1"/>
              <a:t>colonialidad</a:t>
            </a:r>
            <a:r>
              <a:rPr lang="en-US" dirty="0"/>
              <a:t> del ser. (</a:t>
            </a:r>
            <a:r>
              <a:rPr lang="en-US" dirty="0" err="1"/>
              <a:t>Mignolo</a:t>
            </a:r>
            <a:r>
              <a:rPr lang="en-US" dirty="0"/>
              <a:t>, 2003a, p. 669) </a:t>
            </a:r>
          </a:p>
        </p:txBody>
      </p:sp>
      <p:pic>
        <p:nvPicPr>
          <p:cNvPr id="11" name="Picture 10" descr="mignol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115" y="2153994"/>
            <a:ext cx="2200172" cy="2269860"/>
          </a:xfrm>
          <a:prstGeom prst="rect">
            <a:avLst/>
          </a:prstGeom>
        </p:spPr>
      </p:pic>
      <p:pic>
        <p:nvPicPr>
          <p:cNvPr id="12" name="Picture 11" descr="s200_catherine.walsh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49" y="2146778"/>
            <a:ext cx="2248551" cy="2248551"/>
          </a:xfrm>
          <a:prstGeom prst="rect">
            <a:avLst/>
          </a:prstGeom>
        </p:spPr>
      </p:pic>
      <p:pic>
        <p:nvPicPr>
          <p:cNvPr id="13" name="Picture 12" descr="maldondo torres.jpe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7" t="15353" r="30113" b="1497"/>
          <a:stretch/>
        </p:blipFill>
        <p:spPr>
          <a:xfrm>
            <a:off x="5739607" y="2174931"/>
            <a:ext cx="2018821" cy="2233115"/>
          </a:xfrm>
          <a:prstGeom prst="rect">
            <a:avLst/>
          </a:prstGeom>
        </p:spPr>
      </p:pic>
      <p:pic>
        <p:nvPicPr>
          <p:cNvPr id="14" name="Picture 13" descr="Arturo-Escobar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036" y="0"/>
            <a:ext cx="2183964" cy="2183964"/>
          </a:xfrm>
          <a:prstGeom prst="rect">
            <a:avLst/>
          </a:prstGeom>
        </p:spPr>
      </p:pic>
      <p:pic>
        <p:nvPicPr>
          <p:cNvPr id="15" name="Picture 14" descr="Susana Narotzky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66" y="0"/>
            <a:ext cx="2166457" cy="216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AD9250-C7AE-B147-BC32-639063BA47BB}"/>
              </a:ext>
            </a:extLst>
          </p:cNvPr>
          <p:cNvSpPr txBox="1"/>
          <p:nvPr/>
        </p:nvSpPr>
        <p:spPr>
          <a:xfrm>
            <a:off x="529696" y="812720"/>
            <a:ext cx="595819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 err="1">
                <a:effectLst/>
                <a:latin typeface="BellMT"/>
              </a:rPr>
              <a:t>Puesto</a:t>
            </a:r>
            <a:r>
              <a:rPr lang="it-IT" sz="2000" dirty="0">
                <a:effectLst/>
                <a:latin typeface="BellMT"/>
              </a:rPr>
              <a:t> de una </a:t>
            </a:r>
            <a:r>
              <a:rPr lang="it-IT" sz="2000" dirty="0" err="1">
                <a:effectLst/>
                <a:latin typeface="BellMT"/>
              </a:rPr>
              <a:t>manera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simple</a:t>
            </a:r>
            <a:r>
              <a:rPr lang="it-IT" sz="2000" dirty="0">
                <a:effectLst/>
                <a:latin typeface="BellMT"/>
              </a:rPr>
              <a:t>, </a:t>
            </a:r>
            <a:r>
              <a:rPr lang="it-IT" sz="2000" dirty="0" err="1">
                <a:effectLst/>
                <a:latin typeface="BellMT"/>
              </a:rPr>
              <a:t>el</a:t>
            </a:r>
            <a:r>
              <a:rPr lang="it-IT" sz="2000" dirty="0">
                <a:effectLst/>
                <a:latin typeface="BellMT"/>
              </a:rPr>
              <a:t> sistema-</a:t>
            </a:r>
            <a:r>
              <a:rPr lang="it-IT" sz="2000" dirty="0" err="1">
                <a:effectLst/>
                <a:latin typeface="BellMT"/>
              </a:rPr>
              <a:t>mundo</a:t>
            </a:r>
            <a:r>
              <a:rPr lang="it-IT" sz="2000" dirty="0">
                <a:effectLst/>
                <a:latin typeface="BellMT"/>
              </a:rPr>
              <a:t> de la </a:t>
            </a:r>
            <a:r>
              <a:rPr lang="it-IT" sz="2000" dirty="0" err="1">
                <a:effectLst/>
                <a:latin typeface="BellMT"/>
              </a:rPr>
              <a:t>antropología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define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las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políticas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involu</a:t>
            </a:r>
            <a:r>
              <a:rPr lang="it-IT" sz="2000" dirty="0">
                <a:effectLst/>
                <a:latin typeface="BellMT"/>
              </a:rPr>
              <a:t>- </a:t>
            </a:r>
            <a:r>
              <a:rPr lang="it-IT" sz="2000" dirty="0" err="1">
                <a:effectLst/>
                <a:latin typeface="BellMT"/>
              </a:rPr>
              <a:t>cradas</a:t>
            </a:r>
            <a:r>
              <a:rPr lang="it-IT" sz="2000" dirty="0">
                <a:effectLst/>
                <a:latin typeface="BellMT"/>
              </a:rPr>
              <a:t> en la </a:t>
            </a:r>
            <a:r>
              <a:rPr lang="it-IT" sz="2000" dirty="0" err="1">
                <a:effectLst/>
                <a:latin typeface="BellMT"/>
              </a:rPr>
              <a:t>producción</a:t>
            </a:r>
            <a:r>
              <a:rPr lang="it-IT" sz="2000" dirty="0">
                <a:effectLst/>
                <a:latin typeface="BellMT"/>
              </a:rPr>
              <a:t>, </a:t>
            </a:r>
            <a:r>
              <a:rPr lang="it-IT" sz="2000" dirty="0" err="1">
                <a:effectLst/>
                <a:latin typeface="BellMT"/>
              </a:rPr>
              <a:t>diseminación</a:t>
            </a:r>
            <a:r>
              <a:rPr lang="it-IT" sz="2000" dirty="0">
                <a:effectLst/>
                <a:latin typeface="BellMT"/>
              </a:rPr>
              <a:t> y consumo del </a:t>
            </a:r>
            <a:r>
              <a:rPr lang="it-IT" sz="2000" dirty="0" err="1">
                <a:effectLst/>
                <a:latin typeface="BellMT"/>
              </a:rPr>
              <a:t>conocimiento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sobre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otras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poblaciones</a:t>
            </a:r>
            <a:r>
              <a:rPr lang="it-IT" sz="2000" dirty="0">
                <a:effectLst/>
                <a:latin typeface="BellMT"/>
              </a:rPr>
              <a:t> y </a:t>
            </a:r>
            <a:r>
              <a:rPr lang="it-IT" sz="2000" dirty="0" err="1">
                <a:effectLst/>
                <a:latin typeface="BellMT"/>
              </a:rPr>
              <a:t>culturas</a:t>
            </a:r>
            <a:r>
              <a:rPr lang="it-IT" sz="2000" dirty="0">
                <a:effectLst/>
                <a:latin typeface="BellMT"/>
              </a:rPr>
              <a:t>. Los </a:t>
            </a:r>
            <a:r>
              <a:rPr lang="it-IT" sz="2000" dirty="0" err="1">
                <a:effectLst/>
                <a:latin typeface="BellMT"/>
              </a:rPr>
              <a:t>académicos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influyentes</a:t>
            </a:r>
            <a:r>
              <a:rPr lang="it-IT" sz="2000" dirty="0">
                <a:effectLst/>
                <a:latin typeface="BellMT"/>
              </a:rPr>
              <a:t> en </a:t>
            </a:r>
            <a:r>
              <a:rPr lang="it-IT" sz="2000" dirty="0" err="1">
                <a:effectLst/>
                <a:latin typeface="BellMT"/>
              </a:rPr>
              <a:t>los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países</a:t>
            </a:r>
            <a:r>
              <a:rPr lang="it-IT" sz="2000" dirty="0">
                <a:effectLst/>
                <a:latin typeface="BellMT"/>
              </a:rPr>
              <a:t> del centro </a:t>
            </a:r>
            <a:r>
              <a:rPr lang="it-IT" sz="2000" dirty="0" err="1">
                <a:effectLst/>
                <a:latin typeface="BellMT"/>
              </a:rPr>
              <a:t>están</a:t>
            </a:r>
            <a:r>
              <a:rPr lang="it-IT" sz="2000" dirty="0">
                <a:effectLst/>
                <a:latin typeface="BellMT"/>
              </a:rPr>
              <a:t> en </a:t>
            </a:r>
            <a:r>
              <a:rPr lang="it-IT" sz="2000" dirty="0" err="1">
                <a:effectLst/>
                <a:latin typeface="BellMT"/>
              </a:rPr>
              <a:t>posición</a:t>
            </a:r>
            <a:r>
              <a:rPr lang="it-IT" sz="2000" dirty="0">
                <a:effectLst/>
                <a:latin typeface="BellMT"/>
              </a:rPr>
              <a:t> de </a:t>
            </a:r>
            <a:r>
              <a:rPr lang="it-IT" sz="2000" dirty="0" err="1">
                <a:effectLst/>
                <a:latin typeface="BellMT"/>
              </a:rPr>
              <a:t>decidir</a:t>
            </a:r>
            <a:r>
              <a:rPr lang="it-IT" sz="2000" dirty="0">
                <a:effectLst/>
                <a:latin typeface="BellMT"/>
              </a:rPr>
              <a:t> a </a:t>
            </a:r>
            <a:r>
              <a:rPr lang="it-IT" sz="2000" dirty="0" err="1">
                <a:effectLst/>
                <a:latin typeface="BellMT"/>
              </a:rPr>
              <a:t>que</a:t>
            </a:r>
            <a:r>
              <a:rPr lang="it-IT" sz="2000" dirty="0">
                <a:effectLst/>
                <a:latin typeface="BellMT"/>
              </a:rPr>
              <a:t>́ </a:t>
            </a:r>
            <a:r>
              <a:rPr lang="it-IT" sz="2000" dirty="0" err="1">
                <a:effectLst/>
                <a:latin typeface="BellMT"/>
              </a:rPr>
              <a:t>tipos</a:t>
            </a:r>
            <a:r>
              <a:rPr lang="it-IT" sz="2000" dirty="0">
                <a:effectLst/>
                <a:latin typeface="BellMT"/>
              </a:rPr>
              <a:t> de </a:t>
            </a:r>
            <a:r>
              <a:rPr lang="it-IT" sz="2000" dirty="0" err="1">
                <a:effectLst/>
                <a:latin typeface="BellMT"/>
              </a:rPr>
              <a:t>conocimiento</a:t>
            </a:r>
            <a:r>
              <a:rPr lang="it-IT" sz="2000" dirty="0">
                <a:effectLst/>
                <a:latin typeface="BellMT"/>
              </a:rPr>
              <a:t> se </a:t>
            </a:r>
            <a:r>
              <a:rPr lang="it-IT" sz="2000" dirty="0" err="1">
                <a:effectLst/>
                <a:latin typeface="BellMT"/>
              </a:rPr>
              <a:t>les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debe</a:t>
            </a:r>
            <a:r>
              <a:rPr lang="it-IT" sz="2000" dirty="0">
                <a:effectLst/>
                <a:latin typeface="BellMT"/>
              </a:rPr>
              <a:t> conferir </a:t>
            </a:r>
            <a:r>
              <a:rPr lang="it-IT" sz="2000" dirty="0" err="1">
                <a:effectLst/>
                <a:latin typeface="BellMT"/>
              </a:rPr>
              <a:t>autoridad</a:t>
            </a:r>
            <a:r>
              <a:rPr lang="it-IT" sz="2000" dirty="0">
                <a:effectLst/>
                <a:latin typeface="BellMT"/>
              </a:rPr>
              <a:t> y </a:t>
            </a:r>
            <a:r>
              <a:rPr lang="it-IT" sz="2000" dirty="0" err="1">
                <a:effectLst/>
                <a:latin typeface="BellMT"/>
              </a:rPr>
              <a:t>atención</a:t>
            </a:r>
            <a:r>
              <a:rPr lang="it-IT" sz="2000" dirty="0">
                <a:effectLst/>
                <a:latin typeface="BellMT"/>
              </a:rPr>
              <a:t>. </a:t>
            </a:r>
            <a:r>
              <a:rPr lang="it-IT" sz="2000" dirty="0" err="1">
                <a:effectLst/>
                <a:latin typeface="BellMT"/>
              </a:rPr>
              <a:t>El</a:t>
            </a:r>
            <a:r>
              <a:rPr lang="it-IT" sz="2000" dirty="0">
                <a:effectLst/>
                <a:latin typeface="BellMT"/>
              </a:rPr>
              <a:t> sistema de </a:t>
            </a:r>
            <a:r>
              <a:rPr lang="it-IT" sz="2000" dirty="0" err="1">
                <a:effectLst/>
                <a:latin typeface="BellMT"/>
              </a:rPr>
              <a:t>evaluación</a:t>
            </a:r>
            <a:r>
              <a:rPr lang="it-IT" sz="2000" dirty="0">
                <a:effectLst/>
                <a:latin typeface="BellMT"/>
              </a:rPr>
              <a:t> de </a:t>
            </a:r>
            <a:r>
              <a:rPr lang="it-IT" sz="2000" dirty="0" err="1">
                <a:effectLst/>
                <a:latin typeface="BellMT"/>
              </a:rPr>
              <a:t>pares</a:t>
            </a:r>
            <a:r>
              <a:rPr lang="it-IT" sz="2000" dirty="0">
                <a:effectLst/>
                <a:latin typeface="BellMT"/>
              </a:rPr>
              <a:t> presente en </a:t>
            </a:r>
            <a:r>
              <a:rPr lang="it-IT" sz="2000" dirty="0" err="1">
                <a:effectLst/>
                <a:latin typeface="BellMT"/>
              </a:rPr>
              <a:t>prestigiosas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publicaciones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refuerza</a:t>
            </a:r>
            <a:r>
              <a:rPr lang="it-IT" sz="2000" dirty="0">
                <a:effectLst/>
                <a:latin typeface="BellMT"/>
              </a:rPr>
              <a:t> esta </a:t>
            </a:r>
            <a:r>
              <a:rPr lang="it-IT" sz="2000" dirty="0" err="1">
                <a:effectLst/>
                <a:latin typeface="BellMT"/>
              </a:rPr>
              <a:t>estructura</a:t>
            </a:r>
            <a:r>
              <a:rPr lang="it-IT" sz="2000" dirty="0">
                <a:effectLst/>
                <a:latin typeface="BellMT"/>
              </a:rPr>
              <a:t>. </a:t>
            </a:r>
            <a:r>
              <a:rPr lang="it-IT" sz="2000" dirty="0" err="1">
                <a:effectLst/>
                <a:latin typeface="BellMT"/>
              </a:rPr>
              <a:t>Asi</a:t>
            </a:r>
            <a:r>
              <a:rPr lang="it-IT" sz="2000" dirty="0">
                <a:effectLst/>
                <a:latin typeface="BellMT"/>
              </a:rPr>
              <a:t>́, </a:t>
            </a:r>
            <a:r>
              <a:rPr lang="it-IT" sz="2000" dirty="0" err="1">
                <a:effectLst/>
                <a:latin typeface="BellMT"/>
              </a:rPr>
              <a:t>el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conocimiento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producido</a:t>
            </a:r>
            <a:r>
              <a:rPr lang="it-IT" sz="2000" dirty="0">
                <a:effectLst/>
                <a:latin typeface="BellMT"/>
              </a:rPr>
              <a:t> en la periferia, sin importar lo significativo y </a:t>
            </a:r>
            <a:r>
              <a:rPr lang="it-IT" sz="2000" dirty="0" err="1">
                <a:effectLst/>
                <a:latin typeface="BellMT"/>
              </a:rPr>
              <a:t>valioso</a:t>
            </a:r>
            <a:r>
              <a:rPr lang="it-IT" sz="2000" dirty="0">
                <a:effectLst/>
                <a:latin typeface="BellMT"/>
              </a:rPr>
              <a:t>, está </a:t>
            </a:r>
            <a:r>
              <a:rPr lang="it-IT" sz="2000" dirty="0" err="1">
                <a:effectLst/>
                <a:latin typeface="BellMT"/>
              </a:rPr>
              <a:t>destinado</a:t>
            </a:r>
            <a:r>
              <a:rPr lang="it-IT" sz="2000" dirty="0">
                <a:effectLst/>
                <a:latin typeface="BellMT"/>
              </a:rPr>
              <a:t> a </a:t>
            </a:r>
            <a:r>
              <a:rPr lang="it-IT" sz="2000" dirty="0" err="1">
                <a:effectLst/>
                <a:latin typeface="BellMT"/>
              </a:rPr>
              <a:t>permanecer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oculto</a:t>
            </a:r>
            <a:r>
              <a:rPr lang="it-IT" sz="2000" dirty="0">
                <a:effectLst/>
                <a:latin typeface="BellMT"/>
              </a:rPr>
              <a:t> en lo </a:t>
            </a:r>
            <a:r>
              <a:rPr lang="it-IT" sz="2000" dirty="0" err="1">
                <a:effectLst/>
                <a:latin typeface="BellMT"/>
              </a:rPr>
              <a:t>local</a:t>
            </a:r>
            <a:r>
              <a:rPr lang="it-IT" sz="2000" dirty="0">
                <a:effectLst/>
                <a:latin typeface="BellMT"/>
              </a:rPr>
              <a:t> a </a:t>
            </a:r>
            <a:r>
              <a:rPr lang="it-IT" sz="2000" dirty="0" err="1">
                <a:effectLst/>
                <a:latin typeface="BellMT"/>
              </a:rPr>
              <a:t>menos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que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satisfaga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los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estándares</a:t>
            </a:r>
            <a:r>
              <a:rPr lang="it-IT" sz="2000" dirty="0">
                <a:effectLst/>
                <a:latin typeface="BellMT"/>
              </a:rPr>
              <a:t> y </a:t>
            </a:r>
            <a:r>
              <a:rPr lang="it-IT" sz="2000" dirty="0" err="1">
                <a:effectLst/>
                <a:latin typeface="BellMT"/>
              </a:rPr>
              <a:t>las</a:t>
            </a:r>
            <a:r>
              <a:rPr lang="it-IT" sz="2000" dirty="0">
                <a:effectLst/>
                <a:latin typeface="BellMT"/>
              </a:rPr>
              <a:t> </a:t>
            </a:r>
            <a:r>
              <a:rPr lang="it-IT" sz="2000" dirty="0" err="1">
                <a:effectLst/>
                <a:latin typeface="BellMT"/>
              </a:rPr>
              <a:t>expecta</a:t>
            </a:r>
            <a:r>
              <a:rPr lang="it-IT" sz="2000" dirty="0">
                <a:effectLst/>
                <a:latin typeface="BellMT"/>
              </a:rPr>
              <a:t>- </a:t>
            </a:r>
            <a:r>
              <a:rPr lang="it-IT" sz="2000" dirty="0" err="1">
                <a:effectLst/>
                <a:latin typeface="BellMT"/>
              </a:rPr>
              <a:t>tivas</a:t>
            </a:r>
            <a:r>
              <a:rPr lang="it-IT" sz="2000" dirty="0">
                <a:effectLst/>
                <a:latin typeface="BellMT"/>
              </a:rPr>
              <a:t> del centro (</a:t>
            </a:r>
            <a:r>
              <a:rPr lang="it-IT" sz="2000" dirty="0" err="1">
                <a:effectLst/>
                <a:latin typeface="BellMT"/>
              </a:rPr>
              <a:t>Kuwayama</a:t>
            </a:r>
            <a:r>
              <a:rPr lang="it-IT" sz="2000" dirty="0">
                <a:effectLst/>
                <a:latin typeface="BellMT"/>
              </a:rPr>
              <a:t> 2004a: 9-10). </a:t>
            </a:r>
            <a:endParaRPr lang="it-IT" sz="2000" dirty="0"/>
          </a:p>
          <a:p>
            <a:endParaRPr lang="it-IT" sz="2000" dirty="0"/>
          </a:p>
        </p:txBody>
      </p:sp>
      <p:pic>
        <p:nvPicPr>
          <p:cNvPr id="5" name="Immagine 4" descr="Immagine che contiene persona, gruppo, folla&#10;&#10;Descrizione generata automaticamente">
            <a:extLst>
              <a:ext uri="{FF2B5EF4-FFF2-40B4-BE49-F238E27FC236}">
                <a16:creationId xmlns:a16="http://schemas.microsoft.com/office/drawing/2014/main" id="{AA8CE6EC-6646-5946-B1D9-FDCBF6DC8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96" y="2046515"/>
            <a:ext cx="5566304" cy="40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2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0933" y="10962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Maria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Lugones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Genere -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endParaRPr lang="it-IT" sz="40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7944" y="1887054"/>
            <a:ext cx="5898023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400" b="1">
                <a:cs typeface="Calibri"/>
              </a:rPr>
              <a:t>Sistema Moderno/Colonial de Género</a:t>
            </a:r>
            <a:r>
              <a:rPr lang="it-IT" sz="2400">
                <a:cs typeface="Calibri"/>
              </a:rPr>
              <a:t>: il sistema di genere coloniale moderno: </a:t>
            </a:r>
            <a:r>
              <a:rPr lang="it-IT" sz="2400" b="1">
                <a:ea typeface="ＭＳ 明朝"/>
                <a:cs typeface="Calibri"/>
              </a:rPr>
              <a:t>razza, genere e sessualità sono categorie co-costitutive della modernità</a:t>
            </a:r>
            <a:r>
              <a:rPr lang="it-IT" sz="2400">
                <a:ea typeface="ＭＳ 明朝"/>
                <a:cs typeface="Calibri"/>
              </a:rPr>
              <a:t> e non possono essere pensate separatamente</a:t>
            </a:r>
          </a:p>
          <a:p>
            <a:pPr marL="285750" indent="-285750">
              <a:buFont typeface="Arial"/>
              <a:buChar char="•"/>
            </a:pPr>
            <a:r>
              <a:rPr lang="it-IT" sz="2400">
                <a:cs typeface="Calibri"/>
              </a:rPr>
              <a:t>sia l'idea di razza sia l’idea di genere si producono simultaneamente nel processo di conquista e colonizzazione.</a:t>
            </a:r>
          </a:p>
          <a:p>
            <a:pPr marL="285750" indent="-285750">
              <a:buFont typeface="Arial"/>
              <a:buChar char="•"/>
            </a:pPr>
            <a:r>
              <a:rPr lang="it-IT" sz="2400">
                <a:cs typeface="Calibri"/>
              </a:rPr>
              <a:t>Il femminismo bianco borghese come corresponsabile dell’oppressione</a:t>
            </a:r>
          </a:p>
          <a:p>
            <a:endParaRPr lang="it-IT" sz="2400">
              <a:cs typeface="Calibri"/>
            </a:endParaRPr>
          </a:p>
        </p:txBody>
      </p:sp>
      <p:pic>
        <p:nvPicPr>
          <p:cNvPr id="7" name="Picture 6" descr="maria-lugon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20" y="1842912"/>
            <a:ext cx="6072380" cy="42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3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2191" y="54544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Antropologias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endParaRPr lang="it-IT" sz="40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2" name="Picture 1" descr="Schermata 2021-11-18 alle 13.50.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72" y="2385106"/>
            <a:ext cx="7772127" cy="3721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1854" y="1643678"/>
            <a:ext cx="346119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it-IT" sz="2000" dirty="0"/>
          </a:p>
          <a:p>
            <a:pPr marL="285750" indent="-285750">
              <a:buFont typeface="Arial"/>
              <a:buChar char="•"/>
            </a:pPr>
            <a:r>
              <a:rPr lang="it-IT" sz="2000" dirty="0"/>
              <a:t>Centro/periferia la produzione di élite accademiche 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/>
              <a:t>Le relazioni di potere tra le scuole antropologiche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/>
              <a:t>Le barriere linguistiche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/>
              <a:t>La </a:t>
            </a:r>
            <a:r>
              <a:rPr lang="it-IT" sz="2000" b="1" dirty="0"/>
              <a:t>geopolitica della conoscenza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/>
              <a:t>La </a:t>
            </a:r>
            <a:r>
              <a:rPr lang="it-IT" sz="2000" i="1" dirty="0" err="1"/>
              <a:t>diversalità</a:t>
            </a:r>
            <a:r>
              <a:rPr lang="it-IT" sz="2000" dirty="0"/>
              <a:t> la tensione costruttiva della eterogeneità, </a:t>
            </a:r>
            <a:r>
              <a:rPr lang="it-IT" sz="2000" dirty="0" err="1"/>
              <a:t>pluralizzazione</a:t>
            </a:r>
            <a:r>
              <a:rPr lang="it-IT" sz="2000" dirty="0"/>
              <a:t> delle visioni</a:t>
            </a:r>
            <a:endParaRPr lang="it-IT" sz="2000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896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LA.potm</Template>
  <TotalTime>8901</TotalTime>
  <Words>866</Words>
  <Application>Microsoft Macintosh PowerPoint</Application>
  <PresentationFormat>Widescreen</PresentationFormat>
  <Paragraphs>68</Paragraphs>
  <Slides>10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6672f01</vt:lpstr>
      <vt:lpstr>Arial</vt:lpstr>
      <vt:lpstr>Bell MT</vt:lpstr>
      <vt:lpstr>BellMT</vt:lpstr>
      <vt:lpstr>Calibri</vt:lpstr>
      <vt:lpstr>Calibri Light</vt:lpstr>
      <vt:lpstr>Cambria</vt:lpstr>
      <vt:lpstr>Tahoma</vt:lpstr>
      <vt:lpstr>Template LA</vt:lpstr>
      <vt:lpstr>Decolonialidad  e Saberes Perifericos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Sofia Venturoli</cp:lastModifiedBy>
  <cp:revision>105</cp:revision>
  <dcterms:created xsi:type="dcterms:W3CDTF">2019-05-28T15:53:33Z</dcterms:created>
  <dcterms:modified xsi:type="dcterms:W3CDTF">2022-10-18T07:46:07Z</dcterms:modified>
</cp:coreProperties>
</file>