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9" r:id="rId4"/>
    <p:sldId id="261" r:id="rId5"/>
    <p:sldId id="266" r:id="rId6"/>
    <p:sldId id="262" r:id="rId7"/>
    <p:sldId id="260" r:id="rId8"/>
    <p:sldId id="270" r:id="rId9"/>
    <p:sldId id="273" r:id="rId10"/>
    <p:sldId id="263" r:id="rId11"/>
    <p:sldId id="272" r:id="rId12"/>
    <p:sldId id="264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1" autoAdjust="0"/>
    <p:restoredTop sz="95474" autoAdjust="0"/>
  </p:normalViewPr>
  <p:slideViewPr>
    <p:cSldViewPr snapToGrid="0">
      <p:cViewPr varScale="1">
        <p:scale>
          <a:sx n="113" d="100"/>
          <a:sy n="113" d="100"/>
        </p:scale>
        <p:origin x="53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72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07/03/23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bcU0pmViM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miga.org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hemi.nyu.edu/cuaderno/wefkvletuyin/Teatro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/>
          </a:bodyPr>
          <a:lstStyle/>
          <a:p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Movimenti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Sociali</a:t>
            </a:r>
            <a:endParaRPr lang="en-GB" b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2022/23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 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Nuovi Movimenti Sociali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approcci condivisi, Della Porta &amp; Diani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tano7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4181" r="12690" b="14186"/>
          <a:stretch/>
        </p:blipFill>
        <p:spPr>
          <a:xfrm>
            <a:off x="0" y="1427152"/>
            <a:ext cx="5886028" cy="4649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27522" y="1314243"/>
            <a:ext cx="6096000" cy="4801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I “nuovi movimenti sociali” (Melucci 1989) emergono nei processi socio-politici e culturali della società post-industriale della tarda modernità, si </a:t>
            </a:r>
            <a:r>
              <a:rPr lang="it-IT" i="1" dirty="0"/>
              <a:t>nutrono</a:t>
            </a:r>
            <a:r>
              <a:rPr lang="it-IT" dirty="0"/>
              <a:t> della società dell’informazione e scaturiscono dalle politiche del neoliberismo e del capitalismo avanzato e si distaccano dal sistema di produzione. Si oppongono all’intrusione dello stato e del mercato nella vita sociale.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La politicizzazione della vita quotidiana, la decentralizzazione delle forme organizzative e decisionali, l’aumentata importanza della sfera simbolica e culturale e dei valori post-materialisti. La sfida nei confronti delle forme e nozioni dominanti di politica.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Questi nuovi movimenti sociali sono maggiormente concentrati sul </a:t>
            </a:r>
            <a:r>
              <a:rPr lang="it-IT" b="1" dirty="0"/>
              <a:t>soddisfacimento delle condizioni materiali del vivere quotidiano</a:t>
            </a:r>
            <a:r>
              <a:rPr lang="it-IT" dirty="0"/>
              <a:t> e sui temi della redistribuzione ma più sulla qualità della vita, sulla costruzione di spazi di </a:t>
            </a:r>
            <a:r>
              <a:rPr lang="it-IT" b="1" dirty="0"/>
              <a:t>autonomie</a:t>
            </a:r>
            <a:r>
              <a:rPr lang="it-IT" dirty="0"/>
              <a:t> e su nuove forse di democrazia</a:t>
            </a:r>
          </a:p>
        </p:txBody>
      </p:sp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9144" y="164402"/>
            <a:ext cx="693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 e linguaggi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129311" y="1197233"/>
            <a:ext cx="6246946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200" b="1" dirty="0"/>
              <a:t>Comunicazione e Rappresentazione: </a:t>
            </a:r>
            <a:r>
              <a:rPr lang="it-IT" sz="2200" dirty="0"/>
              <a:t>i movimenti sociali producono generalmente significati e narrazioni alternative a quelle egemoniche che devono essere comunicate </a:t>
            </a:r>
          </a:p>
          <a:p>
            <a:pPr marL="342900" indent="-342900">
              <a:buFont typeface="Arial"/>
              <a:buChar char="•"/>
            </a:pPr>
            <a:r>
              <a:rPr lang="it-IT" sz="2200" b="1" dirty="0"/>
              <a:t>Identità</a:t>
            </a:r>
          </a:p>
          <a:p>
            <a:pPr marL="342900" indent="-342900">
              <a:buFont typeface="Arial"/>
              <a:buChar char="•"/>
            </a:pPr>
            <a:r>
              <a:rPr lang="it-IT" sz="2200" b="1" dirty="0"/>
              <a:t>Memorie collettive</a:t>
            </a:r>
            <a:r>
              <a:rPr lang="en-US" sz="2200" dirty="0"/>
              <a:t> </a:t>
            </a:r>
            <a:r>
              <a:rPr lang="it-IT" sz="2200" dirty="0"/>
              <a:t> </a:t>
            </a:r>
            <a:endParaRPr lang="it-IT" sz="2200" b="1" dirty="0">
              <a:hlinkClick r:id="rId3"/>
            </a:endParaRPr>
          </a:p>
          <a:p>
            <a:pPr marL="342900" indent="-342900">
              <a:buFont typeface="Arial"/>
              <a:buChar char="•"/>
            </a:pPr>
            <a:r>
              <a:rPr lang="it-IT" sz="2200" dirty="0">
                <a:hlinkClick r:id="rId3"/>
              </a:rPr>
              <a:t>Performance</a:t>
            </a:r>
            <a:endParaRPr lang="it-IT" sz="2200" dirty="0"/>
          </a:p>
          <a:p>
            <a:pPr marL="342900" indent="-342900">
              <a:buFont typeface="Arial"/>
              <a:buChar char="•"/>
            </a:pPr>
            <a:r>
              <a:rPr lang="it-IT" sz="2200" dirty="0">
                <a:hlinkClick r:id="rId4"/>
              </a:rPr>
              <a:t>Arte</a:t>
            </a:r>
            <a:endParaRPr lang="it-IT" sz="22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7530" y="4288205"/>
            <a:ext cx="6096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“L</a:t>
            </a:r>
            <a:r>
              <a:rPr lang="en-US" i="1" dirty="0"/>
              <a:t>a nostra </a:t>
            </a:r>
            <a:r>
              <a:rPr lang="en-US" i="1" dirty="0" err="1"/>
              <a:t>lotta</a:t>
            </a:r>
            <a:r>
              <a:rPr lang="en-US" i="1" dirty="0"/>
              <a:t> </a:t>
            </a:r>
            <a:r>
              <a:rPr lang="en-US" i="1" dirty="0" err="1"/>
              <a:t>è</a:t>
            </a:r>
            <a:r>
              <a:rPr lang="en-US" i="1" dirty="0"/>
              <a:t> </a:t>
            </a:r>
            <a:r>
              <a:rPr lang="en-US" i="1" dirty="0" err="1"/>
              <a:t>anche</a:t>
            </a:r>
            <a:r>
              <a:rPr lang="en-US" i="1" dirty="0"/>
              <a:t>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lotta</a:t>
            </a:r>
            <a:r>
              <a:rPr lang="en-US" i="1" dirty="0"/>
              <a:t> per la </a:t>
            </a:r>
            <a:r>
              <a:rPr lang="en-US" i="1" dirty="0" err="1"/>
              <a:t>memoria</a:t>
            </a:r>
            <a:r>
              <a:rPr lang="en-US" i="1" dirty="0"/>
              <a:t> </a:t>
            </a:r>
            <a:r>
              <a:rPr lang="en-US" i="1" dirty="0" err="1"/>
              <a:t>contro</a:t>
            </a:r>
            <a:r>
              <a:rPr lang="en-US" i="1" dirty="0"/>
              <a:t> </a:t>
            </a:r>
            <a:r>
              <a:rPr lang="en-US" i="1" dirty="0" err="1"/>
              <a:t>l’oblio</a:t>
            </a:r>
            <a:r>
              <a:rPr lang="en-US" i="1" dirty="0"/>
              <a:t>…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politicizzazione</a:t>
            </a:r>
            <a:r>
              <a:rPr lang="en-US" i="1" dirty="0"/>
              <a:t> </a:t>
            </a:r>
            <a:r>
              <a:rPr lang="en-US" i="1" dirty="0" err="1"/>
              <a:t>della</a:t>
            </a:r>
            <a:r>
              <a:rPr lang="en-US" i="1" dirty="0"/>
              <a:t> </a:t>
            </a:r>
            <a:r>
              <a:rPr lang="en-US" i="1" dirty="0" err="1"/>
              <a:t>memoria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distingue la nostalgia, </a:t>
            </a:r>
            <a:r>
              <a:rPr lang="en-US" i="1" dirty="0" err="1"/>
              <a:t>che</a:t>
            </a:r>
            <a:r>
              <a:rPr lang="en-US" i="1" dirty="0"/>
              <a:t> </a:t>
            </a:r>
            <a:r>
              <a:rPr lang="en-US" i="1" dirty="0" err="1"/>
              <a:t>vorrebbe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</a:t>
            </a:r>
            <a:r>
              <a:rPr lang="en-US" i="1" dirty="0" err="1"/>
              <a:t>qualcosa</a:t>
            </a:r>
            <a:r>
              <a:rPr lang="en-US" i="1" dirty="0"/>
              <a:t> fosse come era, un </a:t>
            </a:r>
            <a:r>
              <a:rPr lang="en-US" i="1" dirty="0" err="1"/>
              <a:t>tipo</a:t>
            </a:r>
            <a:r>
              <a:rPr lang="en-US" i="1" dirty="0"/>
              <a:t> di </a:t>
            </a:r>
            <a:r>
              <a:rPr lang="en-US" i="1" dirty="0" err="1"/>
              <a:t>atto</a:t>
            </a:r>
            <a:r>
              <a:rPr lang="en-US" i="1" dirty="0"/>
              <a:t> </a:t>
            </a:r>
            <a:r>
              <a:rPr lang="en-US" i="1" dirty="0" err="1"/>
              <a:t>senza</a:t>
            </a:r>
            <a:r>
              <a:rPr lang="en-US" i="1" dirty="0"/>
              <a:t> </a:t>
            </a:r>
            <a:r>
              <a:rPr lang="en-US" i="1" dirty="0" err="1"/>
              <a:t>utilità</a:t>
            </a:r>
            <a:r>
              <a:rPr lang="en-US" i="1" dirty="0"/>
              <a:t>, da </a:t>
            </a:r>
            <a:r>
              <a:rPr lang="en-US" i="1" dirty="0" err="1"/>
              <a:t>quel</a:t>
            </a:r>
            <a:r>
              <a:rPr lang="en-US" i="1" dirty="0"/>
              <a:t> </a:t>
            </a:r>
            <a:r>
              <a:rPr lang="en-US" i="1" dirty="0" err="1"/>
              <a:t>ricordare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serve ad </a:t>
            </a:r>
            <a:r>
              <a:rPr lang="en-US" i="1" dirty="0" err="1"/>
              <a:t>illuminare</a:t>
            </a:r>
            <a:r>
              <a:rPr lang="en-US" i="1" dirty="0"/>
              <a:t> e </a:t>
            </a:r>
            <a:r>
              <a:rPr lang="en-US" i="1" dirty="0" err="1"/>
              <a:t>trasformare</a:t>
            </a:r>
            <a:r>
              <a:rPr lang="en-US" i="1" dirty="0"/>
              <a:t> </a:t>
            </a:r>
            <a:r>
              <a:rPr lang="en-US" i="1" dirty="0" err="1"/>
              <a:t>il</a:t>
            </a:r>
            <a:r>
              <a:rPr lang="en-US" i="1" dirty="0"/>
              <a:t> </a:t>
            </a:r>
            <a:r>
              <a:rPr lang="en-US" i="1" dirty="0" err="1"/>
              <a:t>presente</a:t>
            </a:r>
            <a:r>
              <a:rPr lang="en-US" i="1" dirty="0"/>
              <a:t>”</a:t>
            </a:r>
            <a:endParaRPr lang="en-US" dirty="0"/>
          </a:p>
          <a:p>
            <a:pPr algn="r"/>
            <a:r>
              <a:rPr lang="en-US" dirty="0"/>
              <a:t>(Bell Hooks, Yearning: race, gender and cultural politics)</a:t>
            </a:r>
          </a:p>
        </p:txBody>
      </p:sp>
      <p:pic>
        <p:nvPicPr>
          <p:cNvPr id="10" name="Picture 9" descr="Schermata 2022-03-09 alle 12.35.56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81" y="1040813"/>
            <a:ext cx="4163939" cy="50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2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45301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Questioni metodologiche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28106" y="1366443"/>
            <a:ext cx="564569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Significa leggere pratiche che rompono con l’ordine esistente 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Le dinamiche di potere all’interno dei movimenti e quelle che si costruiscono intorno ai movimenti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La molteplicità e poliedricità dei soggetti: significati culturale e politico delle molte voci che convergono in una situazione di lavoro sul campo 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Importanza</a:t>
            </a:r>
            <a:r>
              <a:rPr lang="it-IT" i="1" dirty="0"/>
              <a:t> </a:t>
            </a:r>
            <a:r>
              <a:rPr lang="it-IT" dirty="0"/>
              <a:t>dei soggetti singoli, le loro biografie e le loro traiettorie (che spesso modificano il loro posizionamento politico), le loro personali interpretazioni politiche, sociali e culturali dei fenomeni che intendono influenzare 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Spazi eterogenei, le connessioni, le reti e i flussi transculturali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violadorEresT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23" y="2697238"/>
            <a:ext cx="6017277" cy="33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56963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Questioni metodologiche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91423" y="1614004"/>
            <a:ext cx="6436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/>
              <a:t>Chi 'parla' per chi?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La questione del posizionamento del ricercatore/</a:t>
            </a:r>
            <a:r>
              <a:rPr lang="it-IT" sz="2000" dirty="0" err="1"/>
              <a:t>trice</a:t>
            </a:r>
            <a:r>
              <a:rPr lang="it-IT" sz="20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Posizionamento discorsivo ambiguo di ricercatori, attivisti e attori collettivi e le complesse negoziazioni inevitabilmente in gioco 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endParaRPr lang="it-IT" sz="20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4" name="Picture 3" descr="social-movemen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29" y="1079089"/>
            <a:ext cx="4999271" cy="499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0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6662" y="77748"/>
            <a:ext cx="9375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Assenza dell’antropologia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256719" y="843909"/>
            <a:ext cx="471987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dirty="0"/>
              <a:t>La svolta sul concetto di </a:t>
            </a:r>
            <a:r>
              <a:rPr lang="it-IT" sz="2000" b="1" dirty="0"/>
              <a:t>potere</a:t>
            </a:r>
            <a:r>
              <a:rPr lang="it-IT" sz="2000" dirty="0"/>
              <a:t>? La lontananza tra </a:t>
            </a:r>
            <a:r>
              <a:rPr lang="it-IT" sz="2000" b="1" dirty="0"/>
              <a:t>politica e cultura</a:t>
            </a:r>
          </a:p>
          <a:p>
            <a:pPr marL="342900" indent="-342900">
              <a:buFont typeface="Arial"/>
              <a:buChar char="•"/>
            </a:pPr>
            <a:r>
              <a:rPr lang="it-IT" sz="2000"/>
              <a:t>Scarsa attenzione all’azione </a:t>
            </a:r>
            <a:r>
              <a:rPr lang="it-IT" sz="2000" dirty="0"/>
              <a:t>collettiva e prevalenza di una </a:t>
            </a:r>
            <a:r>
              <a:rPr lang="it-IT" sz="2000" b="1" dirty="0"/>
              <a:t>nozione di pratica </a:t>
            </a:r>
            <a:r>
              <a:rPr lang="it-IT" sz="2000" dirty="0"/>
              <a:t>orientata all'individuo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/>
              <a:t>La </a:t>
            </a:r>
            <a:r>
              <a:rPr lang="it-IT" sz="2000" b="1" dirty="0"/>
              <a:t>separazione</a:t>
            </a:r>
            <a:r>
              <a:rPr lang="it-IT" sz="2000" dirty="0"/>
              <a:t> dell’accademia dalle pratiche sociali</a:t>
            </a:r>
          </a:p>
          <a:p>
            <a:pPr marL="342900" indent="-342900">
              <a:buFont typeface="Arial"/>
              <a:buChar char="•"/>
            </a:pPr>
            <a:r>
              <a:rPr lang="it-IT" sz="2000" b="1" dirty="0"/>
              <a:t>Esclusione</a:t>
            </a:r>
            <a:r>
              <a:rPr lang="it-IT" sz="2000" dirty="0"/>
              <a:t> </a:t>
            </a:r>
            <a:r>
              <a:rPr lang="it-IT" sz="2000" b="1" dirty="0"/>
              <a:t>delle grandi istituzioni </a:t>
            </a:r>
            <a:r>
              <a:rPr lang="it-IT" sz="2000" dirty="0"/>
              <a:t>dalla ricerca empirica antropologica (stato, partiti politici</a:t>
            </a:r>
            <a:r>
              <a:rPr lang="mr-IN" sz="2000" dirty="0"/>
              <a:t>…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pPr algn="r"/>
            <a:r>
              <a:rPr lang="it-IT" sz="1600" dirty="0"/>
              <a:t>Escobar A., 1992,“</a:t>
            </a:r>
            <a:r>
              <a:rPr lang="en-US" sz="1600" dirty="0"/>
              <a:t>Culture, Practice and Politics: Anthropology and the study of the Social Movement” </a:t>
            </a:r>
            <a:r>
              <a:rPr lang="en-US" sz="1600" i="1" dirty="0"/>
              <a:t>Critique of Anthropology</a:t>
            </a:r>
            <a:endParaRPr lang="en-US" sz="1600" dirty="0"/>
          </a:p>
          <a:p>
            <a:pPr algn="r"/>
            <a:endParaRPr lang="en-US" sz="1600" dirty="0"/>
          </a:p>
          <a:p>
            <a:pPr algn="r"/>
            <a:r>
              <a:rPr lang="en-US" sz="1600" dirty="0"/>
              <a:t>Spencer J., 1997. “Post-Colonialism and the Political Imagination”, </a:t>
            </a:r>
            <a:r>
              <a:rPr lang="en-US" sz="1600" i="1" dirty="0"/>
              <a:t>Journal of the Royal Anthropological Institute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it-IT" sz="2000" dirty="0"/>
              <a:t> 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26" y="2183413"/>
            <a:ext cx="6928606" cy="39032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9847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i="1" dirty="0"/>
              <a:t>We attempt to discover some of the general principles in political </a:t>
            </a:r>
            <a:r>
              <a:rPr lang="en-US" sz="1600" i="1" dirty="0" err="1"/>
              <a:t>manoeuvre</a:t>
            </a:r>
            <a:r>
              <a:rPr lang="en-US" sz="1600" i="1" dirty="0"/>
              <a:t> which transcend cultures and which </a:t>
            </a:r>
          </a:p>
          <a:p>
            <a:pPr algn="r"/>
            <a:r>
              <a:rPr lang="en-US" sz="1600" i="1" dirty="0"/>
              <a:t>provide questions which could be the tools of research in a variety of cultures' (Bailey 1969: xiii) </a:t>
            </a:r>
          </a:p>
        </p:txBody>
      </p:sp>
    </p:spTree>
    <p:extLst>
      <p:ext uri="{BB962C8B-B14F-4D97-AF65-F5344CB8AC3E}">
        <p14:creationId xmlns:p14="http://schemas.microsoft.com/office/powerpoint/2010/main" val="210795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142558" y="176748"/>
            <a:ext cx="758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Definizione, caratteristiche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298077" y="1218048"/>
            <a:ext cx="5443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Azioni collettive extra o non istituzionali volte a promuovere o a resistere al cambiamento aventi un certo grado di organizzazione e un certo grado di continuità temporale.  </a:t>
            </a:r>
          </a:p>
          <a:p>
            <a:endParaRPr lang="it-IT" sz="2000" dirty="0"/>
          </a:p>
          <a:p>
            <a:r>
              <a:rPr lang="it-IT" sz="2000" dirty="0"/>
              <a:t>« (1) reti informali, basate (2) su convinzioni condivise e solidarietà, che si mobilitano su (3) questioni conflittuali, attraverso (4) l'uso frequente di varie forme di protesta» (Della Porta </a:t>
            </a:r>
            <a:r>
              <a:rPr lang="mr-IN" sz="2000" dirty="0"/>
              <a:t>–</a:t>
            </a:r>
            <a:r>
              <a:rPr lang="it-IT" sz="2000" dirty="0"/>
              <a:t> </a:t>
            </a:r>
            <a:r>
              <a:rPr lang="it-IT" sz="2000" dirty="0" err="1"/>
              <a:t>Diani</a:t>
            </a:r>
            <a:r>
              <a:rPr lang="it-IT" sz="2000" dirty="0"/>
              <a:t> 1999: 16)</a:t>
            </a:r>
            <a:r>
              <a:rPr lang="en-US" sz="2000" dirty="0"/>
              <a:t>.</a:t>
            </a:r>
          </a:p>
          <a:p>
            <a:endParaRPr lang="it-IT" sz="2000" dirty="0"/>
          </a:p>
          <a:p>
            <a:pPr marL="342900" indent="-342900">
              <a:buFont typeface="Arial"/>
              <a:buChar char="•"/>
            </a:pPr>
            <a:r>
              <a:rPr lang="it-IT" sz="2000" dirty="0"/>
              <a:t>Azioni collettive conflittuali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/>
              <a:t>Reti dense informali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/>
              <a:t>Identità collettiva</a:t>
            </a:r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Francesco_lorusso_e_vivo_e_lotta_197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14" y="1438333"/>
            <a:ext cx="6317386" cy="46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586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Definizione, caratteristiche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18395" y="1150288"/>
            <a:ext cx="7516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movimenti</a:t>
            </a:r>
            <a:r>
              <a:rPr lang="en-US" sz="2000" dirty="0"/>
              <a:t> </a:t>
            </a:r>
            <a:r>
              <a:rPr lang="en-US" sz="2000" dirty="0" err="1"/>
              <a:t>sociali</a:t>
            </a:r>
            <a:r>
              <a:rPr lang="en-US" sz="2000" dirty="0"/>
              <a:t> non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organizzazioni</a:t>
            </a:r>
            <a:r>
              <a:rPr lang="en-US" sz="2000" dirty="0"/>
              <a:t>, come </a:t>
            </a:r>
            <a:r>
              <a:rPr lang="en-US" sz="2000" dirty="0" err="1"/>
              <a:t>partiti</a:t>
            </a:r>
            <a:r>
              <a:rPr lang="en-US" sz="2000" dirty="0"/>
              <a:t> </a:t>
            </a:r>
            <a:r>
              <a:rPr lang="en-US" sz="2000" dirty="0" err="1"/>
              <a:t>politici</a:t>
            </a:r>
            <a:r>
              <a:rPr lang="en-US" sz="2000" dirty="0"/>
              <a:t> o </a:t>
            </a:r>
            <a:r>
              <a:rPr lang="en-US" sz="2000" dirty="0" err="1"/>
              <a:t>gruppi</a:t>
            </a:r>
            <a:r>
              <a:rPr lang="en-US" sz="2000" dirty="0"/>
              <a:t> di </a:t>
            </a:r>
            <a:r>
              <a:rPr lang="en-US" sz="2000" dirty="0" err="1"/>
              <a:t>interesse</a:t>
            </a:r>
            <a:r>
              <a:rPr lang="en-US" sz="2000" dirty="0"/>
              <a:t>, ma </a:t>
            </a:r>
            <a:r>
              <a:rPr lang="en-US" sz="2000" dirty="0" err="1"/>
              <a:t>piuttosto</a:t>
            </a:r>
            <a:r>
              <a:rPr lang="en-US" sz="2000" dirty="0"/>
              <a:t> </a:t>
            </a:r>
            <a:r>
              <a:rPr lang="en-US" sz="2000" b="1" dirty="0" err="1"/>
              <a:t>reti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presenza</a:t>
            </a:r>
            <a:r>
              <a:rPr lang="en-US" sz="2000" dirty="0"/>
              <a:t> di </a:t>
            </a:r>
            <a:r>
              <a:rPr lang="en-US" sz="2000" b="1" dirty="0" err="1"/>
              <a:t>un'identità</a:t>
            </a:r>
            <a:r>
              <a:rPr lang="en-US" sz="2000" b="1" dirty="0"/>
              <a:t> </a:t>
            </a:r>
            <a:r>
              <a:rPr lang="en-US" sz="2000" b="1" dirty="0" err="1"/>
              <a:t>collettiva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coinvolti</a:t>
            </a:r>
            <a:r>
              <a:rPr lang="en-US" sz="2000" dirty="0"/>
              <a:t> in </a:t>
            </a:r>
            <a:r>
              <a:rPr lang="en-US" sz="2000" b="1" dirty="0" err="1"/>
              <a:t>conflitti</a:t>
            </a:r>
            <a:r>
              <a:rPr lang="en-US" sz="2000" b="1" dirty="0"/>
              <a:t> </a:t>
            </a:r>
            <a:r>
              <a:rPr lang="en-US" sz="2000" b="1" dirty="0" err="1"/>
              <a:t>politici</a:t>
            </a:r>
            <a:r>
              <a:rPr lang="en-US" sz="2000" b="1" dirty="0"/>
              <a:t> o </a:t>
            </a:r>
            <a:r>
              <a:rPr lang="en-US" sz="2000" b="1" dirty="0" err="1"/>
              <a:t>culturali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agiscono</a:t>
            </a:r>
            <a:r>
              <a:rPr lang="en-US" sz="2000" dirty="0"/>
              <a:t>, </a:t>
            </a:r>
            <a:r>
              <a:rPr lang="en-US" sz="2000" dirty="0" err="1"/>
              <a:t>oltre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a </a:t>
            </a:r>
            <a:r>
              <a:rPr lang="en-US" sz="2000" b="1" dirty="0" err="1"/>
              <a:t>livello</a:t>
            </a:r>
            <a:r>
              <a:rPr lang="en-US" sz="2000" b="1" dirty="0"/>
              <a:t> politico, </a:t>
            </a:r>
            <a:r>
              <a:rPr lang="en-US" sz="2000" dirty="0" err="1"/>
              <a:t>parallelamente</a:t>
            </a:r>
            <a:r>
              <a:rPr lang="en-US" sz="2000" dirty="0"/>
              <a:t> a </a:t>
            </a:r>
            <a:r>
              <a:rPr lang="en-US" sz="2000" dirty="0" err="1"/>
              <a:t>livello</a:t>
            </a:r>
            <a:r>
              <a:rPr lang="en-US" sz="2000" dirty="0"/>
              <a:t> </a:t>
            </a:r>
            <a:r>
              <a:rPr lang="en-US" sz="2000" b="1" dirty="0" err="1"/>
              <a:t>culturale</a:t>
            </a:r>
            <a:r>
              <a:rPr lang="en-US" sz="2000" dirty="0"/>
              <a:t> e a </a:t>
            </a:r>
            <a:r>
              <a:rPr lang="en-US" sz="2000" dirty="0" err="1"/>
              <a:t>livello</a:t>
            </a:r>
            <a:r>
              <a:rPr lang="en-US" sz="2000" dirty="0"/>
              <a:t> </a:t>
            </a:r>
            <a:r>
              <a:rPr lang="en-US" sz="2000" b="1" dirty="0" err="1"/>
              <a:t>economico</a:t>
            </a:r>
            <a:r>
              <a:rPr lang="en-US" sz="2000" b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err="1"/>
              <a:t>construiscono</a:t>
            </a:r>
            <a:r>
              <a:rPr lang="en-US" sz="2000" b="1" dirty="0"/>
              <a:t> </a:t>
            </a:r>
            <a:r>
              <a:rPr lang="en-US" sz="2000" b="1" dirty="0" err="1"/>
              <a:t>nuovi</a:t>
            </a:r>
            <a:r>
              <a:rPr lang="en-US" sz="2000" b="1" dirty="0"/>
              <a:t> </a:t>
            </a:r>
            <a:r>
              <a:rPr lang="en-US" sz="2000" b="1" dirty="0" err="1"/>
              <a:t>linguaggi</a:t>
            </a: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 err="1"/>
              <a:t>sfidano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processi</a:t>
            </a:r>
            <a:r>
              <a:rPr lang="en-US" sz="2000" b="1" dirty="0"/>
              <a:t> </a:t>
            </a:r>
            <a:r>
              <a:rPr lang="en-US" sz="2000" b="1" dirty="0" err="1"/>
              <a:t>politici</a:t>
            </a:r>
            <a:r>
              <a:rPr lang="en-US" sz="2000" b="1" dirty="0"/>
              <a:t> </a:t>
            </a:r>
            <a:r>
              <a:rPr lang="en-US" sz="2000" b="1" dirty="0" err="1"/>
              <a:t>tradizionali</a:t>
            </a:r>
            <a:endParaRPr lang="it-IT" sz="2000" b="1" dirty="0"/>
          </a:p>
          <a:p>
            <a:pPr marL="342900" indent="-342900">
              <a:buFont typeface="Arial"/>
              <a:buChar char="•"/>
            </a:pPr>
            <a:r>
              <a:rPr lang="it-IT" sz="2000" dirty="0"/>
              <a:t>utilizzano mezzi non istituzionali, </a:t>
            </a:r>
            <a:r>
              <a:rPr lang="it-IT" sz="2000" b="1" dirty="0"/>
              <a:t>spazi pubblici </a:t>
            </a:r>
            <a:r>
              <a:rPr lang="it-IT" sz="2000" dirty="0"/>
              <a:t>o quasi pubblici, utilizzando gli spazi in modi diversi da quelli per cui sono preposti </a:t>
            </a:r>
          </a:p>
          <a:p>
            <a:endParaRPr lang="it-IT" sz="20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santaNOTA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71" y="1095945"/>
            <a:ext cx="3548529" cy="50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681935" y="392267"/>
            <a:ext cx="4327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emergono, perché e come?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Elena Moyano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r="18741"/>
          <a:stretch/>
        </p:blipFill>
        <p:spPr>
          <a:xfrm>
            <a:off x="7644951" y="2643077"/>
            <a:ext cx="4547049" cy="3469814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47815" y="363641"/>
            <a:ext cx="59071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/>
              <a:t>Stato e mercato sono indissolubilmente legati nella produzione della cornice egemonica del potere politico ed economico in cui le popolazioni risultano essere imbrigliate spesso senza rendersene conto, gestite dai media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Marginalizzazione di alcune parte della società </a:t>
            </a:r>
          </a:p>
          <a:p>
            <a:pPr marL="285750" lvl="0" indent="-285750">
              <a:buFont typeface="Arial"/>
              <a:buChar char="•"/>
            </a:pPr>
            <a:r>
              <a:rPr lang="it-IT" sz="2000" dirty="0"/>
              <a:t>C</a:t>
            </a:r>
            <a:r>
              <a:rPr lang="en-US" sz="2000" dirty="0" err="1"/>
              <a:t>ondivisione</a:t>
            </a:r>
            <a:r>
              <a:rPr lang="en-US" sz="2000" dirty="0"/>
              <a:t> di un </a:t>
            </a:r>
            <a:r>
              <a:rPr lang="en-US" sz="2000" dirty="0" err="1"/>
              <a:t>disagio</a:t>
            </a:r>
            <a:r>
              <a:rPr lang="en-US" sz="2000" dirty="0"/>
              <a:t> </a:t>
            </a:r>
            <a:r>
              <a:rPr lang="en-US" sz="2000" dirty="0" err="1"/>
              <a:t>nei</a:t>
            </a:r>
            <a:r>
              <a:rPr lang="en-US" sz="2000" dirty="0"/>
              <a:t> </a:t>
            </a:r>
            <a:r>
              <a:rPr lang="en-US" sz="2000" dirty="0" err="1"/>
              <a:t>confronti</a:t>
            </a:r>
            <a:r>
              <a:rPr lang="en-US" sz="2000" dirty="0"/>
              <a:t> di </a:t>
            </a:r>
            <a:r>
              <a:rPr lang="en-US" sz="2000" dirty="0" err="1"/>
              <a:t>potere</a:t>
            </a:r>
            <a:r>
              <a:rPr lang="en-US" sz="2000" dirty="0"/>
              <a:t> </a:t>
            </a:r>
            <a:r>
              <a:rPr lang="en-US" sz="2000" dirty="0" err="1"/>
              <a:t>esercitato</a:t>
            </a:r>
            <a:r>
              <a:rPr lang="en-US" sz="2000" dirty="0"/>
              <a:t> da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istituzione</a:t>
            </a:r>
            <a:r>
              <a:rPr lang="en-US" sz="2000" dirty="0"/>
              <a:t> o </a:t>
            </a:r>
            <a:r>
              <a:rPr lang="en-US" sz="2000" dirty="0" err="1"/>
              <a:t>pubblica</a:t>
            </a:r>
            <a:r>
              <a:rPr lang="en-US" sz="2000" dirty="0"/>
              <a:t> o </a:t>
            </a:r>
            <a:r>
              <a:rPr lang="en-US" sz="2000" dirty="0" err="1"/>
              <a:t>privata</a:t>
            </a:r>
            <a:endParaRPr lang="en-US" sz="2000" dirty="0"/>
          </a:p>
          <a:p>
            <a:pPr marL="285750" lvl="0" indent="-285750">
              <a:buFont typeface="Arial"/>
              <a:buChar char="•"/>
            </a:pPr>
            <a:r>
              <a:rPr lang="en-US" sz="2000" dirty="0" err="1"/>
              <a:t>Presenza</a:t>
            </a:r>
            <a:r>
              <a:rPr lang="en-US" sz="2000" dirty="0"/>
              <a:t> o </a:t>
            </a:r>
            <a:r>
              <a:rPr lang="en-US" sz="2000" dirty="0" err="1"/>
              <a:t>formarsi</a:t>
            </a:r>
            <a:r>
              <a:rPr lang="en-US" sz="2000" dirty="0"/>
              <a:t> di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comunità</a:t>
            </a:r>
            <a:r>
              <a:rPr lang="en-US" sz="2000" dirty="0"/>
              <a:t> </a:t>
            </a:r>
            <a:r>
              <a:rPr lang="en-US" sz="2000" dirty="0" err="1"/>
              <a:t>attorno</a:t>
            </a:r>
            <a:r>
              <a:rPr lang="en-US" sz="2000" dirty="0"/>
              <a:t> a </a:t>
            </a:r>
            <a:r>
              <a:rPr lang="en-US" sz="2000" dirty="0" err="1"/>
              <a:t>valori</a:t>
            </a:r>
            <a:r>
              <a:rPr lang="en-US" sz="2000" dirty="0"/>
              <a:t> e </a:t>
            </a:r>
            <a:r>
              <a:rPr lang="en-US" sz="2000" dirty="0" err="1"/>
              <a:t>istanze</a:t>
            </a:r>
            <a:r>
              <a:rPr lang="en-US" sz="2000" dirty="0"/>
              <a:t> </a:t>
            </a:r>
            <a:r>
              <a:rPr lang="en-US" sz="2000" dirty="0" err="1"/>
              <a:t>politiche</a:t>
            </a:r>
            <a:r>
              <a:rPr lang="en-US" sz="2000" dirty="0"/>
              <a:t> </a:t>
            </a:r>
            <a:r>
              <a:rPr lang="en-US" sz="2000" dirty="0" err="1"/>
              <a:t>condivise</a:t>
            </a:r>
            <a:r>
              <a:rPr lang="en-US" sz="2000" dirty="0"/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comunità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centrale</a:t>
            </a:r>
            <a:r>
              <a:rPr lang="en-US" sz="2000" dirty="0"/>
              <a:t> per la </a:t>
            </a:r>
            <a:r>
              <a:rPr lang="en-US" sz="2000" dirty="0" err="1"/>
              <a:t>mobilitazione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risorse</a:t>
            </a:r>
            <a:r>
              <a:rPr lang="en-US" sz="2000" dirty="0"/>
              <a:t> non solo </a:t>
            </a:r>
            <a:r>
              <a:rPr lang="en-US" sz="2000" dirty="0" err="1"/>
              <a:t>economiche</a:t>
            </a:r>
            <a:r>
              <a:rPr lang="en-US" sz="2000" dirty="0"/>
              <a:t> ma </a:t>
            </a:r>
            <a:r>
              <a:rPr lang="en-US" sz="2000" dirty="0" err="1"/>
              <a:t>sociali</a:t>
            </a:r>
            <a:r>
              <a:rPr lang="en-US" sz="2000" dirty="0"/>
              <a:t> e </a:t>
            </a:r>
            <a:r>
              <a:rPr lang="en-US" sz="2000" dirty="0" err="1"/>
              <a:t>culturali</a:t>
            </a:r>
            <a:r>
              <a:rPr lang="en-US" sz="2000" dirty="0"/>
              <a:t> per la </a:t>
            </a:r>
            <a:r>
              <a:rPr lang="en-US" sz="2000" dirty="0" err="1"/>
              <a:t>costruzione</a:t>
            </a:r>
            <a:r>
              <a:rPr lang="en-US" sz="2000" dirty="0"/>
              <a:t> e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mantenimento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reti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sorreggono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movimento</a:t>
            </a:r>
            <a:r>
              <a:rPr lang="en-US" sz="2000" dirty="0"/>
              <a:t>, le sue </a:t>
            </a:r>
            <a:r>
              <a:rPr lang="en-US" sz="2000" dirty="0" err="1"/>
              <a:t>lotte</a:t>
            </a:r>
            <a:r>
              <a:rPr lang="en-US" sz="2000" dirty="0"/>
              <a:t> le sue </a:t>
            </a:r>
            <a:r>
              <a:rPr lang="en-US" sz="2000" dirty="0" err="1"/>
              <a:t>dinamiche</a:t>
            </a:r>
            <a:r>
              <a:rPr lang="en-US" sz="2000" dirty="0"/>
              <a:t> </a:t>
            </a:r>
            <a:r>
              <a:rPr lang="en-US" sz="2000" dirty="0" err="1"/>
              <a:t>politiche</a:t>
            </a:r>
            <a:r>
              <a:rPr lang="en-US" sz="2000" dirty="0"/>
              <a:t> interne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 err="1"/>
              <a:t>Capacità</a:t>
            </a:r>
            <a:r>
              <a:rPr lang="en-US" sz="2000" dirty="0"/>
              <a:t> di </a:t>
            </a:r>
            <a:r>
              <a:rPr lang="en-US" sz="2000" dirty="0" err="1"/>
              <a:t>conivolgimento</a:t>
            </a:r>
            <a:r>
              <a:rPr lang="en-US" sz="2000" dirty="0"/>
              <a:t> di </a:t>
            </a:r>
            <a:r>
              <a:rPr lang="en-US" sz="2000" dirty="0" err="1"/>
              <a:t>altri</a:t>
            </a:r>
            <a:r>
              <a:rPr lang="en-US" sz="2000" dirty="0"/>
              <a:t> </a:t>
            </a:r>
            <a:r>
              <a:rPr lang="en-US" sz="2000" dirty="0" err="1"/>
              <a:t>settori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società</a:t>
            </a:r>
            <a:r>
              <a:rPr lang="en-US" sz="2000" dirty="0"/>
              <a:t> </a:t>
            </a:r>
          </a:p>
          <a:p>
            <a:pPr marL="285750" lvl="0" indent="-285750">
              <a:buFont typeface="Arial"/>
              <a:buChar char="•"/>
            </a:pPr>
            <a:endParaRPr lang="en-US" sz="2000" dirty="0"/>
          </a:p>
          <a:p>
            <a:pPr marL="285750" lvl="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56963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Contesti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184321" y="1630403"/>
            <a:ext cx="6452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/>
              <a:t>I movimenti sociali sono strettamente vincolati ai loro contesti socio-culturali e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Politici: spesso sono formalmente legati a determinate istituzioni politiche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Ci sono situazioni socio-culturali e politiche che si devono creare affinché si verifichino le condizioni per lo sviluppo e la diffusione dei movimenti sociali: aperture a nuove forme di politica, nuovi attori sulla scena politica, nuovi assetti socio-politici ecc. 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I movimenti sociali si possono supportare tra loro e possono </a:t>
            </a:r>
            <a:r>
              <a:rPr lang="it-IT" sz="2000" i="1" dirty="0"/>
              <a:t>nascere e/o prosperare</a:t>
            </a:r>
            <a:r>
              <a:rPr lang="it-IT" sz="2000" dirty="0"/>
              <a:t> strumentalmente l’uno sulle spalle dell’altro: movimento ambientalista e movimenti indigeni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OtroMundoEsPosib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2" y="0"/>
            <a:ext cx="5614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1537" y="10890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Impatti obiettivi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373510" y="996168"/>
            <a:ext cx="41307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Possono avere impatti e obiettivi molto diversificati e a livelli molto diversificati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Creare spazi di autonomia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Proporre epistemologie altre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Locali </a:t>
            </a:r>
            <a:r>
              <a:rPr lang="mr-IN" dirty="0"/>
              <a:t>–</a:t>
            </a:r>
            <a:r>
              <a:rPr lang="it-IT" dirty="0"/>
              <a:t> nazionali </a:t>
            </a:r>
            <a:r>
              <a:rPr lang="mr-IN" dirty="0"/>
              <a:t>–</a:t>
            </a:r>
            <a:r>
              <a:rPr lang="it-IT" dirty="0"/>
              <a:t> internazionali:</a:t>
            </a:r>
          </a:p>
          <a:p>
            <a:pPr marL="742950" lvl="1" indent="-285750">
              <a:buFont typeface="Arial"/>
              <a:buChar char="•"/>
            </a:pPr>
            <a:r>
              <a:rPr lang="it-IT" sz="1600" dirty="0"/>
              <a:t>movimenti per progetti per infrastrutture locali</a:t>
            </a:r>
          </a:p>
          <a:p>
            <a:pPr marL="742950" lvl="1" indent="-285750">
              <a:buFont typeface="Arial"/>
              <a:buChar char="•"/>
            </a:pPr>
            <a:r>
              <a:rPr lang="it-IT" sz="1600" dirty="0"/>
              <a:t>primavere arabe</a:t>
            </a:r>
          </a:p>
          <a:p>
            <a:pPr marL="742950" lvl="1" indent="-285750">
              <a:buFont typeface="Arial"/>
              <a:buChar char="•"/>
            </a:pPr>
            <a:r>
              <a:rPr lang="it-IT" sz="1600" dirty="0"/>
              <a:t>movimento per l’ambiente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Impatto sui singoli componenti del movimento: biografico, identitario, politico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Impatto sul gruppo a livello politico e di rete</a:t>
            </a:r>
            <a:r>
              <a:rPr lang="mr-IN" dirty="0"/>
              <a:t>…</a:t>
            </a: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/>
              <a:t>“Obiettivo ultimo è creare spazi di autonomia e nuove soggettività” (Melucci 1982)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womens-liberation-196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18" y="1131603"/>
            <a:ext cx="7414381" cy="4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Approcci teorici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142559" y="738605"/>
            <a:ext cx="830727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err="1"/>
              <a:t>Teorie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mobilitazione</a:t>
            </a:r>
            <a:r>
              <a:rPr lang="en-US" sz="2000" b="1" dirty="0"/>
              <a:t> di </a:t>
            </a:r>
            <a:r>
              <a:rPr lang="en-US" sz="2000" b="1" dirty="0" err="1"/>
              <a:t>risorse</a:t>
            </a:r>
            <a:r>
              <a:rPr lang="en-US" sz="2000" dirty="0"/>
              <a:t>, associate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lavori</a:t>
            </a:r>
            <a:r>
              <a:rPr lang="en-US" sz="2000" dirty="0"/>
              <a:t> di </a:t>
            </a:r>
            <a:r>
              <a:rPr lang="en-US" sz="2000" dirty="0" err="1"/>
              <a:t>McAdam</a:t>
            </a:r>
            <a:r>
              <a:rPr lang="en-US" sz="2000" dirty="0"/>
              <a:t>, </a:t>
            </a:r>
            <a:r>
              <a:rPr lang="en-US" sz="2000" dirty="0" err="1"/>
              <a:t>Zald</a:t>
            </a:r>
            <a:r>
              <a:rPr lang="en-US" sz="2000" dirty="0"/>
              <a:t> e McCarthy, Tilly e </a:t>
            </a:r>
            <a:r>
              <a:rPr lang="en-US" sz="2000" dirty="0" err="1"/>
              <a:t>Tarrow</a:t>
            </a:r>
            <a:r>
              <a:rPr lang="en-US" sz="2000" dirty="0"/>
              <a:t>. </a:t>
            </a:r>
            <a:r>
              <a:rPr lang="en-US" sz="2000" dirty="0" err="1"/>
              <a:t>Particolare</a:t>
            </a:r>
            <a:r>
              <a:rPr lang="en-US" sz="2000" dirty="0"/>
              <a:t> </a:t>
            </a:r>
            <a:r>
              <a:rPr lang="en-US" sz="2000" dirty="0" err="1"/>
              <a:t>enfasi</a:t>
            </a:r>
            <a:r>
              <a:rPr lang="en-US" sz="2000" dirty="0"/>
              <a:t> </a:t>
            </a:r>
            <a:r>
              <a:rPr lang="en-US" sz="2000" dirty="0" err="1"/>
              <a:t>sulle</a:t>
            </a:r>
            <a:r>
              <a:rPr lang="en-US" sz="2000" dirty="0"/>
              <a:t> </a:t>
            </a:r>
            <a:r>
              <a:rPr lang="en-US" sz="2000" dirty="0" err="1"/>
              <a:t>capacità</a:t>
            </a:r>
            <a:r>
              <a:rPr lang="en-US" sz="2000" dirty="0"/>
              <a:t> e le </a:t>
            </a:r>
            <a:r>
              <a:rPr lang="en-US" sz="2000" dirty="0" err="1"/>
              <a:t>condizioni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rendono</a:t>
            </a:r>
            <a:r>
              <a:rPr lang="en-US" sz="2000" dirty="0"/>
              <a:t> </a:t>
            </a:r>
            <a:r>
              <a:rPr lang="en-US" sz="2000" dirty="0" err="1"/>
              <a:t>possibile</a:t>
            </a:r>
            <a:r>
              <a:rPr lang="en-US" sz="2000" dirty="0"/>
              <a:t> la </a:t>
            </a:r>
            <a:r>
              <a:rPr lang="en-US" sz="2000" dirty="0" err="1"/>
              <a:t>mobilitazione</a:t>
            </a:r>
            <a:r>
              <a:rPr lang="en-US" sz="2000" dirty="0"/>
              <a:t> di </a:t>
            </a:r>
            <a:r>
              <a:rPr lang="en-US" sz="2000" dirty="0" err="1"/>
              <a:t>risorse</a:t>
            </a:r>
            <a:r>
              <a:rPr lang="en-US" sz="2000" dirty="0"/>
              <a:t> </a:t>
            </a:r>
            <a:r>
              <a:rPr lang="en-US" sz="2000" dirty="0" err="1"/>
              <a:t>economiche</a:t>
            </a:r>
            <a:r>
              <a:rPr lang="en-US" sz="2000" dirty="0"/>
              <a:t> e </a:t>
            </a:r>
            <a:r>
              <a:rPr lang="en-US" sz="2000" dirty="0" err="1"/>
              <a:t>simboliche</a:t>
            </a:r>
            <a:r>
              <a:rPr lang="en-US" sz="2000" dirty="0"/>
              <a:t>. La </a:t>
            </a:r>
            <a:r>
              <a:rPr lang="en-US" sz="2000" dirty="0" err="1"/>
              <a:t>quantità</a:t>
            </a:r>
            <a:r>
              <a:rPr lang="en-US" sz="2000" dirty="0"/>
              <a:t> di </a:t>
            </a:r>
            <a:r>
              <a:rPr lang="en-US" sz="2000" dirty="0" err="1"/>
              <a:t>malcontento</a:t>
            </a:r>
            <a:r>
              <a:rPr lang="en-US" sz="2000" dirty="0"/>
              <a:t> in </a:t>
            </a:r>
            <a:r>
              <a:rPr lang="en-US" sz="2000" dirty="0" err="1"/>
              <a:t>una</a:t>
            </a:r>
            <a:r>
              <a:rPr lang="en-US" sz="2000" dirty="0"/>
              <a:t> data </a:t>
            </a:r>
            <a:r>
              <a:rPr lang="en-US" sz="2000" dirty="0" err="1"/>
              <a:t>società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costante</a:t>
            </a:r>
            <a:r>
              <a:rPr lang="en-US" sz="2000" dirty="0"/>
              <a:t>, </a:t>
            </a:r>
            <a:r>
              <a:rPr lang="en-US" sz="2000" dirty="0" err="1"/>
              <a:t>ciò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deve</a:t>
            </a:r>
            <a:r>
              <a:rPr lang="en-US" sz="2000" dirty="0"/>
              <a:t>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spiegato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quando</a:t>
            </a:r>
            <a:r>
              <a:rPr lang="en-US" sz="2000" dirty="0"/>
              <a:t> e come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malcontento</a:t>
            </a:r>
            <a:r>
              <a:rPr lang="en-US" sz="2000" dirty="0"/>
              <a:t> </a:t>
            </a:r>
            <a:r>
              <a:rPr lang="en-US" sz="2000" dirty="0" err="1"/>
              <a:t>sfocia</a:t>
            </a:r>
            <a:r>
              <a:rPr lang="en-US" sz="2000" dirty="0"/>
              <a:t> in </a:t>
            </a:r>
            <a:r>
              <a:rPr lang="en-US" sz="2000" dirty="0" err="1"/>
              <a:t>un'azione</a:t>
            </a:r>
            <a:r>
              <a:rPr lang="en-US" sz="2000" dirty="0"/>
              <a:t> </a:t>
            </a:r>
            <a:r>
              <a:rPr lang="en-US" sz="2000" dirty="0" err="1"/>
              <a:t>collettiva</a:t>
            </a:r>
            <a:r>
              <a:rPr lang="en-US" sz="2000" dirty="0"/>
              <a:t>, come </a:t>
            </a:r>
            <a:r>
              <a:rPr lang="en-US" sz="2000" dirty="0" err="1"/>
              <a:t>viene</a:t>
            </a:r>
            <a:r>
              <a:rPr lang="en-US" sz="2000" dirty="0"/>
              <a:t> </a:t>
            </a:r>
            <a:r>
              <a:rPr lang="en-US" sz="2000" dirty="0" err="1"/>
              <a:t>inquadrato</a:t>
            </a:r>
            <a:r>
              <a:rPr lang="en-US" sz="2000" dirty="0"/>
              <a:t> e </a:t>
            </a:r>
            <a:r>
              <a:rPr lang="en-US" sz="2000" dirty="0" err="1"/>
              <a:t>quali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suoi</a:t>
            </a:r>
            <a:r>
              <a:rPr lang="en-US" sz="2000" dirty="0"/>
              <a:t> </a:t>
            </a:r>
            <a:r>
              <a:rPr lang="en-US" sz="2000" dirty="0" err="1"/>
              <a:t>effetti</a:t>
            </a:r>
            <a:r>
              <a:rPr lang="en-US" sz="2000" dirty="0"/>
              <a:t>. </a:t>
            </a:r>
            <a:r>
              <a:rPr lang="en-US" sz="2000" dirty="0" err="1"/>
              <a:t>Dinamiche</a:t>
            </a:r>
            <a:r>
              <a:rPr lang="en-US" sz="2000" dirty="0"/>
              <a:t> interne di </a:t>
            </a:r>
            <a:r>
              <a:rPr lang="en-US" sz="2000" dirty="0" err="1"/>
              <a:t>nascita</a:t>
            </a:r>
            <a:r>
              <a:rPr lang="en-US" sz="2000" dirty="0"/>
              <a:t> e </a:t>
            </a:r>
            <a:r>
              <a:rPr lang="en-US" sz="2000" dirty="0" err="1"/>
              <a:t>mantenimento</a:t>
            </a:r>
            <a:r>
              <a:rPr lang="en-US" sz="2000" dirty="0"/>
              <a:t>. La </a:t>
            </a:r>
            <a:r>
              <a:rPr lang="en-US" sz="2000" dirty="0" err="1"/>
              <a:t>mobilitazione</a:t>
            </a:r>
            <a:r>
              <a:rPr lang="en-US" sz="2000" dirty="0"/>
              <a:t> </a:t>
            </a:r>
            <a:r>
              <a:rPr lang="en-US" sz="2000" dirty="0" err="1"/>
              <a:t>deriva</a:t>
            </a:r>
            <a:r>
              <a:rPr lang="en-US" sz="2000" dirty="0"/>
              <a:t> </a:t>
            </a:r>
            <a:r>
              <a:rPr lang="en-US" sz="2000" dirty="0" err="1"/>
              <a:t>dalla</a:t>
            </a:r>
            <a:r>
              <a:rPr lang="en-US" sz="2000" dirty="0"/>
              <a:t> </a:t>
            </a:r>
            <a:r>
              <a:rPr lang="en-US" sz="2000" dirty="0" err="1"/>
              <a:t>capacità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movimenti</a:t>
            </a:r>
            <a:r>
              <a:rPr lang="en-US" sz="2000" dirty="0"/>
              <a:t> di </a:t>
            </a:r>
            <a:r>
              <a:rPr lang="en-US" sz="2000" dirty="0" err="1"/>
              <a:t>organizzare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discontento</a:t>
            </a:r>
            <a:r>
              <a:rPr lang="en-US" sz="2000" dirty="0"/>
              <a:t>, </a:t>
            </a:r>
            <a:r>
              <a:rPr lang="en-US" sz="2000" dirty="0" err="1"/>
              <a:t>ridurre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costi</a:t>
            </a:r>
            <a:r>
              <a:rPr lang="en-US" sz="2000" dirty="0"/>
              <a:t> </a:t>
            </a:r>
            <a:r>
              <a:rPr lang="en-US" sz="2000" dirty="0" err="1"/>
              <a:t>dell’azione</a:t>
            </a:r>
            <a:r>
              <a:rPr lang="en-US" sz="2000" dirty="0"/>
              <a:t>, </a:t>
            </a:r>
            <a:r>
              <a:rPr lang="en-US" sz="2000" dirty="0" err="1"/>
              <a:t>sfruttare</a:t>
            </a:r>
            <a:r>
              <a:rPr lang="en-US" sz="2000" dirty="0"/>
              <a:t> le </a:t>
            </a:r>
            <a:r>
              <a:rPr lang="en-US" sz="2000" dirty="0" err="1"/>
              <a:t>reti</a:t>
            </a:r>
            <a:r>
              <a:rPr lang="en-US" sz="2000" dirty="0"/>
              <a:t> del </a:t>
            </a:r>
            <a:r>
              <a:rPr lang="en-US" sz="2000" dirty="0" err="1"/>
              <a:t>consenso</a:t>
            </a:r>
            <a:r>
              <a:rPr lang="en-US" sz="2000" dirty="0"/>
              <a:t> e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solidarietà</a:t>
            </a:r>
            <a:r>
              <a:rPr lang="en-US" sz="2000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 err="1"/>
              <a:t>Nuovi</a:t>
            </a:r>
            <a:r>
              <a:rPr lang="en-US" sz="2000" b="1" dirty="0"/>
              <a:t> </a:t>
            </a:r>
            <a:r>
              <a:rPr lang="en-US" sz="2000" b="1" dirty="0" err="1"/>
              <a:t>movimenti</a:t>
            </a:r>
            <a:r>
              <a:rPr lang="en-US" sz="2000" b="1" dirty="0"/>
              <a:t> </a:t>
            </a:r>
            <a:r>
              <a:rPr lang="en-US" sz="2000" b="1" dirty="0" err="1"/>
              <a:t>sociali</a:t>
            </a:r>
            <a:r>
              <a:rPr lang="en-US" sz="2000" dirty="0"/>
              <a:t>: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progetto</a:t>
            </a:r>
            <a:r>
              <a:rPr lang="en-US" sz="2000" dirty="0"/>
              <a:t> </a:t>
            </a:r>
            <a:r>
              <a:rPr lang="en-US" sz="2000" dirty="0" err="1"/>
              <a:t>culturale</a:t>
            </a:r>
            <a:r>
              <a:rPr lang="en-US" sz="2000" dirty="0"/>
              <a:t> e la </a:t>
            </a:r>
            <a:r>
              <a:rPr lang="en-US" sz="2000" dirty="0" err="1"/>
              <a:t>storicità</a:t>
            </a:r>
            <a:r>
              <a:rPr lang="en-US" sz="2000" dirty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i="1" dirty="0"/>
              <a:t>Alain Touraine</a:t>
            </a:r>
            <a:r>
              <a:rPr lang="en-US" sz="2000" dirty="0"/>
              <a:t>:</a:t>
            </a:r>
            <a:r>
              <a:rPr lang="en-US" sz="2000" i="1" dirty="0"/>
              <a:t>  </a:t>
            </a:r>
            <a:r>
              <a:rPr lang="en-US" sz="2000" dirty="0" err="1"/>
              <a:t>l'obiettivo</a:t>
            </a:r>
            <a:r>
              <a:rPr lang="en-US" sz="2000" dirty="0"/>
              <a:t> di </a:t>
            </a:r>
            <a:r>
              <a:rPr lang="en-US" sz="2000" dirty="0" err="1"/>
              <a:t>questa</a:t>
            </a:r>
            <a:r>
              <a:rPr lang="en-US" sz="2000" dirty="0"/>
              <a:t> </a:t>
            </a:r>
            <a:r>
              <a:rPr lang="en-US" sz="2000" dirty="0" err="1"/>
              <a:t>azione</a:t>
            </a:r>
            <a:r>
              <a:rPr lang="en-US" sz="2000" dirty="0"/>
              <a:t>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controllo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i="1" dirty="0" err="1"/>
              <a:t>storicità</a:t>
            </a:r>
            <a:r>
              <a:rPr lang="en-US" sz="2000" dirty="0"/>
              <a:t>, </a:t>
            </a:r>
            <a:r>
              <a:rPr lang="en-US" sz="2000" dirty="0" err="1"/>
              <a:t>cioè</a:t>
            </a:r>
            <a:r>
              <a:rPr lang="en-US" sz="2000" dirty="0"/>
              <a:t> "</a:t>
            </a:r>
            <a:r>
              <a:rPr lang="en-US" sz="2000" dirty="0" err="1"/>
              <a:t>l'insieme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modelli</a:t>
            </a:r>
            <a:r>
              <a:rPr lang="en-US" sz="2000" dirty="0"/>
              <a:t> </a:t>
            </a:r>
            <a:r>
              <a:rPr lang="en-US" sz="2000" dirty="0" err="1"/>
              <a:t>culturali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regolano</a:t>
            </a:r>
            <a:r>
              <a:rPr lang="en-US" sz="2000" dirty="0"/>
              <a:t> le </a:t>
            </a:r>
            <a:r>
              <a:rPr lang="en-US" sz="2000" dirty="0" err="1"/>
              <a:t>pratiche</a:t>
            </a:r>
            <a:r>
              <a:rPr lang="en-US" sz="2000" dirty="0"/>
              <a:t> </a:t>
            </a:r>
            <a:r>
              <a:rPr lang="en-US" sz="2000" dirty="0" err="1"/>
              <a:t>sociali</a:t>
            </a:r>
            <a:r>
              <a:rPr lang="en-US" sz="2000" dirty="0"/>
              <a:t>”.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i="1" dirty="0"/>
              <a:t>Alberto </a:t>
            </a:r>
            <a:r>
              <a:rPr lang="en-US" sz="2000" i="1" dirty="0" err="1"/>
              <a:t>Melucci</a:t>
            </a:r>
            <a:r>
              <a:rPr lang="en-US" sz="2000" dirty="0"/>
              <a:t>:  </a:t>
            </a:r>
            <a:r>
              <a:rPr lang="en-US" sz="2000" dirty="0" err="1"/>
              <a:t>Ora</a:t>
            </a:r>
            <a:r>
              <a:rPr lang="en-US" sz="2000" dirty="0"/>
              <a:t> </a:t>
            </a: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attori</a:t>
            </a:r>
            <a:r>
              <a:rPr lang="en-US" sz="2000" dirty="0"/>
              <a:t> </a:t>
            </a:r>
            <a:r>
              <a:rPr lang="en-US" sz="2000" dirty="0" err="1"/>
              <a:t>collettivi</a:t>
            </a:r>
            <a:r>
              <a:rPr lang="en-US" sz="2000" dirty="0"/>
              <a:t> </a:t>
            </a:r>
            <a:r>
              <a:rPr lang="en-US" sz="2000" dirty="0" err="1"/>
              <a:t>focalizzano</a:t>
            </a:r>
            <a:r>
              <a:rPr lang="en-US" sz="2000" dirty="0"/>
              <a:t> la </a:t>
            </a:r>
            <a:r>
              <a:rPr lang="en-US" sz="2000" dirty="0" err="1"/>
              <a:t>loro</a:t>
            </a:r>
            <a:r>
              <a:rPr lang="en-US" sz="2000" dirty="0"/>
              <a:t> </a:t>
            </a:r>
            <a:r>
              <a:rPr lang="en-US" sz="2000" dirty="0" err="1"/>
              <a:t>mobilitazione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risorse</a:t>
            </a:r>
            <a:r>
              <a:rPr lang="en-US" sz="2000" dirty="0"/>
              <a:t> </a:t>
            </a:r>
            <a:r>
              <a:rPr lang="en-US" sz="2000" dirty="0" err="1"/>
              <a:t>simboliche</a:t>
            </a:r>
            <a:r>
              <a:rPr lang="en-US" sz="2000" dirty="0"/>
              <a:t> o </a:t>
            </a:r>
            <a:r>
              <a:rPr lang="en-US" sz="2000" dirty="0" err="1"/>
              <a:t>culturali</a:t>
            </a:r>
            <a:r>
              <a:rPr lang="en-US" sz="2000" dirty="0"/>
              <a:t> e </a:t>
            </a:r>
            <a:r>
              <a:rPr lang="en-US" sz="2000" dirty="0" err="1"/>
              <a:t>sulla</a:t>
            </a:r>
            <a:r>
              <a:rPr lang="en-US" sz="2000" dirty="0"/>
              <a:t> </a:t>
            </a:r>
            <a:r>
              <a:rPr lang="en-US" sz="2000" dirty="0" err="1"/>
              <a:t>loro</a:t>
            </a:r>
            <a:r>
              <a:rPr lang="en-US" sz="2000" dirty="0"/>
              <a:t> </a:t>
            </a:r>
            <a:r>
              <a:rPr lang="en-US" sz="2000" dirty="0" err="1"/>
              <a:t>richiesta</a:t>
            </a:r>
            <a:r>
              <a:rPr lang="en-US" sz="2000" dirty="0"/>
              <a:t> di ‘</a:t>
            </a:r>
            <a:r>
              <a:rPr lang="en-US" sz="2000" dirty="0" err="1"/>
              <a:t>differenza</a:t>
            </a:r>
            <a:r>
              <a:rPr lang="en-US" sz="2000" dirty="0"/>
              <a:t>’ </a:t>
            </a:r>
            <a:r>
              <a:rPr lang="en-US" sz="2000" dirty="0" err="1"/>
              <a:t>culturale</a:t>
            </a:r>
            <a:r>
              <a:rPr lang="en-US" sz="2000" dirty="0"/>
              <a:t>,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ruolo</a:t>
            </a:r>
            <a:r>
              <a:rPr lang="en-US" sz="2000" dirty="0"/>
              <a:t> </a:t>
            </a:r>
            <a:r>
              <a:rPr lang="en-US" sz="2000" dirty="0" err="1"/>
              <a:t>dell’innovazione</a:t>
            </a:r>
            <a:r>
              <a:rPr lang="en-US" sz="2000" dirty="0"/>
              <a:t> </a:t>
            </a:r>
            <a:r>
              <a:rPr lang="en-US" sz="2000" dirty="0" err="1"/>
              <a:t>culturale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movimenti</a:t>
            </a:r>
            <a:r>
              <a:rPr lang="en-US" sz="2000" dirty="0"/>
              <a:t> </a:t>
            </a:r>
            <a:r>
              <a:rPr lang="en-US" sz="2000" dirty="0" err="1"/>
              <a:t>sociali</a:t>
            </a:r>
            <a:r>
              <a:rPr lang="en-US" sz="2000" dirty="0"/>
              <a:t>. Le “</a:t>
            </a:r>
            <a:r>
              <a:rPr lang="en-US" sz="2000" dirty="0" err="1"/>
              <a:t>reti</a:t>
            </a:r>
            <a:r>
              <a:rPr lang="en-US" sz="2000" dirty="0"/>
              <a:t> </a:t>
            </a:r>
            <a:r>
              <a:rPr lang="en-US" sz="2000" dirty="0" err="1"/>
              <a:t>sommerse</a:t>
            </a:r>
            <a:r>
              <a:rPr lang="en-US" sz="2000" dirty="0"/>
              <a:t>”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it-IT" sz="20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4" name="Picture 3" descr="polonia_legge-aborto-8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2645" r="16125" b="7794"/>
          <a:stretch/>
        </p:blipFill>
        <p:spPr>
          <a:xfrm>
            <a:off x="8453322" y="1347627"/>
            <a:ext cx="3738678" cy="47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theory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Porta &amp; Diani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58756" y="1998132"/>
            <a:ext cx="4723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Critico rispetto ai precedenti perché escludono passaggi importanti: i precedenti approcci rifiutano di dare profondità all’apporto politico, tralasciano di analizzare la relazione tra lo stato e i movimenti sociali, tra il concetto e la formazione di democrazia e i movimenti sociali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Il ruolo cruciale dei movimenti nel apportare cambiamenti nella sfera pubblica, politica, di implementare nuove politiche 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Il ruolo cruciale dello stato nel plasmare forme di azione collettiva (democrazia e autoritarismo)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AEF88E9-0996-D643-BBCC-D698ED216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068"/>
            <a:ext cx="7021689" cy="44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6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13470</TotalTime>
  <Words>1294</Words>
  <Application>Microsoft Macintosh PowerPoint</Application>
  <PresentationFormat>Widescreen</PresentationFormat>
  <Paragraphs>134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Tahoma</vt:lpstr>
      <vt:lpstr>Template LA</vt:lpstr>
      <vt:lpstr>Movimenti Sociali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222</cp:revision>
  <dcterms:created xsi:type="dcterms:W3CDTF">2019-05-28T15:53:33Z</dcterms:created>
  <dcterms:modified xsi:type="dcterms:W3CDTF">2023-03-07T13:05:09Z</dcterms:modified>
</cp:coreProperties>
</file>