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68" r:id="rId5"/>
    <p:sldId id="265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4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D1E6E-FBAA-4D6D-BFFE-2ACFA3B7C59A}" type="datetimeFigureOut">
              <a:rPr lang="it-IT" smtClean="0"/>
              <a:t>22/03/21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388AD-DF24-4ADF-B292-14E628FC3F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3026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D1E6E-FBAA-4D6D-BFFE-2ACFA3B7C59A}" type="datetimeFigureOut">
              <a:rPr lang="it-IT" smtClean="0"/>
              <a:t>22/03/21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388AD-DF24-4ADF-B292-14E628FC3F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4626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D1E6E-FBAA-4D6D-BFFE-2ACFA3B7C59A}" type="datetimeFigureOut">
              <a:rPr lang="it-IT" smtClean="0"/>
              <a:t>22/03/21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388AD-DF24-4ADF-B292-14E628FC3F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640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D1E6E-FBAA-4D6D-BFFE-2ACFA3B7C59A}" type="datetimeFigureOut">
              <a:rPr lang="it-IT" smtClean="0"/>
              <a:t>22/03/21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388AD-DF24-4ADF-B292-14E628FC3F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274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D1E6E-FBAA-4D6D-BFFE-2ACFA3B7C59A}" type="datetimeFigureOut">
              <a:rPr lang="it-IT" smtClean="0"/>
              <a:t>22/03/21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388AD-DF24-4ADF-B292-14E628FC3F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72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D1E6E-FBAA-4D6D-BFFE-2ACFA3B7C59A}" type="datetimeFigureOut">
              <a:rPr lang="it-IT" smtClean="0"/>
              <a:t>22/03/21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388AD-DF24-4ADF-B292-14E628FC3F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307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D1E6E-FBAA-4D6D-BFFE-2ACFA3B7C59A}" type="datetimeFigureOut">
              <a:rPr lang="it-IT" smtClean="0"/>
              <a:t>22/03/21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388AD-DF24-4ADF-B292-14E628FC3F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162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D1E6E-FBAA-4D6D-BFFE-2ACFA3B7C59A}" type="datetimeFigureOut">
              <a:rPr lang="it-IT" smtClean="0"/>
              <a:t>22/03/21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388AD-DF24-4ADF-B292-14E628FC3F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3672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D1E6E-FBAA-4D6D-BFFE-2ACFA3B7C59A}" type="datetimeFigureOut">
              <a:rPr lang="it-IT" smtClean="0"/>
              <a:t>22/03/21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388AD-DF24-4ADF-B292-14E628FC3F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8841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D1E6E-FBAA-4D6D-BFFE-2ACFA3B7C59A}" type="datetimeFigureOut">
              <a:rPr lang="it-IT" smtClean="0"/>
              <a:t>22/03/21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388AD-DF24-4ADF-B292-14E628FC3F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455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D1E6E-FBAA-4D6D-BFFE-2ACFA3B7C59A}" type="datetimeFigureOut">
              <a:rPr lang="it-IT" smtClean="0"/>
              <a:t>22/03/21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388AD-DF24-4ADF-B292-14E628FC3F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2404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D1E6E-FBAA-4D6D-BFFE-2ACFA3B7C59A}" type="datetimeFigureOut">
              <a:rPr lang="it-IT" smtClean="0"/>
              <a:t>22/03/21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388AD-DF24-4ADF-B292-14E628FC3F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0679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4365" y="2016505"/>
            <a:ext cx="11123270" cy="1965431"/>
          </a:xfrm>
          <a:prstGeom prst="rect">
            <a:avLst/>
          </a:prstGeom>
          <a:solidFill>
            <a:srgbClr val="D25D67"/>
          </a:solidFill>
          <a:ln>
            <a:solidFill>
              <a:srgbClr val="D25D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Storia dell’impresa e del lavoro</a:t>
            </a:r>
            <a:endParaRPr lang="it-IT" sz="4800" dirty="0">
              <a:solidFill>
                <a:schemeClr val="bg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9182" y="4536719"/>
            <a:ext cx="12182818" cy="871169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5B5A5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Stefano Musso</a:t>
            </a:r>
            <a:endParaRPr lang="it-IT" sz="2800" dirty="0">
              <a:solidFill>
                <a:srgbClr val="5B5A5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B4C35D45-9251-4921-B7D8-DD171060F540}"/>
              </a:ext>
            </a:extLst>
          </p:cNvPr>
          <p:cNvSpPr txBox="1">
            <a:spLocks/>
          </p:cNvSpPr>
          <p:nvPr/>
        </p:nvSpPr>
        <p:spPr>
          <a:xfrm>
            <a:off x="-9182" y="5986831"/>
            <a:ext cx="12182818" cy="87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000" i="1" dirty="0">
              <a:solidFill>
                <a:srgbClr val="5B5A5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2A0089A-9769-814E-A328-19604BBB2621}"/>
              </a:ext>
            </a:extLst>
          </p:cNvPr>
          <p:cNvSpPr txBox="1"/>
          <p:nvPr/>
        </p:nvSpPr>
        <p:spPr>
          <a:xfrm>
            <a:off x="1886672" y="544011"/>
            <a:ext cx="8194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/>
              <a:t>      Università degli Studi di Torino</a:t>
            </a:r>
          </a:p>
        </p:txBody>
      </p:sp>
    </p:spTree>
    <p:extLst>
      <p:ext uri="{BB962C8B-B14F-4D97-AF65-F5344CB8AC3E}">
        <p14:creationId xmlns:p14="http://schemas.microsoft.com/office/powerpoint/2010/main" val="738054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canto del cigno repubblichino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Prevale il fascismo movimento:</a:t>
            </a:r>
          </a:p>
          <a:p>
            <a:pPr marL="0" indent="0">
              <a:buNone/>
            </a:pPr>
            <a:r>
              <a:rPr lang="it-IT" sz="2400" dirty="0"/>
              <a:t>a.  Socializzazione delle imprese, 1944</a:t>
            </a:r>
          </a:p>
          <a:p>
            <a:pPr marL="0" indent="0">
              <a:buNone/>
            </a:pPr>
            <a:r>
              <a:rPr lang="it-IT" sz="2400" dirty="0"/>
              <a:t>b.  Corporazione integrale, 1944</a:t>
            </a:r>
          </a:p>
          <a:p>
            <a:r>
              <a:rPr lang="it-IT" dirty="0"/>
              <a:t>Si radicalizzano le scelte, ma ancora una volta senza risultati concreti: i tedeschi non intendono inimicarsi gli industriali</a:t>
            </a:r>
          </a:p>
          <a:p>
            <a:r>
              <a:rPr lang="it-IT" dirty="0"/>
              <a:t>Il decreto di socializzazione delle imprese come cavallo di battaglia </a:t>
            </a:r>
            <a:r>
              <a:rPr lang="it-IT"/>
              <a:t>di vari gruppi </a:t>
            </a:r>
            <a:r>
              <a:rPr lang="it-IT" dirty="0"/>
              <a:t>della destra neofascista nel 2° dopoguerra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3466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Il sistema contrattuale fascista e le sue eredità nel dopoguerra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Contratti nazionali di lavoro validi erga </a:t>
            </a:r>
            <a:r>
              <a:rPr lang="it-IT" dirty="0" err="1"/>
              <a:t>omnes</a:t>
            </a:r>
            <a:r>
              <a:rPr lang="it-IT" dirty="0"/>
              <a:t> è l’aspetto dell’ordinamento sindacale fascista giudicato positivo da tutte le forze sindacali antifasciste</a:t>
            </a:r>
          </a:p>
          <a:p>
            <a:r>
              <a:rPr lang="it-IT" dirty="0"/>
              <a:t>Centralismo contrattuale (e accordi di tregua salariale) deriva da egualitarismo da tempi di emergenza.  fino al 1960 voluto dalla CGIL. Confindustria </a:t>
            </a:r>
            <a:r>
              <a:rPr lang="it-IT"/>
              <a:t>ben lieta.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315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Tra forma e sostanza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Forte divaricazione tra tutela formale e tutela sostanziale: contano i rapporti di forza a sfavore dei lavoratori cui sono sottratti i diritti sindacali</a:t>
            </a:r>
          </a:p>
          <a:p>
            <a:r>
              <a:rPr lang="it-IT" dirty="0"/>
              <a:t> Nel secondo dopoguerra sul piano formale c’è tutela leggermente inferiore (cottimo, collocamento): il </a:t>
            </a:r>
            <a:r>
              <a:rPr lang="it-IT" dirty="0" err="1"/>
              <a:t>Mov</a:t>
            </a:r>
            <a:r>
              <a:rPr lang="it-IT" dirty="0"/>
              <a:t>. Op. presta minor attenzione perché i rapporti di forza sono ormai favorevoli. Ma qui sta una delle componenti della sconfitta sindacale alla metà degli anni cinquanta.</a:t>
            </a:r>
          </a:p>
        </p:txBody>
      </p:sp>
    </p:spTree>
    <p:extLst>
      <p:ext uri="{BB962C8B-B14F-4D97-AF65-F5344CB8AC3E}">
        <p14:creationId xmlns:p14="http://schemas.microsoft.com/office/powerpoint/2010/main" val="450788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Il Sindacato fascista nel regime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463186"/>
          </a:xfrm>
        </p:spPr>
        <p:txBody>
          <a:bodyPr/>
          <a:lstStyle/>
          <a:p>
            <a:r>
              <a:rPr lang="it-IT" dirty="0"/>
              <a:t>Ruolo del sindacato e contrattazione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3CA7AA2-ECA3-674E-99C7-C50347CBF7DB}"/>
              </a:ext>
            </a:extLst>
          </p:cNvPr>
          <p:cNvSpPr txBox="1"/>
          <p:nvPr/>
        </p:nvSpPr>
        <p:spPr>
          <a:xfrm>
            <a:off x="4587446" y="4569113"/>
            <a:ext cx="3017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Università degli studi di Torino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DC9B8F2-17A4-3548-BCB5-2B0D299AAE09}"/>
              </a:ext>
            </a:extLst>
          </p:cNvPr>
          <p:cNvSpPr txBox="1"/>
          <p:nvPr/>
        </p:nvSpPr>
        <p:spPr>
          <a:xfrm>
            <a:off x="5321147" y="5475383"/>
            <a:ext cx="1571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Stefano Musso</a:t>
            </a:r>
          </a:p>
        </p:txBody>
      </p:sp>
    </p:spTree>
    <p:extLst>
      <p:ext uri="{BB962C8B-B14F-4D97-AF65-F5344CB8AC3E}">
        <p14:creationId xmlns:p14="http://schemas.microsoft.com/office/powerpoint/2010/main" val="67829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Il regime e il sindacato fascista: </a:t>
            </a:r>
            <a:br>
              <a:rPr lang="it-IT" dirty="0"/>
            </a:br>
            <a:r>
              <a:rPr lang="it-IT" sz="3600" dirty="0"/>
              <a:t>conflitti politici e </a:t>
            </a:r>
            <a:r>
              <a:rPr lang="it-IT" sz="3600" dirty="0" err="1"/>
              <a:t>interburocratici</a:t>
            </a:r>
            <a:r>
              <a:rPr lang="it-IT" sz="3600" dirty="0"/>
              <a:t>. 1923-1927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u="sng" dirty="0"/>
              <a:t>Dopo la marcia su Roma il sindacato fascista chiede</a:t>
            </a:r>
          </a:p>
          <a:p>
            <a:pPr marL="514350" indent="-514350">
              <a:buAutoNum type="alphaLcPeriod"/>
            </a:pPr>
            <a:r>
              <a:rPr lang="it-IT" dirty="0"/>
              <a:t>Il rinnovo dei contratti di lavoro, firmati dal sindacato fascista</a:t>
            </a:r>
          </a:p>
          <a:p>
            <a:pPr marL="514350" indent="-514350">
              <a:buAutoNum type="alphaLcPeriod"/>
            </a:pPr>
            <a:r>
              <a:rPr lang="it-IT" dirty="0"/>
              <a:t>La corporazione integrale: una sola organizzazione per lavoratori e datori di lavoro</a:t>
            </a:r>
          </a:p>
          <a:p>
            <a:pPr marL="514350" indent="-514350">
              <a:buAutoNum type="alphaLcPeriod"/>
            </a:pPr>
            <a:r>
              <a:rPr lang="it-IT" dirty="0"/>
              <a:t>L’abolizione delle commissioni interne (elettive) e la loro sostituzione con i fiduciari fascisti (nominati dall’alto)</a:t>
            </a:r>
          </a:p>
          <a:p>
            <a:pPr marL="514350" indent="-514350">
              <a:buAutoNum type="alphaLcPeriod"/>
            </a:pPr>
            <a:r>
              <a:rPr lang="it-IT" dirty="0"/>
              <a:t>Il monopolio della rappresentanza: solo il sindacato fascista può firmare contratti di lavoro</a:t>
            </a:r>
          </a:p>
          <a:p>
            <a:pPr marL="514350" indent="-514350">
              <a:buAutoNum type="alphaLcPeriod"/>
            </a:pPr>
            <a:endParaRPr lang="it-IT" dirty="0"/>
          </a:p>
          <a:p>
            <a:pPr marL="514350" indent="-514350">
              <a:buAutoNum type="alphaLcPeriod"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6365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1510A6-0D4A-9F43-8850-AABE3A401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governo fascista contrasta il radicalismo delle richieste del sindacato fascista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0C19B1-9E1D-C04D-AD73-85011E913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78" y="1814608"/>
            <a:ext cx="10515600" cy="4351338"/>
          </a:xfrm>
        </p:spPr>
        <p:txBody>
          <a:bodyPr/>
          <a:lstStyle/>
          <a:p>
            <a:r>
              <a:rPr lang="it-IT" u="sng" dirty="0"/>
              <a:t>Il regime tiene a bada il sindacato:</a:t>
            </a:r>
          </a:p>
          <a:p>
            <a:pPr marL="514350" indent="-514350">
              <a:buAutoNum type="alphaLcPeriod"/>
            </a:pPr>
            <a:r>
              <a:rPr lang="it-IT" dirty="0"/>
              <a:t>No alla revisione dei contratti</a:t>
            </a:r>
          </a:p>
          <a:p>
            <a:pPr marL="514350" indent="-514350">
              <a:buAutoNum type="alphaLcPeriod"/>
            </a:pPr>
            <a:r>
              <a:rPr lang="it-IT" dirty="0"/>
              <a:t>No alla corporazione integrale (tanto che il sindacato è costretto a togliere dalla sua denominazione la parola stessa «corporazione»: da Confederazione delle corporazioni sindacali fasciste a Confederazione dei sindacati fascisti)</a:t>
            </a:r>
          </a:p>
          <a:p>
            <a:pPr marL="514350" indent="-514350">
              <a:buAutoNum type="alphaLcPeriod"/>
            </a:pPr>
            <a:r>
              <a:rPr lang="it-IT" dirty="0"/>
              <a:t>Sì all’abolizione delle commissioni interne ma No ai fiduciari</a:t>
            </a:r>
          </a:p>
          <a:p>
            <a:pPr marL="514350" indent="-514350">
              <a:buAutoNum type="alphaLcPeriod"/>
            </a:pPr>
            <a:r>
              <a:rPr lang="it-IT" dirty="0"/>
              <a:t>Sì al monopolio della rappresentanza, ma senza i fiduciari il sindacato è tenuto fuori dai luoghi di lavoro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5249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L’ordinamento sindacale fascista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Patto di Palazzo </a:t>
            </a:r>
            <a:r>
              <a:rPr lang="it-IT" dirty="0" err="1"/>
              <a:t>Vidoni</a:t>
            </a:r>
            <a:r>
              <a:rPr lang="it-IT" dirty="0"/>
              <a:t> 2 ottobre 1925</a:t>
            </a:r>
          </a:p>
          <a:p>
            <a:r>
              <a:rPr lang="it-IT" dirty="0"/>
              <a:t>Legge Rocco 3 aprile 1926:</a:t>
            </a:r>
          </a:p>
          <a:p>
            <a:r>
              <a:rPr lang="it-IT" dirty="0"/>
              <a:t>Reato di sciopero e di serrata</a:t>
            </a:r>
          </a:p>
          <a:p>
            <a:r>
              <a:rPr lang="it-IT" dirty="0"/>
              <a:t>Monopolio della rappresentanza a Sindacato fascista e a Confindustria</a:t>
            </a:r>
          </a:p>
          <a:p>
            <a:pPr marL="0" indent="0">
              <a:buNone/>
            </a:pPr>
            <a:r>
              <a:rPr lang="it-IT" dirty="0"/>
              <a:t> Contratti nazionali di lavoro per settore validi erga </a:t>
            </a:r>
            <a:r>
              <a:rPr lang="it-IT" dirty="0" err="1"/>
              <a:t>omnes</a:t>
            </a:r>
            <a:r>
              <a:rPr lang="it-IT" dirty="0"/>
              <a:t> (il primo contratto nazionale per i metalmeccanici arriva nel 1928)</a:t>
            </a:r>
          </a:p>
          <a:p>
            <a:r>
              <a:rPr lang="it-IT" dirty="0"/>
              <a:t>Il governo fascista esercita uno stretto controllo su contenuti ed esiti della contrattazione</a:t>
            </a:r>
          </a:p>
        </p:txBody>
      </p:sp>
    </p:spTree>
    <p:extLst>
      <p:ext uri="{BB962C8B-B14F-4D97-AF65-F5344CB8AC3E}">
        <p14:creationId xmlns:p14="http://schemas.microsoft.com/office/powerpoint/2010/main" val="104495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Il regime e il sindacato fascista: </a:t>
            </a:r>
            <a:br>
              <a:rPr lang="it-IT" dirty="0"/>
            </a:br>
            <a:r>
              <a:rPr lang="it-IT" sz="3600" dirty="0"/>
              <a:t>conflitti politici e </a:t>
            </a:r>
            <a:r>
              <a:rPr lang="it-IT" sz="3600" dirty="0" err="1"/>
              <a:t>interburocratici</a:t>
            </a:r>
            <a:r>
              <a:rPr lang="it-IT" sz="3600" dirty="0"/>
              <a:t>. 1925-1929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Dopolavoro al partito, 1925</a:t>
            </a:r>
          </a:p>
          <a:p>
            <a:endParaRPr lang="it-IT" dirty="0"/>
          </a:p>
          <a:p>
            <a:r>
              <a:rPr lang="it-IT" dirty="0"/>
              <a:t>Sbloccamento della Confederazione fascista dei sindacati dei lavoratori, 1928</a:t>
            </a:r>
          </a:p>
          <a:p>
            <a:endParaRPr lang="it-IT" dirty="0"/>
          </a:p>
          <a:p>
            <a:r>
              <a:rPr lang="it-IT" dirty="0"/>
              <a:t>Assistenza sociale di fabbrica al partito, 1929</a:t>
            </a:r>
          </a:p>
        </p:txBody>
      </p:sp>
    </p:spTree>
    <p:extLst>
      <p:ext uri="{BB962C8B-B14F-4D97-AF65-F5344CB8AC3E}">
        <p14:creationId xmlns:p14="http://schemas.microsoft.com/office/powerpoint/2010/main" val="1271843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>
                <a:solidFill>
                  <a:prstClr val="black"/>
                </a:solidFill>
              </a:rPr>
              <a:t>Il regime e il sindacato fascista: </a:t>
            </a:r>
            <a:br>
              <a:rPr lang="it-IT" sz="4000" dirty="0">
                <a:solidFill>
                  <a:prstClr val="black"/>
                </a:solidFill>
              </a:rPr>
            </a:br>
            <a:r>
              <a:rPr lang="it-IT" sz="3200" dirty="0">
                <a:solidFill>
                  <a:prstClr val="black"/>
                </a:solidFill>
              </a:rPr>
              <a:t>conflitti politici e </a:t>
            </a:r>
            <a:r>
              <a:rPr lang="it-IT" sz="3200" dirty="0" err="1">
                <a:solidFill>
                  <a:prstClr val="black"/>
                </a:solidFill>
              </a:rPr>
              <a:t>interburocratici</a:t>
            </a:r>
            <a:r>
              <a:rPr lang="it-IT" sz="3200" dirty="0">
                <a:solidFill>
                  <a:prstClr val="black"/>
                </a:solidFill>
              </a:rPr>
              <a:t>. 1934-1942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u="sng" dirty="0">
                <a:solidFill>
                  <a:prstClr val="black"/>
                </a:solidFill>
              </a:rPr>
              <a:t>Il regime potenzia il sindacato fascista:</a:t>
            </a:r>
          </a:p>
          <a:p>
            <a:pPr marL="0" indent="0">
              <a:buNone/>
            </a:pPr>
            <a:r>
              <a:rPr lang="it-IT" sz="2600" dirty="0">
                <a:ea typeface="Calibri"/>
                <a:cs typeface="Times New Roman"/>
              </a:rPr>
              <a:t>a.    Rinnovo contratti nazionali, 1936</a:t>
            </a:r>
          </a:p>
          <a:p>
            <a:pPr marL="0" indent="0">
              <a:buNone/>
            </a:pPr>
            <a:r>
              <a:rPr lang="it-IT" sz="2600" dirty="0">
                <a:ea typeface="Calibri"/>
                <a:cs typeface="Times New Roman"/>
              </a:rPr>
              <a:t>b.   Regolazione del cottimo, 1937 </a:t>
            </a:r>
          </a:p>
          <a:p>
            <a:pPr marL="0" indent="0">
              <a:buNone/>
            </a:pPr>
            <a:r>
              <a:rPr lang="it-IT" sz="2600" dirty="0">
                <a:ea typeface="Calibri"/>
                <a:cs typeface="Times New Roman"/>
              </a:rPr>
              <a:t>c.    Gestione sindacale del collocamento, 1938 </a:t>
            </a:r>
          </a:p>
          <a:p>
            <a:pPr marL="0" indent="0">
              <a:buNone/>
            </a:pPr>
            <a:r>
              <a:rPr lang="it-IT" sz="2600" dirty="0">
                <a:ea typeface="Calibri"/>
                <a:cs typeface="Times New Roman"/>
              </a:rPr>
              <a:t>d.   Istituzione dei fiduciari, 1939 </a:t>
            </a:r>
          </a:p>
          <a:p>
            <a:pPr marL="0" indent="0">
              <a:buNone/>
            </a:pPr>
            <a:r>
              <a:rPr lang="it-IT" sz="2600" dirty="0">
                <a:ea typeface="Calibri"/>
                <a:cs typeface="Times New Roman"/>
              </a:rPr>
              <a:t>e.    Potenziamento ispettorato corporativo, 1939</a:t>
            </a:r>
          </a:p>
          <a:p>
            <a:pPr marL="514350" indent="-514350">
              <a:buAutoNum type="alphaLcPeriod" startAt="6"/>
            </a:pPr>
            <a:r>
              <a:rPr lang="it-IT" sz="2600" dirty="0">
                <a:ea typeface="Calibri"/>
                <a:cs typeface="Times New Roman"/>
              </a:rPr>
              <a:t>Cogestione sindacale del Dopolavoro, 1939</a:t>
            </a:r>
          </a:p>
          <a:p>
            <a:pPr marL="514350" indent="-514350">
              <a:buAutoNum type="alphaLcPeriod" startAt="6"/>
            </a:pPr>
            <a:r>
              <a:rPr lang="it-IT" sz="2600" dirty="0">
                <a:ea typeface="Calibri"/>
                <a:cs typeface="Times New Roman"/>
              </a:rPr>
              <a:t>Cogestione sindacale dell’ assistenza, 1940-42</a:t>
            </a:r>
          </a:p>
          <a:p>
            <a:pPr marL="514350" indent="-514350">
              <a:buAutoNum type="alphaLcPeriod" startAt="6"/>
            </a:pPr>
            <a:r>
              <a:rPr lang="it-IT" sz="2600" dirty="0">
                <a:cs typeface="Times New Roman"/>
              </a:rPr>
              <a:t>Valore giuridico della Carta del Lavoro, 1941</a:t>
            </a: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1178690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Il sindacato fascista e la ricerca del consenso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sindacato non critica mai il regime ma prende posizione contro l’egoismo imprenditoriale, in difesa della «razza italica» (ad esempio contro il </a:t>
            </a:r>
            <a:r>
              <a:rPr lang="it-IT" dirty="0" err="1"/>
              <a:t>Bedaux</a:t>
            </a:r>
            <a:r>
              <a:rPr lang="it-IT" dirty="0"/>
              <a:t>)</a:t>
            </a:r>
          </a:p>
          <a:p>
            <a:r>
              <a:rPr lang="it-IT" dirty="0"/>
              <a:t>Il potenziamento del sindacato fascista a partire dal 1936 è connesso alle accresciute esigenze di consenso di fronte ai venti di guerra</a:t>
            </a:r>
          </a:p>
          <a:p>
            <a:r>
              <a:rPr lang="it-IT" dirty="0"/>
              <a:t>Conquiste avanzate sul piano formale (cottimi e chiamata numerica), loro difesa con scarso successo sul piano sostanziale per rapporti di forza sfavorevoli</a:t>
            </a:r>
          </a:p>
          <a:p>
            <a:r>
              <a:rPr lang="it-IT" dirty="0"/>
              <a:t>Nella distinzione tra fascismo regime e fascismo movimento, il sindacato attiene al movimento</a:t>
            </a:r>
          </a:p>
        </p:txBody>
      </p:sp>
    </p:spTree>
    <p:extLst>
      <p:ext uri="{BB962C8B-B14F-4D97-AF65-F5344CB8AC3E}">
        <p14:creationId xmlns:p14="http://schemas.microsoft.com/office/powerpoint/2010/main" val="645639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Propaganda e promesse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81200" y="1268761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it-IT" sz="3000" dirty="0"/>
              <a:t>Il sindacato opera in chiave corporativa per la difesa dei singoli mestieri, esalta la professionalità come contributo  alla nazione</a:t>
            </a:r>
          </a:p>
          <a:p>
            <a:r>
              <a:rPr lang="it-IT" sz="3000" dirty="0"/>
              <a:t>Il nuovo ordine corporativo come strumento di promozione dei lavoratori meritevoli</a:t>
            </a:r>
          </a:p>
          <a:p>
            <a:r>
              <a:rPr lang="it-IT" sz="3000" dirty="0"/>
              <a:t>La guerra vittoriosa come via per la realizzazione dell’ordine nuovo attraverso una seconda ondata rivoluzionaria</a:t>
            </a:r>
          </a:p>
          <a:p>
            <a:r>
              <a:rPr lang="it-IT" sz="3000" dirty="0"/>
              <a:t>L’ordine nuovo come soluzione dei problemi di mestieri e categorie di lavoratori  (nelle campagne, contro il latifondo, per la riforma agraria)</a:t>
            </a:r>
          </a:p>
          <a:p>
            <a:r>
              <a:rPr lang="it-IT" sz="3000" dirty="0"/>
              <a:t>Il fascismo va giudicato per quel che intende realizzare</a:t>
            </a:r>
          </a:p>
          <a:p>
            <a:endParaRPr lang="it-IT" sz="3000" dirty="0"/>
          </a:p>
          <a:p>
            <a:endParaRPr lang="it-IT" sz="3000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96467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753</Words>
  <Application>Microsoft Macintosh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Tema di Office</vt:lpstr>
      <vt:lpstr>Presentazione standard di PowerPoint</vt:lpstr>
      <vt:lpstr>Il Sindacato fascista nel regime</vt:lpstr>
      <vt:lpstr>Il regime e il sindacato fascista:  conflitti politici e interburocratici. 1923-1927</vt:lpstr>
      <vt:lpstr>Il governo fascista contrasta il radicalismo delle richieste del sindacato fascista</vt:lpstr>
      <vt:lpstr>L’ordinamento sindacale fascista</vt:lpstr>
      <vt:lpstr>Il regime e il sindacato fascista:  conflitti politici e interburocratici. 1925-1929</vt:lpstr>
      <vt:lpstr>Il regime e il sindacato fascista:  conflitti politici e interburocratici. 1934-1942</vt:lpstr>
      <vt:lpstr>Il sindacato fascista e la ricerca del consenso</vt:lpstr>
      <vt:lpstr>Propaganda e promesse</vt:lpstr>
      <vt:lpstr>Il canto del cigno repubblichino</vt:lpstr>
      <vt:lpstr>Il sistema contrattuale fascista e le sue eredità nel dopoguerra</vt:lpstr>
      <vt:lpstr>Tra forma e sostanza</vt:lpstr>
    </vt:vector>
  </TitlesOfParts>
  <Company>Unito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Sindacato fascista nel regime</dc:title>
  <dc:creator>Stefano Musso</dc:creator>
  <cp:lastModifiedBy>Microsoft Office User</cp:lastModifiedBy>
  <cp:revision>17</cp:revision>
  <dcterms:created xsi:type="dcterms:W3CDTF">2016-12-02T07:19:25Z</dcterms:created>
  <dcterms:modified xsi:type="dcterms:W3CDTF">2021-03-22T12:54:03Z</dcterms:modified>
</cp:coreProperties>
</file>