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6" r:id="rId3"/>
    <p:sldId id="264" r:id="rId4"/>
    <p:sldId id="263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56"/>
  </p:normalViewPr>
  <p:slideViewPr>
    <p:cSldViewPr snapToGrid="0" snapToObjects="1">
      <p:cViewPr varScale="1">
        <p:scale>
          <a:sx n="118" d="100"/>
          <a:sy n="118" d="100"/>
        </p:scale>
        <p:origin x="3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E1F616-0259-5047-8DAA-0AE2E2976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DDDE6F5-8B8A-374E-9457-1C3BFD3B20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1ACFF1-8AE1-4645-A50D-64CA3638E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5588-1300-AB4D-BEDC-3023A652EBBF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65C90E-73A7-EA48-B523-3A8E6CCC4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BD509D-6932-2747-AE74-2960CE6E7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F9DF-CF11-1646-9590-80984B309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530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8E2DEA-1878-9C46-B2D4-43B9CBC70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6A0D77F-243C-6049-AFE0-A36050E87E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419231-06EE-AF4C-BDAF-3B8417D9F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5588-1300-AB4D-BEDC-3023A652EBBF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9876A1-281C-884F-ABC0-37D7CA3DB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F97F62-3785-584B-BB05-2BA476E5B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F9DF-CF11-1646-9590-80984B309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663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647AB77-8E13-894F-91B7-5EBD80EE37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9030D0A-040C-7145-A8E0-D8C574EC2D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D49195-BC92-6D4B-B25F-EB12529B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5588-1300-AB4D-BEDC-3023A652EBBF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7E0CF2-08D1-5A41-B344-C80B0F7D0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1ECBF6-AE43-404E-9096-CA5C7C797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F9DF-CF11-1646-9590-80984B309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663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7A3F18-7CE2-AF49-A518-B97880CEF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33300F-A45E-604B-A153-3B8B20E11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1FB9D4-3692-A643-9F98-5E0F93EFE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5588-1300-AB4D-BEDC-3023A652EBBF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C360A3-84A3-EA48-9150-3F7CDBCD1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CD7B28-C6F4-D440-8919-EEDCEE422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F9DF-CF11-1646-9590-80984B309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7712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1AFB94-37A8-144F-B069-4000DF380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F7C55A9-462C-6F4B-A910-AD222A915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DA92F0-E52C-9A4D-A11E-B506D89CD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5588-1300-AB4D-BEDC-3023A652EBBF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ED3E2E-0BCC-564B-B138-7B15566E9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F80122-4B00-C64E-BE53-860BB00FF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F9DF-CF11-1646-9590-80984B309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389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E579A5-168F-5B42-9731-CED114D8A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27E08D-78BB-6A43-8261-CAC21DAF20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1F89EF8-DA91-B342-96AC-CBA686922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59733EC-5912-0D45-86E7-F37EAE3D3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5588-1300-AB4D-BEDC-3023A652EBBF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DED77E0-BA29-AD4A-9224-FA5FC2CEE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6400486-0964-1447-9B50-915AB0A9C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F9DF-CF11-1646-9590-80984B309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91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70F164-174A-F64C-A0E7-369F84E2F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A80B4D1-8B51-B746-8231-3E68EBA95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E20E042-67BB-004F-B3B1-6CE0FA59D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A7E2FD9-79DB-3F47-9C88-4252084C7F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E7DB72F-E09D-E142-9F2A-4680CC0D6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394DB16-4D20-434A-90AC-807BE88CE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5588-1300-AB4D-BEDC-3023A652EBBF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8C218ED-69C0-104B-BE80-323AE6D10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36D7BD1-1A3F-7A42-926C-24172C9F2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F9DF-CF11-1646-9590-80984B309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9130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25FB3D-2B68-7141-8E86-EDD76DF39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50A7A7B-7C47-F74C-9285-E61BE0448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5588-1300-AB4D-BEDC-3023A652EBBF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B447B86-17A5-4945-8E1A-3D1B5FA91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4B42460-C88A-5D49-AA45-97024254A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F9DF-CF11-1646-9590-80984B309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428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B670842-A132-194E-BE6A-E5C01CC77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5588-1300-AB4D-BEDC-3023A652EBBF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FAAF986-938D-7E4E-8D2B-BB023296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D111A29-2BC4-2C4C-B5FC-6CCA9EE78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F9DF-CF11-1646-9590-80984B309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830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F70935-3C2C-C142-8CE7-EC4650B3C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763047-75EE-E847-881A-5F34ADFA2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9E32D3B-EE8A-DD46-97F4-08006A5F2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3AB86E-D0B5-5744-8458-93BFCBF9D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5588-1300-AB4D-BEDC-3023A652EBBF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4D4D1C7-E842-BD40-865F-7BD8FA120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DAC891-4562-D045-97B6-A915CE172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F9DF-CF11-1646-9590-80984B309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310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EF0A0E-8B5C-2E4A-A495-E1C24BDE1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4BFD9CC-861A-D74C-85B8-803AD92C9D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2C575D5-A868-F747-BDA0-ED368F048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D4A39E1-9AA8-9145-B39B-5A18713FE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55588-1300-AB4D-BEDC-3023A652EBBF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ED7DEEC-917C-BE4D-9959-FD63405EB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61937FE-43A2-DE41-8C9E-63A8DB835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FF9DF-CF11-1646-9590-80984B309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38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7910B53-1E4C-5442-B30A-7145DC53D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2300EC-DEB3-A248-A342-7D63A1BC4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8B52F9-47DE-AB4D-9DD0-7F0D0134B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55588-1300-AB4D-BEDC-3023A652EBBF}" type="datetimeFigureOut">
              <a:rPr lang="it-IT" smtClean="0"/>
              <a:t>09/02/21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93A768-B3D6-2D4A-BE8E-76A0C9ECDC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82DD3D-B52B-8F4D-914E-5455CA71FF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FF9DF-CF11-1646-9590-80984B3097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33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4365" y="2016505"/>
            <a:ext cx="11123270" cy="1965431"/>
          </a:xfrm>
          <a:prstGeom prst="rect">
            <a:avLst/>
          </a:prstGeom>
          <a:solidFill>
            <a:srgbClr val="D25D67"/>
          </a:solidFill>
          <a:ln>
            <a:solidFill>
              <a:srgbClr val="D25D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Storia dell’impresa e </a:t>
            </a:r>
            <a:r>
              <a:rPr lang="it-IT" sz="4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 lavoro</a:t>
            </a:r>
            <a:endParaRPr lang="it-IT" sz="48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4536719"/>
            <a:ext cx="12182818" cy="871169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Stefano Musso</a:t>
            </a:r>
            <a:endParaRPr lang="it-IT" sz="2800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000" i="1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A0089A-9769-814E-A328-19604BBB2621}"/>
              </a:ext>
            </a:extLst>
          </p:cNvPr>
          <p:cNvSpPr txBox="1"/>
          <p:nvPr/>
        </p:nvSpPr>
        <p:spPr>
          <a:xfrm>
            <a:off x="1886672" y="544011"/>
            <a:ext cx="8194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/>
              <a:t>      Università degli Studi di Torino</a:t>
            </a:r>
          </a:p>
        </p:txBody>
      </p:sp>
    </p:spTree>
    <p:extLst>
      <p:ext uri="{BB962C8B-B14F-4D97-AF65-F5344CB8AC3E}">
        <p14:creationId xmlns:p14="http://schemas.microsoft.com/office/powerpoint/2010/main" val="370192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6F9249-B292-754A-AE1F-DCE88E6E33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329919"/>
            <a:ext cx="9144000" cy="2387600"/>
          </a:xfrm>
        </p:spPr>
        <p:txBody>
          <a:bodyPr>
            <a:normAutofit/>
          </a:bodyPr>
          <a:lstStyle/>
          <a:p>
            <a:r>
              <a:rPr lang="it-IT" sz="4400" dirty="0"/>
              <a:t>Le imprese nella prima rivoluzione industriale: la struttura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294F29E-C52B-EC49-82F8-5B4455B481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57681"/>
            <a:ext cx="9144000" cy="3200119"/>
          </a:xfrm>
        </p:spPr>
        <p:txBody>
          <a:bodyPr>
            <a:normAutofit fontScale="25000" lnSpcReduction="20000"/>
          </a:bodyPr>
          <a:lstStyle/>
          <a:p>
            <a:pPr algn="l"/>
            <a:endParaRPr lang="it-IT" sz="7400" dirty="0"/>
          </a:p>
          <a:p>
            <a:pPr algn="l"/>
            <a:r>
              <a:rPr lang="it-IT" sz="7400" dirty="0"/>
              <a:t>Imprenditoria diffusa: tante imprese di dimensione limitata </a:t>
            </a:r>
          </a:p>
          <a:p>
            <a:pPr algn="l"/>
            <a:endParaRPr lang="it-IT" sz="7400" dirty="0"/>
          </a:p>
          <a:p>
            <a:pPr algn="l"/>
            <a:r>
              <a:rPr lang="it-IT" sz="7400" dirty="0"/>
              <a:t>Imprese a proprietà familiare </a:t>
            </a:r>
          </a:p>
          <a:p>
            <a:pPr algn="l"/>
            <a:endParaRPr lang="it-IT" sz="7400" dirty="0"/>
          </a:p>
          <a:p>
            <a:pPr algn="l"/>
            <a:r>
              <a:rPr lang="it-IT" sz="7400" dirty="0"/>
              <a:t>Gestione accentrata nelle mani dell’imprenditore, scarso ricorso a manager</a:t>
            </a:r>
          </a:p>
          <a:p>
            <a:pPr algn="l"/>
            <a:endParaRPr lang="it-IT" sz="7400" dirty="0"/>
          </a:p>
          <a:p>
            <a:pPr algn="l"/>
            <a:r>
              <a:rPr lang="it-IT" sz="7400" dirty="0"/>
              <a:t>Ruolo importante degli operai di mestiere nei settori poco meccanizzati, mansioni complesse</a:t>
            </a:r>
          </a:p>
          <a:p>
            <a:pPr algn="l"/>
            <a:endParaRPr lang="it-IT" sz="7400" dirty="0"/>
          </a:p>
          <a:p>
            <a:pPr algn="l"/>
            <a:r>
              <a:rPr lang="it-IT" sz="7400" dirty="0"/>
              <a:t>Gerarchia intermedia limitata, capi reclutati tra gli operai di mestiere: conoscono il mestiere e sono in grado di controllare qualità e impegno nel lavoro </a:t>
            </a:r>
          </a:p>
          <a:p>
            <a:pPr algn="l"/>
            <a:endParaRPr lang="it-IT" sz="7400" dirty="0"/>
          </a:p>
          <a:p>
            <a:pPr algn="l"/>
            <a:r>
              <a:rPr lang="it-IT" sz="7400" dirty="0"/>
              <a:t> </a:t>
            </a:r>
          </a:p>
          <a:p>
            <a:pPr algn="l"/>
            <a:endParaRPr lang="it-IT" dirty="0"/>
          </a:p>
          <a:p>
            <a:pPr algn="l"/>
            <a:endParaRPr lang="it-IT" dirty="0"/>
          </a:p>
          <a:p>
            <a:pPr algn="l"/>
            <a:r>
              <a:rPr lang="it-IT" dirty="0"/>
              <a:t> 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1500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47EB62-981B-8643-B036-CD23B1668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meccanizzazione del settore tessile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68C30B-4923-6947-A4F7-BDA441A0C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Meccanizzazione prima della filatura </a:t>
            </a:r>
          </a:p>
          <a:p>
            <a:r>
              <a:rPr lang="it-IT" dirty="0"/>
              <a:t>Aumento produzione e disponibilità di filati stimola la meccanizzazione della tessitura, che arriva circa 20 anni dopo</a:t>
            </a:r>
          </a:p>
          <a:p>
            <a:r>
              <a:rPr lang="it-IT" dirty="0"/>
              <a:t> L’aumento della produzione di tessuti stimola la meccanizzazione della cucitura: la macchina per cucire (brevettata per la prima volta nel 1830 </a:t>
            </a:r>
          </a:p>
          <a:p>
            <a:r>
              <a:rPr lang="it-IT" dirty="0"/>
              <a:t>Mansioni operaie più semplici, impiego di manodopera poco qualificata, alte quote di donne e minori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5351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8943F3-DB87-1E40-9DA1-B7A277D0D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imprese nella prima rivoluzione industriale: fonti di finanziamento e strategie commerciali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8585B8-2D48-5840-9A0B-B0FA231AD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Reperimento di capitali nei network familiare/parentale; autofinanziamento da profitti; ricorso al credito bancario</a:t>
            </a:r>
          </a:p>
          <a:p>
            <a:r>
              <a:rPr lang="it-IT" dirty="0"/>
              <a:t>Accordi di partnership, prima della regolamentazione legale delle società per azioni e altre forme di responsabilità limitata (in Inghilterra, 1856) </a:t>
            </a:r>
          </a:p>
          <a:p>
            <a:r>
              <a:rPr lang="it-IT" dirty="0"/>
              <a:t>Esportazioni e mercati lontani richiedono reti commerciali</a:t>
            </a:r>
          </a:p>
          <a:p>
            <a:r>
              <a:rPr lang="it-IT" dirty="0"/>
              <a:t>Ricorso ad agenti commerciali, a volte tensioni tra industriali e mercanti</a:t>
            </a:r>
          </a:p>
        </p:txBody>
      </p:sp>
    </p:spTree>
    <p:extLst>
      <p:ext uri="{BB962C8B-B14F-4D97-AF65-F5344CB8AC3E}">
        <p14:creationId xmlns:p14="http://schemas.microsoft.com/office/powerpoint/2010/main" val="4231069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F49CDC-E70B-1E4D-B681-C15C574C4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imprese nella seconda rivoluzione industriale: nuovo rapporto tra scienza e tecnica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16A79D-EAD1-DC4B-B059-EC8784075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innovazioni della prima rivoluzione industriale nel settore tessile  erano il prodotto di uomini pratici, con limitato apporto degli scienziati</a:t>
            </a:r>
          </a:p>
          <a:p>
            <a:r>
              <a:rPr lang="it-IT" dirty="0"/>
              <a:t>Nella seconda rivoluzione industriale la scienza assume un ruolo centrale</a:t>
            </a:r>
          </a:p>
          <a:p>
            <a:r>
              <a:rPr lang="it-IT" dirty="0"/>
              <a:t>Le tecnologie nei settori trainanti della seconda rivoluzione industriale (siderurgico, chimico, elettrico) richiedono grandi impianti e grandi imprese che destinano risorse alla «Ricerca e sviluppo»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1222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E98AC4-50D2-7A49-80A9-011473C2A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Le imprese nella seconda rivoluzione industriale: struttura e fonti di finanziamento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5690B5-58A0-454C-9C2D-E0D922641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Le grandi imprese si organizzano come imprese multi-divisionali: accanto al quartier generale, le divisioni a gestione manageriale</a:t>
            </a:r>
          </a:p>
          <a:p>
            <a:r>
              <a:rPr lang="it-IT" dirty="0"/>
              <a:t>Le grandi imprese si costituiscono come società per azioni e si finanziano sul mercato borsistico: nasce la public company, l’impresa manageriale </a:t>
            </a:r>
          </a:p>
          <a:p>
            <a:r>
              <a:rPr lang="it-IT" dirty="0"/>
              <a:t>Il Ruolo delle banche miste (specie in Germania e Italia): finanziano a lungo termine le grandi imprese ma ne controllano le strategie acquistandone quote rilevanti delle azioni ed entrando con propri rappresentanti nei consigli di amministrazione </a:t>
            </a:r>
          </a:p>
          <a:p>
            <a:r>
              <a:rPr lang="it-IT" dirty="0"/>
              <a:t>Negli USA prevale il finanziamento tramite quotazione in borsa (compreso avvio strumenti speculativi)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1850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967A13-A5B3-084A-8314-0A4424A1F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imprese nella seconda rivoluzione industriale: il contesto favorevole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BF3AEF-3201-DD46-9C28-293174CC7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Progresso tecnologico (grandi impianti)</a:t>
            </a:r>
          </a:p>
          <a:p>
            <a:r>
              <a:rPr lang="it-IT" dirty="0"/>
              <a:t>Allargamento dei mercati favorito da estensione reti ferroviarie, navigazione a vapore, velocità delle comunicazioni con fornitori e clienti (telegrafo, 1844; telefono, 1876)</a:t>
            </a:r>
          </a:p>
          <a:p>
            <a:r>
              <a:rPr lang="it-IT" dirty="0"/>
              <a:t>Costruzione grandi linee ferroviarie e grandi compagnie ferroviarie (particolarmente importanti negli USA): sviluppo di competenze manageriali vitali per necessità coordinamento dei grandi investimenti necessari, dell’alto numero di dipendenti, del traffico</a:t>
            </a:r>
            <a:r>
              <a:rPr lang="it-IT"/>
              <a:t>, della manutenzione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5533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0A8809-797D-BE43-819D-194515681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Grandi, medie, piccole imprese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E0BCCA-C892-9D45-9DB1-384606255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grandi imprese si concentrano nei settori trainanti della seconda rivoluzione industriale, e iniziano a comparire nel settore alimentare</a:t>
            </a:r>
          </a:p>
          <a:p>
            <a:r>
              <a:rPr lang="it-IT" dirty="0"/>
              <a:t>Permangono medie e piccole imprese nei settori tradizionali, che restano ancora ad alta intensità di lavoro: tessile, abbigliamento, lavorazione legno, minerali non metallici, pelli, stampa </a:t>
            </a:r>
          </a:p>
          <a:p>
            <a:r>
              <a:rPr lang="it-IT" dirty="0"/>
              <a:t>Quando si ampliano i mercati dei beni di consumo durevoli si espandono piccole imprese dedite alla manutenzione e riparazione</a:t>
            </a:r>
          </a:p>
          <a:p>
            <a:r>
              <a:rPr lang="it-IT" dirty="0"/>
              <a:t>Le piccola imprese si ampliano anche nel settore del commercio al minuto.</a:t>
            </a:r>
          </a:p>
        </p:txBody>
      </p:sp>
    </p:spTree>
    <p:extLst>
      <p:ext uri="{BB962C8B-B14F-4D97-AF65-F5344CB8AC3E}">
        <p14:creationId xmlns:p14="http://schemas.microsoft.com/office/powerpoint/2010/main" val="2308056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1B55BE-2E72-E447-AADB-69E62F004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imprese nella terza e quarta rivoluzione industriale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D4F256-7C1B-544C-B7CD-C38D149EB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tecnologie della informazione e comunicazione determinano al contempo le condizioni </a:t>
            </a:r>
            <a:r>
              <a:rPr lang="it-IT"/>
              <a:t>per:</a:t>
            </a:r>
          </a:p>
          <a:p>
            <a:pPr marL="0" indent="0">
              <a:buNone/>
            </a:pPr>
            <a:r>
              <a:rPr lang="it-IT"/>
              <a:t> </a:t>
            </a:r>
            <a:endParaRPr lang="it-IT" dirty="0"/>
          </a:p>
          <a:p>
            <a:r>
              <a:rPr lang="it-IT" dirty="0"/>
              <a:t>la nascita di colossi del web </a:t>
            </a:r>
          </a:p>
          <a:p>
            <a:endParaRPr lang="it-IT" dirty="0"/>
          </a:p>
          <a:p>
            <a:r>
              <a:rPr lang="it-IT" dirty="0"/>
              <a:t>la diminuzione delle dimensioni d’impresa (outsourcing)</a:t>
            </a:r>
          </a:p>
          <a:p>
            <a:endParaRPr lang="it-IT" dirty="0"/>
          </a:p>
          <a:p>
            <a:r>
              <a:rPr lang="it-IT" dirty="0"/>
              <a:t>la nascita dell’impresa a rete</a:t>
            </a:r>
          </a:p>
        </p:txBody>
      </p:sp>
    </p:spTree>
    <p:extLst>
      <p:ext uri="{BB962C8B-B14F-4D97-AF65-F5344CB8AC3E}">
        <p14:creationId xmlns:p14="http://schemas.microsoft.com/office/powerpoint/2010/main" val="5492006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623</Words>
  <Application>Microsoft Macintosh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Le imprese nella prima rivoluzione industriale: la struttura</vt:lpstr>
      <vt:lpstr>La meccanizzazione del settore tessile</vt:lpstr>
      <vt:lpstr>Le imprese nella prima rivoluzione industriale: fonti di finanziamento e strategie commerciali </vt:lpstr>
      <vt:lpstr>Le imprese nella seconda rivoluzione industriale: nuovo rapporto tra scienza e tecnica</vt:lpstr>
      <vt:lpstr>Le imprese nella seconda rivoluzione industriale: struttura e fonti di finanziamento</vt:lpstr>
      <vt:lpstr>Le imprese nella seconda rivoluzione industriale: il contesto favorevole </vt:lpstr>
      <vt:lpstr>Grandi, medie, piccole imprese</vt:lpstr>
      <vt:lpstr>Le imprese nella terza e quarta rivoluzione industriale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Microsoft Office User</cp:lastModifiedBy>
  <cp:revision>21</cp:revision>
  <dcterms:created xsi:type="dcterms:W3CDTF">2020-11-18T09:27:19Z</dcterms:created>
  <dcterms:modified xsi:type="dcterms:W3CDTF">2021-02-09T08:28:46Z</dcterms:modified>
</cp:coreProperties>
</file>