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6" r:id="rId4"/>
    <p:sldId id="263" r:id="rId5"/>
    <p:sldId id="259" r:id="rId6"/>
    <p:sldId id="258" r:id="rId7"/>
    <p:sldId id="260" r:id="rId8"/>
    <p:sldId id="257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3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8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29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31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61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74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4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8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61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24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6269-0C2D-4553-A7BF-AD9765DD1769}" type="datetimeFigureOut">
              <a:rPr lang="it-IT" smtClean="0"/>
              <a:t>16/03/21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00A2-1C33-45C3-AF2F-782104892B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0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325107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8A11E0-4FB5-254D-B436-EA757CF0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/>
              <a:t>               Il Socialismo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9E307D-8B96-2941-A319-1FE8D1EAACBC}"/>
              </a:ext>
            </a:extLst>
          </p:cNvPr>
          <p:cNvSpPr txBox="1"/>
          <p:nvPr/>
        </p:nvSpPr>
        <p:spPr>
          <a:xfrm>
            <a:off x="3973286" y="4615543"/>
            <a:ext cx="3744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41058A6-6D9E-C342-8F8E-EB0336592999}"/>
              </a:ext>
            </a:extLst>
          </p:cNvPr>
          <p:cNvSpPr txBox="1"/>
          <p:nvPr/>
        </p:nvSpPr>
        <p:spPr>
          <a:xfrm>
            <a:off x="4419600" y="5627914"/>
            <a:ext cx="18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     Stefano </a:t>
            </a:r>
            <a:r>
              <a:rPr lang="it-IT" dirty="0"/>
              <a:t>Musso</a:t>
            </a:r>
          </a:p>
        </p:txBody>
      </p:sp>
    </p:spTree>
    <p:extLst>
      <p:ext uri="{BB962C8B-B14F-4D97-AF65-F5344CB8AC3E}">
        <p14:creationId xmlns:p14="http://schemas.microsoft.com/office/powerpoint/2010/main" val="302423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SOCIALISMO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CONTRO IL CAPITALISMO: </a:t>
            </a:r>
          </a:p>
          <a:p>
            <a:r>
              <a:rPr lang="it-IT" sz="2400" dirty="0"/>
              <a:t>CONTRO LA PROPRIETA’ PRIVATA DEI MEZZI DI PRODUZIONE (CAPITALE)</a:t>
            </a:r>
          </a:p>
          <a:p>
            <a:r>
              <a:rPr lang="it-IT" sz="2400" dirty="0"/>
              <a:t>LOTTA ALLO SFRUTTAMENTO CHE LA BORGHESIA CAPITALISTICA ESERCITA SUL PROLETARIATO</a:t>
            </a:r>
          </a:p>
          <a:p>
            <a:r>
              <a:rPr lang="it-IT" sz="2400" dirty="0"/>
              <a:t>LOTTA DI CLASSE COME MOTORE DELLA STORIA</a:t>
            </a:r>
          </a:p>
          <a:p>
            <a:r>
              <a:rPr lang="it-IT" sz="2400" dirty="0"/>
              <a:t>RIVOLUZIONE FRANCESE COME RIVOLUZIONE DELLA BORGHESIA CONTRO LA NOBILTA’</a:t>
            </a:r>
          </a:p>
          <a:p>
            <a:r>
              <a:rPr lang="it-IT" sz="2400" dirty="0"/>
              <a:t>LA RIVOLUZIONE PROLETARIA CONTRO LA BORGHESIA CAPITALISTICA REALIZZERA’ LA SOCIETA’ SOCIALISTA E L’EGUAGLIANZA TRA GLI UOMINI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542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Teoria del valore lavoro </a:t>
            </a:r>
            <a:r>
              <a:rPr lang="it-IT" sz="2000" dirty="0"/>
              <a:t>(IL PREZZO DELLE MERCI DIPENDE DALLA QUANTITA’ DI LAVORO NECESSARIO A PRODURLE: QUESTO VALE ANCHE PER IL PREZZO DELLA FORZA LAVORO: IL SALARIO è PARI ALLA SUSSISTENZA)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Materie prime e semilavorati</a:t>
            </a:r>
          </a:p>
          <a:p>
            <a:r>
              <a:rPr lang="it-IT" sz="2400" dirty="0"/>
              <a:t>Macchinari (ammortamento)                </a:t>
            </a:r>
            <a:r>
              <a:rPr lang="it-IT" dirty="0"/>
              <a:t>50</a:t>
            </a:r>
          </a:p>
          <a:p>
            <a:r>
              <a:rPr lang="it-IT" sz="2400" dirty="0"/>
              <a:t>Interessi bancari</a:t>
            </a:r>
          </a:p>
          <a:p>
            <a:r>
              <a:rPr lang="it-IT" sz="2400" dirty="0"/>
              <a:t>Energia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/>
              <a:t>                                                                                    SALARI             25</a:t>
            </a:r>
          </a:p>
          <a:p>
            <a:endParaRPr lang="it-IT" dirty="0"/>
          </a:p>
          <a:p>
            <a:r>
              <a:rPr lang="it-IT" dirty="0"/>
              <a:t>LAVORO    VALORE AGGIUNTO    50                                     </a:t>
            </a:r>
          </a:p>
          <a:p>
            <a:pPr marL="3657600" lvl="8" indent="0">
              <a:buNone/>
            </a:pPr>
            <a:r>
              <a:rPr lang="it-IT" dirty="0"/>
              <a:t>                                       </a:t>
            </a:r>
            <a:r>
              <a:rPr lang="it-IT" sz="2400" dirty="0"/>
              <a:t>PROFITTO         25</a:t>
            </a:r>
          </a:p>
          <a:p>
            <a:pPr marL="3657600" lvl="8" indent="0">
              <a:buNone/>
            </a:pPr>
            <a:endParaRPr lang="it-IT" sz="2400" dirty="0"/>
          </a:p>
          <a:p>
            <a:r>
              <a:rPr lang="it-IT" dirty="0"/>
              <a:t>ARMADIO                                       100</a:t>
            </a:r>
          </a:p>
        </p:txBody>
      </p:sp>
    </p:spTree>
    <p:extLst>
      <p:ext uri="{BB962C8B-B14F-4D97-AF65-F5344CB8AC3E}">
        <p14:creationId xmlns:p14="http://schemas.microsoft.com/office/powerpoint/2010/main" val="64105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INTERNAZIONALISMO PROLETARIO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Marx</a:t>
            </a:r>
            <a:r>
              <a:rPr lang="it-IT" dirty="0"/>
              <a:t> e </a:t>
            </a:r>
            <a:r>
              <a:rPr lang="it-IT" dirty="0" err="1"/>
              <a:t>Engels</a:t>
            </a:r>
            <a:r>
              <a:rPr lang="it-IT" dirty="0"/>
              <a:t>, Manifesto del partito comunista, 1848: </a:t>
            </a:r>
          </a:p>
          <a:p>
            <a:pPr marL="0" indent="0">
              <a:buNone/>
            </a:pPr>
            <a:r>
              <a:rPr lang="it-IT" dirty="0"/>
              <a:t>Proletari di tutto il mondo unitevi, non avete da perdere che le vostre catene </a:t>
            </a:r>
          </a:p>
          <a:p>
            <a:pPr marL="0" indent="0">
              <a:buNone/>
            </a:pPr>
            <a:r>
              <a:rPr lang="it-IT" dirty="0"/>
              <a:t>Lotta di classe internazionale per la rivoluzione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Prima Internazionale: 1864 Londra  (sciolta 1876)</a:t>
            </a:r>
          </a:p>
          <a:p>
            <a:pPr marL="0" indent="0">
              <a:buNone/>
            </a:pPr>
            <a:r>
              <a:rPr lang="it-IT" dirty="0"/>
              <a:t>Seconda internazionale: 1889 Parigi (sciolta 1914)</a:t>
            </a:r>
          </a:p>
          <a:p>
            <a:pPr marL="0" indent="0">
              <a:buNone/>
            </a:pPr>
            <a:r>
              <a:rPr lang="it-IT" dirty="0"/>
              <a:t>Terza internazionale: 1919 Mosca (sciolta 1943)</a:t>
            </a:r>
          </a:p>
        </p:txBody>
      </p:sp>
    </p:spTree>
    <p:extLst>
      <p:ext uri="{BB962C8B-B14F-4D97-AF65-F5344CB8AC3E}">
        <p14:creationId xmlns:p14="http://schemas.microsoft.com/office/powerpoint/2010/main" val="29080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SOCIALISMO RIVOLUZIONARIO / </a:t>
            </a:r>
            <a:br>
              <a:rPr lang="it-IT" dirty="0"/>
            </a:br>
            <a:r>
              <a:rPr lang="it-IT" dirty="0"/>
              <a:t>SOCIALISMO RIFORMISTA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ORGANIZZARE LA CLASSE OPERAIA PER RIVOLUZIONE (tramite partito e sindacato)</a:t>
            </a:r>
          </a:p>
          <a:p>
            <a:r>
              <a:rPr lang="it-IT" dirty="0"/>
              <a:t>PROGRAMMA MASSIMO (massimalismo)</a:t>
            </a:r>
          </a:p>
          <a:p>
            <a:r>
              <a:rPr lang="it-IT" dirty="0"/>
              <a:t>DUBBI SE PARTECIPARE ALLE ELEZIONI PER IL PARLAMENTO DELLO STATO BORGHESE (contro la «democrazia formale», Lo Stato si abbatte non si cambia)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EVOLUZIONE  VERSO LA SOCIETA’ SOCIALISTA</a:t>
            </a:r>
          </a:p>
          <a:p>
            <a:r>
              <a:rPr lang="it-IT" dirty="0"/>
              <a:t>PROGRAMMA MINIMO</a:t>
            </a:r>
          </a:p>
          <a:p>
            <a:r>
              <a:rPr lang="it-IT" dirty="0"/>
              <a:t>PARTECIPAZIONE ALLE ELEZIONI, OPPOSIZIONE PARLAMENTARE, accettazione della «democrazia formale»</a:t>
            </a:r>
          </a:p>
          <a:p>
            <a:r>
              <a:rPr lang="it-IT" dirty="0"/>
              <a:t> PROPOSTE DI LEGISLAZIONE SOCIALE (Riforme progressive)</a:t>
            </a:r>
          </a:p>
        </p:txBody>
      </p:sp>
    </p:spTree>
    <p:extLst>
      <p:ext uri="{BB962C8B-B14F-4D97-AF65-F5344CB8AC3E}">
        <p14:creationId xmlns:p14="http://schemas.microsoft.com/office/powerpoint/2010/main" val="345374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VERSO LA SOCIETA’ SOCIALISTA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IL PROCESSO DI CONCENTRAZIONE INDUSTRIALE DETERMINERA’ LA CRESCITA DI POCHE GRANDI IMPRESE E DEL NUMERO DEI  LAVORATORI DIPENDENTI (PROLETARIZZAZIONE DI MASSA)</a:t>
            </a:r>
          </a:p>
          <a:p>
            <a:r>
              <a:rPr lang="it-IT" dirty="0"/>
              <a:t>A QUEL PUNTO SARANNO MATURI I TEMPI PER IL PASSAGGIO ALLA SOCIETA’ SOCIALISTA  ATTRAVERSO DUE VIE: </a:t>
            </a:r>
          </a:p>
          <a:p>
            <a:pPr marL="514350" indent="-514350">
              <a:buAutoNum type="arabicPeriod"/>
            </a:pPr>
            <a:r>
              <a:rPr lang="it-IT" dirty="0"/>
              <a:t>RIVOLUZIONE: darà vita a una fase di passaggio, la DITTATURA DEL PROLETARIATO (subentra alla dittatura della borghesia), che preparerà il terreno al COMUNISMO, nel quale «ognuno darà secondo le sue capacità e riceverà secondo i suoi bisogni», grazie all’enorme sviluppo economico e tecnologico garantito dalla proprietà collettiva dei mezzi di produzione  </a:t>
            </a:r>
          </a:p>
          <a:p>
            <a:pPr marL="514350" indent="-514350">
              <a:buAutoNum type="arabicPeriod"/>
            </a:pPr>
            <a:r>
              <a:rPr lang="it-IT" dirty="0"/>
              <a:t>EVOLUZIONE RIFORMISTA: automatico passaggio in mani collettive dei grandi apparati produttivi, che non possono essere lasciati all’arbitrio privato, senza traumi rivoluzionari ma attraverso la via parlamentare  </a:t>
            </a:r>
          </a:p>
        </p:txBody>
      </p:sp>
    </p:spTree>
    <p:extLst>
      <p:ext uri="{BB962C8B-B14F-4D97-AF65-F5344CB8AC3E}">
        <p14:creationId xmlns:p14="http://schemas.microsoft.com/office/powerpoint/2010/main" val="364022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LIBERALISMO e SOCIALISMO: </a:t>
            </a:r>
            <a:r>
              <a:rPr lang="it-IT"/>
              <a:t>le differenze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INDIVIDUALISMO PROPRIETARIO</a:t>
            </a:r>
          </a:p>
          <a:p>
            <a:r>
              <a:rPr lang="it-IT" dirty="0"/>
              <a:t>LIBERO MERCATO</a:t>
            </a:r>
          </a:p>
          <a:p>
            <a:r>
              <a:rPr lang="it-IT" dirty="0"/>
              <a:t>LIBERA CONCORRENZA (no coalizioni) </a:t>
            </a:r>
          </a:p>
          <a:p>
            <a:r>
              <a:rPr lang="it-IT" dirty="0"/>
              <a:t>LEGGE DELLA DOMANDA E DELL’OFFERTA (</a:t>
            </a:r>
            <a:r>
              <a:rPr lang="it-IT" sz="2000" dirty="0"/>
              <a:t>LIBERO GIOCO DELLA DOMANDA E DELL’OFFERTA</a:t>
            </a:r>
            <a:r>
              <a:rPr lang="it-IT" dirty="0"/>
              <a:t>)</a:t>
            </a:r>
          </a:p>
          <a:p>
            <a:r>
              <a:rPr lang="it-IT" dirty="0"/>
              <a:t>MERCATO AUTOREGOLATO (migliore possibile utilizzazione dei fattori della produzione – terra capitale lavoro)</a:t>
            </a:r>
          </a:p>
          <a:p>
            <a:r>
              <a:rPr lang="it-IT" dirty="0"/>
              <a:t>STATO MINIMO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COLLETTIVISMO</a:t>
            </a:r>
          </a:p>
          <a:p>
            <a:r>
              <a:rPr lang="it-IT" dirty="0"/>
              <a:t>PROPRIETA’ COLLETTIVA DEI MEZZI DI PRODUZIONE</a:t>
            </a:r>
          </a:p>
          <a:p>
            <a:r>
              <a:rPr lang="it-IT" dirty="0"/>
              <a:t>ECONOMIA PIANIFICATA</a:t>
            </a:r>
          </a:p>
          <a:p>
            <a:r>
              <a:rPr lang="it-IT" dirty="0"/>
              <a:t>STATO MASSIMO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5455BCA-914D-0946-96DF-C78479E5D5B5}"/>
              </a:ext>
            </a:extLst>
          </p:cNvPr>
          <p:cNvSpPr txBox="1"/>
          <p:nvPr/>
        </p:nvSpPr>
        <p:spPr>
          <a:xfrm>
            <a:off x="7467600" y="9688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042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Socialismo e liberalismo: tratti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COMUNE FIDUCIA NEL PROGRESSO TECNOLOGICO</a:t>
            </a:r>
          </a:p>
          <a:p>
            <a:r>
              <a:rPr lang="it-IT" dirty="0"/>
              <a:t>LIBERALISMO: progresso garantito dalla concorrenza. Nel libero mercato l’individuo agisce per i propri interessi, ma così facendo determina il massimo di bene possibile per la società (utilitarismo)</a:t>
            </a:r>
          </a:p>
          <a:p>
            <a:r>
              <a:rPr lang="it-IT" dirty="0"/>
              <a:t>SOCIALISMO: la storia è mossa dalla dialettica tra forze produttive e rapporti di produzione (schiavi/servi della gleba - aristocrazia; operai-borghesia). Quando le forze produttive (progresso socio-tecnologico) entrano in contraddizione con l’assetto dei rapporti di produzione si determinano le rotture rivoluzionarie. Nel comunismo, l’enorme sviluppo delle forze produttive garantisce il benessere </a:t>
            </a:r>
            <a:r>
              <a:rPr lang="it-IT"/>
              <a:t>a tutti.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1877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586</Words>
  <Application>Microsoft Macintosh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               Il Socialismo</vt:lpstr>
      <vt:lpstr>SOCIALISMO</vt:lpstr>
      <vt:lpstr>Teoria del valore lavoro (IL PREZZO DELLE MERCI DIPENDE DALLA QUANTITA’ DI LAVORO NECESSARIO A PRODURLE: QUESTO VALE ANCHE PER IL PREZZO DELLA FORZA LAVORO: IL SALARIO è PARI ALLA SUSSISTENZA)</vt:lpstr>
      <vt:lpstr>INTERNAZIONALISMO PROLETARIO </vt:lpstr>
      <vt:lpstr>SOCIALISMO RIVOLUZIONARIO /  SOCIALISMO RIFORMISTA</vt:lpstr>
      <vt:lpstr>VERSO LA SOCIETA’ SOCIALISTA</vt:lpstr>
      <vt:lpstr>LIBERALISMO e SOCIALISMO: le differenze</vt:lpstr>
      <vt:lpstr>Socialismo e liberalismo: tratti comuni</vt:lpstr>
    </vt:vector>
  </TitlesOfParts>
  <Company>Università degli Studi di Torino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SOCIALISMO</dc:title>
  <dc:creator>Dipartimento di Studi Storici</dc:creator>
  <cp:lastModifiedBy>Microsoft Office User</cp:lastModifiedBy>
  <cp:revision>20</cp:revision>
  <dcterms:created xsi:type="dcterms:W3CDTF">2016-09-28T06:45:35Z</dcterms:created>
  <dcterms:modified xsi:type="dcterms:W3CDTF">2021-03-16T19:07:27Z</dcterms:modified>
</cp:coreProperties>
</file>