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9471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33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375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791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6123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353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44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63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7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300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35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73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97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9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706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8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0CCD8-892B-4949-9836-72BA51BAFF3E}" type="datetimeFigureOut">
              <a:rPr lang="it-IT" smtClean="0"/>
              <a:t>29/10/2025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275111-BFEF-4066-94E4-C495BB3612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089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74DBF9-0C3A-D011-68D2-DAB130252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/>
              <a:t>Dalla storiografia erudita all'età della Rivoluzione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6316124-71ED-58D1-340E-61B2969871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i="1" dirty="0"/>
              <a:t>La costruzione della coscienza storica europea (1700–1830)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450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511353-9C40-3B85-B06D-4712D363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Scuola di Göttingen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F90C8A-037D-BCB1-BE88-8C166622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Introduzione della storia nell'università</a:t>
            </a:r>
          </a:p>
          <a:p>
            <a:endParaRPr lang="it-IT" sz="2400" dirty="0"/>
          </a:p>
          <a:p>
            <a:r>
              <a:rPr lang="it-IT" sz="2400" dirty="0"/>
              <a:t>Metodo, periodizzazione, classificazione delle fonti</a:t>
            </a:r>
          </a:p>
          <a:p>
            <a:endParaRPr lang="it-IT" sz="2400" dirty="0"/>
          </a:p>
          <a:p>
            <a:r>
              <a:rPr lang="it-IT" sz="2400" dirty="0"/>
              <a:t>Nascita della storia come disciplina scientifica.</a:t>
            </a:r>
          </a:p>
        </p:txBody>
      </p:sp>
    </p:spTree>
    <p:extLst>
      <p:ext uri="{BB962C8B-B14F-4D97-AF65-F5344CB8AC3E}">
        <p14:creationId xmlns:p14="http://schemas.microsoft.com/office/powerpoint/2010/main" val="307166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BF0C76-0147-CD16-1F25-B53DF33E4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Crisi dell'Illuminismo e Rivoluzione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794E2F-3773-50AF-F912-9891AA2E81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La Rivoluzione francese incrina il mito del progresso</a:t>
            </a:r>
          </a:p>
          <a:p>
            <a:endParaRPr lang="it-IT" dirty="0"/>
          </a:p>
          <a:p>
            <a:r>
              <a:rPr lang="it-IT" dirty="0"/>
              <a:t>La storia come forza ambivalente e imprevedibile</a:t>
            </a:r>
          </a:p>
          <a:p>
            <a:endParaRPr lang="it-IT" dirty="0"/>
          </a:p>
          <a:p>
            <a:r>
              <a:rPr lang="it-IT" dirty="0"/>
              <a:t>Inizia la riflessione romantica</a:t>
            </a:r>
          </a:p>
        </p:txBody>
      </p:sp>
      <p:pic>
        <p:nvPicPr>
          <p:cNvPr id="7" name="Segnaposto contenuto 6" descr="Immagine che contiene dipinto, disegno, cielo, aria aperta&#10;&#10;Il contenuto generato dall'IA potrebbe non essere corretto.">
            <a:extLst>
              <a:ext uri="{FF2B5EF4-FFF2-40B4-BE49-F238E27FC236}">
                <a16:creationId xmlns:a16="http://schemas.microsoft.com/office/drawing/2014/main" id="{7BB8E97F-ACC5-49E9-7870-B8D699C2D7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7" r="10444"/>
          <a:stretch>
            <a:fillRect/>
          </a:stretch>
        </p:blipFill>
        <p:spPr>
          <a:xfrm>
            <a:off x="7190747" y="1793381"/>
            <a:ext cx="4313864" cy="3819945"/>
          </a:xfrm>
        </p:spPr>
      </p:pic>
    </p:spTree>
    <p:extLst>
      <p:ext uri="{BB962C8B-B14F-4D97-AF65-F5344CB8AC3E}">
        <p14:creationId xmlns:p14="http://schemas.microsoft.com/office/powerpoint/2010/main" val="48909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D90561-319C-5812-EA55-92B086B8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Herder e la pluralità delle culture</a:t>
            </a:r>
            <a:br>
              <a:rPr lang="it-IT" dirty="0"/>
            </a:br>
            <a:endParaRPr lang="it-IT" dirty="0"/>
          </a:p>
        </p:txBody>
      </p:sp>
      <p:pic>
        <p:nvPicPr>
          <p:cNvPr id="7" name="Segnaposto contenuto 6" descr="Immagine che contiene Viso umano, ritratto, dipinto, vestiti&#10;&#10;Il contenuto generato dall'IA potrebbe non essere corretto.">
            <a:extLst>
              <a:ext uri="{FF2B5EF4-FFF2-40B4-BE49-F238E27FC236}">
                <a16:creationId xmlns:a16="http://schemas.microsoft.com/office/drawing/2014/main" id="{391C296F-4628-618B-A164-F6E849A84F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837" y="1862347"/>
            <a:ext cx="3557314" cy="4305372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397F330-D39B-70CD-55AC-CF870A1B35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i="1" dirty="0" err="1"/>
              <a:t>Ideen</a:t>
            </a:r>
            <a:r>
              <a:rPr lang="it-IT" i="1" dirty="0"/>
              <a:t> zur </a:t>
            </a:r>
            <a:r>
              <a:rPr lang="it-IT" i="1" dirty="0" err="1"/>
              <a:t>Philosophie</a:t>
            </a:r>
            <a:r>
              <a:rPr lang="it-IT" i="1" dirty="0"/>
              <a:t> </a:t>
            </a:r>
            <a:r>
              <a:rPr lang="it-IT" i="1" dirty="0" err="1"/>
              <a:t>der</a:t>
            </a:r>
            <a:r>
              <a:rPr lang="it-IT" i="1" dirty="0"/>
              <a:t> </a:t>
            </a:r>
            <a:r>
              <a:rPr lang="it-IT" i="1" dirty="0" err="1"/>
              <a:t>Geschichte</a:t>
            </a:r>
            <a:r>
              <a:rPr lang="it-IT" dirty="0"/>
              <a:t>: ogni popolo ha il suo </a:t>
            </a:r>
            <a:r>
              <a:rPr lang="it-IT" i="1" dirty="0" err="1"/>
              <a:t>Volksgeist</a:t>
            </a:r>
            <a:endParaRPr lang="it-IT" i="1" dirty="0"/>
          </a:p>
          <a:p>
            <a:endParaRPr lang="it-IT" dirty="0"/>
          </a:p>
          <a:p>
            <a:r>
              <a:rPr lang="it-IT" dirty="0"/>
              <a:t>Visione relativista e antropologica della storia</a:t>
            </a:r>
          </a:p>
          <a:p>
            <a:endParaRPr lang="it-IT" dirty="0"/>
          </a:p>
          <a:p>
            <a:r>
              <a:rPr lang="it-IT" dirty="0"/>
              <a:t>Dalla storia universale alla molteplicità dei mondi storici</a:t>
            </a:r>
          </a:p>
        </p:txBody>
      </p:sp>
    </p:spTree>
    <p:extLst>
      <p:ext uri="{BB962C8B-B14F-4D97-AF65-F5344CB8AC3E}">
        <p14:creationId xmlns:p14="http://schemas.microsoft.com/office/powerpoint/2010/main" val="1472482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9E671E-A790-5FB5-3E97-443C41FC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Hegel e la filosofia della storia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47267F-36DE-A5A9-A49A-9ED82FBEDA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La storia come manifestazione dello Spirito</a:t>
            </a:r>
          </a:p>
          <a:p>
            <a:endParaRPr lang="it-IT" dirty="0"/>
          </a:p>
          <a:p>
            <a:r>
              <a:rPr lang="it-IT" dirty="0"/>
              <a:t>Processo dialettico di libertà e razionalità</a:t>
            </a:r>
          </a:p>
          <a:p>
            <a:endParaRPr lang="it-IT" dirty="0"/>
          </a:p>
          <a:p>
            <a:r>
              <a:rPr lang="it-IT" dirty="0"/>
              <a:t>La razionalità tragica del divenire storico</a:t>
            </a:r>
          </a:p>
        </p:txBody>
      </p:sp>
      <p:pic>
        <p:nvPicPr>
          <p:cNvPr id="6" name="Segnaposto contenuto 5" descr="Immagine che contiene Viso umano, ritratto, dipinto, schizzo&#10;&#10;Il contenuto generato dall'IA potrebbe non essere corretto.">
            <a:extLst>
              <a:ext uri="{FF2B5EF4-FFF2-40B4-BE49-F238E27FC236}">
                <a16:creationId xmlns:a16="http://schemas.microsoft.com/office/drawing/2014/main" id="{D898AB9F-EF39-A69F-C53B-C961D1668A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82" y="1680531"/>
            <a:ext cx="3701153" cy="4683760"/>
          </a:xfrm>
        </p:spPr>
      </p:pic>
    </p:spTree>
    <p:extLst>
      <p:ext uri="{BB962C8B-B14F-4D97-AF65-F5344CB8AC3E}">
        <p14:creationId xmlns:p14="http://schemas.microsoft.com/office/powerpoint/2010/main" val="1354621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9B6CA5-F85B-9964-AC9B-03BB117B2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Romanticismo e la riscoperta delle origini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5EE5CA-CF4E-0C3B-7989-438FBCC91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5499" y="2595150"/>
            <a:ext cx="8915400" cy="3484880"/>
          </a:xfrm>
        </p:spPr>
        <p:txBody>
          <a:bodyPr>
            <a:normAutofit/>
          </a:bodyPr>
          <a:lstStyle/>
          <a:p>
            <a:r>
              <a:rPr lang="it-IT" sz="2400" dirty="0"/>
              <a:t>Rivalutazione del Medioevo e delle identità nazionali</a:t>
            </a:r>
          </a:p>
          <a:p>
            <a:endParaRPr lang="it-IT" sz="2400" dirty="0"/>
          </a:p>
          <a:p>
            <a:r>
              <a:rPr lang="it-IT" sz="2400" dirty="0"/>
              <a:t>La storia come emozione, appartenenza e destino</a:t>
            </a:r>
          </a:p>
          <a:p>
            <a:endParaRPr lang="it-IT" sz="2400" dirty="0"/>
          </a:p>
          <a:p>
            <a:r>
              <a:rPr lang="it-IT" sz="2400" dirty="0"/>
              <a:t>Michelet e la storia come "resurrezione della vita"</a:t>
            </a:r>
          </a:p>
        </p:txBody>
      </p:sp>
    </p:spTree>
    <p:extLst>
      <p:ext uri="{BB962C8B-B14F-4D97-AF65-F5344CB8AC3E}">
        <p14:creationId xmlns:p14="http://schemas.microsoft.com/office/powerpoint/2010/main" val="3000325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CC6C98-6A59-3DE8-C12F-89FEB8907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Ranke e la nascita della scienza storica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5DD2D9-51DB-CE11-222C-16A71DC402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Metodo critico e uso delle fonti</a:t>
            </a:r>
          </a:p>
          <a:p>
            <a:endParaRPr lang="it-IT" dirty="0"/>
          </a:p>
          <a:p>
            <a:r>
              <a:rPr lang="it-IT" dirty="0"/>
              <a:t>Obiettività dello storico: mostrare ciò che è realmente accaduto</a:t>
            </a:r>
          </a:p>
          <a:p>
            <a:endParaRPr lang="it-IT" dirty="0"/>
          </a:p>
          <a:p>
            <a:r>
              <a:rPr lang="it-IT" dirty="0"/>
              <a:t>Dalla filosofia della storia alla scienza della storia</a:t>
            </a:r>
          </a:p>
        </p:txBody>
      </p:sp>
      <p:pic>
        <p:nvPicPr>
          <p:cNvPr id="6" name="Segnaposto contenuto 5" descr="Immagine che contiene interno, scaffale, scatola, contenitore&#10;&#10;Il contenuto generato dall'IA potrebbe non essere corretto.">
            <a:extLst>
              <a:ext uri="{FF2B5EF4-FFF2-40B4-BE49-F238E27FC236}">
                <a16:creationId xmlns:a16="http://schemas.microsoft.com/office/drawing/2014/main" id="{CD56C4F8-223D-5631-A93F-AD0CB3998E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20" y="1811862"/>
            <a:ext cx="3691401" cy="4421097"/>
          </a:xfrm>
        </p:spPr>
      </p:pic>
    </p:spTree>
    <p:extLst>
      <p:ext uri="{BB962C8B-B14F-4D97-AF65-F5344CB8AC3E}">
        <p14:creationId xmlns:p14="http://schemas.microsoft.com/office/powerpoint/2010/main" val="1477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C1CFFAB1-B3EE-42B1-F323-F748405D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Settecento e la nascita della coscienza storica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342284B-F539-B64E-4F36-B2A398B48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456268"/>
            <a:ext cx="8149908" cy="3777622"/>
          </a:xfrm>
        </p:spPr>
        <p:txBody>
          <a:bodyPr>
            <a:normAutofit/>
          </a:bodyPr>
          <a:lstStyle/>
          <a:p>
            <a:r>
              <a:rPr lang="it-IT" sz="2400" dirty="0"/>
              <a:t>Il XVIII secolo come "secolo della storia" (Croce)</a:t>
            </a:r>
          </a:p>
          <a:p>
            <a:endParaRPr lang="it-IT" sz="2400" dirty="0"/>
          </a:p>
          <a:p>
            <a:r>
              <a:rPr lang="it-IT" sz="2400" dirty="0"/>
              <a:t>La storia diventa scienza morale e strumento di riforma civile</a:t>
            </a:r>
          </a:p>
          <a:p>
            <a:endParaRPr lang="it-IT" sz="2400" dirty="0"/>
          </a:p>
          <a:p>
            <a:r>
              <a:rPr lang="it-IT" sz="2400" dirty="0"/>
              <a:t>Centralità del metodo, della critica e del documento.</a:t>
            </a:r>
          </a:p>
        </p:txBody>
      </p:sp>
    </p:spTree>
    <p:extLst>
      <p:ext uri="{BB962C8B-B14F-4D97-AF65-F5344CB8AC3E}">
        <p14:creationId xmlns:p14="http://schemas.microsoft.com/office/powerpoint/2010/main" val="103961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035B11-690D-3221-26B8-C54AE6F5F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Lodovico Antonio Muratori</a:t>
            </a:r>
          </a:p>
        </p:txBody>
      </p:sp>
      <p:pic>
        <p:nvPicPr>
          <p:cNvPr id="9" name="Segnaposto contenuto 8" descr="Immagine che contiene schizzo, disegno, Viso umano, dipinto&#10;&#10;Il contenuto generato dall'IA potrebbe non essere corretto.">
            <a:extLst>
              <a:ext uri="{FF2B5EF4-FFF2-40B4-BE49-F238E27FC236}">
                <a16:creationId xmlns:a16="http://schemas.microsoft.com/office/drawing/2014/main" id="{BA434410-5EF4-410F-F1BF-5ED21FC283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r="13799"/>
          <a:stretch>
            <a:fillRect/>
          </a:stretch>
        </p:blipFill>
        <p:spPr>
          <a:xfrm>
            <a:off x="2733039" y="1637464"/>
            <a:ext cx="3362961" cy="4755137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39B44DF-072E-6C3E-64DC-E5180CD6AF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Fondatore della storiografia critica italiana</a:t>
            </a:r>
          </a:p>
          <a:p>
            <a:endParaRPr lang="it-IT" dirty="0"/>
          </a:p>
          <a:p>
            <a:r>
              <a:rPr lang="it-IT" i="1" dirty="0"/>
              <a:t>Rerum </a:t>
            </a:r>
            <a:r>
              <a:rPr lang="it-IT" i="1" dirty="0" err="1"/>
              <a:t>Italicarum</a:t>
            </a:r>
            <a:r>
              <a:rPr lang="it-IT" i="1" dirty="0"/>
              <a:t> </a:t>
            </a:r>
            <a:r>
              <a:rPr lang="it-IT" i="1" dirty="0" err="1"/>
              <a:t>Scriptores</a:t>
            </a:r>
            <a:r>
              <a:rPr lang="it-IT" dirty="0"/>
              <a:t>: fondazione documentaria del passato</a:t>
            </a:r>
          </a:p>
          <a:p>
            <a:endParaRPr lang="it-IT" dirty="0"/>
          </a:p>
          <a:p>
            <a:r>
              <a:rPr lang="it-IT" dirty="0"/>
              <a:t>Storia come educazione civile e morale</a:t>
            </a:r>
          </a:p>
        </p:txBody>
      </p:sp>
    </p:spTree>
    <p:extLst>
      <p:ext uri="{BB962C8B-B14F-4D97-AF65-F5344CB8AC3E}">
        <p14:creationId xmlns:p14="http://schemas.microsoft.com/office/powerpoint/2010/main" val="4032306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2F31C5-7C62-10D1-3561-64EF70181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Scipione Maffei e Pietro Giannone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06E256BD-8FA0-BCD7-B625-C4313FFC1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/>
              <a:t>Maffei</a:t>
            </a:r>
            <a:r>
              <a:rPr lang="it-IT" sz="2400" dirty="0"/>
              <a:t>: erudizione europea, comparazione delle istituzioni</a:t>
            </a:r>
          </a:p>
          <a:p>
            <a:endParaRPr lang="it-IT" sz="2400" dirty="0"/>
          </a:p>
          <a:p>
            <a:r>
              <a:rPr lang="it-IT" sz="2400" b="1" dirty="0"/>
              <a:t>Giannone</a:t>
            </a:r>
            <a:r>
              <a:rPr lang="it-IT" sz="2400" dirty="0"/>
              <a:t>: Istoria civile del Regno di Napoli, laicizzazione della storia </a:t>
            </a:r>
          </a:p>
          <a:p>
            <a:endParaRPr lang="it-IT" sz="2400" dirty="0"/>
          </a:p>
          <a:p>
            <a:r>
              <a:rPr lang="it-IT" sz="2400" dirty="0"/>
              <a:t>La storia come critica politica del potere ecclesiastico</a:t>
            </a:r>
          </a:p>
        </p:txBody>
      </p:sp>
    </p:spTree>
    <p:extLst>
      <p:ext uri="{BB962C8B-B14F-4D97-AF65-F5344CB8AC3E}">
        <p14:creationId xmlns:p14="http://schemas.microsoft.com/office/powerpoint/2010/main" val="120559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CC009D-0D6C-9C2A-931B-3832F22A2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Giambattista Vico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49BB02-CFE1-B1D5-AD58-5F815C6494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i="1" dirty="0"/>
              <a:t>Scienza nuova </a:t>
            </a:r>
            <a:r>
              <a:rPr lang="it-IT" dirty="0"/>
              <a:t>(1725): il principio del </a:t>
            </a:r>
            <a:r>
              <a:rPr lang="it-IT" dirty="0" err="1"/>
              <a:t>verum</a:t>
            </a:r>
            <a:r>
              <a:rPr lang="it-IT" dirty="0"/>
              <a:t> factum</a:t>
            </a:r>
          </a:p>
          <a:p>
            <a:endParaRPr lang="it-IT" dirty="0"/>
          </a:p>
          <a:p>
            <a:r>
              <a:rPr lang="it-IT" dirty="0"/>
              <a:t>La storia come creazione dell'uomo</a:t>
            </a:r>
          </a:p>
          <a:p>
            <a:endParaRPr lang="it-IT" dirty="0"/>
          </a:p>
          <a:p>
            <a:r>
              <a:rPr lang="it-IT" dirty="0"/>
              <a:t>Corsi e ricorsi: visione ciclica e simbolica del tempo</a:t>
            </a:r>
          </a:p>
        </p:txBody>
      </p:sp>
      <p:pic>
        <p:nvPicPr>
          <p:cNvPr id="7" name="Segnaposto contenuto 6" descr="Immagine che contiene testo, schizzo, disegno, dipinto&#10;&#10;Il contenuto generato dall'IA potrebbe non essere corretto.">
            <a:extLst>
              <a:ext uri="{FF2B5EF4-FFF2-40B4-BE49-F238E27FC236}">
                <a16:creationId xmlns:a16="http://schemas.microsoft.com/office/drawing/2014/main" id="{FE29B0B9-8277-6305-125D-4C2E5271CE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254113"/>
            <a:ext cx="3616960" cy="6349774"/>
          </a:xfrm>
        </p:spPr>
      </p:pic>
    </p:spTree>
    <p:extLst>
      <p:ext uri="{BB962C8B-B14F-4D97-AF65-F5344CB8AC3E}">
        <p14:creationId xmlns:p14="http://schemas.microsoft.com/office/powerpoint/2010/main" val="3706856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F18838-C1B4-71DF-77D2-427478454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L'Europa dei Lumi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9C421D2-1CC3-A0BB-9015-BDD7DB411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La storia come laboratorio della ragione</a:t>
            </a:r>
          </a:p>
          <a:p>
            <a:endParaRPr lang="it-IT" sz="2400" dirty="0"/>
          </a:p>
          <a:p>
            <a:r>
              <a:rPr lang="it-IT" sz="2400" dirty="0"/>
              <a:t>Dalla cronaca alla filosofia della storia</a:t>
            </a:r>
          </a:p>
          <a:p>
            <a:endParaRPr lang="it-IT" sz="2400" dirty="0"/>
          </a:p>
          <a:p>
            <a:r>
              <a:rPr lang="it-IT" sz="2400" dirty="0"/>
              <a:t>Fiducia nella civilizzazione e nel progresso umano</a:t>
            </a:r>
          </a:p>
        </p:txBody>
      </p:sp>
    </p:spTree>
    <p:extLst>
      <p:ext uri="{BB962C8B-B14F-4D97-AF65-F5344CB8AC3E}">
        <p14:creationId xmlns:p14="http://schemas.microsoft.com/office/powerpoint/2010/main" val="274303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98D8E-074A-C61A-3ABE-C19F45066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Montesquieu e la causalità storica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34C6F3-5E67-FA05-EA6D-DD5262D576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i="1" dirty="0"/>
              <a:t>De l'Esprit des </a:t>
            </a:r>
            <a:r>
              <a:rPr lang="it-IT" i="1" dirty="0" err="1"/>
              <a:t>lois</a:t>
            </a:r>
            <a:r>
              <a:rPr lang="it-IT" i="1" dirty="0"/>
              <a:t> </a:t>
            </a:r>
            <a:r>
              <a:rPr lang="it-IT" dirty="0"/>
              <a:t>(1748): scienza delle società</a:t>
            </a:r>
          </a:p>
          <a:p>
            <a:endParaRPr lang="it-IT" dirty="0"/>
          </a:p>
          <a:p>
            <a:r>
              <a:rPr lang="it-IT" dirty="0"/>
              <a:t>Analisi delle cause e delle relazioni storiche</a:t>
            </a:r>
          </a:p>
          <a:p>
            <a:endParaRPr lang="it-IT" dirty="0"/>
          </a:p>
          <a:p>
            <a:r>
              <a:rPr lang="it-IT" dirty="0"/>
              <a:t>Fondamento delle scienze sociali moderne</a:t>
            </a:r>
          </a:p>
        </p:txBody>
      </p:sp>
      <p:pic>
        <p:nvPicPr>
          <p:cNvPr id="7" name="Segnaposto contenuto 6" descr="Immagine che contiene Viso umano, ritratto, dipinto, arte&#10;&#10;Il contenuto generato dall'IA potrebbe non essere corretto.">
            <a:extLst>
              <a:ext uri="{FF2B5EF4-FFF2-40B4-BE49-F238E27FC236}">
                <a16:creationId xmlns:a16="http://schemas.microsoft.com/office/drawing/2014/main" id="{93F0BEFE-C4BE-4637-696B-2671FF5DB3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294" y="1554805"/>
            <a:ext cx="3606305" cy="4356417"/>
          </a:xfrm>
        </p:spPr>
      </p:pic>
    </p:spTree>
    <p:extLst>
      <p:ext uri="{BB962C8B-B14F-4D97-AF65-F5344CB8AC3E}">
        <p14:creationId xmlns:p14="http://schemas.microsoft.com/office/powerpoint/2010/main" val="2951503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613F55-F7F7-64AA-7DAF-8A364896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Voltaire e la storia delle civiltà</a:t>
            </a:r>
            <a:br>
              <a:rPr lang="it-IT" dirty="0"/>
            </a:br>
            <a:endParaRPr lang="it-IT" dirty="0"/>
          </a:p>
        </p:txBody>
      </p:sp>
      <p:pic>
        <p:nvPicPr>
          <p:cNvPr id="7" name="Segnaposto contenuto 6" descr="Immagine che contiene edificio, vestiti, Viso umano, Scultura in pietra&#10;&#10;Il contenuto generato dall'IA potrebbe non essere corretto.">
            <a:extLst>
              <a:ext uri="{FF2B5EF4-FFF2-40B4-BE49-F238E27FC236}">
                <a16:creationId xmlns:a16="http://schemas.microsoft.com/office/drawing/2014/main" id="{EDAD1228-D777-FD46-B692-4CDBE433E0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0" y="1356556"/>
            <a:ext cx="3423920" cy="4880248"/>
          </a:xfr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499F151-B099-3B86-6DFD-3B5C7E5000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i="1" dirty="0"/>
              <a:t>Essai sur </a:t>
            </a:r>
            <a:r>
              <a:rPr lang="it-IT" i="1" dirty="0" err="1"/>
              <a:t>les</a:t>
            </a:r>
            <a:r>
              <a:rPr lang="it-IT" i="1" dirty="0"/>
              <a:t> </a:t>
            </a:r>
            <a:r>
              <a:rPr lang="it-IT" i="1" dirty="0" err="1"/>
              <a:t>mœurs</a:t>
            </a:r>
            <a:r>
              <a:rPr lang="it-IT" dirty="0"/>
              <a:t>: storia dell'umanità come progresso</a:t>
            </a:r>
          </a:p>
          <a:p>
            <a:endParaRPr lang="it-IT" dirty="0"/>
          </a:p>
          <a:p>
            <a:r>
              <a:rPr lang="it-IT" dirty="0"/>
              <a:t>Critica del fanatismo e della storia ecclesiastica</a:t>
            </a:r>
          </a:p>
          <a:p>
            <a:endParaRPr lang="it-IT" dirty="0"/>
          </a:p>
          <a:p>
            <a:r>
              <a:rPr lang="it-IT" dirty="0"/>
              <a:t>Universalismo e limiti eurocentrici</a:t>
            </a:r>
          </a:p>
        </p:txBody>
      </p:sp>
    </p:spTree>
    <p:extLst>
      <p:ext uri="{BB962C8B-B14F-4D97-AF65-F5344CB8AC3E}">
        <p14:creationId xmlns:p14="http://schemas.microsoft.com/office/powerpoint/2010/main" val="393066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30E1F4-747A-49AA-D77E-4F99E8DC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Gli storici scozzesi e Gibbon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E27DCCD-D55C-0ACF-7178-E93A7DE3AF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Hume, Robertson, Ferguson: empirismo e morale</a:t>
            </a:r>
          </a:p>
          <a:p>
            <a:endParaRPr lang="it-IT" dirty="0"/>
          </a:p>
          <a:p>
            <a:r>
              <a:rPr lang="it-IT" dirty="0"/>
              <a:t>Gibbon: </a:t>
            </a:r>
            <a:r>
              <a:rPr lang="it-IT" i="1" dirty="0" err="1"/>
              <a:t>Decline</a:t>
            </a:r>
            <a:r>
              <a:rPr lang="it-IT" i="1" dirty="0"/>
              <a:t> and Fall of the Roman Empire</a:t>
            </a:r>
            <a:r>
              <a:rPr lang="it-IT" dirty="0"/>
              <a:t>, decadenza come processo storico</a:t>
            </a:r>
          </a:p>
          <a:p>
            <a:endParaRPr lang="it-IT" dirty="0"/>
          </a:p>
          <a:p>
            <a:r>
              <a:rPr lang="it-IT" dirty="0"/>
              <a:t>Nascita della storiografia critica moderna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5A4EE46E-B82C-43E6-DD81-B67FA58023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23" y="1588543"/>
            <a:ext cx="3479305" cy="4867735"/>
          </a:xfrm>
        </p:spPr>
      </p:pic>
    </p:spTree>
    <p:extLst>
      <p:ext uri="{BB962C8B-B14F-4D97-AF65-F5344CB8AC3E}">
        <p14:creationId xmlns:p14="http://schemas.microsoft.com/office/powerpoint/2010/main" val="4229217297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</TotalTime>
  <Words>412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Filo</vt:lpstr>
      <vt:lpstr>Dalla storiografia erudita all'età della Rivoluzione</vt:lpstr>
      <vt:lpstr>Il Settecento e la nascita della coscienza storica</vt:lpstr>
      <vt:lpstr>Lodovico Antonio Muratori</vt:lpstr>
      <vt:lpstr>Scipione Maffei e Pietro Giannone</vt:lpstr>
      <vt:lpstr>Giambattista Vico</vt:lpstr>
      <vt:lpstr>L'Europa dei Lumi</vt:lpstr>
      <vt:lpstr>Montesquieu e la causalità storica </vt:lpstr>
      <vt:lpstr>Voltaire e la storia delle civiltà </vt:lpstr>
      <vt:lpstr>Gli storici scozzesi e Gibbon</vt:lpstr>
      <vt:lpstr>La Scuola di Göttingen</vt:lpstr>
      <vt:lpstr>Crisi dell'Illuminismo e Rivoluzione</vt:lpstr>
      <vt:lpstr>Herder e la pluralità delle culture </vt:lpstr>
      <vt:lpstr>Hegel e la filosofia della storia</vt:lpstr>
      <vt:lpstr>Il Romanticismo e la riscoperta delle origini</vt:lpstr>
      <vt:lpstr>Ranke e la nascita della scienza storica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MARCELLO DINACCI</dc:creator>
  <cp:lastModifiedBy>MARCELLO DINACCI</cp:lastModifiedBy>
  <cp:revision>3</cp:revision>
  <dcterms:created xsi:type="dcterms:W3CDTF">2025-10-29T17:25:29Z</dcterms:created>
  <dcterms:modified xsi:type="dcterms:W3CDTF">2025-10-29T17:57:11Z</dcterms:modified>
</cp:coreProperties>
</file>