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  <p:sldId id="256" r:id="rId4"/>
    <p:sldId id="258" r:id="rId5"/>
    <p:sldId id="257" r:id="rId6"/>
    <p:sldId id="259" r:id="rId7"/>
    <p:sldId id="260" r:id="rId8"/>
    <p:sldId id="261" r:id="rId9"/>
    <p:sldId id="262" r:id="rId10"/>
    <p:sldId id="265" r:id="rId11"/>
    <p:sldId id="266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704C-4E2E-4E81-B8FA-808EC97E6D0F}" type="datetimeFigureOut">
              <a:rPr lang="it-IT" smtClean="0"/>
              <a:t>29/03/21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E2FB-07C4-4DC8-BAE9-2E1E66E2EE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2073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704C-4E2E-4E81-B8FA-808EC97E6D0F}" type="datetimeFigureOut">
              <a:rPr lang="it-IT" smtClean="0"/>
              <a:t>29/03/21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E2FB-07C4-4DC8-BAE9-2E1E66E2EE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8628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704C-4E2E-4E81-B8FA-808EC97E6D0F}" type="datetimeFigureOut">
              <a:rPr lang="it-IT" smtClean="0"/>
              <a:t>29/03/21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E2FB-07C4-4DC8-BAE9-2E1E66E2EE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3819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704C-4E2E-4E81-B8FA-808EC97E6D0F}" type="datetimeFigureOut">
              <a:rPr lang="it-IT" smtClean="0"/>
              <a:t>29/03/21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E2FB-07C4-4DC8-BAE9-2E1E66E2EE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7664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704C-4E2E-4E81-B8FA-808EC97E6D0F}" type="datetimeFigureOut">
              <a:rPr lang="it-IT" smtClean="0"/>
              <a:t>29/03/21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E2FB-07C4-4DC8-BAE9-2E1E66E2EE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791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704C-4E2E-4E81-B8FA-808EC97E6D0F}" type="datetimeFigureOut">
              <a:rPr lang="it-IT" smtClean="0"/>
              <a:t>29/03/21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E2FB-07C4-4DC8-BAE9-2E1E66E2EE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0956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704C-4E2E-4E81-B8FA-808EC97E6D0F}" type="datetimeFigureOut">
              <a:rPr lang="it-IT" smtClean="0"/>
              <a:t>29/03/21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E2FB-07C4-4DC8-BAE9-2E1E66E2EE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6859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704C-4E2E-4E81-B8FA-808EC97E6D0F}" type="datetimeFigureOut">
              <a:rPr lang="it-IT" smtClean="0"/>
              <a:t>29/03/21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E2FB-07C4-4DC8-BAE9-2E1E66E2EE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3356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704C-4E2E-4E81-B8FA-808EC97E6D0F}" type="datetimeFigureOut">
              <a:rPr lang="it-IT" smtClean="0"/>
              <a:t>29/03/21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E2FB-07C4-4DC8-BAE9-2E1E66E2EE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4811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704C-4E2E-4E81-B8FA-808EC97E6D0F}" type="datetimeFigureOut">
              <a:rPr lang="it-IT" smtClean="0"/>
              <a:t>29/03/21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E2FB-07C4-4DC8-BAE9-2E1E66E2EE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4928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0704C-4E2E-4E81-B8FA-808EC97E6D0F}" type="datetimeFigureOut">
              <a:rPr lang="it-IT" smtClean="0"/>
              <a:t>29/03/21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CE2FB-07C4-4DC8-BAE9-2E1E66E2EE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3274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0704C-4E2E-4E81-B8FA-808EC97E6D0F}" type="datetimeFigureOut">
              <a:rPr lang="it-IT" smtClean="0"/>
              <a:t>29/03/21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CE2FB-07C4-4DC8-BAE9-2E1E66E2EE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357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34365" y="2016505"/>
            <a:ext cx="11123270" cy="1965431"/>
          </a:xfrm>
          <a:prstGeom prst="rect">
            <a:avLst/>
          </a:prstGeom>
          <a:solidFill>
            <a:srgbClr val="D25D67"/>
          </a:solidFill>
          <a:ln>
            <a:solidFill>
              <a:srgbClr val="D25D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Storia dell’impresa e del lavoro </a:t>
            </a:r>
            <a:endParaRPr lang="it-IT" sz="4800" dirty="0">
              <a:solidFill>
                <a:schemeClr val="bg1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-9182" y="4536719"/>
            <a:ext cx="12182818" cy="871169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5B5A5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Stefano Musso</a:t>
            </a:r>
            <a:endParaRPr lang="it-IT" sz="2800" dirty="0">
              <a:solidFill>
                <a:srgbClr val="5B5A5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B4C35D45-9251-4921-B7D8-DD171060F540}"/>
              </a:ext>
            </a:extLst>
          </p:cNvPr>
          <p:cNvSpPr txBox="1">
            <a:spLocks/>
          </p:cNvSpPr>
          <p:nvPr/>
        </p:nvSpPr>
        <p:spPr>
          <a:xfrm>
            <a:off x="-9182" y="5986831"/>
            <a:ext cx="12182818" cy="871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2000" i="1" dirty="0">
              <a:solidFill>
                <a:srgbClr val="5B5A5A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2A0089A-9769-814E-A328-19604BBB2621}"/>
              </a:ext>
            </a:extLst>
          </p:cNvPr>
          <p:cNvSpPr txBox="1"/>
          <p:nvPr/>
        </p:nvSpPr>
        <p:spPr>
          <a:xfrm>
            <a:off x="1886672" y="544011"/>
            <a:ext cx="81948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/>
              <a:t>      Università degli Studi di Torino</a:t>
            </a:r>
          </a:p>
        </p:txBody>
      </p:sp>
    </p:spTree>
    <p:extLst>
      <p:ext uri="{BB962C8B-B14F-4D97-AF65-F5344CB8AC3E}">
        <p14:creationId xmlns:p14="http://schemas.microsoft.com/office/powerpoint/2010/main" val="4118641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43A0F2-B3D0-0547-817F-992ABE956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Negli anni 60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8F7302-CEF5-D34A-983A-CE5D47B63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Dopo la debolezza sindacale degli anni 50 riprendono le agitazioni in una situazione di piena occupazione nonostante i grandi flussi migratori da sud a nord</a:t>
            </a:r>
          </a:p>
          <a:p>
            <a:r>
              <a:rPr lang="it-IT" dirty="0"/>
              <a:t>Nel corso dei rinnovi contrattuali del 1962, i fatti di Piazza Statuto a Torino mostrano il disagio sociale</a:t>
            </a:r>
          </a:p>
          <a:p>
            <a:r>
              <a:rPr lang="it-IT" dirty="0"/>
              <a:t>Avvicinamento tra CGIL e CISL, poi anche la UIL</a:t>
            </a:r>
          </a:p>
          <a:p>
            <a:r>
              <a:rPr lang="it-IT" dirty="0"/>
              <a:t>Nel contratto nazionale metalmeccanici del 1963 parte la contrattazione aziendale relativa ai premi di produzione</a:t>
            </a:r>
          </a:p>
          <a:p>
            <a:r>
              <a:rPr lang="it-IT" dirty="0"/>
              <a:t>Breve congiuntura negativa nel 1964-65, presto superata. Ripresa di flussi migratori e agitazioni nel 1968. Proteste studentesche e collettivi operi/studenti</a:t>
            </a:r>
          </a:p>
          <a:p>
            <a:r>
              <a:rPr lang="it-IT" dirty="0"/>
              <a:t>Autunno caldo del 1969: agitazioni per rinnovi di 33 contratti nazionali di lavoro. Contrattazione aziendale «articolata»: su tutte le materie</a:t>
            </a:r>
          </a:p>
        </p:txBody>
      </p:sp>
    </p:spTree>
    <p:extLst>
      <p:ext uri="{BB962C8B-B14F-4D97-AF65-F5344CB8AC3E}">
        <p14:creationId xmlns:p14="http://schemas.microsoft.com/office/powerpoint/2010/main" val="3362130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15BAAA-BF8A-0D42-8878-AA3925164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Negli anni 70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23124A-AC23-9B42-B017-E06E50AA5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Continuano le agitazioni sindacali: aumenti uguali per tutti, contrattazione dei ritmi di lavoro, no alla monetizzazione della salute, inquadramento unico operai/impiegati</a:t>
            </a:r>
          </a:p>
          <a:p>
            <a:r>
              <a:rPr lang="it-IT" dirty="0"/>
              <a:t>L’inflazione spinge alle agitazioni</a:t>
            </a:r>
          </a:p>
          <a:p>
            <a:r>
              <a:rPr lang="it-IT" dirty="0"/>
              <a:t>Accordo Lama – Agnelli per il punto unico di contingenza (1975)</a:t>
            </a:r>
          </a:p>
          <a:p>
            <a:r>
              <a:rPr lang="it-IT" dirty="0"/>
              <a:t>Terrorismo e governi di solidarietà nazionale nel 1978</a:t>
            </a:r>
          </a:p>
          <a:p>
            <a:r>
              <a:rPr lang="it-IT" dirty="0"/>
              <a:t>Svolta dell’EUR: moderazione sindacale</a:t>
            </a:r>
          </a:p>
          <a:p>
            <a:r>
              <a:rPr lang="it-IT" dirty="0"/>
              <a:t>Vertenza dei 35 giorni alla Fiat e marcia dei 40 mila nell’autunno del 1980. Fine della </a:t>
            </a:r>
            <a:r>
              <a:rPr lang="it-IT" dirty="0" err="1"/>
              <a:t>stagioine</a:t>
            </a:r>
            <a:r>
              <a:rPr lang="it-IT" dirty="0"/>
              <a:t> </a:t>
            </a:r>
            <a:r>
              <a:rPr lang="it-IT"/>
              <a:t>dell’alta conflittualità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34386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A1BB43-962F-EA45-AAA0-573A120AE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L’ordinamento sindacale nel secondo dopoguerra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BB2F181-1FE6-4743-ADC3-AF02236C6836}"/>
              </a:ext>
            </a:extLst>
          </p:cNvPr>
          <p:cNvSpPr txBox="1"/>
          <p:nvPr/>
        </p:nvSpPr>
        <p:spPr>
          <a:xfrm>
            <a:off x="4636546" y="3958814"/>
            <a:ext cx="3035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Università degli Studi di Torino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D60E630-821E-F34C-9DBC-295E0ECE26AA}"/>
              </a:ext>
            </a:extLst>
          </p:cNvPr>
          <p:cNvSpPr txBox="1"/>
          <p:nvPr/>
        </p:nvSpPr>
        <p:spPr>
          <a:xfrm>
            <a:off x="5310079" y="4518212"/>
            <a:ext cx="1571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Stefano Musso</a:t>
            </a:r>
          </a:p>
        </p:txBody>
      </p:sp>
    </p:spTree>
    <p:extLst>
      <p:ext uri="{BB962C8B-B14F-4D97-AF65-F5344CB8AC3E}">
        <p14:creationId xmlns:p14="http://schemas.microsoft.com/office/powerpoint/2010/main" val="2236417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L’ordinamento sindacale nel secondo dopoguerra: i lavori dell’Assemblea Costituente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Giudicato positivo da tutte le forze politiche il contratto nazionale di lavoro valido erga </a:t>
            </a:r>
            <a:r>
              <a:rPr lang="it-IT" dirty="0" err="1"/>
              <a:t>omnes</a:t>
            </a:r>
            <a:r>
              <a:rPr lang="it-IT" dirty="0"/>
              <a:t> istituito dal fascismo</a:t>
            </a:r>
          </a:p>
          <a:p>
            <a:r>
              <a:rPr lang="it-IT" dirty="0"/>
              <a:t>Difficoltà a conciliare la libertà di organizzazione sindacale e l’erga </a:t>
            </a:r>
            <a:r>
              <a:rPr lang="it-IT" dirty="0" err="1"/>
              <a:t>omnes</a:t>
            </a:r>
            <a:r>
              <a:rPr lang="it-IT" dirty="0"/>
              <a:t>: se c’è pluralismo sindacale a chi attribuire la competenza di firmare contratti validi per tutti?</a:t>
            </a:r>
          </a:p>
          <a:p>
            <a:r>
              <a:rPr lang="it-IT" dirty="0"/>
              <a:t>Soluzione dell’articolo 39 della Costituzione: rappresentanze unitarie proporzionali al peso dei sindacati per numero di iscritti  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689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Dalla CGIL unitaria </a:t>
            </a:r>
            <a:br>
              <a:rPr lang="it-IT" dirty="0"/>
            </a:br>
            <a:r>
              <a:rPr lang="it-IT" dirty="0"/>
              <a:t>alla rottura dell’unità sindacale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CGIL unitaria: giugno 1944</a:t>
            </a:r>
          </a:p>
          <a:p>
            <a:r>
              <a:rPr lang="it-IT" dirty="0"/>
              <a:t>principali correnti: comunista, socialista, democratico-cristiana</a:t>
            </a:r>
          </a:p>
          <a:p>
            <a:r>
              <a:rPr lang="it-IT" dirty="0"/>
              <a:t>Gestione paritetica tra le principali correnti</a:t>
            </a:r>
          </a:p>
          <a:p>
            <a:r>
              <a:rPr lang="it-IT" dirty="0"/>
              <a:t>Congresso di Firenze (giugno 1947): dalla gestione paritetica alla gestione proporzionale</a:t>
            </a:r>
          </a:p>
          <a:p>
            <a:r>
              <a:rPr lang="it-IT" dirty="0"/>
              <a:t>Polemiche su sciopero politico, differenze di cultura e strategia sindacale</a:t>
            </a:r>
          </a:p>
          <a:p>
            <a:r>
              <a:rPr lang="it-IT" dirty="0"/>
              <a:t>Attentato a Togliatti e fine dell’unità: nasce la Libera CGIL (1948)</a:t>
            </a:r>
          </a:p>
          <a:p>
            <a:r>
              <a:rPr lang="it-IT" dirty="0"/>
              <a:t>Nascita di CISL e UIL (1950)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69480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non attuazione dell’articolo 39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La CISL si oppone alla legge sindacale attuativa dell’articolo 39 e preme con successo sui governi a guida DC perché non si attui l’art. 39. </a:t>
            </a:r>
          </a:p>
          <a:p>
            <a:r>
              <a:rPr lang="it-IT" dirty="0"/>
              <a:t>Per due motivi:</a:t>
            </a:r>
          </a:p>
          <a:p>
            <a:r>
              <a:rPr lang="it-IT" dirty="0"/>
              <a:t>Cambia linea rispetto alla tradizione del sindacalismo bianco (vuole contratti di lavoro di diritto privato)</a:t>
            </a:r>
          </a:p>
          <a:p>
            <a:r>
              <a:rPr lang="it-IT" dirty="0"/>
              <a:t>Si sarebbe trovata minoranza nelle rappresentanze unitarie proporzionali, nelle quali si sarebbe trovata ingabbiata, senza poter sperimentare la propria strategia sindacale</a:t>
            </a:r>
          </a:p>
          <a:p>
            <a:r>
              <a:rPr lang="it-IT" dirty="0"/>
              <a:t>La strategia sindacale CISL si basa sulla proposta di collaborazione sindacale con gli imprenditori per l’aumento della produttività</a:t>
            </a:r>
          </a:p>
          <a:p>
            <a:r>
              <a:rPr lang="it-IT" dirty="0"/>
              <a:t>Maggior peso alla contrattazione aziendale in confronto a quella nazionale</a:t>
            </a:r>
          </a:p>
        </p:txBody>
      </p:sp>
    </p:spTree>
    <p:extLst>
      <p:ext uri="{BB962C8B-B14F-4D97-AF65-F5344CB8AC3E}">
        <p14:creationId xmlns:p14="http://schemas.microsoft.com/office/powerpoint/2010/main" val="1370719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 chi vale il contratto nazionale di lavoro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Contratto di diritto privato (non è valido erga </a:t>
            </a:r>
            <a:r>
              <a:rPr lang="it-IT" dirty="0" err="1"/>
              <a:t>omnes</a:t>
            </a:r>
            <a:r>
              <a:rPr lang="it-IT" dirty="0"/>
              <a:t>, vale per chi è iscritto alle organizzazioni firmatarie del contratto)</a:t>
            </a:r>
          </a:p>
          <a:p>
            <a:r>
              <a:rPr lang="it-IT" dirty="0"/>
              <a:t>Tuttavia, l’articolo 36 della Costituzione stabilisce il principio che la retribuzione del lavoratore deve essere proporzionata e sufficiente</a:t>
            </a:r>
          </a:p>
          <a:p>
            <a:r>
              <a:rPr lang="it-IT" dirty="0"/>
              <a:t>In caso di controversia di lavoro tra parti in causa non iscritte il giudice deve emettere un giudizio di proporzionalità e sufficienza</a:t>
            </a:r>
          </a:p>
          <a:p>
            <a:r>
              <a:rPr lang="it-IT" dirty="0"/>
              <a:t>Normalmente il giudice fa riferimento agli standard dei trattamenti previsti dal contratto nazionale </a:t>
            </a:r>
          </a:p>
        </p:txBody>
      </p:sp>
    </p:spTree>
    <p:extLst>
      <p:ext uri="{BB962C8B-B14F-4D97-AF65-F5344CB8AC3E}">
        <p14:creationId xmlns:p14="http://schemas.microsoft.com/office/powerpoint/2010/main" val="775625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Due diverse visioni dello sviluppo: CGIL e CISL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CGIL: puntare al massimo impiego del fattore produttivo abbondante in Italia, il lavoro: </a:t>
            </a:r>
          </a:p>
          <a:p>
            <a:r>
              <a:rPr lang="it-IT" dirty="0"/>
              <a:t>Lotta alla disoccupazione e centralismo contrattuale (importanza del contratto nazionale), no ai premi di produzione legati all’aumento del rendimento, no allo straordinario</a:t>
            </a:r>
          </a:p>
          <a:p>
            <a:r>
              <a:rPr lang="it-IT" dirty="0"/>
              <a:t>CISL: puntare alla crescita della produttività, contrattazione aziendale e aumenti salariali aziendali, creazione di isole di economia dinamica che possano innescare uno sviluppo generalizzato </a:t>
            </a:r>
          </a:p>
        </p:txBody>
      </p:sp>
    </p:spTree>
    <p:extLst>
      <p:ext uri="{BB962C8B-B14F-4D97-AF65-F5344CB8AC3E}">
        <p14:creationId xmlns:p14="http://schemas.microsoft.com/office/powerpoint/2010/main" val="988341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sconfitta della CGIL alle elezioni di commissione interna alla metà degli anni 50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centralismo contrattuale crea un egualitarismo povero, da tempi di emergenza, poco adatto ai tempi dell’inizio del miracolo economico</a:t>
            </a:r>
          </a:p>
          <a:p>
            <a:r>
              <a:rPr lang="it-IT" dirty="0"/>
              <a:t>Il centralismo del contratto nazionale non consente di ottenere aumenti significativi in paga base oraria</a:t>
            </a:r>
          </a:p>
          <a:p>
            <a:r>
              <a:rPr lang="it-IT" dirty="0"/>
              <a:t>La CGIL chiede sacrifici ai lavoratori delle grandi imprese, per solidarietà con i disoccupati </a:t>
            </a:r>
          </a:p>
          <a:p>
            <a:r>
              <a:rPr lang="it-IT" dirty="0"/>
              <a:t>I lavoratori immigrati puntano a guadagnare il più possibile nel minor tempo: accettano l’aumento dei premi di produzione e il lavoro straordinario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99690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difficoltà della CISL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Sconfitto il sindacalismo oppositivo della CGIL gli imprenditori non vogliono utilizzare il sindacalismo collaborativo della CISL, vogliono gestire il rapporto con i lavoratori attraverso la gerarchia aziendale, senza la mediazione sindacale. </a:t>
            </a:r>
          </a:p>
          <a:p>
            <a:r>
              <a:rPr lang="it-IT" dirty="0"/>
              <a:t>Gli imprenditori rifiutano di accettare il modello di relazioni industriali proposto dalla CISL incentrato sulla collaborazione per la produttività con aumenti salariali aziendali</a:t>
            </a:r>
          </a:p>
          <a:p>
            <a:r>
              <a:rPr lang="it-IT" dirty="0"/>
              <a:t>La CISL spinge il governo a staccare le imprese di Stato (IRI, ENI) dalla Confindustria, allo scopo di sperimentare con le imprese di Stato il suo modello di relazioni industriali (1957: nascita di </a:t>
            </a:r>
            <a:r>
              <a:rPr lang="it-IT" dirty="0" err="1"/>
              <a:t>Intersind</a:t>
            </a:r>
            <a:r>
              <a:rPr lang="it-IT" dirty="0"/>
              <a:t> e ASAP)</a:t>
            </a:r>
          </a:p>
        </p:txBody>
      </p:sp>
    </p:spTree>
    <p:extLst>
      <p:ext uri="{BB962C8B-B14F-4D97-AF65-F5344CB8AC3E}">
        <p14:creationId xmlns:p14="http://schemas.microsoft.com/office/powerpoint/2010/main" val="9688631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829</Words>
  <Application>Microsoft Macintosh PowerPoint</Application>
  <PresentationFormat>Widescreen</PresentationFormat>
  <Paragraphs>57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Tahoma</vt:lpstr>
      <vt:lpstr>Tema di Office</vt:lpstr>
      <vt:lpstr>Presentazione standard di PowerPoint</vt:lpstr>
      <vt:lpstr>L’ordinamento sindacale nel secondo dopoguerra</vt:lpstr>
      <vt:lpstr>L’ordinamento sindacale nel secondo dopoguerra: i lavori dell’Assemblea Costituente</vt:lpstr>
      <vt:lpstr>Dalla CGIL unitaria  alla rottura dell’unità sindacale</vt:lpstr>
      <vt:lpstr>La non attuazione dell’articolo 39</vt:lpstr>
      <vt:lpstr>Per chi vale il contratto nazionale di lavoro</vt:lpstr>
      <vt:lpstr>Due diverse visioni dello sviluppo: CGIL e CISL</vt:lpstr>
      <vt:lpstr>La sconfitta della CGIL alle elezioni di commissione interna alla metà degli anni 50</vt:lpstr>
      <vt:lpstr>Le difficoltà della CISL</vt:lpstr>
      <vt:lpstr>Negli anni 60</vt:lpstr>
      <vt:lpstr>Negli anni 70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L’ordinamento sindacale nel secondo dopoguerra: i lavori dell’Assemblea Costituente</dc:title>
  <dc:creator>Stefano Musso</dc:creator>
  <cp:lastModifiedBy>Microsoft Office User</cp:lastModifiedBy>
  <cp:revision>15</cp:revision>
  <dcterms:created xsi:type="dcterms:W3CDTF">2017-10-23T06:15:29Z</dcterms:created>
  <dcterms:modified xsi:type="dcterms:W3CDTF">2021-03-29T10:01:27Z</dcterms:modified>
</cp:coreProperties>
</file>