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2" r:id="rId6"/>
    <p:sldId id="273" r:id="rId7"/>
    <p:sldId id="281" r:id="rId8"/>
    <p:sldId id="280" r:id="rId9"/>
    <p:sldId id="282" r:id="rId10"/>
    <p:sldId id="278" r:id="rId11"/>
    <p:sldId id="279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1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54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06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60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747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19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630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37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02/05/2022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369183X.2020.185146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 di esame studenti frequentanti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maggio 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9398" y="120870"/>
            <a:ext cx="12163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frequentanti.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 crediti</a:t>
            </a:r>
            <a:endParaRPr lang="it-IT" sz="4000" b="1" dirty="0" smtClean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45069" y="1339573"/>
            <a:ext cx="11245362" cy="2858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dinamiche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Manuale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M. Ambrosini,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capitoli: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1, 2,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(fino a pagina 80),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4,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(fino a pagina 169)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politiche migratorie 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 livelli sovrannazionali e locali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Capitoli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8, 9 e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(fino a pagina 341)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manuale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21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9398" y="120870"/>
            <a:ext cx="12163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frequentanti 6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crediti. Esame</a:t>
            </a:r>
            <a:endParaRPr lang="it-IT" sz="4000" b="1" dirty="0" smtClean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39796" y="782589"/>
            <a:ext cx="11245362" cy="5822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dinamiche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domande aperte (</a:t>
            </a:r>
            <a:r>
              <a:rPr lang="it-IT" alt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400 parole per la risposta ciascuna)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Ogni domanda vale </a:t>
            </a:r>
            <a:r>
              <a:rPr lang="it-IT" alt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punti (totale </a:t>
            </a:r>
            <a:r>
              <a:rPr lang="it-IT" alt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16 punti)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politiche migratorie 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 livelli sovrannazionali e locali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domanda aperta (</a:t>
            </a:r>
            <a:r>
              <a:rPr lang="it-IT" alt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400 parole per la risposta).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punti </a:t>
            </a:r>
            <a:r>
              <a:rPr lang="it-IT" alt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(totale </a:t>
            </a:r>
            <a:r>
              <a:rPr lang="it-IT" alt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24 punti)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Presentazione in aula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 6 punti + eventuale 1 punto partecipazione individuale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23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8250" y="5463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frequentanti.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crediti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30823" y="782590"/>
            <a:ext cx="11245362" cy="404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dinamiche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Manuale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M. Ambrosini,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capitoli: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1, 2,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(tutto),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5, 6 (fino a pag. 169)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politiche migratorie 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 livelli sovrannazionali e locali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Capitoli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8, 9 e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(fino a pagina 341)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manuale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Capitolo 11 del manuale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articoli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scientifici in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lingua </a:t>
            </a:r>
            <a:r>
              <a:rPr lang="it-IT" alt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inglese a scelta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 politiche a livello sovrannazionale e livello locale</a:t>
            </a:r>
            <a:endParaRPr lang="it-IT" altLang="it-IT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54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354563" y="62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politiche tra livelli sovrannazionali e locali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35519" y="87777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111967" y="662473"/>
            <a:ext cx="11564218" cy="509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Articoli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Livello locale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sz="2000" dirty="0" err="1" smtClean="0"/>
              <a:t>Tihomir</a:t>
            </a:r>
            <a:r>
              <a:rPr lang="en-GB" sz="2000" dirty="0" smtClean="0"/>
              <a:t> </a:t>
            </a:r>
            <a:r>
              <a:rPr lang="en-GB" sz="2000" dirty="0" err="1"/>
              <a:t>Sabchev</a:t>
            </a:r>
            <a:r>
              <a:rPr lang="en-GB" sz="2000" dirty="0"/>
              <a:t> (2020) Against all odds: Thessaloniki’s local policy activism in the reception and integration of forced migrants, Journal of Ethnic and Migration Studies, DOI: </a:t>
            </a:r>
            <a:r>
              <a:rPr lang="en-GB" sz="2000" dirty="0" smtClean="0"/>
              <a:t>10.1080/1369183X.2020.1840969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dirty="0" err="1"/>
              <a:t>Ellermann</a:t>
            </a:r>
            <a:r>
              <a:rPr lang="en-GB" dirty="0"/>
              <a:t>, A. (2006),</a:t>
            </a:r>
            <a:r>
              <a:rPr lang="en-GB" i="1" dirty="0"/>
              <a:t> Street-level democracy : How immigration bureaucrats manage public opposition</a:t>
            </a:r>
            <a:r>
              <a:rPr lang="en-GB" dirty="0"/>
              <a:t>, West European Politics vol. 29 no. 2, pp. 293-309.</a:t>
            </a:r>
            <a:endParaRPr lang="en-GB" sz="2000" dirty="0"/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Livello sovrannazionale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2000" dirty="0"/>
              <a:t>Sarah </a:t>
            </a:r>
            <a:r>
              <a:rPr lang="it-IT" sz="2000" dirty="0" err="1"/>
              <a:t>Léonard</a:t>
            </a:r>
            <a:r>
              <a:rPr lang="it-IT" sz="2000" dirty="0"/>
              <a:t> &amp; Christian </a:t>
            </a:r>
            <a:r>
              <a:rPr lang="it-IT" sz="2000" dirty="0" err="1"/>
              <a:t>Kaunert</a:t>
            </a:r>
            <a:r>
              <a:rPr lang="it-IT" sz="2000" dirty="0"/>
              <a:t> (2020) The </a:t>
            </a:r>
            <a:r>
              <a:rPr lang="it-IT" sz="2000" dirty="0" err="1"/>
              <a:t>securitisation</a:t>
            </a:r>
            <a:r>
              <a:rPr lang="it-IT" sz="2000" dirty="0"/>
              <a:t> of </a:t>
            </a:r>
            <a:r>
              <a:rPr lang="it-IT" sz="2000" dirty="0" err="1"/>
              <a:t>migration</a:t>
            </a:r>
            <a:r>
              <a:rPr lang="it-IT" sz="2000" dirty="0"/>
              <a:t> in the </a:t>
            </a:r>
            <a:r>
              <a:rPr lang="it-IT" sz="2000" dirty="0" err="1"/>
              <a:t>European</a:t>
            </a:r>
            <a:r>
              <a:rPr lang="it-IT" sz="2000" dirty="0"/>
              <a:t> Union: </a:t>
            </a:r>
            <a:r>
              <a:rPr lang="it-IT" sz="2000" dirty="0" err="1"/>
              <a:t>Frontex</a:t>
            </a:r>
            <a:r>
              <a:rPr lang="it-IT" sz="2000" dirty="0"/>
              <a:t> and </a:t>
            </a:r>
            <a:r>
              <a:rPr lang="it-IT" sz="2000" dirty="0" err="1"/>
              <a:t>its</a:t>
            </a:r>
            <a:r>
              <a:rPr lang="it-IT" sz="2000" dirty="0"/>
              <a:t> </a:t>
            </a:r>
            <a:r>
              <a:rPr lang="it-IT" sz="2000" dirty="0" err="1"/>
              <a:t>evolving</a:t>
            </a:r>
            <a:r>
              <a:rPr lang="it-IT" sz="2000" dirty="0"/>
              <a:t> security </a:t>
            </a:r>
            <a:r>
              <a:rPr lang="it-IT" sz="2000" dirty="0" err="1"/>
              <a:t>practices</a:t>
            </a:r>
            <a:r>
              <a:rPr lang="it-IT" sz="2000" dirty="0"/>
              <a:t>, Journal of </a:t>
            </a:r>
            <a:r>
              <a:rPr lang="it-IT" sz="2000" dirty="0" err="1"/>
              <a:t>Ethnic</a:t>
            </a:r>
            <a:r>
              <a:rPr lang="it-IT" sz="2000" dirty="0"/>
              <a:t> and Migration </a:t>
            </a:r>
            <a:r>
              <a:rPr lang="it-IT" sz="2000" dirty="0" err="1"/>
              <a:t>Studies</a:t>
            </a:r>
            <a:r>
              <a:rPr lang="it-IT" sz="2000" dirty="0"/>
              <a:t>, DOI: </a:t>
            </a:r>
            <a:r>
              <a:rPr lang="it-IT" sz="2000" u="sng" dirty="0">
                <a:hlinkClick r:id="rId3"/>
              </a:rPr>
              <a:t>10.1080/1369183X.2020.1851469</a:t>
            </a:r>
            <a:endParaRPr lang="it-IT" sz="2000" u="sng" dirty="0"/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2000" dirty="0"/>
              <a:t>Stefan </a:t>
            </a:r>
            <a:r>
              <a:rPr lang="it-IT" sz="2000" dirty="0" err="1"/>
              <a:t>Rother</a:t>
            </a:r>
            <a:r>
              <a:rPr lang="it-IT" sz="2000" dirty="0"/>
              <a:t> and Elias </a:t>
            </a:r>
            <a:r>
              <a:rPr lang="it-IT" sz="2000" dirty="0" err="1"/>
              <a:t>Steinhilper</a:t>
            </a:r>
            <a:r>
              <a:rPr lang="it-IT" sz="2000" dirty="0"/>
              <a:t> (2019) </a:t>
            </a:r>
            <a:r>
              <a:rPr lang="it-IT" sz="2000" dirty="0" err="1"/>
              <a:t>Tokens</a:t>
            </a:r>
            <a:r>
              <a:rPr lang="it-IT" sz="2000" dirty="0"/>
              <a:t> or </a:t>
            </a:r>
            <a:r>
              <a:rPr lang="it-IT" sz="2000" dirty="0" err="1"/>
              <a:t>Stakeholders</a:t>
            </a:r>
            <a:r>
              <a:rPr lang="it-IT" sz="2000" dirty="0"/>
              <a:t> in Global Migration </a:t>
            </a:r>
            <a:r>
              <a:rPr lang="it-IT" sz="2000" dirty="0" err="1"/>
              <a:t>Governance</a:t>
            </a:r>
            <a:r>
              <a:rPr lang="it-IT" sz="2000" dirty="0"/>
              <a:t>? The </a:t>
            </a:r>
            <a:r>
              <a:rPr lang="it-IT" sz="2000" dirty="0" err="1"/>
              <a:t>Role</a:t>
            </a:r>
            <a:r>
              <a:rPr lang="it-IT" sz="2000" dirty="0"/>
              <a:t> of </a:t>
            </a:r>
            <a:r>
              <a:rPr lang="it-IT" sz="2000" dirty="0" err="1"/>
              <a:t>Affected</a:t>
            </a:r>
            <a:r>
              <a:rPr lang="it-IT" sz="2000" dirty="0"/>
              <a:t> </a:t>
            </a:r>
            <a:r>
              <a:rPr lang="it-IT" sz="2000" dirty="0" err="1"/>
              <a:t>Communities</a:t>
            </a:r>
            <a:r>
              <a:rPr lang="it-IT" sz="2000" dirty="0"/>
              <a:t> and </a:t>
            </a:r>
            <a:r>
              <a:rPr lang="it-IT" sz="2000" dirty="0" err="1"/>
              <a:t>Civil</a:t>
            </a:r>
            <a:r>
              <a:rPr lang="it-IT" sz="2000" dirty="0"/>
              <a:t> Society in the Global </a:t>
            </a:r>
            <a:r>
              <a:rPr lang="it-IT" sz="2000" dirty="0" err="1"/>
              <a:t>Compacts</a:t>
            </a:r>
            <a:r>
              <a:rPr lang="it-IT" sz="2000" dirty="0"/>
              <a:t> on Migration and </a:t>
            </a:r>
            <a:r>
              <a:rPr lang="it-IT" sz="2000" dirty="0" err="1"/>
              <a:t>Refugees</a:t>
            </a:r>
            <a:r>
              <a:rPr lang="it-IT" sz="2000" dirty="0"/>
              <a:t>, International Migration, 57:6.</a:t>
            </a:r>
            <a:endParaRPr lang="it-IT" alt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23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19878" y="82378"/>
            <a:ext cx="11249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Esame 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valutazione </a:t>
            </a:r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studenti frequentanti </a:t>
            </a:r>
          </a:p>
          <a:p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crediti</a:t>
            </a:r>
            <a:endParaRPr lang="it-IT" sz="36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26337" y="1455558"/>
            <a:ext cx="11661012" cy="4307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sulla parte di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Dinamiche,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punti ciascuna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(totale 12 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sulla parte di Politiche (capitoli 8, 9 e 12 del Manuale), 6 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(totale 18 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articoli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modulo ‘Politiche locali e sovrannazionali’, 3 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(21 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scelta tra i due articoli su politiche locali o i due articoli su politiche </a:t>
            </a:r>
            <a:r>
              <a:rPr lang="it-IT" altLang="it-IT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sovrananzionali</a:t>
            </a:r>
            <a:endParaRPr lang="it-IT" alt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Verrà pubblicata una lista con 10 possibili domande, 5 per gruppo di articoli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domanda sui capitoli 5 o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11, 3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(totale 24 punti </a:t>
            </a:r>
            <a:r>
              <a:rPr lang="it-IT" altLang="it-IT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conseguiti con la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presentazione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eventuale 1 per partecipazione individuale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94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6" y="82378"/>
            <a:ext cx="11443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Frequentanti - Nota bene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26337" y="782590"/>
            <a:ext cx="11356063" cy="4702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punti conseguiti con l’eventuale esonero e/o con la presentazione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validi per </a:t>
            </a: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intero anno accademico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ovvero per i seguenti appelli: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Giugno-luglio 2022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Settembre 2022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Gennaio-febbraio 2023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Dalla sessione di esami di giugno-luglio 2023 tutti i punti conseguiti nel corso dell’AA 2021/2022 </a:t>
            </a: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saranno più validi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si potrà dare l’esame solo come studenti NON FREQUENTANTI con il programma dell’anno accademico in corso</a:t>
            </a:r>
          </a:p>
        </p:txBody>
      </p:sp>
    </p:spTree>
    <p:extLst>
      <p:ext uri="{BB962C8B-B14F-4D97-AF65-F5344CB8AC3E}">
        <p14:creationId xmlns:p14="http://schemas.microsoft.com/office/powerpoint/2010/main" val="25920812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www.w3.org/XML/1998/namespace"/>
    <ds:schemaRef ds:uri="http://purl.org/dc/elements/1.1/"/>
    <ds:schemaRef ds:uri="b71389bb-505c-41ff-a31c-1ca5b92601c4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550</Words>
  <Application>Microsoft Office PowerPoint</Application>
  <PresentationFormat>Widescreen</PresentationFormat>
  <Paragraphs>74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Tema di Office</vt:lpstr>
      <vt:lpstr>Dinamiche e politiche dell’immigrazione</vt:lpstr>
      <vt:lpstr>Programma di esame studenti frequentanti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122</cp:revision>
  <dcterms:created xsi:type="dcterms:W3CDTF">2019-05-28T15:53:33Z</dcterms:created>
  <dcterms:modified xsi:type="dcterms:W3CDTF">2022-05-02T21:25:55Z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