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797675" cy="9926625"/>
  <p:embeddedFontLst>
    <p:embeddedFont>
      <p:font typeface="Book Antiqua"/>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6" roundtripDataSignature="AMtx7mjr0DC8IykHFLwdhrdH57jjh93s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BookAntiqua-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BookAntiqua-italic.fntdata"/><Relationship Id="rId21" Type="http://schemas.openxmlformats.org/officeDocument/2006/relationships/slide" Target="slides/slide16.xml"/><Relationship Id="rId43" Type="http://schemas.openxmlformats.org/officeDocument/2006/relationships/font" Target="fonts/BookAntiqua-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BookAntiqu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60" name="Google Shape;160;p10: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61" name="Google Shape;161;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2" name="Google Shape;162;p10: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69" name="Google Shape;169;p11: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70" name="Google Shape;170;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1" name="Google Shape;171;p11: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78" name="Google Shape;178;p12: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79" name="Google Shape;179;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0" name="Google Shape;180;p12: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6e1ba004f_0_33: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lang="en-GB"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86" name="Google Shape;186;g336e1ba004f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round/>
            <a:headEnd len="sm" w="sm" type="none"/>
            <a:tailEnd len="sm" w="sm" type="none"/>
          </a:ln>
        </p:spPr>
      </p:sp>
      <p:sp>
        <p:nvSpPr>
          <p:cNvPr id="187" name="Google Shape;187;g336e1ba004f_0_33: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6e1ba004f_0_39: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lang="en-GB"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3" name="Google Shape;193;g336e1ba004f_0_39: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round/>
            <a:headEnd len="sm" w="sm" type="none"/>
            <a:tailEnd len="sm" w="sm" type="none"/>
          </a:ln>
        </p:spPr>
      </p:sp>
      <p:sp>
        <p:nvSpPr>
          <p:cNvPr id="194" name="Google Shape;194;g336e1ba004f_0_39:notes"/>
          <p:cNvSpPr txBox="1"/>
          <p:nvPr>
            <p:ph idx="1" type="body"/>
          </p:nvPr>
        </p:nvSpPr>
        <p:spPr>
          <a:xfrm>
            <a:off x="914400" y="3257550"/>
            <a:ext cx="7315200" cy="3086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6e1ba004f_0_345: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36e1ba004f_0_345: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6e1ba004f_0_46: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lang="en-GB"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208" name="Google Shape;208;g336e1ba004f_0_46:notes"/>
          <p:cNvSpPr/>
          <p:nvPr>
            <p:ph idx="2" type="sldImg"/>
          </p:nvPr>
        </p:nvSpPr>
        <p:spPr>
          <a:xfrm>
            <a:off x="1106488" y="812800"/>
            <a:ext cx="5345100" cy="40083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9" name="Google Shape;209;g336e1ba004f_0_46:notes"/>
          <p:cNvSpPr txBox="1"/>
          <p:nvPr>
            <p:ph idx="1" type="body"/>
          </p:nvPr>
        </p:nvSpPr>
        <p:spPr>
          <a:xfrm>
            <a:off x="755650" y="5078413"/>
            <a:ext cx="6048300" cy="4811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6e1ba004f_0_52: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lang="en-GB"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214" name="Google Shape;214;g336e1ba004f_0_52:notes"/>
          <p:cNvSpPr txBox="1"/>
          <p:nvPr/>
        </p:nvSpPr>
        <p:spPr>
          <a:xfrm>
            <a:off x="3884613" y="8685213"/>
            <a:ext cx="2971800" cy="457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Times New Roman"/>
              <a:ea typeface="Times New Roman"/>
              <a:cs typeface="Times New Roman"/>
              <a:sym typeface="Times New Roman"/>
            </a:endParaRPr>
          </a:p>
        </p:txBody>
      </p:sp>
      <p:sp>
        <p:nvSpPr>
          <p:cNvPr id="215" name="Google Shape;215;g336e1ba004f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6" name="Google Shape;216;g336e1ba004f_0_5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36e1ba004f_0_67: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lang="en-GB"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223" name="Google Shape;223;g336e1ba004f_0_67:notes"/>
          <p:cNvSpPr txBox="1"/>
          <p:nvPr/>
        </p:nvSpPr>
        <p:spPr>
          <a:xfrm>
            <a:off x="3884613" y="8685213"/>
            <a:ext cx="2971800" cy="457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Times New Roman"/>
              <a:ea typeface="Times New Roman"/>
              <a:cs typeface="Times New Roman"/>
              <a:sym typeface="Times New Roman"/>
            </a:endParaRPr>
          </a:p>
        </p:txBody>
      </p:sp>
      <p:sp>
        <p:nvSpPr>
          <p:cNvPr id="224" name="Google Shape;224;g336e1ba004f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5" name="Google Shape;225;g336e1ba004f_0_6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36e1ba004f_0_82: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336e1ba004f_0_82: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97" name="Google Shape;97;p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8" name="Google Shape;98;p2:notes"/>
          <p:cNvSpPr txBox="1"/>
          <p:nvPr>
            <p:ph idx="1" type="body"/>
          </p:nvPr>
        </p:nvSpPr>
        <p:spPr>
          <a:xfrm>
            <a:off x="755650" y="5078413"/>
            <a:ext cx="6048375" cy="48117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a3de89076_0_14: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34a3de89076_0_14: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4a3de89076_0_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4a3de89076_0_9: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79159d4f2_0_287: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lang="en-GB"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252" name="Google Shape;252;g3379159d4f2_0_287:notes"/>
          <p:cNvSpPr/>
          <p:nvPr>
            <p:ph idx="2" type="sldImg"/>
          </p:nvPr>
        </p:nvSpPr>
        <p:spPr>
          <a:xfrm>
            <a:off x="1106488" y="812800"/>
            <a:ext cx="5345100" cy="40083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3" name="Google Shape;253;g3379159d4f2_0_287:notes"/>
          <p:cNvSpPr txBox="1"/>
          <p:nvPr>
            <p:ph idx="1" type="body"/>
          </p:nvPr>
        </p:nvSpPr>
        <p:spPr>
          <a:xfrm>
            <a:off x="755650" y="5078413"/>
            <a:ext cx="6048300" cy="4811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79159d4f2_0_5: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379159d4f2_0_5: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379159d4f2_0_10: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379159d4f2_0_10: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79159d4f2_0_511: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79159d4f2_0_511: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79159d4f2_0_2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g3379159d4f2_0_20: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a3de89076_0_29: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34a3de89076_0_29: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6e1ba004f_0_351: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36e1ba004f_0_351: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379159d4f2_0_28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379159d4f2_0_28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379159d4f2_0_280: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379159d4f2_0_136: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3379159d4f2_0_136: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379159d4f2_0_143: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379159d4f2_0_143: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379159d4f2_0_16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379159d4f2_0_16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79159d4f2_0_168: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3379159d4f2_0_168: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6e1ba004f_0_16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336e1ba004f_0_167: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4a3de89076_0_1: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4a3de89076_0_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34a3de89076_0_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4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24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GB"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GB"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GB"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32" name="Google Shape;132;p7: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33" name="Google Shape;133;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4" name="Google Shape;134;p7: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40" name="Google Shape;140;p8: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41" name="Google Shape;141;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2" name="Google Shape;142;p8: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51" name="Google Shape;151;p9:notes"/>
          <p:cNvSpPr txBox="1"/>
          <p:nvPr/>
        </p:nvSpPr>
        <p:spPr>
          <a:xfrm>
            <a:off x="3850443" y="9428583"/>
            <a:ext cx="2944085" cy="494608"/>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Book Antiqua"/>
              <a:buNone/>
            </a:pPr>
            <a:fld id="{00000000-1234-1234-1234-123412341234}" type="slidenum">
              <a:rPr b="0" i="0" lang="en-GB" sz="1200" u="none" cap="none" strike="noStrike">
                <a:solidFill>
                  <a:srgbClr val="000000"/>
                </a:solidFill>
                <a:latin typeface="Book Antiqua"/>
                <a:ea typeface="Book Antiqua"/>
                <a:cs typeface="Book Antiqua"/>
                <a:sym typeface="Book Antiqua"/>
              </a:rPr>
              <a:t>‹#›</a:t>
            </a:fld>
            <a:endParaRPr b="0" i="0" sz="1200" u="none" cap="none" strike="noStrike">
              <a:solidFill>
                <a:srgbClr val="000000"/>
              </a:solidFill>
              <a:latin typeface="Book Antiqua"/>
              <a:ea typeface="Book Antiqua"/>
              <a:cs typeface="Book Antiqua"/>
              <a:sym typeface="Book Antiqua"/>
            </a:endParaRPr>
          </a:p>
        </p:txBody>
      </p:sp>
      <p:sp>
        <p:nvSpPr>
          <p:cNvPr id="152" name="Google Shape;152;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3" name="Google Shape;153;p9:notes"/>
          <p:cNvSpPr txBox="1"/>
          <p:nvPr>
            <p:ph idx="1" type="body"/>
          </p:nvPr>
        </p:nvSpPr>
        <p:spPr>
          <a:xfrm>
            <a:off x="679768" y="4715153"/>
            <a:ext cx="5438140" cy="44669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6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6" name="Google Shape;66;p26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7" name="Google Shape;67;p2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6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1"/>
          <p:cNvSpPr/>
          <p:nvPr>
            <p:ph idx="2" type="pic"/>
          </p:nvPr>
        </p:nvSpPr>
        <p:spPr>
          <a:xfrm>
            <a:off x="1792288" y="612775"/>
            <a:ext cx="5486400" cy="4114800"/>
          </a:xfrm>
          <a:prstGeom prst="rect">
            <a:avLst/>
          </a:prstGeom>
          <a:noFill/>
          <a:ln>
            <a:noFill/>
          </a:ln>
        </p:spPr>
      </p:sp>
      <p:sp>
        <p:nvSpPr>
          <p:cNvPr id="73" name="Google Shape;73;p26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2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0" name="Google Shape;80;p2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6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6" name="Google Shape;86;p2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 name="Shape 21"/>
        <p:cNvGrpSpPr/>
        <p:nvPr/>
      </p:nvGrpSpPr>
      <p:grpSpPr>
        <a:xfrm>
          <a:off x="0" y="0"/>
          <a:ext cx="0" cy="0"/>
          <a:chOff x="0" y="0"/>
          <a:chExt cx="0" cy="0"/>
        </a:xfrm>
      </p:grpSpPr>
      <p:sp>
        <p:nvSpPr>
          <p:cNvPr id="22" name="Google Shape;22;p252"/>
          <p:cNvSpPr txBox="1"/>
          <p:nvPr>
            <p:ph type="title"/>
          </p:nvPr>
        </p:nvSpPr>
        <p:spPr>
          <a:xfrm>
            <a:off x="685800" y="2130425"/>
            <a:ext cx="7769225" cy="14668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2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2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40" name="Shape 40"/>
        <p:cNvGrpSpPr/>
        <p:nvPr/>
      </p:nvGrpSpPr>
      <p:grpSpPr>
        <a:xfrm>
          <a:off x="0" y="0"/>
          <a:ext cx="0" cy="0"/>
          <a:chOff x="0" y="0"/>
          <a:chExt cx="0" cy="0"/>
        </a:xfrm>
      </p:grpSpPr>
      <p:sp>
        <p:nvSpPr>
          <p:cNvPr id="41" name="Google Shape;41;p256"/>
          <p:cNvSpPr txBox="1"/>
          <p:nvPr>
            <p:ph idx="12" type="sldNum"/>
          </p:nvPr>
        </p:nvSpPr>
        <p:spPr>
          <a:xfrm>
            <a:off x="0" y="0"/>
            <a:ext cx="0" cy="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5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5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2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2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2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2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2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ardelgiu.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watch?v=6WB3Q5EF4Sg&amp;feature=relat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scientificamerican.com/article/why-its-so-hard-to-junk-bad-decisions-edging-closer-to-understanding-sunk-cos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jp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611188" y="1557338"/>
            <a:ext cx="7772400" cy="14716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b="1" lang="en-GB" sz="4400">
                <a:solidFill>
                  <a:srgbClr val="FF0000"/>
                </a:solidFill>
              </a:rPr>
              <a:t>Behavioural Economics</a:t>
            </a:r>
            <a:br>
              <a:rPr b="1" lang="en-GB" sz="4400">
                <a:solidFill>
                  <a:srgbClr val="FF0000"/>
                </a:solidFill>
              </a:rPr>
            </a:br>
            <a:r>
              <a:rPr b="1" lang="en-GB">
                <a:solidFill>
                  <a:srgbClr val="FF0000"/>
                </a:solidFill>
              </a:rPr>
              <a:t>Rational Decision Making</a:t>
            </a:r>
            <a:endParaRPr/>
          </a:p>
        </p:txBody>
      </p:sp>
      <p:sp>
        <p:nvSpPr>
          <p:cNvPr id="94" name="Google Shape;94;p1"/>
          <p:cNvSpPr txBox="1"/>
          <p:nvPr>
            <p:ph idx="1" type="subTitle"/>
          </p:nvPr>
        </p:nvSpPr>
        <p:spPr>
          <a:xfrm>
            <a:off x="611200" y="3427429"/>
            <a:ext cx="7918500" cy="27804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ctr">
              <a:lnSpc>
                <a:spcPct val="100000"/>
              </a:lnSpc>
              <a:spcBef>
                <a:spcPts val="0"/>
              </a:spcBef>
              <a:spcAft>
                <a:spcPts val="0"/>
              </a:spcAft>
              <a:buClr>
                <a:srgbClr val="888888"/>
              </a:buClr>
              <a:buSzPct val="100000"/>
              <a:buNone/>
            </a:pPr>
            <a:r>
              <a:t/>
            </a:r>
            <a:endParaRPr>
              <a:solidFill>
                <a:srgbClr val="FF0000"/>
              </a:solidFill>
            </a:endParaRPr>
          </a:p>
          <a:p>
            <a:pPr indent="0" lvl="0" marL="0" rtl="0" algn="ctr">
              <a:lnSpc>
                <a:spcPct val="100000"/>
              </a:lnSpc>
              <a:spcBef>
                <a:spcPts val="560"/>
              </a:spcBef>
              <a:spcAft>
                <a:spcPts val="0"/>
              </a:spcAft>
              <a:buClr>
                <a:schemeClr val="dk1"/>
              </a:buClr>
              <a:buSzPct val="100000"/>
              <a:buNone/>
            </a:pPr>
            <a:r>
              <a:rPr i="1" lang="en-GB" sz="11200">
                <a:solidFill>
                  <a:schemeClr val="dk1"/>
                </a:solidFill>
              </a:rPr>
              <a:t>Marina Della Giusta</a:t>
            </a:r>
            <a:endParaRPr sz="11200">
              <a:solidFill>
                <a:schemeClr val="dk1"/>
              </a:solidFill>
            </a:endParaRPr>
          </a:p>
          <a:p>
            <a:pPr indent="0" lvl="0" marL="0" rtl="0" algn="ctr">
              <a:lnSpc>
                <a:spcPct val="100000"/>
              </a:lnSpc>
              <a:spcBef>
                <a:spcPts val="560"/>
              </a:spcBef>
              <a:spcAft>
                <a:spcPts val="0"/>
              </a:spcAft>
              <a:buClr>
                <a:schemeClr val="dk1"/>
              </a:buClr>
              <a:buSzPct val="100000"/>
              <a:buNone/>
            </a:pPr>
            <a:r>
              <a:rPr lang="en-GB" sz="11200">
                <a:solidFill>
                  <a:schemeClr val="dk1"/>
                </a:solidFill>
              </a:rPr>
              <a:t>Department of Economics and Statistics Room 3D204</a:t>
            </a:r>
            <a:endParaRPr sz="11200">
              <a:solidFill>
                <a:schemeClr val="dk1"/>
              </a:solidFill>
            </a:endParaRPr>
          </a:p>
          <a:p>
            <a:pPr indent="0" lvl="0" marL="0" rtl="0" algn="ctr">
              <a:lnSpc>
                <a:spcPct val="100000"/>
              </a:lnSpc>
              <a:spcBef>
                <a:spcPts val="560"/>
              </a:spcBef>
              <a:spcAft>
                <a:spcPts val="0"/>
              </a:spcAft>
              <a:buClr>
                <a:schemeClr val="dk1"/>
              </a:buClr>
              <a:buSzPct val="100000"/>
              <a:buNone/>
            </a:pPr>
            <a:r>
              <a:rPr lang="en-GB" sz="11200">
                <a:solidFill>
                  <a:schemeClr val="dk1"/>
                </a:solidFill>
              </a:rPr>
              <a:t>Email: marina.dellagiusta@unito.it</a:t>
            </a:r>
            <a:endParaRPr/>
          </a:p>
          <a:p>
            <a:pPr indent="0" lvl="0" marL="0" rtl="0" algn="ctr">
              <a:lnSpc>
                <a:spcPct val="100000"/>
              </a:lnSpc>
              <a:spcBef>
                <a:spcPts val="560"/>
              </a:spcBef>
              <a:spcAft>
                <a:spcPts val="0"/>
              </a:spcAft>
              <a:buClr>
                <a:schemeClr val="dk1"/>
              </a:buClr>
              <a:buSzPct val="100000"/>
              <a:buNone/>
            </a:pPr>
            <a:r>
              <a:rPr lang="en-GB" sz="11200">
                <a:solidFill>
                  <a:schemeClr val="dk1"/>
                </a:solidFill>
              </a:rPr>
              <a:t>Web: </a:t>
            </a:r>
            <a:r>
              <a:rPr lang="en-GB" sz="11200" u="sng">
                <a:solidFill>
                  <a:schemeClr val="dk1"/>
                </a:solidFill>
                <a:hlinkClick r:id="rId3">
                  <a:extLst>
                    <a:ext uri="{A12FA001-AC4F-418D-AE19-62706E023703}">
                      <ahyp:hlinkClr val="tx"/>
                    </a:ext>
                  </a:extLst>
                </a:hlinkClick>
              </a:rPr>
              <a:t>www.mardelgiu.com</a:t>
            </a:r>
            <a:endParaRPr sz="11200">
              <a:solidFill>
                <a:srgbClr val="FF0000"/>
              </a:solidFill>
            </a:endParaRPr>
          </a:p>
          <a:p>
            <a:pPr indent="0" lvl="0" marL="0" rtl="0" algn="ctr">
              <a:lnSpc>
                <a:spcPct val="100000"/>
              </a:lnSpc>
              <a:spcBef>
                <a:spcPts val="160"/>
              </a:spcBef>
              <a:spcAft>
                <a:spcPts val="0"/>
              </a:spcAft>
              <a:buClr>
                <a:srgbClr val="888888"/>
              </a:buClr>
              <a:buSzPct val="100000"/>
              <a:buNone/>
            </a:pPr>
            <a:r>
              <a:t/>
            </a:r>
            <a:endParaRPr>
              <a:solidFill>
                <a:srgbClr val="FF0000"/>
              </a:solidFill>
            </a:endParaRPr>
          </a:p>
          <a:p>
            <a:pPr indent="0" lvl="0" marL="0" rtl="0" algn="ctr">
              <a:lnSpc>
                <a:spcPct val="100000"/>
              </a:lnSpc>
              <a:spcBef>
                <a:spcPts val="160"/>
              </a:spcBef>
              <a:spcAft>
                <a:spcPts val="0"/>
              </a:spcAft>
              <a:buClr>
                <a:srgbClr val="888888"/>
              </a:buClr>
              <a:buSzPct val="100000"/>
              <a:buNone/>
            </a:pPr>
            <a:r>
              <a:t/>
            </a:r>
            <a:endParaRPr>
              <a:solidFill>
                <a:srgbClr val="FF0000"/>
              </a:solidFill>
            </a:endParaRPr>
          </a:p>
          <a:p>
            <a:pPr indent="0" lvl="0" marL="0" rtl="0" algn="ctr">
              <a:lnSpc>
                <a:spcPct val="100000"/>
              </a:lnSpc>
              <a:spcBef>
                <a:spcPts val="160"/>
              </a:spcBef>
              <a:spcAft>
                <a:spcPts val="0"/>
              </a:spcAft>
              <a:buClr>
                <a:srgbClr val="888888"/>
              </a:buClr>
              <a:buSzPct val="100000"/>
              <a:buNone/>
            </a:pPr>
            <a:r>
              <a:t/>
            </a: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10"/>
          <p:cNvSpPr txBox="1"/>
          <p:nvPr/>
        </p:nvSpPr>
        <p:spPr>
          <a:xfrm>
            <a:off x="457200" y="274638"/>
            <a:ext cx="8229600" cy="8509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4000"/>
              <a:buFont typeface="Calibri"/>
              <a:buNone/>
            </a:pPr>
            <a:r>
              <a:rPr b="0" i="0" lang="en-GB" sz="4000" u="none" cap="none" strike="noStrike">
                <a:solidFill>
                  <a:srgbClr val="FF0000"/>
                </a:solidFill>
                <a:latin typeface="Calibri"/>
                <a:ea typeface="Calibri"/>
                <a:cs typeface="Calibri"/>
                <a:sym typeface="Calibri"/>
              </a:rPr>
              <a:t>Smith's morals: ethics of sympathy</a:t>
            </a:r>
            <a:endParaRPr b="0" i="0" sz="1400" u="none" cap="none" strike="noStrike">
              <a:solidFill>
                <a:srgbClr val="000000"/>
              </a:solidFill>
              <a:latin typeface="Arial"/>
              <a:ea typeface="Arial"/>
              <a:cs typeface="Arial"/>
              <a:sym typeface="Arial"/>
            </a:endParaRPr>
          </a:p>
        </p:txBody>
      </p:sp>
      <p:sp>
        <p:nvSpPr>
          <p:cNvPr id="166" name="Google Shape;166;p10"/>
          <p:cNvSpPr txBox="1"/>
          <p:nvPr/>
        </p:nvSpPr>
        <p:spPr>
          <a:xfrm>
            <a:off x="457200" y="1125539"/>
            <a:ext cx="8229600" cy="4967758"/>
          </a:xfrm>
          <a:prstGeom prst="rect">
            <a:avLst/>
          </a:prstGeom>
          <a:noFill/>
          <a:ln>
            <a:noFill/>
          </a:ln>
        </p:spPr>
        <p:txBody>
          <a:bodyPr anchorCtr="0" anchor="t" bIns="46800" lIns="90000" spcFirstLastPara="1" rIns="90000" wrap="square" tIns="46800">
            <a:noAutofit/>
          </a:bodyPr>
          <a:lstStyle/>
          <a:p>
            <a:pPr indent="-339725" lvl="0" marL="339725" marR="0" rtl="0" algn="l">
              <a:lnSpc>
                <a:spcPct val="100000"/>
              </a:lnSpc>
              <a:spcBef>
                <a:spcPts val="0"/>
              </a:spcBef>
              <a:spcAft>
                <a:spcPts val="0"/>
              </a:spcAft>
              <a:buClr>
                <a:srgbClr val="000000"/>
              </a:buClr>
              <a:buSzPts val="2800"/>
              <a:buFont typeface="Book Antiqua"/>
              <a:buChar char="•"/>
            </a:pPr>
            <a:r>
              <a:rPr b="1" i="0" lang="en-GB" sz="2800" u="none" cap="none" strike="noStrike">
                <a:solidFill>
                  <a:srgbClr val="000000"/>
                </a:solidFill>
                <a:latin typeface="Calibri"/>
                <a:ea typeface="Calibri"/>
                <a:cs typeface="Calibri"/>
                <a:sym typeface="Calibri"/>
              </a:rPr>
              <a:t>Self-interest AND ethics of sympathy</a:t>
            </a:r>
            <a:r>
              <a:rPr b="0" i="0" lang="en-GB" sz="2800" u="none" cap="none" strike="noStrike">
                <a:solidFill>
                  <a:srgbClr val="000000"/>
                </a:solidFill>
                <a:latin typeface="Calibri"/>
                <a:ea typeface="Calibri"/>
                <a:cs typeface="Calibri"/>
                <a:sym typeface="Calibri"/>
              </a:rPr>
              <a:t>: central role of moral rules for the sound functioning of common life. Behaviour motivated merely by individuals’ self-interest can, and </a:t>
            </a:r>
            <a:r>
              <a:rPr b="0" i="0" lang="en-GB" sz="2800" u="sng" cap="none" strike="noStrike">
                <a:solidFill>
                  <a:srgbClr val="000000"/>
                </a:solidFill>
                <a:latin typeface="Calibri"/>
                <a:ea typeface="Calibri"/>
                <a:cs typeface="Calibri"/>
                <a:sym typeface="Calibri"/>
              </a:rPr>
              <a:t>under the right conditions</a:t>
            </a:r>
            <a:r>
              <a:rPr b="0" i="0" lang="en-GB" sz="2800" u="none" cap="none" strike="noStrike">
                <a:solidFill>
                  <a:srgbClr val="000000"/>
                </a:solidFill>
                <a:latin typeface="Calibri"/>
                <a:ea typeface="Calibri"/>
                <a:cs typeface="Calibri"/>
                <a:sym typeface="Calibri"/>
              </a:rPr>
              <a:t> will, lead to beneficial outcomes not merely for the individuals concerned but for others as well.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339725" lvl="0" marL="339725" marR="0" rtl="0" algn="l">
              <a:lnSpc>
                <a:spcPct val="100000"/>
              </a:lnSpc>
              <a:spcBef>
                <a:spcPts val="700"/>
              </a:spcBef>
              <a:spcAft>
                <a:spcPts val="0"/>
              </a:spcAft>
              <a:buClr>
                <a:srgbClr val="000000"/>
              </a:buClr>
              <a:buSzPts val="2800"/>
              <a:buFont typeface="Book Antiqua"/>
              <a:buChar char="•"/>
            </a:pPr>
            <a:r>
              <a:rPr b="1" i="0" lang="en-GB" sz="2800" u="none" cap="none" strike="noStrike">
                <a:solidFill>
                  <a:srgbClr val="000000"/>
                </a:solidFill>
                <a:latin typeface="Calibri"/>
                <a:ea typeface="Calibri"/>
                <a:cs typeface="Calibri"/>
                <a:sym typeface="Calibri"/>
              </a:rPr>
              <a:t>Liberal view</a:t>
            </a:r>
            <a:r>
              <a:rPr b="0" i="0" lang="en-GB" sz="2800" u="none" cap="none" strike="noStrike">
                <a:solidFill>
                  <a:srgbClr val="000000"/>
                </a:solidFill>
                <a:latin typeface="Calibri"/>
                <a:ea typeface="Calibri"/>
                <a:cs typeface="Calibri"/>
                <a:sym typeface="Calibri"/>
              </a:rPr>
              <a:t>: each person knows his or her own interests (rejection of command economy), each is interested in being loved by others (sympathy) BUT </a:t>
            </a:r>
            <a:r>
              <a:rPr b="1" i="0" lang="en-GB" sz="2800" u="none" cap="none" strike="noStrike">
                <a:solidFill>
                  <a:srgbClr val="000000"/>
                </a:solidFill>
                <a:latin typeface="Calibri"/>
                <a:ea typeface="Calibri"/>
                <a:cs typeface="Calibri"/>
                <a:sym typeface="Calibri"/>
              </a:rPr>
              <a:t>rules are needed</a:t>
            </a:r>
            <a:r>
              <a:rPr b="0" i="0" lang="en-GB"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39725" lvl="0" marL="341313" marR="0" rtl="0" algn="l">
              <a:lnSpc>
                <a:spcPct val="100000"/>
              </a:lnSpc>
              <a:spcBef>
                <a:spcPts val="700"/>
              </a:spcBef>
              <a:spcAft>
                <a:spcPts val="0"/>
              </a:spcAft>
              <a:buClr>
                <a:srgbClr val="FFFFFF"/>
              </a:buClr>
              <a:buSzPts val="2800"/>
              <a:buFont typeface="Book Antiqua"/>
              <a:buNone/>
            </a:pPr>
            <a:r>
              <a:t/>
            </a:r>
            <a:endParaRPr b="0" i="0" sz="2800" u="none" cap="none" strike="noStrike">
              <a:solidFill>
                <a:srgbClr val="000000"/>
              </a:solidFill>
              <a:latin typeface="Book Antiqua"/>
              <a:ea typeface="Book Antiqua"/>
              <a:cs typeface="Book Antiqua"/>
              <a:sym typeface="Book Antiqu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11"/>
          <p:cNvSpPr txBox="1"/>
          <p:nvPr/>
        </p:nvSpPr>
        <p:spPr>
          <a:xfrm>
            <a:off x="457200" y="190500"/>
            <a:ext cx="8229600" cy="131127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4000"/>
              <a:buFont typeface="Calibri"/>
              <a:buNone/>
            </a:pPr>
            <a:r>
              <a:rPr b="0" i="0" lang="en-GB" sz="4000" u="none" cap="none" strike="noStrike">
                <a:solidFill>
                  <a:srgbClr val="FF0000"/>
                </a:solidFill>
                <a:latin typeface="Calibri"/>
                <a:ea typeface="Calibri"/>
                <a:cs typeface="Calibri"/>
                <a:sym typeface="Calibri"/>
              </a:rPr>
              <a:t>Economics chooses its morals: utilitarianism and consequentialism</a:t>
            </a:r>
            <a:endParaRPr b="0" i="0" sz="1400" u="none" cap="none" strike="noStrike">
              <a:solidFill>
                <a:srgbClr val="000000"/>
              </a:solidFill>
              <a:latin typeface="Arial"/>
              <a:ea typeface="Arial"/>
              <a:cs typeface="Arial"/>
              <a:sym typeface="Arial"/>
            </a:endParaRPr>
          </a:p>
        </p:txBody>
      </p:sp>
      <p:sp>
        <p:nvSpPr>
          <p:cNvPr id="175" name="Google Shape;175;p11"/>
          <p:cNvSpPr txBox="1"/>
          <p:nvPr/>
        </p:nvSpPr>
        <p:spPr>
          <a:xfrm>
            <a:off x="457200" y="1600200"/>
            <a:ext cx="8229600" cy="4987925"/>
          </a:xfrm>
          <a:prstGeom prst="rect">
            <a:avLst/>
          </a:prstGeom>
          <a:noFill/>
          <a:ln>
            <a:noFill/>
          </a:ln>
        </p:spPr>
        <p:txBody>
          <a:bodyPr anchorCtr="0" anchor="t" bIns="46800" lIns="90000" spcFirstLastPara="1" rIns="90000" wrap="square" tIns="46800">
            <a:noAutofit/>
          </a:bodyPr>
          <a:lstStyle/>
          <a:p>
            <a:pPr indent="-339725" lvl="0" marL="339725" marR="0" rtl="0" algn="l">
              <a:lnSpc>
                <a:spcPct val="100000"/>
              </a:lnSpc>
              <a:spcBef>
                <a:spcPts val="0"/>
              </a:spcBef>
              <a:spcAft>
                <a:spcPts val="0"/>
              </a:spcAft>
              <a:buClr>
                <a:srgbClr val="000000"/>
              </a:buClr>
              <a:buSzPts val="2800"/>
              <a:buFont typeface="Book Antiqua"/>
              <a:buChar char="•"/>
            </a:pPr>
            <a:r>
              <a:rPr b="0" i="0" lang="en-GB" sz="2800" u="none" cap="none" strike="noStrike">
                <a:solidFill>
                  <a:srgbClr val="000000"/>
                </a:solidFill>
                <a:latin typeface="Calibri"/>
                <a:ea typeface="Calibri"/>
                <a:cs typeface="Calibri"/>
                <a:sym typeface="Calibri"/>
              </a:rPr>
              <a:t>Jeremy Bentham (1748-1832) the greatest happiness  principle: the best moral action is that which guarantees the maximum happiness to the greatest number of persons-felicific calculus (sum of pleasure and pain), the legistrator uses it to produce harmony between private and public interest- birth of concept of </a:t>
            </a:r>
            <a:r>
              <a:rPr b="0" i="0" lang="en-GB" sz="2800" u="none" cap="none" strike="noStrike">
                <a:solidFill>
                  <a:srgbClr val="FF0000"/>
                </a:solidFill>
                <a:latin typeface="Calibri"/>
                <a:ea typeface="Calibri"/>
                <a:cs typeface="Calibri"/>
                <a:sym typeface="Calibri"/>
              </a:rPr>
              <a:t>UTILITY</a:t>
            </a:r>
            <a:r>
              <a:rPr b="0" i="0" lang="en-GB" sz="2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39725" lvl="0" marL="339725" marR="0" rtl="0" algn="l">
              <a:lnSpc>
                <a:spcPct val="100000"/>
              </a:lnSpc>
              <a:spcBef>
                <a:spcPts val="800"/>
              </a:spcBef>
              <a:spcAft>
                <a:spcPts val="0"/>
              </a:spcAft>
              <a:buClr>
                <a:srgbClr val="000000"/>
              </a:buClr>
              <a:buSzPts val="2800"/>
              <a:buFont typeface="Book Antiqua"/>
              <a:buChar char="•"/>
            </a:pPr>
            <a:r>
              <a:rPr b="0" i="0" lang="en-GB" sz="2800" u="none" cap="none" strike="noStrike">
                <a:solidFill>
                  <a:srgbClr val="000000"/>
                </a:solidFill>
                <a:latin typeface="Calibri"/>
                <a:ea typeface="Calibri"/>
                <a:cs typeface="Calibri"/>
                <a:sym typeface="Calibri"/>
              </a:rPr>
              <a:t>Deontology (morality based on right and wrong) versus consequentialism (morality based on consequences)- the trolley problem </a:t>
            </a:r>
            <a:r>
              <a:rPr b="0" i="0" lang="en-GB" sz="2000" u="sng" cap="none" strike="noStrike">
                <a:solidFill>
                  <a:srgbClr val="CCCCFF"/>
                </a:solidFill>
                <a:latin typeface="Calibri"/>
                <a:ea typeface="Calibri"/>
                <a:cs typeface="Calibri"/>
                <a:sym typeface="Calibri"/>
                <a:hlinkClick r:id="rId3">
                  <a:extLst>
                    <a:ext uri="{A12FA001-AC4F-418D-AE19-62706E023703}">
                      <ahyp:hlinkClr val="tx"/>
                    </a:ext>
                  </a:extLst>
                </a:hlinkClick>
              </a:rPr>
              <a:t>http://www.youtu.be/watch?v=6WB3Q5EF4Sg&amp;feature=related</a:t>
            </a:r>
            <a:endParaRPr b="0" i="0" sz="1400" u="none" cap="none" strike="noStrike">
              <a:solidFill>
                <a:srgbClr val="000000"/>
              </a:solidFill>
              <a:latin typeface="Arial"/>
              <a:ea typeface="Arial"/>
              <a:cs typeface="Arial"/>
              <a:sym typeface="Arial"/>
            </a:endParaRPr>
          </a:p>
          <a:p>
            <a:pPr indent="-339725" lvl="0" marL="341313" marR="0" rtl="0" algn="l">
              <a:lnSpc>
                <a:spcPct val="100000"/>
              </a:lnSpc>
              <a:spcBef>
                <a:spcPts val="800"/>
              </a:spcBef>
              <a:spcAft>
                <a:spcPts val="0"/>
              </a:spcAft>
              <a:buClr>
                <a:srgbClr val="FFFFFF"/>
              </a:buClr>
              <a:buSzPts val="2000"/>
              <a:buFont typeface="Book Antiqua"/>
              <a:buNone/>
            </a:pPr>
            <a:r>
              <a:t/>
            </a:r>
            <a:endParaRPr b="0" i="0" sz="2000" u="none" cap="none" strike="noStrike">
              <a:solidFill>
                <a:srgbClr val="009999"/>
              </a:solidFill>
              <a:latin typeface="Book Antiqua"/>
              <a:ea typeface="Book Antiqua"/>
              <a:cs typeface="Book Antiqua"/>
              <a:sym typeface="Book Antiqu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nvSpPr>
        <p:spPr>
          <a:xfrm>
            <a:off x="457200" y="252413"/>
            <a:ext cx="8229600" cy="1189037"/>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4000"/>
              <a:buFont typeface="Calibri"/>
              <a:buNone/>
            </a:pPr>
            <a:r>
              <a:rPr b="0" i="0" lang="en-GB" sz="4000" u="none" cap="none" strike="noStrike">
                <a:solidFill>
                  <a:srgbClr val="FF0000"/>
                </a:solidFill>
                <a:latin typeface="Calibri"/>
                <a:ea typeface="Calibri"/>
                <a:cs typeface="Calibri"/>
                <a:sym typeface="Calibri"/>
              </a:rPr>
              <a:t>Economics chooses its approach: </a:t>
            </a:r>
            <a:r>
              <a:rPr b="0" i="0" lang="en-GB" sz="3200" u="none" cap="none" strike="noStrike">
                <a:solidFill>
                  <a:srgbClr val="FF0000"/>
                </a:solidFill>
                <a:latin typeface="Calibri"/>
                <a:ea typeface="Calibri"/>
                <a:cs typeface="Calibri"/>
                <a:sym typeface="Calibri"/>
              </a:rPr>
              <a:t>Rational Choice and 20</a:t>
            </a:r>
            <a:r>
              <a:rPr b="0" baseline="30000" i="0" lang="en-GB" sz="3200" u="none" cap="none" strike="noStrike">
                <a:solidFill>
                  <a:srgbClr val="FF0000"/>
                </a:solidFill>
                <a:latin typeface="Calibri"/>
                <a:ea typeface="Calibri"/>
                <a:cs typeface="Calibri"/>
                <a:sym typeface="Calibri"/>
              </a:rPr>
              <a:t>th</a:t>
            </a:r>
            <a:r>
              <a:rPr b="0" i="0" lang="en-GB" sz="3200" u="none" cap="none" strike="noStrike">
                <a:solidFill>
                  <a:srgbClr val="FF0000"/>
                </a:solidFill>
                <a:latin typeface="Calibri"/>
                <a:ea typeface="Calibri"/>
                <a:cs typeface="Calibri"/>
                <a:sym typeface="Calibri"/>
              </a:rPr>
              <a:t> Century Divisions</a:t>
            </a:r>
            <a:endParaRPr b="0" i="0" sz="1400" u="none" cap="none" strike="noStrike">
              <a:solidFill>
                <a:srgbClr val="000000"/>
              </a:solidFill>
              <a:latin typeface="Arial"/>
              <a:ea typeface="Arial"/>
              <a:cs typeface="Arial"/>
              <a:sym typeface="Arial"/>
            </a:endParaRPr>
          </a:p>
        </p:txBody>
      </p:sp>
      <p:sp>
        <p:nvSpPr>
          <p:cNvPr id="183" name="Google Shape;183;p12"/>
          <p:cNvSpPr txBox="1"/>
          <p:nvPr/>
        </p:nvSpPr>
        <p:spPr>
          <a:xfrm>
            <a:off x="457200" y="1600200"/>
            <a:ext cx="8229600" cy="4525963"/>
          </a:xfrm>
          <a:prstGeom prst="rect">
            <a:avLst/>
          </a:prstGeom>
          <a:noFill/>
          <a:ln>
            <a:noFill/>
          </a:ln>
        </p:spPr>
        <p:txBody>
          <a:bodyPr anchorCtr="0" anchor="t" bIns="46800" lIns="90000" spcFirstLastPara="1" rIns="90000" wrap="square" tIns="46800">
            <a:noAutofit/>
          </a:bodyPr>
          <a:lstStyle/>
          <a:p>
            <a:pPr indent="-339725" lvl="0" marL="341313" marR="0" rtl="0" algn="l">
              <a:lnSpc>
                <a:spcPct val="9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split from psychology: mathematician economists and the advent of Rational Choice </a:t>
            </a:r>
            <a:endParaRPr b="0" i="0" sz="1400" u="none" cap="none" strike="noStrike">
              <a:solidFill>
                <a:srgbClr val="000000"/>
              </a:solidFill>
              <a:latin typeface="Arial"/>
              <a:ea typeface="Arial"/>
              <a:cs typeface="Arial"/>
              <a:sym typeface="Arial"/>
            </a:endParaRPr>
          </a:p>
          <a:p>
            <a:pPr indent="-339725" lvl="0" marL="341313" marR="0" rtl="0" algn="l">
              <a:lnSpc>
                <a:spcPct val="90000"/>
              </a:lnSpc>
              <a:spcBef>
                <a:spcPts val="700"/>
              </a:spcBef>
              <a:spcAft>
                <a:spcPts val="0"/>
              </a:spcAft>
              <a:buClr>
                <a:srgbClr val="FFFFFF"/>
              </a:buClr>
              <a:buSzPts val="2800"/>
              <a:buFont typeface="Book Antiqua"/>
              <a:buNone/>
            </a:pPr>
            <a:r>
              <a:t/>
            </a:r>
            <a:endParaRPr b="0" i="0" sz="2800" u="none" cap="none" strike="noStrike">
              <a:solidFill>
                <a:srgbClr val="000000"/>
              </a:solidFill>
              <a:latin typeface="Calibri"/>
              <a:ea typeface="Calibri"/>
              <a:cs typeface="Calibri"/>
              <a:sym typeface="Calibri"/>
            </a:endParaRPr>
          </a:p>
          <a:p>
            <a:pPr indent="-339725" lvl="0" marL="341313" marR="0" rtl="0" algn="l">
              <a:lnSpc>
                <a:spcPct val="90000"/>
              </a:lnSpc>
              <a:spcBef>
                <a:spcPts val="70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Vilfredo Pareto: rational-choice theory is descriptive of the behaviour of economic agents who, through experience and deliberation, have learned to act in accordance with their underlying preferences; deviations from that theory are interpreted as short-lived errors.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36e1ba004f_0_33"/>
          <p:cNvSpPr txBox="1"/>
          <p:nvPr/>
        </p:nvSpPr>
        <p:spPr>
          <a:xfrm>
            <a:off x="457200" y="2332038"/>
            <a:ext cx="8229600" cy="4526100"/>
          </a:xfrm>
          <a:prstGeom prst="rect">
            <a:avLst/>
          </a:prstGeom>
          <a:noFill/>
          <a:ln>
            <a:noFill/>
          </a:ln>
        </p:spPr>
        <p:txBody>
          <a:bodyPr anchorCtr="0" anchor="t" bIns="45700" lIns="91425" spcFirstLastPara="1" rIns="91425" wrap="square" tIns="45700">
            <a:noAutofit/>
          </a:bodyPr>
          <a:lstStyle/>
          <a:p>
            <a:pPr indent="-339725" lvl="0" marL="339725" marR="0" rtl="0" algn="l">
              <a:lnSpc>
                <a:spcPct val="100000"/>
              </a:lnSpc>
              <a:spcBef>
                <a:spcPts val="0"/>
              </a:spcBef>
              <a:spcAft>
                <a:spcPts val="0"/>
              </a:spcAft>
              <a:buClr>
                <a:srgbClr val="000000"/>
              </a:buClr>
              <a:buSzPts val="3200"/>
              <a:buFont typeface="Book Antiqua"/>
              <a:buChar char="•"/>
            </a:pPr>
            <a:r>
              <a:rPr b="0" i="0" lang="en-GB" sz="3200" u="none" cap="none" strike="noStrike">
                <a:solidFill>
                  <a:srgbClr val="000000"/>
                </a:solidFill>
                <a:latin typeface="Calibri"/>
                <a:ea typeface="Calibri"/>
                <a:cs typeface="Calibri"/>
                <a:sym typeface="Calibri"/>
              </a:rPr>
              <a:t>mathematical method and sensistic view of human psychology (belief in the </a:t>
            </a:r>
            <a:r>
              <a:rPr b="0" i="1" lang="en-GB" sz="3200" u="none" cap="none" strike="noStrike">
                <a:solidFill>
                  <a:srgbClr val="000000"/>
                </a:solidFill>
                <a:latin typeface="Calibri"/>
                <a:ea typeface="Calibri"/>
                <a:cs typeface="Calibri"/>
                <a:sym typeface="Calibri"/>
              </a:rPr>
              <a:t>objective nature of perception</a:t>
            </a:r>
            <a:r>
              <a:rPr b="0" i="0" lang="en-GB" sz="3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39725" lvl="0" marL="339725" marR="0" rtl="0" algn="l">
              <a:lnSpc>
                <a:spcPct val="100000"/>
              </a:lnSpc>
              <a:spcBef>
                <a:spcPts val="800"/>
              </a:spcBef>
              <a:spcAft>
                <a:spcPts val="0"/>
              </a:spcAft>
              <a:buClr>
                <a:srgbClr val="000000"/>
              </a:buClr>
              <a:buSzPts val="3200"/>
              <a:buFont typeface="Book Antiqua"/>
              <a:buChar char="•"/>
            </a:pPr>
            <a:r>
              <a:rPr b="0" i="0" lang="en-GB" sz="3200" u="none" cap="none" strike="noStrike">
                <a:solidFill>
                  <a:srgbClr val="000000"/>
                </a:solidFill>
                <a:latin typeface="Calibri"/>
                <a:ea typeface="Calibri"/>
                <a:cs typeface="Calibri"/>
                <a:sym typeface="Calibri"/>
              </a:rPr>
              <a:t>Each individual is able to compute in a one dimensional space all consequences of any action, at least within the economic sphere. </a:t>
            </a:r>
            <a:endParaRPr b="0" i="0" sz="1400" u="none" cap="none" strike="noStrike">
              <a:solidFill>
                <a:srgbClr val="000000"/>
              </a:solidFill>
              <a:latin typeface="Arial"/>
              <a:ea typeface="Arial"/>
              <a:cs typeface="Arial"/>
              <a:sym typeface="Arial"/>
            </a:endParaRPr>
          </a:p>
        </p:txBody>
      </p:sp>
      <p:sp>
        <p:nvSpPr>
          <p:cNvPr id="190" name="Google Shape;190;g336e1ba004f_0_33"/>
          <p:cNvSpPr txBox="1"/>
          <p:nvPr/>
        </p:nvSpPr>
        <p:spPr>
          <a:xfrm>
            <a:off x="539750" y="90805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Times New Roman"/>
              <a:buNone/>
            </a:pPr>
            <a:r>
              <a:rPr b="0" i="0" lang="en-GB" sz="4400" u="none" cap="none" strike="noStrike">
                <a:solidFill>
                  <a:srgbClr val="FF0000"/>
                </a:solidFill>
                <a:latin typeface="Calibri"/>
                <a:ea typeface="Calibri"/>
                <a:cs typeface="Calibri"/>
                <a:sym typeface="Calibri"/>
              </a:rPr>
              <a:t>Marginalism and the rational action model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2800"/>
              <a:buFont typeface="Times New Roman"/>
              <a:buNone/>
            </a:pPr>
            <a:r>
              <a:rPr b="0" i="0" lang="en-GB" sz="2800" u="none" cap="none" strike="noStrike">
                <a:solidFill>
                  <a:srgbClr val="FF0000"/>
                </a:solidFill>
                <a:latin typeface="Calibri"/>
                <a:ea typeface="Calibri"/>
                <a:cs typeface="Calibri"/>
                <a:sym typeface="Calibri"/>
              </a:rPr>
              <a:t>(1871-1910: Menger, Jevons, Walras, Marshall)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36e1ba004f_0_39"/>
          <p:cNvSpPr txBox="1"/>
          <p:nvPr/>
        </p:nvSpPr>
        <p:spPr>
          <a:xfrm>
            <a:off x="303213" y="5524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Times New Roman"/>
              <a:buNone/>
            </a:pPr>
            <a:r>
              <a:rPr b="0" i="0" lang="en-GB" sz="4400" u="none" cap="none" strike="noStrike">
                <a:solidFill>
                  <a:srgbClr val="FF0000"/>
                </a:solidFill>
                <a:latin typeface="Calibri"/>
                <a:ea typeface="Calibri"/>
                <a:cs typeface="Calibri"/>
                <a:sym typeface="Calibri"/>
              </a:rPr>
              <a:t>Implications of rationality</a:t>
            </a:r>
            <a:endParaRPr b="0" i="0" sz="1400" u="none" cap="none" strike="noStrike">
              <a:solidFill>
                <a:srgbClr val="000000"/>
              </a:solidFill>
              <a:latin typeface="Arial"/>
              <a:ea typeface="Arial"/>
              <a:cs typeface="Arial"/>
              <a:sym typeface="Arial"/>
            </a:endParaRPr>
          </a:p>
        </p:txBody>
      </p:sp>
      <p:sp>
        <p:nvSpPr>
          <p:cNvPr id="197" name="Google Shape;197;g336e1ba004f_0_39"/>
          <p:cNvSpPr txBox="1"/>
          <p:nvPr/>
        </p:nvSpPr>
        <p:spPr>
          <a:xfrm>
            <a:off x="457200" y="1557338"/>
            <a:ext cx="8229600" cy="3743400"/>
          </a:xfrm>
          <a:prstGeom prst="rect">
            <a:avLst/>
          </a:prstGeom>
          <a:noFill/>
          <a:ln>
            <a:noFill/>
          </a:ln>
        </p:spPr>
        <p:txBody>
          <a:bodyPr anchorCtr="0" anchor="t" bIns="45700" lIns="91425" spcFirstLastPara="1" rIns="91425" wrap="square" tIns="45700">
            <a:noAutofit/>
          </a:bodyPr>
          <a:lstStyle/>
          <a:p>
            <a:pPr indent="-339725" lvl="0" marL="339725" marR="0" rtl="0" algn="l">
              <a:lnSpc>
                <a:spcPct val="100000"/>
              </a:lnSpc>
              <a:spcBef>
                <a:spcPts val="0"/>
              </a:spcBef>
              <a:spcAft>
                <a:spcPts val="0"/>
              </a:spcAft>
              <a:buClr>
                <a:srgbClr val="000000"/>
              </a:buClr>
              <a:buSzPts val="1440"/>
              <a:buFont typeface="Book Antiqua"/>
              <a:buChar char="•"/>
            </a:pPr>
            <a:r>
              <a:rPr b="0" i="0" lang="en-GB" sz="3200" u="none" cap="none" strike="noStrike">
                <a:solidFill>
                  <a:srgbClr val="000000"/>
                </a:solidFill>
                <a:latin typeface="Calibri"/>
                <a:ea typeface="Calibri"/>
                <a:cs typeface="Calibri"/>
                <a:sym typeface="Calibri"/>
              </a:rPr>
              <a:t>Rational-choice theory is descriptive of the behaviour of </a:t>
            </a:r>
            <a:r>
              <a:rPr b="1" i="0" lang="en-GB" sz="3200" u="none" cap="none" strike="noStrike">
                <a:solidFill>
                  <a:srgbClr val="000000"/>
                </a:solidFill>
                <a:latin typeface="Calibri"/>
                <a:ea typeface="Calibri"/>
                <a:cs typeface="Calibri"/>
                <a:sym typeface="Calibri"/>
              </a:rPr>
              <a:t>agents</a:t>
            </a:r>
            <a:r>
              <a:rPr b="0" i="0" lang="en-GB" sz="3200" u="none" cap="none" strike="noStrike">
                <a:solidFill>
                  <a:srgbClr val="000000"/>
                </a:solidFill>
                <a:latin typeface="Calibri"/>
                <a:ea typeface="Calibri"/>
                <a:cs typeface="Calibri"/>
                <a:sym typeface="Calibri"/>
              </a:rPr>
              <a:t> who, through experience and deliberation, have learned to act in accordance with their underlying preferences; deviations from that theory are interpreted as short-lived errors (Wilfredo Pareto).</a:t>
            </a:r>
            <a:endParaRPr b="0" i="0" sz="1400" u="none" cap="none" strike="noStrike">
              <a:solidFill>
                <a:srgbClr val="000000"/>
              </a:solidFill>
              <a:latin typeface="Arial"/>
              <a:ea typeface="Arial"/>
              <a:cs typeface="Arial"/>
              <a:sym typeface="Arial"/>
            </a:endParaRPr>
          </a:p>
        </p:txBody>
      </p:sp>
      <p:sp>
        <p:nvSpPr>
          <p:cNvPr descr="data:image/jpeg;base64,/9j/4AAQSkZJRgABAQAAAQABAAD/2wCEAAkGBxQSEhQUExMVFhUXGB8WGRgYFxgdHBoeGhUcFxghFhwYHSgiHBsnHRcYITEhJSkrLy8uGiAzODMsNygtLisBCgoKDg0OGxAQGiwmICQsLCwvLCwsLywtLCwsLCwsLCwsLCwsLCwsLCwsLCw3LCwsLywtLSwsLCwsLCwsLCwsLP/AABEIAL4BCgMBEQACEQEDEQH/xAAbAAEAAwEBAQEAAAAAAAAAAAAABAUGAwECB//EAE8QAAIBAwIDBAYGBgYGCAcAAAECAwAEERIhBRMxBiJBURQyYXGU0wcWI1SBkUJSYnKhwTM1c4KSsRU0Q2OTokRTdIOjs8LRFySyw9Lh8f/EABwBAQACAwEBAQAAAAAAAAAAAAABAwIEBQYHCP/EADwRAAIBAgMECAUCBQQCAwAAAAABAgMRBBIhBTFBURMiYXGBkaHRBjKxweEU8CNCQ1NiFVKi8TRyFiQz/9oADAMBAAIRAxEAPwD9frYNQUAoBQCgFAKAUAoBQCgFAKAUAoBQCgFAKAUAoBQCgFAKAUAoBQCgFAKAUAoBQCgPmWUKpZiFVQSSSAAAMkknoKAzydrRL/qlrc3Q/XRAkZ/dkmKBh7VzWDmixU2ffp3Em9Xh0aj/AHl4oP8AyRt/nUZyei7T30nin3G2+MPyKZ2T0XaPSeKfcbb4xvkUzsdF2j0nin3G2+Mb5FM7HRdo9J4p9xtvjG+RTOx0XaPSeKfcbb4xvkUzsdF2j0nin3G2+Mb5FM7HRdo9J4p9xtvjG+RTOx0XaPSeKfcbb4xvkUzsdF2j0nin3G2+Mb5FM7HRdo9J4p9xtvjG+RTOx0XaPSeKfcbb4xvkUzsdF2j0nin3G2+Mb5FM7HRdo9J4p9xtvjG+RTOx0XaPSeKfcbb4xvkUzsdF2j0nin3G2+Mb5FM7HRdo9J4p9xtvjG+RTOx0XaPSeKfcbb4xvkUzsdF2j0nin3G2+Mb5FM7HRdo9J4p9xtvjG+RTOx0XaPSeKfcbb4xvkUzsdF2j0nin3G2+Mb5FM7HRdo9J4p9xtvjG+RTOx0XaPSeKfcbb4xvkUzsdF2j0nin3G2+Mb5FM7HRdo9J4p9xtvjG+RTOx0XaeG74oOvD7c+683/DMIFRnZHRdp43aC4j3n4ZdKPFojFOB+Ebaz+C1Och0mWfB+MQ3SF4JA4B0sMEMrDqrqwDK3sIFZp3MGmt5OqSBQCgM39JP9V3v9i38qxluMofMjZqMDA2Aqo2T2gFAUHaztDJZqjJaSXCsQhKOihGZ1SMNqOe8z4yAcY3qAW/D5ZHiRpY+XIVBZNQbSfEahsffQFRx3tLyXMUELXEwXUyhlRIwehnlfupnwXdj1xjegI1h2uPJkkuYOWyOEVYZFn5rMMqIeXuzddiBjBPTJoCHd9sbuDE1zw2SK0yNUgmjeSME41SRJ0UZycMcCgOp7S3rXYt04eoUqziSS5UBkWQIWAjVtzqBAPh5UBr6kGXse2Ilu0hWBxBJrWK5JASWSMZZY16lcB8P0bQcZG9QC549xL0a2nn0l+VG0mkHGrSpOM/hQGWu+0nFIY+dLYW4j7uVW6y/eYKAuY8MxJAAzuSBQFhcdslF1HCsLtCZfR3ucgRpMQcRjxY6hoLDYMQvXagI0/am8Z7j0eyiaGCRomlmuhFkoBqONBwoz1J8KAjcN+khGNsLmBoBcKxEurVEpEpjTL4HcfGVfocjwOaA0/C+IPJPdRuFAhkVUIzkq0KPlvbqLDbwAoCB2j43cxTw29pbJNJIkkpMkvLVFjaNT+iSTmVdqA5cF4/dG4eC8t4odMPO5kc+tQNYQBwyqVz3iD0OhvKgO3H+0vKSL0VEupJZuSirKqrq5bynU+4GFjNAVEPba5Sbk3FkiMHgQmO4EgUzzrEA+EGlsMWA8QPbmgNXxriS20MkzhmVBnSoyzEkKoUEjckgfjQHO84py7iGEr3ZEkcuTgLytBwfeHJz4aaApJ+09zMC/DrQXES5+1klESy4O4t8gluhAc4XyJFAaypBBbjVuGCG4h1k4C8xNRPTAGc5qATqkCgFAY+yUDi1/gdYLUn27zjf8AKzgVVeBoKsKRQCgM39JP8AVd7/AGLfyrGW4yh8yNpVRsigFAZ3tnaXk0axWi25DEM7TO406JEddIRTqzpPiPCoBb8KMxiX0kRibfUIixT1jjSWGfVx18c1IMjxns9eiW4EKWd1a3LiV4boMCrhEXYqrBl+zUjI2wMVAOFn2CkSIyRm3tLvmrNH6Oh5KaIzHoZW3cMHk1HA9YYG24FgnDeJ3Q5V69pFAdpBbiRnlXxXVJgRqehwCcE4I6gC6l4c5vopwVES28kRHjqeSJkwMYwAj+PiKA69obOSa2liiflvIujX+qGOGIx+kFLY9uKAzLdg5Fa1db+5kNtKjKkpj5Wle44CRxjvcssoOds0Bpu0Vi1xa3EKkBpYnjUnoCyFRnHhk0BSRdnbl15tzOktxGjejoqlLeKTQVV9JJZ3yfXboCdIGTkCrm+jmT0eOJeI3TGIo8as0Yi1I4cawseo94Z3bOd6Aj8U+jR7ia4ma5Ks1yZooj9pbldCf08LgAsWVgcHpjr4AamfgBmlVrjlPG1qbeWIKdLMXRgVzuFGlgPHceVARux3ZeSxludVw00T8sQh8l41jDDSzfpABgAeuBQHXtHwm6kubea1lhi0RyxO0iM5AlaFgY1BALAxeJx7DQHeHspb8h4ZlNxzWDzPKctKykMpfGNgVGFGFAGAMUBB7Q9jo5UtordVto47kTScj7FtIhkjOgxgd461Xw7ud6A9432YK2Qg4ekUbpNFOnM1aS0c6SkysMs5Ojck5PnQEbifA+IyWzq9zDNK0kLhDHyok5U6StuuXYELg5PTyoD1uzN5LPBJdXUc8Y5iTQCFUi0SQshCDvMx1aB3mxjPuoDL/wDw3leT7O3t7Fg291bXNxrIDf7KIEKpI/WJxnxoD9XKZGDuMYOfH31IKjhnZOxtwOTaQIRjDCNS23TLEFifaTUAuakCgFAZC0/ra+/sLb/O4rOBVV4F/VhSKAUBm/pJ/qu9/sW/lWMtxlD5kbSqjZOF9eJDG8srBI0BZmPQAdc0BmYu3cZt7qZre4jNtpZonULIyOAY2VSdg2Tsd+6Qd6gE5O06SR2ctviSK4lERbOCmY3bcfrBkClT5mgKmDtffSqZIeFO0W5VmuYkLKCRnSRtnHjQGn4HxIXNvDOFKiWNZApxkBhkZxsevWpBQr2tna69HTh1x4trkeJBoWTllgNRyM7gdSPCoBe2XFUmgM8YYr38AjBPLZlIwfapoCtuu1caWtvOI5JHuEV4oIwGkfUgc4HTCg5LHYfiKArr3t4ViglhsriZJljIYGNUVpX5YRizZ1h9iMbZoC0t+0gEkkdxH6OYrdLiQvIpVA8kiYLDbblZzn9KgONl2jnmlj5djN6K5xz3ZUPTIYQt39B8zg75xQF7f3awxSSvnTGjO2NzhVLHHtwKkGWi7fwtLw6FY25l8nNC6lzEhQsC/nnBAA8m323gHzL2/TWRFBJIhuY7OOQEASyMTzTGME6I1Ukv0J29tAVvEu2/EPTfRLfhm51srTTBdSRtoL4A7qkkYyd8igNR2b48blpo2j0yW5WOUqcx8xkDusbdTpyAcgdaA+uCcdNzcXkYTEdtIsIfPrvo1yDHgFyo/E0B347xtLULlXkkc4jhjXVJIR10jwUeLEgDxPSgIHDu1JYqlxaz20jyiFVcKwYtG8ilXQlSNMbZ8jgeIoCw4nxcQyRoUZtaSPkY25SBiPeQdvdQGYtO3dxKqunDmVGUODPcwREgjI0qSTg+ZAoC37Udro7IbxyzOEMrpEAxjiX1pJCcBUGDjxODgbHAEXifbCSO4SCKwnl5hIjk1RJG+I+aSjM3TT4kDcYoD3ivbyC2GqZJFAuBaucAhG5AmLHB3QA7keR2oC3HFs3KxAKY3tzOsgbY6XVdvArhwc5oCnm7ZM3etbG5uYR1mTlorY6mESMDKNtiowfAmgLocWBmgiEb5liebJ20BDGMODvqJkG3hg0BZVIMhaf1tff2Ft/ncVnAqq8C/qwpFAKAzf0k/wBV3v8AYt/KsZbjKHzI2lVGyZ3tjwWe75EcM4gRJOc76FckpvEAj90946snoUG1QCivuxd2XuW9MM5ntuVqlVE0ukoeLAiUDT3pM7Z/PYCRxnsXILuO4spBErXEc1zA39HIUbJkj2OiUjIOMavHxyB9cL7OXkkYgvJI0tVLDlQ6tcylyyieQ40pggFEHe8WwSKA2iqAAAMAbAD+VSCrktJPTo5QByhbvGxzvqMsbJgeWFf+FQDM8G7BHksLi5vAWklblx3TrEqtM7JpWPGxUqSDncn3UBG4F2Ov15bPe+jmK3jtVWKOKQlUQFjqlU6SXJyFG4RcnYAATrPstcQ2QttYlZL1J1Y4BMfpaTuW8A39IcCgLntX2dhuoZg9ukzsgAVnePWYyzxqzoQQAzN+dAZXsz2au1uopVSaygQkyRSXr3HNGMBdByqjO+rVnbYb0Bte01q8tncxxjLvDIijpkshAG/tNAfkkP0Y3w/0awk0zgSLcTBlzDGYkijSMeJWMOAR0Zic+NAb9ezJW8sFjQJZ2ULlBnJaVxy1yOpITUxY9S3n0A68KsJv9IX95LHgaEt7cbamSMGRyD4Bnfb92gMx2c+jmV4TNdXt/DLOzTyW8E/LQNIS2CADlsYBPsoDR/RdwSS0sEScESu7yuGbU2Xbu6z4tpC59tAdOPWN7Hdi6s1hmBiELwysUIAdnDROAcElsMCN9K+WwETinC7+9hRZxHbkXETr6PKxkjRciQ8xlA1kNgAL0z1zQCfsWY57eaGa4lKtIsnPuHkGh7eRe6HJAOsx+rigM12Y+jydUjWWy4XEFVQ7SRNcySEDDE6mCpnGdicZ9lAaCPsddu107cQaEXDtmOKGFgIx9nEuuRS2OWF2GACWx1JIE3h3A7iOPhSMVZrUlZmB6qLWSFcZ6nJSgPJezUrXPMJjMfpvpGk5OYzw82zAjGCS5O3THj4UBUXP0ezLJLHBcabOS2mhSNu8YGmKEhNstFlM6Sdtx40BC4t2bvL4qt5wuyeUJy/SRcuFUb7rGqhsAknTke8UBruF8MkiuY1EI5MNstukzTEswGk45QXAOVGWLeFAaOpBkLT+tr7+wtv87is4FVXgX9WFIoBQFd2j4V6Xaz2+rRzUKasZ056HHjv4VDV0SnZ3IcPaO8hwt1YNJjbm2jK6n28tyrr7u976qcWi9VIs6L27t/04r2M+TWdx/wClCP41FmZZkfX19tPK6+DuvlUsxmQ+vtp5XXwd18qlmMyH19tPK6+DuvlUsxmQ+vtp5XXwd18qlmMyH19tPK6+DuvlUsxmQ+vtp5XXwd18qlmMyH19tPK6+DuvlUsxmQ+vtp5XXwd18qlmMyH19tPK6+DuvlUsxmQ+vtp5XXwd18qlmMyH19tPK6+DuvlUsxmQ+vlp5XXwd18qlmMyLzhPE4rmJZYW1I2cHBByCVYMGAKsCCCCMjFCSWTQGcuu3NijlBPzXHrLAkkxX97kq2PxoL2Of19tPK6+DuvlUsyMyH19tPK6+DuvlUsxmQ+vtp5XXwd18qlmMyH19tPK6+DuvlUsxmQ+vtp5XXwd18qlmMyH19tPK6+DuvlUsxmQ+vtp5XXwd18qlmMyH19tPK6+DuvlUsxmQ+vtp5XXwd18qlmMyH19tPK6+DuvlUsxmR4e3lr4Ldn2Cyuv5x0sxmR8N2xkcf8Ay/DryQnoZFSBfxMrA49yn3UsyHNczzgPD5xNPdXPLEs4ROXESVjSLXoGpgC7HmEk4A6YqyMbFM5Zi8rMwFAKAUAoBQHuaAZoBmgGaAZoBmgGaA8Z8bk4HtNYykoq7ZMYuTskfCzqejA+4isY1act0l5mcqU474vyOmasKxmgIPG+KpawS3Epwkalj7cdAPaTgD2mobsiUruxkuxvG5/RI47O3MsjlppbiXMduHmcyvo21ygFsd0YOPWqlJs2HJRLY9l2uO9xC4kuf90uYrcb5/okOX/7xm91WKHMqdR8C/tLVIlCRIsaDoqKFUe4LtWVis7ZqQM0BUcU7S29vIsLyEytjEcas7gE41MqAlV/aOBVFfEU6MHObskZRg5biyFwPM1x6PxJgajs24969rl8sJUXaQJe0loshia6gWUHBRpUDZIz0JznFdunVhUipQaafFFDhJb0TL2+jhQySyLHGNy7MAo/E1ndGNiotO2tjKwVbuLUdhqJXV+6XADfhWKnFuyZk4SXAv8ANZmIzQDNAM0B5QCgFAKAUAoBQCgFAKAUAoBQGM7R8blmma0tXaMR49IuFxlSdxFDkEczG7Ng6QR4nbQxuLVGNlvZvYPCOs7vccOKcUnghVklYlXjDF8HUpkVHztjOkk5AFcihiarn8z1T434dtzr18NSyfKuHC30sffFoZJtLCZ0kTOk51LvjIeM91gcDyI8CKo/USk/4nWXb9uRcsPGK/h9V9n35nC1uTIHikGiVR3tJ8GyFeMnwOD1GQQQfM4ygo2ktV2/RmcZOV4vR/vVEJpZ0KRSzyoC2I7iEhdR8FnQgqGPgcaWPgpwDs0qzhedLxi/qv3ddprVaKn1avg/ct7fi17B6xS7TxGlYpvwI+zc+whPfW9R2qm7VFY0a2y2tabL2zurbiEedIkCOC0ci4KOvQSRt4jORkEdCPA11YyjNXWqOXKMoOz0Zb1mYCgFAKAzPHOJTSzG0tW0FcG4nwDygwyqRA7GZhvvsoOepFcfa21oYGnzk9y+77PruNihQdR3e478I4RFbKViXGo5diSzufFpHbdm9pr5zisZWxM89WV36LuXA6sIRirIgX9i1u73MBfc654dTMsigd5o1OdEoG404DYwRkhhfSrKvFUKtuUZbmnwTfGPfu3rk8XHL1kWUtjBMMtFFIrjOWRWDAjbORuMYrVVatTdlJprtasZ5U9Si4h2RjUpLboMxHWtu7Mbdjj9FGJWKTGwdRsTkg11KW2a86boV5vK/wCZfMvdc0960TRU6MU80VqXltNFdQhtIeNwQVdQcEHSyupyNQIKkeBBrmVIVMPUtezXFejT5PgWK0kVlyj8PRpbZXkhUZe11Zwo6tbFslCBvyx3SBgBTufUbG+IKmdUcS7p6KXFck+ff5s1K+GTWaJcdnu01veA8piHABaJ1KyKCMglT4HwYZB869rCpGavF3OfKLjvLiszEUAoBQCgFAKAUAoBQCgFAKAUBXdouIG3t5JEAL4Cxg9C7sEjz7NTDPszWFSahFyfAypwc5KK4mb4LwkxxKiAuRks/i7k6nZj5sxJ/GvLyVXESc0mz1EXSoRUG0jhxq2aSLlhSSzxggdcc5C35AGsKOk/PzsZ1tYeX1LC6TQ4RiNRGoDIzjOCcdcZOKipRnT+ZE06sZ7mVPFE0y28o6hzE37kinb/AIiRH8DU03eMovv8V+LmNRWlGXh4P82Jt5bCVGjbowx7R5EeRB3B8xVcJOMk0WTipJpnHg9w0kMbP6+MN+8p0v8A8wNZVYqM2luIpScoJs+buQ27i7TYxjEoH+0hzlw3mVGXU9QQR0Y528BiXSqKL3M08fhlUpuS3o3gOdxuDXpTzh7QCgFAUFjbGOW5BX15eaG37wdFA38wUZceAVfMV87+KINYy7e+K8Dq4N3pk8DNcGhRnWqKnBas2m7HR4sYPhXW2nseWEpxqRd1ufY/b795gpXKjsxGVs7VcHIhjGD1/ox1rQxidTF1FHW8nu72TDSKLMjFa9WlOlNwmrNcDJO5U2y8q6kQerOvOA8nQhJfzBiPvDGtif8AEw8ZcYvL4PVeWvojBaStzLWtMsMna8G5sGlCI7m0lkjt5V6oFcmFW/WjMRjVlOxGfHBrvU9pVMHiVWi+rNRlJc7rreOa9mazpKcLPgbDgnEPSLeKbTpLoGKnqrdGU+5gR+FfR4SUoqS3M5MlZ2JtZECgFAKAUAoBQCgFAKAUAoBQFF2g7QwwOsHLe4ncalgiUM2AfWbUQqID+kxHTaq6jja0iymp3vEi3HFblo2WTh06IwKkw3ERkUEYJAUqQR+wSfKqZVE1ZGxCjKMszMFxbh2libLiF8c21xKFaY6llhEZCMHUOmVdsqcHoc1SoRzZnFXLnOVsqk7G/wCzHZy1iQTxIXeZFZppXMkjhgGALt4dNhgbCsZ9ZZZbiymsvWW8icTs8sFO2lw/v0klf5Vw5p05yVuZ142qRTPRVJaQeCRlYVyCCxZ8HqNcjSYPt71W1neb/e5WK6StD98Sayg7Hodj+NVXsWMueyDE2Vtk5IiVcnx0jT/KvY0neCbPIVFabXaW9ZmAoCn49xWSNo4LdFe4lDFNeeWippDyS430guoCjdiwG25GE55UWU6bm7ESSxvguoXUMrjco8GhW9isjlk95D+41wtp4CljknO6ktzX719O836UHT+UkWF4Zope4UlQMjRkglG05G42IIIII6g/hWhsnZLwk3Uqavcu7i+9+niWynmViv7NpJGtjGNXINiAQR6rpytOcjIJV3/w1269KFaEoTWj0K43TRpI48VzNnbKp4O8r3k+PJcl9y1yufNwu2a0fiLCxlSVZLVOz7n+fqZQetik4ttLaMDj7ZlPtDW8u35hT+FeYw+tOqn/ALU/KUfyZS3os61DMqeELie9HgZUYfjbRA/xU1uYh3o0X/i15Sl7lcd7JPY1dMUyeCXU4HuaZpf/ALmPwr6VsmefBUn/AIr00OTiFaoy+rolIoBQCgFAKAUAoBQCgFAKAjcTvVghlmf1Y0aQ+5VLH/KoYSuUvY7hhjiM82DdXOJZm94ykY8kRSFA9hPjWjOWZnTpQUUX9YFpW3nA4pJ0nI0yKCpYY+0QqVKSZG43yD1G+CASDN3axi4pu5OtbdY0SNBpRFCKPIKMAb+QFQSfTxg9QD7xmsXFS3oyUmtzPn0dP1F/wiseih/tXkT0k+b8yh43EturSsQsQ3JP6OTjf8Tge+udWwklLqK6ZvUsTHL13Yq+HcTinBMUivjrjqM9NQO4/EVrTpTpu0lYvhUjNdV3NdweIJBEo2CqAPcNh/CvUYSTlRi5cjzGKSVaSXMmVsGuKAp+NWriSK5iXW0QdHQdXik0lwmdtYaONgPHDDxzVVWGZFtGpklqSOH8WhnzypFYj1lzh18w6HvKR5ECtNxa3nRUk9xIW3UOzhRrYBWbxIUkqD7tTfnUE2OtCSKLptGoxSZ16NPdJxzNGvZsaMd/rnT4Z2qbGNztP0rj7cnGOCknxsl5p/RFkd5R8RUvPbKP0WaZtvARNGB7O9KD/dNeMovLRqSfFKK8Wn9F6mctWkWVahmVXCBma8bwMqqP7lvHn/mJH4VuYjSlSj/i35yf2K472yR2U63f/an/APLjJ/jmvouwv/Apd33Zy8V/+jL6usa4oBQCgFAKAUAoBQCgFAKAg8c4f6TbTwZxzY3jz5alK5/jUPVEp2ZG7N8Q59vGxGl1HLlTxjkTuyKfcwO/iMEbEVz5KzsdSErq5ZO4UEkgAbkk4A95NQZETh/E0n1GLLIP9pjuMfKMn18frDu+GScgS1YhO5MqDIjG2bu4lcYkLnOg6gc9w5XZdwRjcYG+Km5jYlVBkeEUIKI2BuLtZjEUjjjePU3deUuyEd0HIjXQTlsHJ2GMk2/po1Y2nuNeWKlTl/D3mgVQAAOg2rcjFRVluNGUnJ3e89qSBQCgM32NTSk6N/SJdTh/PvzNKmfYY5EP41o1fmOlQtkNATiqy4pF7Txvn0eKe5H60KDQf3ZJWRG96sanLzMM/IsLUcwrKY5I3ClNDsNgWBOVR2QnKjDbkb77moJWup1uD0FeV+Ja3yUu9/Zfctgih7PR6ubcN607kr7IkJSED2FQX98hrg4yWXLRW6K1/wDZ6y9dO5Ew4vmWdxMEVnb1VBJ9w329takIOclFb2Zt2Vyv4eBbWuuchSA00xySAzkyy4J6gFiB7AK2q18RiMtLXdGPctF+TCPVjdk7sravHbqZARJKzTup6q0rGTQf3AwT+7X1PCUFQoQpLgkjjVJZpNlvWwYCgFAKAUAoBQCgFAKAUAoBQFPxLs3DM5lzJFKdjJBI0bNgYGvSdL4HTUDisJQT3mcako7jO9n+zSTS3L3LTXAiuDHEs8ruAERO8yZCElyzDK7DFatR5XZG7S60bsvuI9o4IW5alppvCGBeY/s1BdkHtcqPbWEYNlkqkY7yu4jxK7WLnTSW1hEPB1M8p8h3WRNZ/VXWc+Jq5UUt5rvEtu0UXHZ25lltoXnTRKy5ZcaT1OMrk6SVwSuTgkjwqiVr6G1FtrUsqgyMx2l7QlWNrakNcnGpuq26n9OTw149VOpO/QVdRpObMdZOyK3gMx4ewQu72sjDJdizQyMQNRY9YnPrfqsc+qTp3ZU8mq3FGJw1lmibyoNAUAoBQFHxWyljl9KthrYqFmhJA5qrnSYydlmXJAzswODjCkVVKeYuo1cjO3C+OQXBZEbEi7PC40yL+/G2+PbuD4E1puLW834zUtxYogAAAAA2AAwAPYKgyPqhJFnO9eF+IJN4xp8Ei2G4gQiO2hjQsqogSJSTgeEaDfxJwB765c89erKSV27yf1ZKtFEfj0WtYo+muaPPujbnsPxERH41nhJZHKfKMvNrKvqRPWyOvL59zymH2USpMf23LvoDfsryw+PElfAYPp/hbAQnfEy3p2XZpq+/U08ZVa6qL+vbHOFAKAUB4zAAkkADck9B55oD0b9KAUAoBQCgFAKAp+J9qLWBtDS65fCGIGWU/wDdxgsPecCsXJIyUWzgk/ELn+ht0tE/6y5IeT3rBE2B/ef8Kwc+RYqXM52qzWNxHDcXElxHc55csgUFZlUs0eEAAR0BZRjYow8RSMiJwSV0SuJ9l7a4cvIjamxr0Syxh8DA5gjdQ5AAGTk4GOlZuCZgpySsiVb8JjhhaK1VLfIIBjRe6SNmIxhiOu/WptyIvfeYK7W64dJHLcQw38zvy4pTO6Sbgk8uJo2SIBRltBAwNzVEqcpO1zaozV7RWpZntXfvkJw6OPyaW6U/wjQ/51Kwkjcyz5HC4a/nGJbpIVPrLaxkN7hLKWI94UGrY4RLezJUpPeztw3h0cCaIl0jJY7kliepdjuzHzNbcYqKsi2MVFWR3nhV1ZGAKsCrA+IIwR+VSS9S37G3he2COxaSBjA5PU6MaGPtaMo396tW1tDiVoZJtF4DQrOUNyjM6qysyEK4ByVJUMAw8CVIP41FwQYeOxNdyWmSJkRZMEbOrDJ0Hxx4iozK9hYnrcKXKBl1qAxXIyAxIUkdQCVbHuNTcEPi3A7e6A58KSY9ViO8v7jjDKfcRRpMlNrcUXF+H29hC87XN5HGuBpFw8mSThVRZi2WJPSqpQilcupzqSkoriZC1+ku4i1qbbnqXLIzTqjKpxhWxFgkb71z1XpvXceqq/D+MhK0LSXO6XoLr6Trlx3LOGM+bzM4/EIi5/OubjMDg8VUVSpm0000v3mVPYGOf+1d7v8ARGd4hxy7uGVp7gkI6yLHGqogZSGXbBLYIz3iaQoYekmqVNK6tfe9e06VP4Zg4/xqjb7NEvrf0P0rsNxv02MrJpaeAgM2MBgynRIo/R1DUCPAhh0rhVdh151suHXVlzekddzfGz3cWrcTzOKjLCTdOtvXr2o1VpJHhirKcHDN7vM+QzXrNjYajhMO4Rnms3me5X9vqcGeMp4huUWrLTuI/FONxQW7XBOpANguMuc6VVM9WLYA9prpxxFKUM6kra+m8qhVpzipKSs+PdvIN52wt4re3ncti40GNAAX7+M5GdgmrvHwx54FZuaSTLbEftF26trRwhzIdapIY+8ItRx3yM5fyQAt7utYSrwjJRb13+CMbxTs3rv8jlwTtMt2lytynIXXy1Qk8wxvErAuV6N3j6vqnbJxk6r2nhsuaU1Z/wDRryx2Hik86/6djJJ2iuTbzcNmSWV2+yS6wQDCzEM0jfr8vOCNySAQCCTRPalLoJTi12c34b/wYz2hR6J1Ytdi4t93f6Htr2s4nbokEdnrSJRErmdAWVBpViCMjIAO/nSntbDOCcp62V9Hv8hT2lhXFOU7O2uj3+R+hJ2jg5t1GzhDahDKzYCgOmoHPl4H211cyNzKz7v+0EEM0MMjFTMMo+PszuFALjZSSygZ2ORvkgVDnFNJveQdrfjEMkk8SuC9vp5q793WmtfeMeXkRUymopt8BLqrM9x3W8Qor6gFbGCduuw/GqViqTpqrm6r4lKxFN01Uvo+PeZ+74jfS30lpbC2iWONJebMJHZ1fKkxojKO6ykHJ8vOrJSaNuEE0Tl7GmXe8vJ7j/doeRD/AIIjqI/edqwbbLFFIveF8Jgtl0W8McS+SIq/ngb1BkTaApO2dqkllPzH5YRDKsvjE0ffRx7VKg+3p40BmOE/6TuoUme4htNahhEtvzGAIBBdncDUeuAu2ceFYyrsmOGTRNFtxKPcXNtP+xJA0RPukjkbB9ug+6irviS8KuBm7ziErXDT3dncxlByogsZlRF2MhVosli7D1tI7qqPPOxSqwvdstw8Y0/m3n0O0cB2QvI/QRpFIXJ8tOnI/HArYdaCW82XViR+DcUlUmO/UwXDsWSNgoUqcaVhcEiQgdd9WSdsYrGlWU+OpFOpf5t5fVcXHisD0OfD8tjQghWfFTa3rDTqjuIg5HQhoWCMQfMrLHt+x4Vydp4t4TLUtdN2Zw9s13hlGra6bs+ZG45xaS3vVu7NHkjlULcwbDURsrrk7OF21dO6oOxJXShtnDyno7acf3v/AHfnzae1cPN5W7d/0/fnwdNyrqRpm18n0wh7jSxDpoZjEkZXodLKjMPBD51o1NtWdTJzWXu4mrU2xFZ1HXVZeXazvxniMjNZXWgrcIEjk1YAMinCbgnEb65os9cTKfCr57TpVKylTveKu+1cV3rf4Mue0KU6qcL9VN98XvXet/gyBPwy5kmkuHkAeTRMVDMBzonZoVJH+yQFRsNyAx3G+vPbfW0Wmb/jp6vUpltpXslpm/4+71Ntf8fkkKlfswN8A539pwMj2dK1MZtitWkuj6qXr3+31NDE7TqVJLI8qXr3+27vPzrtX2kk4hMCcCCEkRBc4ZujyHz8VX2Z867E8TVnTSnZN6tLh2e/kfWfhDZlSVNY3EJXfyr7+300KutU96KAUBL4HxJre5jZXKiX7B8HGQ/qfk4H+I0qSn0E4wdna/lv9Dwvx5g3PA9PB2lHR24xNy9xpU5bSnU5OF28/CvOxlNrJG+vDn4HxOLm1kjfXgvYi2l9HcoCjCRFYgeIDK2ds+0A5HsNWVY1qLUJ3Wm7sfvx9SyrCrReSd07ej9+PqcY+DRDXlS2sFTrYthSSSiZPdTJJwPOs546vNQTl8u7w495ZPHV5qKcvl3eHHvJVtbJGoREVVHQAAAf/utedWc5ZpO7NedSc5OUm22dawMBQChJVHg2tg80jOxYvMBgLKxfmDUD+gjeqvkB5V1Ku1asnUy6ZreCXudOptSpJ1Muma3glp5viSruJ3tIoG0SGEBFLZGqMDQyOf2kA38GAPQYq2ptZ1urNaaNNb4tce3X0M57UdVtTVlo01vi1xXNX4cuJy4bw+SElhcOzvqErsqkzK0hcB89CBtqBHj54qqptWpPOraSVu7S2neYVdpzqZ01pJJW5aW07y0aZioXJ0g5A8MnrXPdWbgoN6LWxznUk4qDei4Ee64lJBLBdgs3o+Qy9S0L/wBKoHiRgOPagFdbZm0JxqqFSV4vTXhyOtsvHyhVUJvqvTu5fv2P1qCZXVXQhlYBlI3BBGQR7CDXqT1p90AoCFxnhiXUEsEmdEqFGwcHBHgfOgPzrg0N7LdMx4i/oUEvKBMUKNO8bFXUYXZNQ0Z/SIOAOoqlZbkXQzPezbTXsaOiPIiu+dClgC2nGrSD1xkdPOqrF10iRQk+XYAEk4HiSf8AOhGhkuPdooJw9tBFHeMdn1bwR/2r4ILeSJlv3etXUqMpvQx+fRGfj4LdQoBb3edt1mTWgJ3+zOdaKPBSX2x+PSUJJaPzLskkuq/Mt+E2XJiSMsWYDLMerMxLOx97Ems4qysZxVlYg9oxj0eTIGmYKfaJFaPA/vFD/drl7bpdJg5dmvkcnbtLpMFLss/I9r5+fPBQChIoQUHa3iRRBChIklByR1ROjH2E+qPac+FdLZ2HUpdLLdH1fBfd/k9N8LbFltPGpNdSOsn+/wB7jMogAAAwAMAV1W23dn6ApwjTioRVktEWfZfhUd3fW9vMXEcnMzoYqSViLjcb47prZwqTbujzfxPWq0qVN05Navc7cOwqJeG6JJlEso0TSoMsDskrIPWB8FFeqwmx8NiKCnJau+7vPHR2zjqUurVfjr9blv2O4D6XeLDJI5j5TyNpwrbFVXvAebeXga5+0NmUMJbK278zcjt7H1tHO3crH6Zf9jLZLK4it4VWRom0uctIXUaoyXbLeuqnrXP7OBp1r1E87bvz1+p+PgiZVdyz6gG77MwG2dgxIH4V7DB7MwVOEZ0qUVdLh7nHhShS0hFLuRf9j5MSTx+BCyD3nKNj/Cn514j4zwyhiIVUvmX0OLtun8k+9fdfVmnrxhwBQCgFAKAUAoBQCgFCS++jXiWjXYOf6P7S3z4wsd1HtjclfYrR17TZ2K/UUU38y0fv4nttm4v9RRTfzLR+/ibut83xQCgMD2r7BRFori3haR4rj0hoOcwVs6mcRK7ctGLsH6AHB86holMzPD414kXvLmON+YBHHCe+IEQklWyB9qWJLbDoBW1QpRUddTcpQUlmZNXs9Gv9HJcxDyjuZ1A9y68D8qseHpvgZ9DES9nIHGJRJMM5xNNNIM+53I8fKpVGC4E9FHkWEEKRIFRVjRfAAKo/LYVZZIzSS3EFu0loG0m6gznGOan/AL1jnjzMekjzJ4uUxq1pp89Qx+ecVldGV0Z7tVxq05TRu/Nc4ZUhYM4ZTqVgVPcwQDqbb39KwnGNVOna9+BRXlTcHGeqZ3sS5jTmY5mka9PTVjfHszXzGsoqpJQ3Xdj5hVUVOShuu7dx3qsrFAcrq4WNGkc4VAWJ9gGTWdOEqk1CO96GdOEqklCO96GBedpWaV9mffH6o/RX8B/HJ8a9GoRpxVOO5er4vx+h+hvhrY8NmYGNO3Wesn2/gUPQGg+jmPVxW0/Z5rf+Ay/+qtvC733HlPit/wAGmv8AJ/QruNR6bu7HlczfxmZh/nXu9kv/AOrHvf1PAVPmNZ9Eltme6lP6KRxDz3LO34bL+Vcbbk26yjyRs4VaNn6aK4ptn5B9ItpFDeqkQVQYVYooUBTrdQcAeIH/AC16bYdapJShJ3S3dhoYiKT0Kns7Ji6UeDRuPyZCP51yfjWnfDU58pfVHD2vG+Hvya+5sK+bHlxQCgFAKAUAoBQCgFARb6R4ilxEMy27cxR+uuMSJ7mTI9+D4V0NmYroK6vuej9/A6OzMV0FdXej0fv4H65YXaTRpLGdSSKHU+YYZH8DXsz2p3oBQGb7UdtbayypJmnxkQRYL7nAL74jXJG7EezPSs6dOVSSjFXZDdtWfjE2ZXuHZEhWeTmcqJmCodIBwwxliVDEgDcmvR4TA5KThVs7u/7Zryqu94iKJk9WadfdPKf4MxH8Ktez6HJ+b9yViKi4kgX10Ol5L+Kwn+Jjqp7Nhwk/T2LP1lXmQ57TmHM8kkx/3jZX8EGFH5VbT2fRjq1m7/bcVTrzlvZ2WJQMBQB5ADFbahFKyRURm4VATkwx5/cX/wBqqeFot3cF5E55cyQsCgaQqgHYgAAH3irFTilZJWIuzTdj7Z5oSoK5hblbk5wAGTw/UZRnzBr5htXYNSOLn0bWVu6v268jjYnZFWrVc6VrPXV8ePBklLW7YsBaacHAaSaMK3tGjW2PeB1rTjsGrxmvX8ER2DV4zXr+CyteCzFcyctW8kZnH5lF/wAqylsCd9Jrya9zKWwKl+rNW7U/yfN/2VE8bRyMCrYyACOhBGCD1BAP4VbQ2NVozU41Fddhbh9j16FRVIVEmuy/3MdxvsVJbmFY7jmtNKsSRvH3snJY60ONKqCxJXoOu9dP9IrXk9ezd5Ns9/gviPH0oqNZxn4W+/ue3PYW/Tfkxyf2UoJ9+JAh/nWvLDcmd6h8SwlJRq02u1O69bFn9HHDJYuKR82J0+xlI1KRnBjGxOx9arMNFq9zR+JsVSrRpKnJPfufcUPacYvrz/tD/wAcGvcbJ/8AGXezxVT5j44BxyWym5sep0baWEEAOACFIJ6OpOc+IyKq2ns7p1nh831RnSq5GS5O3U4spbeUYllZjz+aAqJI+tgNR1ZUFkXG2NO4xiuW9k1IVI52sul3deJb0/VsUViGnkYRCW4kIDMQWkbGMLqdzgDGwycV1oYnBYWLjTflr6/koanLears/wBj7vnxSyqkSLqyC+qTdCo2QFepH6VcTbVaO0aPQpZVe99/p+SjE4Pp6Tpt2vbhfcaC8s5Uk0JBNIMDvgwKu/78obb3V5b/AECP9x+X5OX/APH4/wBz/j+SXY8JZs8xWT+8h/8ApzWcdg0/5pvyS9zKOwKf8035Je5zvOyxdyy3c0a7YRVh22we86EnPX8a24bIwsVZxv3t/axuQ2PhYqzjfvb+1j6t+yMa+tPcyH9qXT/CNVq5bOwq/pouWzsKv6aO/wBWIP8Ae/8AHm//ADrL9Dhv7cfIy/Q4b+3HyKuHgV6fXe1T90Syf58uuYtg0uM36HMWwaXGb9CRD2cnz3rmIjyW3YfxM5/yq3/QsNzl5r2Lf9Cw3OXmvY5DsnMc6r5xv/s4IlwP7+v86tjsfCr+VvxZbHY+EX8rfiyVF2UQetcXL+941/8ALjWrVszCL+mvX3Lf9Mwn9tevuT7TgcUfQM377s38GOKyWz8Kv6aMls7Cr+mialsg6Iv5Cro4WjHdBeSLo4WhHdCPkjh2Ju1tjdWcjqqwtz4tRAAgmJbGT4JIJV9gC1aXnS47dpIStjC92QcGRSEgXfG8z+t/3YfpQEGa3vLn/WrrQh/2NrlF9zTH7Rv7uj3VNgZXtzDDbxQ2dvGsfOk5kmkblIiGJdupJfQMkk9a28FSdSvFePkYVHaJQV6w1BQEQSETlSe60YIHtViG/gyVRmar5XucbrvT1+qJt1SXV5AoDwmgPLFZLh+XaxNcP4hMaF/tJD3VH459laGI2jRpLR3fJe5nGm2bfhHZ644WOdcSI6TuiSrGuBCxwkLBmOXXUQjbD11OwU152vXlWqOcjZjHKrGqqoyM72z7WJw5InkieRXYqSpA04GfHqSM4G3Q1AJFr2ot2Kq5eB3xpWdGj1Z6aGPcfP7LHNAduE8La7uXuhIUWDVbwYCsGb/pDEHw1AR7EH7Nt8Gokr6Ep21L57S7Ubejyn3yQ/ylqroyxVXyM526tZfRpJjBpmiRuTLHOQyO+AukqFJBbRlTscbipUGiJTUuBUce7AxTc2RJZkndSc8waWk04DOCp6kDOCK3KeIq01aEmkVOKZG7O9kbK4hWQQ307Y0upkKhJFOJFPejBKsGHUjb2isJ4vFS0c35majTRquF9kkQ/Y2Nvag9XkCSS7HwVdS7+DGQ48VPStfLKTvJmWZLciyv+xkEiqVLxzrkrcoRzcnrrOMOp/UI07AADAxmVme4Fx0vPcWcxX0m2IDFdlkUgEOo/R6jK5OCep8JBfVIFAKAUAoBQCgFAKAUAoCt4rwG2uWRp4UkKZ06hnGdyCOhGw2OagFgiBQAAABsABgAewDpUgznH49FzHLPPcJZsnLflPpET6sq8mkZ5bA6SR6pAJ2JxDBMXsHw66PNW6mmbSEWVbrWUUEtgEZBGWzhs1lTqzpvNB2ZDV9DOy9iwRqtuIROukuBcJoJVX0FuZHto1bBtG/hmt6ltuol1rP0LqmzK0HZwe9Lnq1e3fbeuHEjXHYviKf9FEntimjI/wDFMZ/h41vw2xT/AJovw19jSdF8zPccsJoHiLwsswbCw64mlkVxhtEcbs2BgHJAHdqKm0qMpRnG949m9Pevv4BUpbiwj4NfMcLw+6z+0I0H4sz4qx7Xo20T9PcjoZFvwvsDeTMBLNbW3joVudLsQG2GlRgkDOW3P56VTbM5aQSXqXfpWlmadvTXcd+L/RBIWHLuBKuN+exGD7FjXSR+H51x8VVxVZ/Pp5Hc2ZX2bQjfEUnKXPevJtfcv+B8Us+Fw+ixubm4yWeO2TW2o4G+nuxgDA77DpWFGnkjY1No439XWzqOVJWS5I+LyG5v3RrsCC3jYSLao+ouynKNcuNiARkRrtnGScVdY0S7qQVvaHgsV7A8EwOlvEdVI3Vl9oP8x41AMFFxm+4NF6NeWy3/AA8d1Xx6qeRyDgfsvt4BsVAL36OfpEsUMlrz+XbqBJbmfuMgZjqhdidJ0HBU5OVbH6NAfp1txSCQZjmiceayKf8AI0BRdu+IRi3Rchi9zbqFVlz/AK3Gfbttv/LrQBjgZJwBuSf51kDM2F5M90ZeEqJVf/WC+VtXIGFZJMbzDABMYYEDvbgViC+PbyO2Zo+JILOQKXU6+ZHKo68p1UHUP1CoO4xmgML2i+maS4b0fhNu7SNsJXXJ8spGM+/U/TxFAS/o87HSWrSXV25e7mzq72rSGIZgT+k5I3I22286kG4qQKAUAoBQCgFAKAUAoBQCgFAeEUBUXfZazkOWtog3TUq6G/xJg/xqAVv1VtQ5hSa6jYoraVnkwURsLp5moMqt+iPV1LkDUM4uEXwLY16sWmpPS/Hnv8+JJ4hwe85bCDid0HIwBIYip6ZBZYtSk4xrGSM5rKxUdOB3zWakR8HcOfWkjngcyHzaSR1kb+8KiwO/F+OXtzBJEvDxHzFKapbpAVyNjiJXzv4ZFYzhmi48y/DVugrRq2vZ3sVljw7iKymYS2kLEucKkk2BJoLesUHrRg/iaxjRUZZu/wBTYr7QnVpKk0rdXv6t7ekreCJ8vAWm/wBburi4H6hYRxf8OHTkexi1W2NAs7KyjhUJFGkaj9FFCj8hUg70AoBQHhFAZfjH0e8PuTqaAIx6tESmfeB3T+VQDOzfQzaE5WedR5HQf46RSwLbs59GVnaSrL9pLIp1KZCMKR0IVQNx4ZzSwJv0g8Eury2EVrKkeWzIHJAdcerkA+ONiMGgMTJ2a7QS4R7soqjbFwVXbbAEIzjHhiosCZwr6H1La7y5eVjuVjyN/HLvkn8hU2BtOzdjBbNJbxQJCy94Y3MkZ2V9R3Yj1WBOxHkVJAvqkAigFAKAUAoDnPOqKWdgqjqScAUBz9Ni2+1j3xjvrvkZGN/Eb0B6LyPGeYmN99a47u7ePh4+VQD6kukX1nRdi27AbA4J3PQHxqQePdxjrIg97KPEDxPmR+Y86A+Texf9bH0z669NWnPXpq29+1AffpKfrrsNR7w6eZ36e2gPUnU5wynBwcEHB8jjodxt7aA6UAoCLxCz5gGDpdDqR8Z0tjG48VI2I8QfDYiAecOvOYCGXRImzpnOCehU/pI2CVb3g4IYACXUgUAoBQCgFAKAUAoBQCgFAKAUAoCJfWmsxuuA8bgg/skgSKfYUzt5hT4VAIfa4E2c4DFWZdCMGKkO7BI9139ZloCj4Hy7aV5HcwR5lgWEyyyazCSzu+slVbQhZVXqrE5OcAD74f2sZe5JG7yGZI2wVARpnDsm3UQJJGhPixA8c0uDYVIFAKAj39msyFHzg4OxwQQcgg+YIqAcIuDxKwfDFtty7HOCDvvuNQDY6Z3oD4m4FAwQNHkJso1N0KqhzvuNKKN/50B6vBIRjAbY5H2j7EEkFe9sRk7+0+dAfB7P2+AOXsBgDU4CjOcLg7DPh7B5UB2k4TExyVOck7MwwT1IwdiRtny2oDnDwKBM6Iwmf1Sw8QR0PgVB/wD6aA+v9DQ6lYqSynUpLMSDq1bZPTOTjpuaAsKkCgFAcZrfLKw2ZdgfMH1lPsOPwIB98A7VIFAKAUAoBQCgFAKAUAoBQCgFAKAUByuoBIpU5GcHIxkEEEEZBGQQD08KAiW3BoUKHQGePUVd+8+ZDmRtR/SY9T+HTaoB1fhcJZHMSFo2Z0OkZVn3dh+0fE0BLqQKAUB//9k=" id="198" name="Google Shape;198;g336e1ba004f_0_39"/>
          <p:cNvSpPr/>
          <p:nvPr/>
        </p:nvSpPr>
        <p:spPr>
          <a:xfrm>
            <a:off x="1492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36e1ba004f_0_345"/>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lang="en-GB">
                <a:solidFill>
                  <a:srgbClr val="FF0000"/>
                </a:solidFill>
              </a:rPr>
              <a:t>Agents in economics</a:t>
            </a:r>
            <a:endParaRPr/>
          </a:p>
        </p:txBody>
      </p:sp>
      <p:sp>
        <p:nvSpPr>
          <p:cNvPr id="204" name="Google Shape;204;g336e1ba004f_0_345"/>
          <p:cNvSpPr txBox="1"/>
          <p:nvPr>
            <p:ph idx="1" type="body"/>
          </p:nvPr>
        </p:nvSpPr>
        <p:spPr>
          <a:xfrm>
            <a:off x="457200" y="1165950"/>
            <a:ext cx="8229600" cy="45261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FF0000"/>
              </a:buClr>
              <a:buSzPts val="1200"/>
              <a:buFont typeface="Calibri"/>
              <a:buNone/>
            </a:pPr>
            <a:r>
              <a:rPr b="1" lang="en-GB" sz="1678">
                <a:solidFill>
                  <a:srgbClr val="FF0000"/>
                </a:solidFill>
              </a:rPr>
              <a:t>INDIVIDUALS/HOUSEHOLDS </a:t>
            </a:r>
            <a:r>
              <a:rPr b="1" lang="en-GB" sz="1678">
                <a:solidFill>
                  <a:schemeClr val="accent1"/>
                </a:solidFill>
              </a:rPr>
              <a:t> </a:t>
            </a:r>
            <a:endParaRPr b="1" sz="1678">
              <a:solidFill>
                <a:schemeClr val="accent1"/>
              </a:solidFill>
            </a:endParaRPr>
          </a:p>
          <a:p>
            <a:pPr indent="-342900" lvl="0" marL="800100" rtl="0" algn="just">
              <a:lnSpc>
                <a:spcPct val="100000"/>
              </a:lnSpc>
              <a:spcBef>
                <a:spcPts val="0"/>
              </a:spcBef>
              <a:spcAft>
                <a:spcPts val="0"/>
              </a:spcAft>
              <a:buClr>
                <a:srgbClr val="FF0000"/>
              </a:buClr>
              <a:buSzPts val="1200"/>
              <a:buFont typeface="Calibri"/>
              <a:buNone/>
            </a:pPr>
            <a:r>
              <a:rPr lang="en-GB" sz="1678"/>
              <a:t>Choose how to allocate </a:t>
            </a:r>
            <a:r>
              <a:rPr b="1" lang="en-GB" sz="1678"/>
              <a:t>time</a:t>
            </a:r>
            <a:r>
              <a:rPr lang="en-GB" sz="1678"/>
              <a:t> to leisure, education or (paid or unpaid) work, and as consumers how to allocate their  </a:t>
            </a:r>
            <a:r>
              <a:rPr b="1" lang="en-GB" sz="1678"/>
              <a:t>income</a:t>
            </a:r>
            <a:r>
              <a:rPr lang="en-GB" sz="1678"/>
              <a:t> to purchasing </a:t>
            </a:r>
            <a:r>
              <a:rPr b="1" lang="en-GB" sz="1678"/>
              <a:t>goods and services (</a:t>
            </a:r>
            <a:r>
              <a:rPr lang="en-GB" sz="1678"/>
              <a:t>or to save for the future). They are constrained in the resources they have (time, income, information)</a:t>
            </a:r>
            <a:endParaRPr sz="1678"/>
          </a:p>
          <a:p>
            <a:pPr indent="-342900" lvl="0" marL="342900" rtl="0" algn="just">
              <a:lnSpc>
                <a:spcPct val="100000"/>
              </a:lnSpc>
              <a:spcBef>
                <a:spcPts val="600"/>
              </a:spcBef>
              <a:spcAft>
                <a:spcPts val="0"/>
              </a:spcAft>
              <a:buClr>
                <a:srgbClr val="FF0000"/>
              </a:buClr>
              <a:buSzPts val="1200"/>
              <a:buFont typeface="Calibri"/>
              <a:buNone/>
            </a:pPr>
            <a:r>
              <a:t/>
            </a:r>
            <a:endParaRPr b="1" sz="1678">
              <a:solidFill>
                <a:srgbClr val="FF0000"/>
              </a:solidFill>
            </a:endParaRPr>
          </a:p>
          <a:p>
            <a:pPr indent="-342900" lvl="0" marL="342900" rtl="0" algn="just">
              <a:lnSpc>
                <a:spcPct val="100000"/>
              </a:lnSpc>
              <a:spcBef>
                <a:spcPts val="600"/>
              </a:spcBef>
              <a:spcAft>
                <a:spcPts val="0"/>
              </a:spcAft>
              <a:buClr>
                <a:srgbClr val="FF0000"/>
              </a:buClr>
              <a:buSzPts val="1200"/>
              <a:buFont typeface="Calibri"/>
              <a:buNone/>
            </a:pPr>
            <a:r>
              <a:rPr b="1" lang="en-GB" sz="1678">
                <a:solidFill>
                  <a:srgbClr val="FF0000"/>
                </a:solidFill>
              </a:rPr>
              <a:t>FIRMS</a:t>
            </a:r>
            <a:r>
              <a:rPr b="1" lang="en-GB" sz="1678">
                <a:solidFill>
                  <a:srgbClr val="2A5CAA"/>
                </a:solidFill>
              </a:rPr>
              <a:t> </a:t>
            </a:r>
            <a:endParaRPr b="1" sz="1678">
              <a:solidFill>
                <a:srgbClr val="2A5CAA"/>
              </a:solidFill>
            </a:endParaRPr>
          </a:p>
          <a:p>
            <a:pPr indent="-342900" lvl="0" marL="800100" rtl="0" algn="just">
              <a:lnSpc>
                <a:spcPct val="100000"/>
              </a:lnSpc>
              <a:spcBef>
                <a:spcPts val="600"/>
              </a:spcBef>
              <a:spcAft>
                <a:spcPts val="0"/>
              </a:spcAft>
              <a:buClr>
                <a:srgbClr val="FF0000"/>
              </a:buClr>
              <a:buSzPts val="1200"/>
              <a:buFont typeface="Calibri"/>
              <a:buNone/>
            </a:pPr>
            <a:r>
              <a:rPr lang="en-GB" sz="1678"/>
              <a:t>Choose which </a:t>
            </a:r>
            <a:r>
              <a:rPr b="1" lang="en-GB" sz="1678"/>
              <a:t>products</a:t>
            </a:r>
            <a:r>
              <a:rPr lang="en-GB" sz="1678"/>
              <a:t> that they can produce given the resources they can purchase to produce them. They are </a:t>
            </a:r>
            <a:r>
              <a:rPr b="1" lang="en-GB" sz="1678"/>
              <a:t>constrained</a:t>
            </a:r>
            <a:r>
              <a:rPr lang="en-GB" sz="1678"/>
              <a:t> in the resources they have (time, revenue, information)</a:t>
            </a:r>
            <a:endParaRPr sz="1678"/>
          </a:p>
          <a:p>
            <a:pPr indent="-342900" lvl="0" marL="800100" rtl="0" algn="just">
              <a:lnSpc>
                <a:spcPct val="100000"/>
              </a:lnSpc>
              <a:spcBef>
                <a:spcPts val="600"/>
              </a:spcBef>
              <a:spcAft>
                <a:spcPts val="0"/>
              </a:spcAft>
              <a:buClr>
                <a:srgbClr val="FF0000"/>
              </a:buClr>
              <a:buSzPts val="1200"/>
              <a:buFont typeface="Calibri"/>
              <a:buNone/>
            </a:pPr>
            <a:r>
              <a:t/>
            </a:r>
            <a:endParaRPr sz="1678"/>
          </a:p>
          <a:p>
            <a:pPr indent="-342900" lvl="0" marL="342900" rtl="0" algn="l">
              <a:lnSpc>
                <a:spcPct val="100000"/>
              </a:lnSpc>
              <a:spcBef>
                <a:spcPts val="560"/>
              </a:spcBef>
              <a:spcAft>
                <a:spcPts val="0"/>
              </a:spcAft>
              <a:buClr>
                <a:schemeClr val="dk1"/>
              </a:buClr>
              <a:buSzPts val="1120"/>
              <a:buFont typeface="Calibri"/>
              <a:buNone/>
            </a:pPr>
            <a:r>
              <a:t/>
            </a:r>
            <a:endParaRPr sz="1598"/>
          </a:p>
          <a:p>
            <a:pPr indent="-342900" lvl="0" marL="342900" rtl="0" algn="just">
              <a:lnSpc>
                <a:spcPct val="100000"/>
              </a:lnSpc>
              <a:spcBef>
                <a:spcPts val="600"/>
              </a:spcBef>
              <a:spcAft>
                <a:spcPts val="0"/>
              </a:spcAft>
              <a:buClr>
                <a:srgbClr val="FF0000"/>
              </a:buClr>
              <a:buSzPts val="1200"/>
              <a:buFont typeface="Calibri"/>
              <a:buNone/>
            </a:pPr>
            <a:r>
              <a:rPr b="1" lang="en-GB" sz="1678">
                <a:solidFill>
                  <a:srgbClr val="FF0000"/>
                </a:solidFill>
              </a:rPr>
              <a:t>GOVERNMENTS</a:t>
            </a:r>
            <a:r>
              <a:rPr b="1" lang="en-GB" sz="1678">
                <a:solidFill>
                  <a:srgbClr val="2A5CAA"/>
                </a:solidFill>
              </a:rPr>
              <a:t> </a:t>
            </a:r>
            <a:endParaRPr sz="1598"/>
          </a:p>
          <a:p>
            <a:pPr indent="-342900" lvl="0" marL="800100" rtl="0" algn="just">
              <a:lnSpc>
                <a:spcPct val="100000"/>
              </a:lnSpc>
              <a:spcBef>
                <a:spcPts val="600"/>
              </a:spcBef>
              <a:spcAft>
                <a:spcPts val="0"/>
              </a:spcAft>
              <a:buClr>
                <a:srgbClr val="FF0000"/>
              </a:buClr>
              <a:buSzPts val="1200"/>
              <a:buFont typeface="Calibri"/>
              <a:buNone/>
            </a:pPr>
            <a:r>
              <a:rPr lang="en-GB" sz="1678"/>
              <a:t>Choose levels of taxation and provide </a:t>
            </a:r>
            <a:r>
              <a:rPr b="1" lang="en-GB" sz="1678"/>
              <a:t>public goods and services and redistribution</a:t>
            </a:r>
            <a:r>
              <a:rPr lang="en-GB" sz="1678"/>
              <a:t>, as well as </a:t>
            </a:r>
            <a:r>
              <a:rPr b="1" lang="en-GB" sz="1678"/>
              <a:t>regulate</a:t>
            </a:r>
            <a:r>
              <a:rPr lang="en-GB" sz="1678"/>
              <a:t> economic activity to ensure competition and safety standards, provide </a:t>
            </a:r>
            <a:r>
              <a:rPr b="1" lang="en-GB" sz="1678"/>
              <a:t>rule of law, provide strategic investments</a:t>
            </a:r>
            <a:r>
              <a:rPr lang="en-GB" sz="1678"/>
              <a:t>. They are constrained in the resources they have (time, fiscal revenue, information)</a:t>
            </a:r>
            <a:endParaRPr sz="1678"/>
          </a:p>
          <a:p>
            <a:pPr indent="-342900" lvl="0" marL="800100" rtl="0" algn="just">
              <a:lnSpc>
                <a:spcPct val="100000"/>
              </a:lnSpc>
              <a:spcBef>
                <a:spcPts val="600"/>
              </a:spcBef>
              <a:spcAft>
                <a:spcPts val="0"/>
              </a:spcAft>
              <a:buClr>
                <a:srgbClr val="FF0000"/>
              </a:buClr>
              <a:buSzPts val="1200"/>
              <a:buFont typeface="Calibri"/>
              <a:buNone/>
            </a:pPr>
            <a:r>
              <a:t/>
            </a:r>
            <a:endParaRPr sz="1678"/>
          </a:p>
          <a:p>
            <a:pPr indent="-139700" lvl="0" marL="342900" rtl="0" algn="l">
              <a:lnSpc>
                <a:spcPct val="100000"/>
              </a:lnSpc>
              <a:spcBef>
                <a:spcPts val="640"/>
              </a:spcBef>
              <a:spcAft>
                <a:spcPts val="0"/>
              </a:spcAft>
              <a:buClr>
                <a:schemeClr val="dk1"/>
              </a:buClr>
              <a:buSzPts val="1280"/>
              <a:buNone/>
            </a:pPr>
            <a:r>
              <a:t/>
            </a:r>
            <a:endParaRPr sz="1758"/>
          </a:p>
        </p:txBody>
      </p:sp>
      <p:sp>
        <p:nvSpPr>
          <p:cNvPr id="205" name="Google Shape;205;g336e1ba004f_0_3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36e1ba004f_0_46"/>
          <p:cNvSpPr txBox="1"/>
          <p:nvPr>
            <p:ph idx="4294967295" type="title"/>
          </p:nvPr>
        </p:nvSpPr>
        <p:spPr>
          <a:xfrm>
            <a:off x="457188" y="26233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00000"/>
              <a:buFont typeface="Calibri"/>
              <a:buNone/>
            </a:pPr>
            <a:r>
              <a:rPr lang="en-GB" sz="4400">
                <a:solidFill>
                  <a:srgbClr val="FF0000"/>
                </a:solidFill>
              </a:rPr>
              <a:t>The rational choice model building blocks: preferences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36e1ba004f_0_52"/>
          <p:cNvSpPr txBox="1"/>
          <p:nvPr>
            <p:ph idx="4294967295" type="title"/>
          </p:nvPr>
        </p:nvSpPr>
        <p:spPr>
          <a:xfrm>
            <a:off x="609600" y="104775"/>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lang="en-GB" sz="4000">
                <a:solidFill>
                  <a:srgbClr val="FF0000"/>
                </a:solidFill>
              </a:rPr>
              <a:t>Assumptions on Preference Orderings</a:t>
            </a:r>
            <a:endParaRPr/>
          </a:p>
        </p:txBody>
      </p:sp>
      <p:sp>
        <p:nvSpPr>
          <p:cNvPr id="219" name="Google Shape;219;g336e1ba004f_0_52"/>
          <p:cNvSpPr txBox="1"/>
          <p:nvPr/>
        </p:nvSpPr>
        <p:spPr>
          <a:xfrm>
            <a:off x="476250" y="1052513"/>
            <a:ext cx="8496300" cy="4484700"/>
          </a:xfrm>
          <a:prstGeom prst="rect">
            <a:avLst/>
          </a:prstGeom>
          <a:noFill/>
          <a:ln>
            <a:noFill/>
          </a:ln>
        </p:spPr>
        <p:txBody>
          <a:bodyPr anchorCtr="0" anchor="t" bIns="45000" lIns="90000" spcFirstLastPara="1" rIns="90000" wrap="square" tIns="45000">
            <a:noAutofit/>
          </a:bodyPr>
          <a:lstStyle/>
          <a:p>
            <a:pPr indent="0" lvl="0" marL="1587" marR="0" rtl="0" algn="l">
              <a:lnSpc>
                <a:spcPct val="100000"/>
              </a:lnSpc>
              <a:spcBef>
                <a:spcPts val="0"/>
              </a:spcBef>
              <a:spcAft>
                <a:spcPts val="0"/>
              </a:spcAft>
              <a:buClr>
                <a:srgbClr val="000000"/>
              </a:buClr>
              <a:buSzPts val="2800"/>
              <a:buFont typeface="Arial"/>
              <a:buNone/>
            </a:pPr>
            <a:r>
              <a:rPr b="1" i="1" lang="en-GB" sz="2800" u="none" cap="none" strike="noStrike">
                <a:solidFill>
                  <a:srgbClr val="000000"/>
                </a:solidFill>
                <a:latin typeface="Calibri"/>
                <a:ea typeface="Calibri"/>
                <a:cs typeface="Calibri"/>
                <a:sym typeface="Calibri"/>
              </a:rPr>
              <a:t>Completeness:  </a:t>
            </a:r>
            <a:r>
              <a:rPr b="0" i="0" lang="en-GB" sz="2800" u="none" cap="none" strike="noStrike">
                <a:solidFill>
                  <a:srgbClr val="000000"/>
                </a:solidFill>
                <a:latin typeface="Calibri"/>
                <a:ea typeface="Calibri"/>
                <a:cs typeface="Calibri"/>
                <a:sym typeface="Calibri"/>
              </a:rPr>
              <a:t>the agent is able to rank all possible combinations of items available</a:t>
            </a:r>
            <a:endParaRPr b="0" i="0" sz="1400" u="none" cap="none" strike="noStrike">
              <a:solidFill>
                <a:srgbClr val="000000"/>
              </a:solidFill>
              <a:latin typeface="Arial"/>
              <a:ea typeface="Arial"/>
              <a:cs typeface="Arial"/>
              <a:sym typeface="Arial"/>
            </a:endParaRPr>
          </a:p>
          <a:p>
            <a:pPr indent="0" lvl="0" marL="1587" marR="0" rtl="0" algn="l">
              <a:lnSpc>
                <a:spcPct val="100000"/>
              </a:lnSpc>
              <a:spcBef>
                <a:spcPts val="2063"/>
              </a:spcBef>
              <a:spcAft>
                <a:spcPts val="0"/>
              </a:spcAft>
              <a:buClr>
                <a:srgbClr val="000000"/>
              </a:buClr>
              <a:buSzPts val="2800"/>
              <a:buFont typeface="Arial"/>
              <a:buNone/>
            </a:pPr>
            <a:r>
              <a:rPr b="1" i="1" lang="en-GB" sz="2800" u="none" cap="none" strike="noStrike">
                <a:solidFill>
                  <a:srgbClr val="000000"/>
                </a:solidFill>
                <a:latin typeface="Calibri"/>
                <a:ea typeface="Calibri"/>
                <a:cs typeface="Calibri"/>
                <a:sym typeface="Calibri"/>
              </a:rPr>
              <a:t>Transitivity:</a:t>
            </a:r>
            <a:r>
              <a:rPr b="0" i="0" lang="en-GB" sz="2800" u="none" cap="none" strike="noStrike">
                <a:solidFill>
                  <a:srgbClr val="000000"/>
                </a:solidFill>
                <a:latin typeface="Calibri"/>
                <a:ea typeface="Calibri"/>
                <a:cs typeface="Calibri"/>
                <a:sym typeface="Calibri"/>
              </a:rPr>
              <a:t> for any three combinations of items A, B, and C, if they prefer A to B and prefer B to C, then they always prefers A to C.</a:t>
            </a:r>
            <a:endParaRPr b="0" i="0" sz="1400" u="none" cap="none" strike="noStrike">
              <a:solidFill>
                <a:srgbClr val="000000"/>
              </a:solidFill>
              <a:latin typeface="Arial"/>
              <a:ea typeface="Arial"/>
              <a:cs typeface="Arial"/>
              <a:sym typeface="Arial"/>
            </a:endParaRPr>
          </a:p>
          <a:p>
            <a:pPr indent="0" lvl="0" marL="1587" marR="0" rtl="0" algn="l">
              <a:lnSpc>
                <a:spcPct val="100000"/>
              </a:lnSpc>
              <a:spcBef>
                <a:spcPts val="2063"/>
              </a:spcBef>
              <a:spcAft>
                <a:spcPts val="0"/>
              </a:spcAft>
              <a:buClr>
                <a:srgbClr val="000000"/>
              </a:buClr>
              <a:buSzPts val="2800"/>
              <a:buFont typeface="Arial"/>
              <a:buNone/>
            </a:pPr>
            <a:r>
              <a:rPr b="1" i="1" lang="en-GB" sz="2800" u="none" cap="none" strike="noStrike">
                <a:solidFill>
                  <a:srgbClr val="000000"/>
                </a:solidFill>
                <a:latin typeface="Calibri"/>
                <a:ea typeface="Calibri"/>
                <a:cs typeface="Calibri"/>
                <a:sym typeface="Calibri"/>
              </a:rPr>
              <a:t>More-Is-Better:</a:t>
            </a:r>
            <a:r>
              <a:rPr b="0" i="0" lang="en-GB" sz="2800" u="none" cap="none" strike="noStrike">
                <a:solidFill>
                  <a:srgbClr val="000000"/>
                </a:solidFill>
                <a:latin typeface="Calibri"/>
                <a:ea typeface="Calibri"/>
                <a:cs typeface="Calibri"/>
                <a:sym typeface="Calibri"/>
              </a:rPr>
              <a:t> other things equal, more of an item is preferred to less.</a:t>
            </a:r>
            <a:endParaRPr b="0" i="0" sz="1400" u="none" cap="none" strike="noStrike">
              <a:solidFill>
                <a:srgbClr val="000000"/>
              </a:solidFill>
              <a:latin typeface="Arial"/>
              <a:ea typeface="Arial"/>
              <a:cs typeface="Arial"/>
              <a:sym typeface="Arial"/>
            </a:endParaRPr>
          </a:p>
          <a:p>
            <a:pPr indent="0" lvl="0" marL="1587" marR="0" rtl="0" algn="l">
              <a:lnSpc>
                <a:spcPct val="100000"/>
              </a:lnSpc>
              <a:spcBef>
                <a:spcPts val="2063"/>
              </a:spcBef>
              <a:spcAft>
                <a:spcPts val="0"/>
              </a:spcAft>
              <a:buClr>
                <a:srgbClr val="000000"/>
              </a:buClr>
              <a:buSzPts val="2800"/>
              <a:buFont typeface="Arial"/>
              <a:buNone/>
            </a:pPr>
            <a:r>
              <a:rPr b="1" i="1" lang="en-GB" sz="2800" u="none" cap="none" strike="noStrike">
                <a:solidFill>
                  <a:srgbClr val="000000"/>
                </a:solidFill>
                <a:latin typeface="Calibri"/>
                <a:ea typeface="Calibri"/>
                <a:cs typeface="Calibri"/>
                <a:sym typeface="Calibri"/>
              </a:rPr>
              <a:t>Convexity:</a:t>
            </a:r>
            <a:r>
              <a:rPr b="0" i="0" lang="en-GB" sz="2800" u="none" cap="none" strike="noStrike">
                <a:solidFill>
                  <a:srgbClr val="000000"/>
                </a:solidFill>
                <a:latin typeface="Calibri"/>
                <a:ea typeface="Calibri"/>
                <a:cs typeface="Calibri"/>
                <a:sym typeface="Calibri"/>
              </a:rPr>
              <a:t> mixtures of items are preferable to extremes.</a:t>
            </a:r>
            <a:endParaRPr b="0" i="0" sz="1400" u="none" cap="none" strike="noStrike">
              <a:solidFill>
                <a:srgbClr val="000000"/>
              </a:solidFill>
              <a:latin typeface="Arial"/>
              <a:ea typeface="Arial"/>
              <a:cs typeface="Arial"/>
              <a:sym typeface="Arial"/>
            </a:endParaRPr>
          </a:p>
          <a:p>
            <a:pPr indent="0" lvl="0" marL="1587" marR="0" rtl="0" algn="l">
              <a:lnSpc>
                <a:spcPct val="100000"/>
              </a:lnSpc>
              <a:spcBef>
                <a:spcPts val="2063"/>
              </a:spcBef>
              <a:spcAft>
                <a:spcPts val="0"/>
              </a:spcAft>
              <a:buClr>
                <a:srgbClr val="000000"/>
              </a:buClr>
              <a:buSzPts val="2800"/>
              <a:buFont typeface="Arial"/>
              <a:buNone/>
            </a:pPr>
            <a:r>
              <a:rPr b="1" i="1" lang="en-GB" sz="2800" u="none" cap="none" strike="noStrike">
                <a:solidFill>
                  <a:srgbClr val="000000"/>
                </a:solidFill>
                <a:latin typeface="Calibri"/>
                <a:ea typeface="Calibri"/>
                <a:cs typeface="Calibri"/>
                <a:sym typeface="Calibri"/>
              </a:rPr>
              <a:t>Continuity: </a:t>
            </a:r>
            <a:r>
              <a:rPr b="0" i="0" lang="en-GB" sz="2800" u="none" cap="none" strike="noStrike">
                <a:solidFill>
                  <a:srgbClr val="000000"/>
                </a:solidFill>
                <a:latin typeface="Calibri"/>
                <a:ea typeface="Calibri"/>
                <a:cs typeface="Calibri"/>
                <a:sym typeface="Calibri"/>
              </a:rPr>
              <a:t>small changes in the combinations of items should not lead to a jump in preferences.</a:t>
            </a:r>
            <a:endParaRPr b="0" i="0" sz="1400" u="none" cap="none" strike="noStrike">
              <a:solidFill>
                <a:srgbClr val="000000"/>
              </a:solidFill>
              <a:latin typeface="Arial"/>
              <a:ea typeface="Arial"/>
              <a:cs typeface="Arial"/>
              <a:sym typeface="Arial"/>
            </a:endParaRPr>
          </a:p>
          <a:p>
            <a:pPr indent="-511175" lvl="0" marL="512762" marR="0" rtl="0" algn="l">
              <a:lnSpc>
                <a:spcPct val="100000"/>
              </a:lnSpc>
              <a:spcBef>
                <a:spcPts val="2063"/>
              </a:spcBef>
              <a:spcAft>
                <a:spcPts val="0"/>
              </a:spcAft>
              <a:buClr>
                <a:srgbClr val="000000"/>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sp>
        <p:nvSpPr>
          <p:cNvPr id="220" name="Google Shape;220;g336e1ba004f_0_52"/>
          <p:cNvSpPr/>
          <p:nvPr/>
        </p:nvSpPr>
        <p:spPr>
          <a:xfrm>
            <a:off x="8534400" y="6473825"/>
            <a:ext cx="609600" cy="3843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36e1ba004f_0_6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00000"/>
              <a:buFont typeface="Calibri"/>
              <a:buNone/>
            </a:pPr>
            <a:r>
              <a:rPr lang="en-GB" sz="4400">
                <a:solidFill>
                  <a:srgbClr val="FF0000"/>
                </a:solidFill>
              </a:rPr>
              <a:t>Following assumptions therefore indifference curves…</a:t>
            </a:r>
            <a:endParaRPr/>
          </a:p>
        </p:txBody>
      </p:sp>
      <p:sp>
        <p:nvSpPr>
          <p:cNvPr id="228" name="Google Shape;228;g336e1ba004f_0_67"/>
          <p:cNvSpPr txBox="1"/>
          <p:nvPr/>
        </p:nvSpPr>
        <p:spPr>
          <a:xfrm>
            <a:off x="285750" y="1773238"/>
            <a:ext cx="8229600" cy="4700700"/>
          </a:xfrm>
          <a:prstGeom prst="rect">
            <a:avLst/>
          </a:prstGeom>
          <a:noFill/>
          <a:ln>
            <a:noFill/>
          </a:ln>
        </p:spPr>
        <p:txBody>
          <a:bodyPr anchorCtr="0" anchor="t" bIns="45000" lIns="90000" spcFirstLastPara="1" rIns="90000" wrap="square" tIns="45000">
            <a:noAutofit/>
          </a:bodyPr>
          <a:lstStyle/>
          <a:p>
            <a:pPr indent="0" lvl="0" marL="3175" marR="0" rtl="0" algn="just">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Calibri"/>
                <a:ea typeface="Calibri"/>
                <a:cs typeface="Calibri"/>
                <a:sym typeface="Calibri"/>
              </a:rPr>
              <a:t>… are ubiquitous (any bundle has an indifference curve passing through it), downward-sloping (“more-is-better” assumption), cannot cross, and become less steep as we move downward and to the right along them (convexity)</a:t>
            </a:r>
            <a:endParaRPr b="0" i="0" sz="1400" u="none" cap="none" strike="noStrike">
              <a:solidFill>
                <a:srgbClr val="000000"/>
              </a:solidFill>
              <a:latin typeface="Arial"/>
              <a:ea typeface="Arial"/>
              <a:cs typeface="Arial"/>
              <a:sym typeface="Arial"/>
            </a:endParaRPr>
          </a:p>
          <a:p>
            <a:pPr indent="0" lvl="0" marL="3175" marR="0" rtl="0" algn="just">
              <a:lnSpc>
                <a:spcPct val="100000"/>
              </a:lnSpc>
              <a:spcBef>
                <a:spcPts val="2063"/>
              </a:spcBef>
              <a:spcAft>
                <a:spcPts val="0"/>
              </a:spcAft>
              <a:buClr>
                <a:srgbClr val="000000"/>
              </a:buClr>
              <a:buSzPts val="2800"/>
              <a:buFont typeface="Arial"/>
              <a:buNone/>
            </a:pPr>
            <a:r>
              <a:rPr b="1" i="1" lang="en-GB" sz="2800" u="none" cap="none" strike="noStrike">
                <a:solidFill>
                  <a:schemeClr val="dk1"/>
                </a:solidFill>
                <a:latin typeface="Calibri"/>
                <a:ea typeface="Calibri"/>
                <a:cs typeface="Calibri"/>
                <a:sym typeface="Calibri"/>
              </a:rPr>
              <a:t>Marginal rate of substitution (MRS):</a:t>
            </a:r>
            <a:r>
              <a:rPr b="0" i="0" lang="en-GB" sz="2800" u="none" cap="none" strike="noStrike">
                <a:solidFill>
                  <a:schemeClr val="dk1"/>
                </a:solidFill>
                <a:latin typeface="Calibri"/>
                <a:ea typeface="Calibri"/>
                <a:cs typeface="Calibri"/>
                <a:sym typeface="Calibri"/>
              </a:rPr>
              <a:t> the rate at which the consumer is willing to exchange the good measured along the vertical axis for the good measured along the horizontal axis, </a:t>
            </a:r>
            <a:r>
              <a:rPr b="1" i="0" lang="en-GB" sz="2800" u="none" cap="none" strike="noStrike">
                <a:solidFill>
                  <a:schemeClr val="dk1"/>
                </a:solidFill>
                <a:latin typeface="Calibri"/>
                <a:ea typeface="Calibri"/>
                <a:cs typeface="Calibri"/>
                <a:sym typeface="Calibri"/>
              </a:rPr>
              <a:t>keeping utility constant </a:t>
            </a:r>
            <a:r>
              <a:rPr b="0" i="0" lang="en-GB" sz="2800" u="none" cap="none" strike="noStrike">
                <a:solidFill>
                  <a:schemeClr val="dk1"/>
                </a:solidFill>
                <a:latin typeface="Calibri"/>
                <a:ea typeface="Calibri"/>
                <a:cs typeface="Calibri"/>
                <a:sym typeface="Calibri"/>
              </a:rPr>
              <a:t>Equal to the absolute value of the slope of the indifference curve.</a:t>
            </a:r>
            <a:endParaRPr b="0" i="0" sz="1400" u="none" cap="none" strike="noStrike">
              <a:solidFill>
                <a:srgbClr val="000000"/>
              </a:solidFill>
              <a:latin typeface="Arial"/>
              <a:ea typeface="Arial"/>
              <a:cs typeface="Arial"/>
              <a:sym typeface="Arial"/>
            </a:endParaRPr>
          </a:p>
          <a:p>
            <a:pPr indent="-225425" lvl="1" marL="798512" marR="0" rtl="0" algn="l">
              <a:lnSpc>
                <a:spcPct val="80000"/>
              </a:lnSpc>
              <a:spcBef>
                <a:spcPts val="563"/>
              </a:spcBef>
              <a:spcAft>
                <a:spcPts val="0"/>
              </a:spcAft>
              <a:buClr>
                <a:srgbClr val="000000"/>
              </a:buClr>
              <a:buSzPts val="1800"/>
              <a:buFont typeface="Arial"/>
              <a:buNone/>
            </a:pPr>
            <a:r>
              <a:t/>
            </a:r>
            <a:endParaRPr b="0" i="0" sz="2400" u="none" cap="none" strike="noStrike">
              <a:solidFill>
                <a:srgbClr val="000000"/>
              </a:solidFill>
              <a:latin typeface="Calibri"/>
              <a:ea typeface="Calibri"/>
              <a:cs typeface="Calibri"/>
              <a:sym typeface="Calibri"/>
            </a:endParaRPr>
          </a:p>
        </p:txBody>
      </p:sp>
      <p:sp>
        <p:nvSpPr>
          <p:cNvPr id="229" name="Google Shape;229;g336e1ba004f_0_67"/>
          <p:cNvSpPr/>
          <p:nvPr/>
        </p:nvSpPr>
        <p:spPr>
          <a:xfrm>
            <a:off x="8534400" y="6473825"/>
            <a:ext cx="609600" cy="3843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Indifference map" id="234" name="Google Shape;234;g336e1ba004f_0_82"/>
          <p:cNvPicPr preferRelativeResize="0"/>
          <p:nvPr>
            <p:ph idx="1" type="body"/>
          </p:nvPr>
        </p:nvPicPr>
        <p:blipFill rotWithShape="1">
          <a:blip r:embed="rId3">
            <a:alphaModFix/>
          </a:blip>
          <a:srcRect b="0" l="0" r="0" t="0"/>
          <a:stretch/>
        </p:blipFill>
        <p:spPr>
          <a:xfrm>
            <a:off x="4572000" y="941388"/>
            <a:ext cx="3744900" cy="3284400"/>
          </a:xfrm>
          <a:prstGeom prst="rect">
            <a:avLst/>
          </a:prstGeom>
          <a:noFill/>
          <a:ln>
            <a:noFill/>
          </a:ln>
        </p:spPr>
      </p:pic>
      <p:pic>
        <p:nvPicPr>
          <p:cNvPr descr="Convex to the origin indefference curve" id="235" name="Google Shape;235;g336e1ba004f_0_82"/>
          <p:cNvPicPr preferRelativeResize="0"/>
          <p:nvPr/>
        </p:nvPicPr>
        <p:blipFill rotWithShape="1">
          <a:blip r:embed="rId4">
            <a:alphaModFix/>
          </a:blip>
          <a:srcRect b="0" l="0" r="0" t="0"/>
          <a:stretch/>
        </p:blipFill>
        <p:spPr>
          <a:xfrm>
            <a:off x="712788" y="1243013"/>
            <a:ext cx="3627437" cy="2982912"/>
          </a:xfrm>
          <a:prstGeom prst="rect">
            <a:avLst/>
          </a:prstGeom>
          <a:noFill/>
          <a:ln>
            <a:noFill/>
          </a:ln>
        </p:spPr>
      </p:pic>
      <p:sp>
        <p:nvSpPr>
          <p:cNvPr id="236" name="Google Shape;236;g336e1ba004f_0_82"/>
          <p:cNvSpPr txBox="1"/>
          <p:nvPr>
            <p:ph type="title"/>
          </p:nvPr>
        </p:nvSpPr>
        <p:spPr>
          <a:xfrm>
            <a:off x="215900" y="0"/>
            <a:ext cx="8936100" cy="1139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lang="en-GB" sz="4400">
                <a:solidFill>
                  <a:srgbClr val="FF0000"/>
                </a:solidFill>
              </a:rPr>
              <a:t>Mapping utility: indifference curves</a:t>
            </a:r>
            <a:endParaRPr/>
          </a:p>
        </p:txBody>
      </p:sp>
      <p:sp>
        <p:nvSpPr>
          <p:cNvPr id="237" name="Google Shape;237;g336e1ba004f_0_82"/>
          <p:cNvSpPr/>
          <p:nvPr/>
        </p:nvSpPr>
        <p:spPr>
          <a:xfrm>
            <a:off x="684213" y="4656138"/>
            <a:ext cx="7999500" cy="2016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1" lang="en-GB" sz="2400" u="none" cap="none" strike="noStrike">
                <a:solidFill>
                  <a:schemeClr val="dk1"/>
                </a:solidFill>
                <a:latin typeface="Calibri"/>
                <a:ea typeface="Calibri"/>
                <a:cs typeface="Calibri"/>
                <a:sym typeface="Calibri"/>
              </a:rPr>
              <a:t>Indifference curve:</a:t>
            </a:r>
            <a:r>
              <a:rPr b="0" i="0" lang="en-GB" sz="2400" u="none" cap="none" strike="noStrike">
                <a:solidFill>
                  <a:schemeClr val="dk1"/>
                </a:solidFill>
                <a:latin typeface="Calibri"/>
                <a:ea typeface="Calibri"/>
                <a:cs typeface="Calibri"/>
                <a:sym typeface="Calibri"/>
              </a:rPr>
              <a:t> a set of bundles among which the consumer is indifferent (provide the same level of utility).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38"/>
              </a:spcBef>
              <a:spcAft>
                <a:spcPts val="0"/>
              </a:spcAft>
              <a:buClr>
                <a:srgbClr val="000000"/>
              </a:buClr>
              <a:buSzPts val="2400"/>
              <a:buFont typeface="Arial"/>
              <a:buNone/>
            </a:pPr>
            <a:r>
              <a:rPr b="1" i="1" lang="en-GB" sz="2400" u="none" cap="none" strike="noStrike">
                <a:solidFill>
                  <a:schemeClr val="dk1"/>
                </a:solidFill>
                <a:latin typeface="Calibri"/>
                <a:ea typeface="Calibri"/>
                <a:cs typeface="Calibri"/>
                <a:sym typeface="Calibri"/>
              </a:rPr>
              <a:t>Indifference map:</a:t>
            </a:r>
            <a:r>
              <a:rPr b="0" i="0" lang="en-GB" sz="2400" u="none" cap="none" strike="noStrike">
                <a:solidFill>
                  <a:schemeClr val="dk1"/>
                </a:solidFill>
                <a:latin typeface="Calibri"/>
                <a:ea typeface="Calibri"/>
                <a:cs typeface="Calibri"/>
                <a:sym typeface="Calibri"/>
              </a:rPr>
              <a:t> a representative sample of the set of a consumer’s indifference curves, used as a graphical summary of preference ordering.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4294967295" type="title"/>
          </p:nvPr>
        </p:nvSpPr>
        <p:spPr>
          <a:xfrm>
            <a:off x="468300" y="-193587"/>
            <a:ext cx="8207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b="1" lang="en-GB" sz="4000">
                <a:solidFill>
                  <a:srgbClr val="FF0000"/>
                </a:solidFill>
                <a:latin typeface="Calibri"/>
                <a:ea typeface="Calibri"/>
                <a:cs typeface="Calibri"/>
                <a:sym typeface="Calibri"/>
              </a:rPr>
              <a:t>Course </a:t>
            </a:r>
            <a:r>
              <a:rPr b="1" lang="en-GB" sz="4000">
                <a:solidFill>
                  <a:srgbClr val="FF0000"/>
                </a:solidFill>
              </a:rPr>
              <a:t>Welcome</a:t>
            </a:r>
            <a:endParaRPr/>
          </a:p>
        </p:txBody>
      </p:sp>
      <p:sp>
        <p:nvSpPr>
          <p:cNvPr id="101" name="Google Shape;101;p2"/>
          <p:cNvSpPr txBox="1"/>
          <p:nvPr>
            <p:ph idx="4294967295" type="subTitle"/>
          </p:nvPr>
        </p:nvSpPr>
        <p:spPr>
          <a:xfrm>
            <a:off x="107950" y="1058250"/>
            <a:ext cx="9036000" cy="5799600"/>
          </a:xfrm>
          <a:prstGeom prst="rect">
            <a:avLst/>
          </a:prstGeom>
          <a:noFill/>
          <a:ln>
            <a:noFill/>
          </a:ln>
        </p:spPr>
        <p:txBody>
          <a:bodyPr anchorCtr="0" anchor="t" bIns="45000" lIns="90000" spcFirstLastPara="1" rIns="90000" wrap="square" tIns="45000">
            <a:noAutofit/>
          </a:bodyPr>
          <a:lstStyle/>
          <a:p>
            <a:pPr indent="-431800" lvl="0" marL="457200" rtl="0" algn="l">
              <a:lnSpc>
                <a:spcPct val="115000"/>
              </a:lnSpc>
              <a:spcBef>
                <a:spcPts val="1000"/>
              </a:spcBef>
              <a:spcAft>
                <a:spcPts val="0"/>
              </a:spcAft>
              <a:buClr>
                <a:srgbClr val="000000"/>
              </a:buClr>
              <a:buSzPts val="3200"/>
              <a:buFont typeface="Calibri"/>
              <a:buChar char="•"/>
            </a:pPr>
            <a:r>
              <a:rPr lang="en-GB" sz="1900">
                <a:solidFill>
                  <a:srgbClr val="222222"/>
                </a:solidFill>
                <a:highlight>
                  <a:srgbClr val="FFFFFF"/>
                </a:highlight>
              </a:rPr>
              <a:t>The course provides the foundations for understanding the theories of rational and irrational decision making with a focus on applications to applied economic problems. The course aim is to provide you with the analytical tools necessary to design and apply behavioural incentives to choice problems and understand the principles with which to evaluate different interventions.</a:t>
            </a:r>
            <a:endParaRPr sz="1900">
              <a:solidFill>
                <a:srgbClr val="222222"/>
              </a:solidFill>
              <a:highlight>
                <a:srgbClr val="FFFFFF"/>
              </a:highlight>
            </a:endParaRPr>
          </a:p>
          <a:p>
            <a:pPr indent="-431800" lvl="0" marL="457200" rtl="0" algn="l">
              <a:lnSpc>
                <a:spcPct val="115000"/>
              </a:lnSpc>
              <a:spcBef>
                <a:spcPts val="0"/>
              </a:spcBef>
              <a:spcAft>
                <a:spcPts val="0"/>
              </a:spcAft>
              <a:buClr>
                <a:srgbClr val="000000"/>
              </a:buClr>
              <a:buSzPts val="3200"/>
              <a:buFont typeface="Calibri"/>
              <a:buChar char="•"/>
            </a:pPr>
            <a:r>
              <a:rPr lang="en-GB" sz="1900">
                <a:solidFill>
                  <a:srgbClr val="222222"/>
                </a:solidFill>
                <a:highlight>
                  <a:srgbClr val="FFFFFF"/>
                </a:highlight>
              </a:rPr>
              <a:t>The course will consist in 2 weekly lectures for 5 weeks consisting of a mixture of standard lecture, class discussions and your own presentations. It will take place every Thursday and Friday 8.15-11am in Room F4. </a:t>
            </a:r>
            <a:r>
              <a:rPr lang="en-GB" sz="1900" u="sng">
                <a:solidFill>
                  <a:srgbClr val="222222"/>
                </a:solidFill>
                <a:highlight>
                  <a:srgbClr val="FFFFFF"/>
                </a:highlight>
              </a:rPr>
              <a:t>Extra sessions Thu 10 Apr 2-16.30 Sala Lauree Blu and Thu 15 May 2-16.30 D4</a:t>
            </a:r>
            <a:endParaRPr sz="1900" u="sng">
              <a:solidFill>
                <a:srgbClr val="222222"/>
              </a:solidFill>
              <a:highlight>
                <a:srgbClr val="FFFFFF"/>
              </a:highlight>
            </a:endParaRPr>
          </a:p>
          <a:p>
            <a:pPr indent="-431800" lvl="0" marL="457200" rtl="0" algn="l">
              <a:lnSpc>
                <a:spcPct val="115000"/>
              </a:lnSpc>
              <a:spcBef>
                <a:spcPts val="0"/>
              </a:spcBef>
              <a:spcAft>
                <a:spcPts val="0"/>
              </a:spcAft>
              <a:buClr>
                <a:srgbClr val="000000"/>
              </a:buClr>
              <a:buSzPts val="3200"/>
              <a:buFont typeface="Calibri"/>
              <a:buChar char="•"/>
            </a:pPr>
            <a:r>
              <a:rPr lang="en-GB" sz="1900">
                <a:solidFill>
                  <a:srgbClr val="222222"/>
                </a:solidFill>
                <a:highlight>
                  <a:srgbClr val="FFFFFF"/>
                </a:highlight>
              </a:rPr>
              <a:t>All the course materials will be made available online, and you will be reading mostly academic papers and reports and will have several videos to watch as well as other online interactive activities to carry out, all of which will be introduced in lectures and uploaded on Moodle alongside the lecture slides. </a:t>
            </a:r>
            <a:endParaRPr b="1">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Text, letter&#10;&#10;Description automatically generated" id="242" name="Google Shape;242;g34a3de89076_0_14"/>
          <p:cNvPicPr preferRelativeResize="0"/>
          <p:nvPr>
            <p:ph idx="1" type="body"/>
          </p:nvPr>
        </p:nvPicPr>
        <p:blipFill rotWithShape="1">
          <a:blip r:embed="rId3">
            <a:alphaModFix/>
          </a:blip>
          <a:srcRect b="0" l="0" r="0" t="0"/>
          <a:stretch/>
        </p:blipFill>
        <p:spPr>
          <a:xfrm>
            <a:off x="484188" y="1604963"/>
            <a:ext cx="8172600" cy="4522800"/>
          </a:xfrm>
          <a:prstGeom prst="rect">
            <a:avLst/>
          </a:prstGeom>
          <a:noFill/>
          <a:ln>
            <a:noFill/>
          </a:ln>
        </p:spPr>
      </p:pic>
      <p:sp>
        <p:nvSpPr>
          <p:cNvPr id="243" name="Google Shape;243;g34a3de89076_0_14"/>
          <p:cNvSpPr txBox="1"/>
          <p:nvPr/>
        </p:nvSpPr>
        <p:spPr>
          <a:xfrm>
            <a:off x="350238" y="134973"/>
            <a:ext cx="8207400" cy="14700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GB" sz="4000" u="none" cap="none" strike="noStrike">
                <a:solidFill>
                  <a:srgbClr val="FF0000"/>
                </a:solidFill>
                <a:latin typeface="Calibri"/>
                <a:ea typeface="Calibri"/>
                <a:cs typeface="Calibri"/>
                <a:sym typeface="Calibri"/>
              </a:rPr>
              <a:t>Motivations (preferences) ALSO with rational choice assumptions</a:t>
            </a:r>
            <a:endParaRPr b="1" i="0" sz="4000" u="none" cap="none" strike="noStrike">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4a3de89076_0_9"/>
          <p:cNvSpPr txBox="1"/>
          <p:nvPr/>
        </p:nvSpPr>
        <p:spPr>
          <a:xfrm>
            <a:off x="468288" y="-12"/>
            <a:ext cx="8207400" cy="14700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GB" sz="4000" u="none" cap="none" strike="noStrike">
                <a:solidFill>
                  <a:srgbClr val="FF0000"/>
                </a:solidFill>
                <a:latin typeface="Calibri"/>
                <a:ea typeface="Calibri"/>
                <a:cs typeface="Calibri"/>
                <a:sym typeface="Calibri"/>
              </a:rPr>
              <a:t>Summary: </a:t>
            </a:r>
            <a:endParaRPr b="1" i="0" sz="40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FF0000"/>
              </a:buClr>
              <a:buSzPts val="4000"/>
              <a:buFont typeface="Times New Roman"/>
              <a:buNone/>
            </a:pPr>
            <a:r>
              <a:rPr b="1" i="0" lang="en-GB" sz="4000" u="none" cap="none" strike="noStrike">
                <a:solidFill>
                  <a:srgbClr val="FF0000"/>
                </a:solidFill>
                <a:latin typeface="Calibri"/>
                <a:ea typeface="Calibri"/>
                <a:cs typeface="Calibri"/>
                <a:sym typeface="Calibri"/>
              </a:rPr>
              <a:t>What rational choice theory says (and what it does not say)</a:t>
            </a:r>
            <a:endParaRPr b="1" i="0" sz="4000" u="none" cap="none" strike="noStrike">
              <a:solidFill>
                <a:srgbClr val="FF0000"/>
              </a:solidFill>
              <a:latin typeface="Calibri"/>
              <a:ea typeface="Calibri"/>
              <a:cs typeface="Calibri"/>
              <a:sym typeface="Calibri"/>
            </a:endParaRPr>
          </a:p>
        </p:txBody>
      </p:sp>
      <p:sp>
        <p:nvSpPr>
          <p:cNvPr id="249" name="Google Shape;249;g34a3de89076_0_9"/>
          <p:cNvSpPr txBox="1"/>
          <p:nvPr>
            <p:ph idx="1" type="body"/>
          </p:nvPr>
        </p:nvSpPr>
        <p:spPr>
          <a:xfrm>
            <a:off x="310300" y="1875275"/>
            <a:ext cx="8833800" cy="4010700"/>
          </a:xfrm>
          <a:prstGeom prst="rect">
            <a:avLst/>
          </a:prstGeom>
          <a:noFill/>
          <a:ln>
            <a:noFill/>
          </a:ln>
        </p:spPr>
        <p:txBody>
          <a:bodyPr anchorCtr="0" anchor="t" bIns="45700" lIns="91425" spcFirstLastPara="1" rIns="91425" wrap="square" tIns="45700">
            <a:normAutofit fontScale="40000"/>
          </a:bodyPr>
          <a:lstStyle/>
          <a:p>
            <a:pPr indent="0" lvl="0" marL="0" rtl="0" algn="l">
              <a:lnSpc>
                <a:spcPct val="100000"/>
              </a:lnSpc>
              <a:spcBef>
                <a:spcPts val="0"/>
              </a:spcBef>
              <a:spcAft>
                <a:spcPts val="0"/>
              </a:spcAft>
              <a:buSzPct val="75000"/>
              <a:buNone/>
            </a:pPr>
            <a:r>
              <a:rPr b="1" lang="en-GB" sz="6000"/>
              <a:t>SAYS</a:t>
            </a:r>
            <a:r>
              <a:rPr lang="en-GB" sz="6000"/>
              <a:t> </a:t>
            </a:r>
            <a:endParaRPr sz="6000"/>
          </a:p>
          <a:p>
            <a:pPr indent="0" lvl="0" marL="0" rtl="0" algn="l">
              <a:lnSpc>
                <a:spcPct val="100000"/>
              </a:lnSpc>
              <a:spcBef>
                <a:spcPts val="640"/>
              </a:spcBef>
              <a:spcAft>
                <a:spcPts val="0"/>
              </a:spcAft>
              <a:buSzPct val="75000"/>
              <a:buNone/>
            </a:pPr>
            <a:r>
              <a:rPr lang="en-GB" sz="6000"/>
              <a:t>People know their preferences and constraints (understand alternative scenarios), and can make the best choice</a:t>
            </a:r>
            <a:endParaRPr sz="6000"/>
          </a:p>
          <a:p>
            <a:pPr indent="0" lvl="0" marL="457200" rtl="0" algn="l">
              <a:lnSpc>
                <a:spcPct val="100000"/>
              </a:lnSpc>
              <a:spcBef>
                <a:spcPts val="640"/>
              </a:spcBef>
              <a:spcAft>
                <a:spcPts val="0"/>
              </a:spcAft>
              <a:buSzPct val="75000"/>
              <a:buNone/>
            </a:pPr>
            <a:r>
              <a:t/>
            </a:r>
            <a:endParaRPr sz="6000"/>
          </a:p>
          <a:p>
            <a:pPr indent="0" lvl="0" marL="0" rtl="0" algn="l">
              <a:lnSpc>
                <a:spcPct val="100000"/>
              </a:lnSpc>
              <a:spcBef>
                <a:spcPts val="640"/>
              </a:spcBef>
              <a:spcAft>
                <a:spcPts val="0"/>
              </a:spcAft>
              <a:buSzPct val="75000"/>
              <a:buNone/>
            </a:pPr>
            <a:r>
              <a:rPr b="1" lang="en-GB" sz="6000"/>
              <a:t>DOES NOT SAY</a:t>
            </a:r>
            <a:endParaRPr sz="6000"/>
          </a:p>
          <a:p>
            <a:pPr indent="0" lvl="0" marL="457200" rtl="0" algn="l">
              <a:lnSpc>
                <a:spcPct val="100000"/>
              </a:lnSpc>
              <a:spcBef>
                <a:spcPts val="640"/>
              </a:spcBef>
              <a:spcAft>
                <a:spcPts val="0"/>
              </a:spcAft>
              <a:buSzPct val="75000"/>
              <a:buNone/>
            </a:pPr>
            <a:r>
              <a:rPr i="1" lang="en-GB" sz="6000"/>
              <a:t>Why</a:t>
            </a:r>
            <a:r>
              <a:rPr lang="en-GB" sz="6000"/>
              <a:t> people like the items they like</a:t>
            </a:r>
            <a:endParaRPr sz="6000"/>
          </a:p>
          <a:p>
            <a:pPr indent="0" lvl="0" marL="457200" rtl="0" algn="l">
              <a:lnSpc>
                <a:spcPct val="100000"/>
              </a:lnSpc>
              <a:spcBef>
                <a:spcPts val="640"/>
              </a:spcBef>
              <a:spcAft>
                <a:spcPts val="0"/>
              </a:spcAft>
              <a:buSzPct val="75000"/>
              <a:buNone/>
            </a:pPr>
            <a:r>
              <a:rPr i="1" lang="en-GB" sz="6000"/>
              <a:t>What</a:t>
            </a:r>
            <a:r>
              <a:rPr lang="en-GB" sz="6000"/>
              <a:t> is their motivation: whether selfish or altruistic, whether materialistic or spiritual, etc</a:t>
            </a:r>
            <a:endParaRPr sz="6000"/>
          </a:p>
          <a:p>
            <a:pPr indent="-139700" lvl="0" marL="342900" rtl="0" algn="l">
              <a:lnSpc>
                <a:spcPct val="100000"/>
              </a:lnSpc>
              <a:spcBef>
                <a:spcPts val="640"/>
              </a:spcBef>
              <a:spcAft>
                <a:spcPts val="0"/>
              </a:spcAft>
              <a:buClr>
                <a:schemeClr val="dk1"/>
              </a:buClr>
              <a:buSzPct val="53333"/>
              <a:buNone/>
            </a:pPr>
            <a:r>
              <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379159d4f2_0_287"/>
          <p:cNvSpPr txBox="1"/>
          <p:nvPr>
            <p:ph idx="4294967295" type="title"/>
          </p:nvPr>
        </p:nvSpPr>
        <p:spPr>
          <a:xfrm>
            <a:off x="457188" y="26233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00000"/>
              <a:buFont typeface="Calibri"/>
              <a:buNone/>
            </a:pPr>
            <a:r>
              <a:rPr lang="en-GB" sz="4400">
                <a:solidFill>
                  <a:srgbClr val="FF0000"/>
                </a:solidFill>
              </a:rPr>
              <a:t>The rational choice model building blocks: </a:t>
            </a:r>
            <a:r>
              <a:rPr lang="en-GB">
                <a:solidFill>
                  <a:srgbClr val="FF0000"/>
                </a:solidFill>
              </a:rPr>
              <a:t>costs and benefits</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379159d4f2_0_5"/>
          <p:cNvSpPr txBox="1"/>
          <p:nvPr>
            <p:ph type="title"/>
          </p:nvPr>
        </p:nvSpPr>
        <p:spPr>
          <a:xfrm>
            <a:off x="457200" y="-108391"/>
            <a:ext cx="82296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The cost of going to a concert</a:t>
            </a:r>
            <a:endParaRPr>
              <a:solidFill>
                <a:srgbClr val="FF0000"/>
              </a:solidFill>
            </a:endParaRPr>
          </a:p>
        </p:txBody>
      </p:sp>
      <p:sp>
        <p:nvSpPr>
          <p:cNvPr id="261" name="Google Shape;261;g3379159d4f2_0_5"/>
          <p:cNvSpPr txBox="1"/>
          <p:nvPr>
            <p:ph idx="1" type="body"/>
          </p:nvPr>
        </p:nvSpPr>
        <p:spPr>
          <a:xfrm>
            <a:off x="457200" y="969975"/>
            <a:ext cx="8229600" cy="6034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360"/>
              </a:spcBef>
              <a:spcAft>
                <a:spcPts val="0"/>
              </a:spcAft>
              <a:buClr>
                <a:schemeClr val="dk1"/>
              </a:buClr>
              <a:buSzPct val="34375"/>
              <a:buFont typeface="Arial"/>
              <a:buNone/>
            </a:pPr>
            <a:r>
              <a:rPr lang="en-GB"/>
              <a:t>Imagine that an accountant and an economist have been asked to report the cost of going to a concert, A, in a theatre, which has a $25 admission cost.  In a nearby park there is concert B, which is free but happens at the same time. </a:t>
            </a:r>
            <a:endParaRPr/>
          </a:p>
          <a:p>
            <a:pPr indent="0" lvl="0" marL="0" rtl="0" algn="l">
              <a:lnSpc>
                <a:spcPct val="100000"/>
              </a:lnSpc>
              <a:spcBef>
                <a:spcPts val="360"/>
              </a:spcBef>
              <a:spcAft>
                <a:spcPts val="0"/>
              </a:spcAft>
              <a:buClr>
                <a:schemeClr val="dk1"/>
              </a:buClr>
              <a:buSzPct val="34375"/>
              <a:buFont typeface="Arial"/>
              <a:buNone/>
            </a:pPr>
            <a:r>
              <a:rPr b="1" lang="en-GB"/>
              <a:t>Accountant answer</a:t>
            </a:r>
            <a:r>
              <a:rPr lang="en-GB"/>
              <a:t>: The cost of concert A is your ‘out-of-pocket’ cost: you paid $25 for a ticket, so the cost is $25.</a:t>
            </a:r>
            <a:endParaRPr/>
          </a:p>
          <a:p>
            <a:pPr indent="0" lvl="0" marL="0" rtl="0" algn="l">
              <a:lnSpc>
                <a:spcPct val="100000"/>
              </a:lnSpc>
              <a:spcBef>
                <a:spcPts val="360"/>
              </a:spcBef>
              <a:spcAft>
                <a:spcPts val="0"/>
              </a:spcAft>
              <a:buClr>
                <a:schemeClr val="dk1"/>
              </a:buClr>
              <a:buSzPct val="34375"/>
              <a:buFont typeface="Arial"/>
              <a:buNone/>
            </a:pPr>
            <a:r>
              <a:rPr b="1" lang="en-GB"/>
              <a:t>Economist answer</a:t>
            </a:r>
            <a:r>
              <a:rPr lang="en-GB"/>
              <a:t>: But what do you have to give up to go to concert A? You give up $25, plus the enjoyment of the free concert in the park. So the</a:t>
            </a:r>
            <a:endParaRPr/>
          </a:p>
          <a:p>
            <a:pPr indent="0" lvl="0" marL="0" rtl="0" algn="l">
              <a:lnSpc>
                <a:spcPct val="100000"/>
              </a:lnSpc>
              <a:spcBef>
                <a:spcPts val="360"/>
              </a:spcBef>
              <a:spcAft>
                <a:spcPts val="0"/>
              </a:spcAft>
              <a:buClr>
                <a:schemeClr val="dk1"/>
              </a:buClr>
              <a:buSzPct val="34375"/>
              <a:buFont typeface="Arial"/>
              <a:buNone/>
            </a:pPr>
            <a:r>
              <a:rPr lang="en-GB"/>
              <a:t>cost of concert A for you is the out-of-pocket cost plus the opportunity cost.</a:t>
            </a:r>
            <a:endParaRPr/>
          </a:p>
          <a:p>
            <a:pPr indent="0" lvl="0" marL="0" rtl="0" algn="l">
              <a:lnSpc>
                <a:spcPct val="100000"/>
              </a:lnSpc>
              <a:spcBef>
                <a:spcPts val="360"/>
              </a:spcBef>
              <a:spcAft>
                <a:spcPts val="0"/>
              </a:spcAft>
              <a:buSzPct val="102272"/>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379159d4f2_0_10"/>
          <p:cNvSpPr txBox="1"/>
          <p:nvPr>
            <p:ph type="title"/>
          </p:nvPr>
        </p:nvSpPr>
        <p:spPr>
          <a:xfrm>
            <a:off x="457200" y="9"/>
            <a:ext cx="82296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Economic cost</a:t>
            </a:r>
            <a:endParaRPr>
              <a:solidFill>
                <a:srgbClr val="FF0000"/>
              </a:solidFill>
            </a:endParaRPr>
          </a:p>
        </p:txBody>
      </p:sp>
      <p:sp>
        <p:nvSpPr>
          <p:cNvPr id="267" name="Google Shape;267;g3379159d4f2_0_10"/>
          <p:cNvSpPr txBox="1"/>
          <p:nvPr>
            <p:ph idx="1" type="body"/>
          </p:nvPr>
        </p:nvSpPr>
        <p:spPr>
          <a:xfrm>
            <a:off x="457200" y="1143275"/>
            <a:ext cx="8229600" cy="60348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360"/>
              </a:spcBef>
              <a:spcAft>
                <a:spcPts val="0"/>
              </a:spcAft>
              <a:buSzPct val="90000"/>
              <a:buNone/>
            </a:pPr>
            <a:r>
              <a:rPr lang="en-GB"/>
              <a:t>So the total economic cost of concert A is $25 + $15 = $40. </a:t>
            </a:r>
            <a:endParaRPr/>
          </a:p>
          <a:p>
            <a:pPr indent="0" lvl="0" marL="0" rtl="0" algn="l">
              <a:lnSpc>
                <a:spcPct val="100000"/>
              </a:lnSpc>
              <a:spcBef>
                <a:spcPts val="360"/>
              </a:spcBef>
              <a:spcAft>
                <a:spcPts val="0"/>
              </a:spcAft>
              <a:buSzPct val="90000"/>
              <a:buNone/>
            </a:pPr>
            <a:r>
              <a:t/>
            </a:r>
            <a:endParaRPr/>
          </a:p>
          <a:p>
            <a:pPr indent="0" lvl="0" marL="0" rtl="0" algn="l">
              <a:lnSpc>
                <a:spcPct val="100000"/>
              </a:lnSpc>
              <a:spcBef>
                <a:spcPts val="360"/>
              </a:spcBef>
              <a:spcAft>
                <a:spcPts val="0"/>
              </a:spcAft>
              <a:buClr>
                <a:schemeClr val="dk1"/>
              </a:buClr>
              <a:buSzPct val="34375"/>
              <a:buFont typeface="Arial"/>
              <a:buNone/>
            </a:pPr>
            <a:r>
              <a:rPr lang="en-GB"/>
              <a:t>If the pleasure  you anticipate from being at concertA is greater than the economic cost, say $50, then you will forego concert B and buy a ticket to the theatre! </a:t>
            </a:r>
            <a:endParaRPr/>
          </a:p>
          <a:p>
            <a:pPr indent="0" lvl="0" marL="0" rtl="0" algn="l">
              <a:lnSpc>
                <a:spcPct val="100000"/>
              </a:lnSpc>
              <a:spcBef>
                <a:spcPts val="360"/>
              </a:spcBef>
              <a:spcAft>
                <a:spcPts val="0"/>
              </a:spcAft>
              <a:buClr>
                <a:schemeClr val="dk1"/>
              </a:buClr>
              <a:buSzPct val="34375"/>
              <a:buFont typeface="Arial"/>
              <a:buNone/>
            </a:pPr>
            <a:r>
              <a:t/>
            </a:r>
            <a:endParaRPr/>
          </a:p>
          <a:p>
            <a:pPr indent="0" lvl="0" marL="0" rtl="0" algn="l">
              <a:lnSpc>
                <a:spcPct val="100000"/>
              </a:lnSpc>
              <a:spcBef>
                <a:spcPts val="360"/>
              </a:spcBef>
              <a:spcAft>
                <a:spcPts val="0"/>
              </a:spcAft>
              <a:buClr>
                <a:schemeClr val="dk1"/>
              </a:buClr>
              <a:buSzPct val="34375"/>
              <a:buFont typeface="Arial"/>
              <a:buNone/>
            </a:pPr>
            <a:r>
              <a:rPr lang="en-GB"/>
              <a:t>On the other hand, if you anticipate $35 worth of pleasure from concert A, then the economic cost of $40 means you will not choose to go to the theatre. In simple terms, given that you have to pay $25 for the ticket, you will instead opt for concert B, pocketing the $25 to spend on other things and enjoying $15 worth of benefit from the free park concert.</a:t>
            </a:r>
            <a:endParaRPr/>
          </a:p>
          <a:p>
            <a:pPr indent="0" lvl="0" marL="0" rtl="0" algn="l">
              <a:lnSpc>
                <a:spcPct val="100000"/>
              </a:lnSpc>
              <a:spcBef>
                <a:spcPts val="360"/>
              </a:spcBef>
              <a:spcAft>
                <a:spcPts val="0"/>
              </a:spcAft>
              <a:buSzPct val="9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379159d4f2_0_511"/>
          <p:cNvSpPr txBox="1"/>
          <p:nvPr>
            <p:ph type="title"/>
          </p:nvPr>
        </p:nvSpPr>
        <p:spPr>
          <a:xfrm>
            <a:off x="457200" y="9"/>
            <a:ext cx="82296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Economic rent</a:t>
            </a:r>
            <a:endParaRPr>
              <a:solidFill>
                <a:srgbClr val="FF0000"/>
              </a:solidFill>
            </a:endParaRPr>
          </a:p>
        </p:txBody>
      </p:sp>
      <p:sp>
        <p:nvSpPr>
          <p:cNvPr id="273" name="Google Shape;273;g3379159d4f2_0_511"/>
          <p:cNvSpPr txBox="1"/>
          <p:nvPr>
            <p:ph idx="1" type="body"/>
          </p:nvPr>
        </p:nvSpPr>
        <p:spPr>
          <a:xfrm>
            <a:off x="457200" y="1267075"/>
            <a:ext cx="8229600" cy="603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Clr>
                <a:schemeClr val="dk1"/>
              </a:buClr>
              <a:buSzPts val="1100"/>
              <a:buFont typeface="Arial"/>
              <a:buNone/>
            </a:pPr>
            <a:r>
              <a:rPr lang="en-GB"/>
              <a:t>When an action brings greater </a:t>
            </a:r>
            <a:r>
              <a:rPr b="1" lang="en-GB"/>
              <a:t>net benefits</a:t>
            </a:r>
            <a:r>
              <a:rPr lang="en-GB"/>
              <a:t> than the next best alternative, it yields an economic rent and you will do it.</a:t>
            </a:r>
            <a:endParaRPr/>
          </a:p>
          <a:p>
            <a:pPr indent="0" lvl="0" marL="0" rtl="0" algn="l">
              <a:lnSpc>
                <a:spcPct val="100000"/>
              </a:lnSpc>
              <a:spcBef>
                <a:spcPts val="360"/>
              </a:spcBef>
              <a:spcAft>
                <a:spcPts val="0"/>
              </a:spcAft>
              <a:buClr>
                <a:schemeClr val="dk1"/>
              </a:buClr>
              <a:buSzPts val="1100"/>
              <a:buFont typeface="Arial"/>
              <a:buNone/>
            </a:pPr>
            <a:r>
              <a:rPr lang="en-GB"/>
              <a:t> </a:t>
            </a:r>
            <a:endParaRPr/>
          </a:p>
          <a:p>
            <a:pPr indent="0" lvl="0" marL="0" rtl="0" algn="l">
              <a:lnSpc>
                <a:spcPct val="100000"/>
              </a:lnSpc>
              <a:spcBef>
                <a:spcPts val="360"/>
              </a:spcBef>
              <a:spcAft>
                <a:spcPts val="0"/>
              </a:spcAft>
              <a:buClr>
                <a:schemeClr val="dk1"/>
              </a:buClr>
              <a:buSzPts val="1100"/>
              <a:buFont typeface="Arial"/>
              <a:buNone/>
            </a:pPr>
            <a:r>
              <a:rPr lang="en-GB"/>
              <a:t>Another way of saying this is that you receive an economic rent from taking an action when it results in a benefit greater than its economic cost (the sum of out-of-pocket and opportunity costs).</a:t>
            </a:r>
            <a:endParaRPr/>
          </a:p>
          <a:p>
            <a:pPr indent="0" lvl="0" marL="0" rtl="0" algn="l">
              <a:lnSpc>
                <a:spcPct val="100000"/>
              </a:lnSpc>
              <a:spcBef>
                <a:spcPts val="360"/>
              </a:spcBef>
              <a:spcAft>
                <a:spcPts val="0"/>
              </a:spcAft>
              <a:buSzPts val="1946"/>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g3379159d4f2_0_20"/>
          <p:cNvPicPr preferRelativeResize="0"/>
          <p:nvPr/>
        </p:nvPicPr>
        <p:blipFill rotWithShape="1">
          <a:blip r:embed="rId3">
            <a:alphaModFix/>
          </a:blip>
          <a:srcRect b="0" l="0" r="0" t="0"/>
          <a:stretch/>
        </p:blipFill>
        <p:spPr>
          <a:xfrm>
            <a:off x="31397" y="1064886"/>
            <a:ext cx="9081215" cy="4474600"/>
          </a:xfrm>
          <a:prstGeom prst="rect">
            <a:avLst/>
          </a:prstGeom>
          <a:noFill/>
          <a:ln>
            <a:noFill/>
          </a:ln>
        </p:spPr>
      </p:pic>
      <p:sp>
        <p:nvSpPr>
          <p:cNvPr id="279" name="Google Shape;279;g3379159d4f2_0_20"/>
          <p:cNvSpPr txBox="1"/>
          <p:nvPr>
            <p:ph type="title"/>
          </p:nvPr>
        </p:nvSpPr>
        <p:spPr>
          <a:xfrm>
            <a:off x="457200" y="9"/>
            <a:ext cx="82296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Rational choice considering costs and benefits</a:t>
            </a:r>
            <a:endParaRPr>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4a3de89076_0_29"/>
          <p:cNvSpPr txBox="1"/>
          <p:nvPr>
            <p:ph idx="1" type="body"/>
          </p:nvPr>
        </p:nvSpPr>
        <p:spPr>
          <a:xfrm>
            <a:off x="457200" y="1633525"/>
            <a:ext cx="8229600" cy="6034800"/>
          </a:xfrm>
          <a:prstGeom prst="rect">
            <a:avLst/>
          </a:prstGeom>
          <a:noFill/>
          <a:ln>
            <a:noFill/>
          </a:ln>
        </p:spPr>
        <p:txBody>
          <a:bodyPr anchorCtr="0" anchor="t" bIns="45700" lIns="91425" spcFirstLastPara="1" rIns="91425" wrap="square" tIns="45700">
            <a:normAutofit/>
          </a:bodyPr>
          <a:lstStyle/>
          <a:p>
            <a:pPr indent="0" lvl="0" marL="228600" rtl="0" algn="l">
              <a:lnSpc>
                <a:spcPct val="115000"/>
              </a:lnSpc>
              <a:spcBef>
                <a:spcPts val="0"/>
              </a:spcBef>
              <a:spcAft>
                <a:spcPts val="0"/>
              </a:spcAft>
              <a:buSzPts val="1800"/>
              <a:buNone/>
            </a:pPr>
            <a:r>
              <a:rPr lang="en-GB" sz="2300"/>
              <a:t>Think about some of the economic decisions you have made in the past few days, choose ONE and list the costs and benefits to you. </a:t>
            </a:r>
            <a:endParaRPr sz="2300"/>
          </a:p>
          <a:p>
            <a:pPr indent="0" lvl="0" marL="228600" rtl="0" algn="l">
              <a:lnSpc>
                <a:spcPct val="115000"/>
              </a:lnSpc>
              <a:spcBef>
                <a:spcPts val="0"/>
              </a:spcBef>
              <a:spcAft>
                <a:spcPts val="0"/>
              </a:spcAft>
              <a:buSzPts val="1800"/>
              <a:buNone/>
            </a:pPr>
            <a:r>
              <a:t/>
            </a:r>
            <a:endParaRPr sz="2300"/>
          </a:p>
          <a:p>
            <a:pPr indent="0" lvl="0" marL="228600" rtl="0" algn="l">
              <a:lnSpc>
                <a:spcPct val="115000"/>
              </a:lnSpc>
              <a:spcBef>
                <a:spcPts val="0"/>
              </a:spcBef>
              <a:spcAft>
                <a:spcPts val="0"/>
              </a:spcAft>
              <a:buSzPts val="1800"/>
              <a:buNone/>
            </a:pPr>
            <a:r>
              <a:t/>
            </a:r>
            <a:endParaRPr sz="2300"/>
          </a:p>
          <a:p>
            <a:pPr indent="0" lvl="0" marL="228600" rtl="0" algn="l">
              <a:lnSpc>
                <a:spcPct val="115000"/>
              </a:lnSpc>
              <a:spcBef>
                <a:spcPts val="0"/>
              </a:spcBef>
              <a:spcAft>
                <a:spcPts val="0"/>
              </a:spcAft>
              <a:buSzPts val="1800"/>
              <a:buNone/>
            </a:pPr>
            <a:r>
              <a:t/>
            </a:r>
            <a:endParaRPr sz="2300"/>
          </a:p>
          <a:p>
            <a:pPr indent="0" lvl="0" marL="0" rtl="0" algn="l">
              <a:lnSpc>
                <a:spcPct val="100000"/>
              </a:lnSpc>
              <a:spcBef>
                <a:spcPts val="360"/>
              </a:spcBef>
              <a:spcAft>
                <a:spcPts val="0"/>
              </a:spcAft>
              <a:buSzPts val="1800"/>
              <a:buNone/>
            </a:pPr>
            <a:r>
              <a:t/>
            </a:r>
            <a:endParaRPr sz="4300"/>
          </a:p>
        </p:txBody>
      </p:sp>
      <p:sp>
        <p:nvSpPr>
          <p:cNvPr id="285" name="Google Shape;285;g34a3de89076_0_29"/>
          <p:cNvSpPr txBox="1"/>
          <p:nvPr>
            <p:ph type="title"/>
          </p:nvPr>
        </p:nvSpPr>
        <p:spPr>
          <a:xfrm>
            <a:off x="457200" y="9"/>
            <a:ext cx="82296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An economic decision</a:t>
            </a:r>
            <a:endParaRPr>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36e1ba004f_0_3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lang="en-GB">
                <a:solidFill>
                  <a:srgbClr val="FF0000"/>
                </a:solidFill>
              </a:rPr>
              <a:t>Sunk costs</a:t>
            </a:r>
            <a:endParaRPr/>
          </a:p>
        </p:txBody>
      </p:sp>
      <p:sp>
        <p:nvSpPr>
          <p:cNvPr id="291" name="Google Shape;291;g336e1ba004f_0_35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just">
              <a:lnSpc>
                <a:spcPct val="100000"/>
              </a:lnSpc>
              <a:spcBef>
                <a:spcPts val="592"/>
              </a:spcBef>
              <a:spcAft>
                <a:spcPts val="0"/>
              </a:spcAft>
              <a:buClr>
                <a:schemeClr val="dk1"/>
              </a:buClr>
              <a:buSzPct val="100000"/>
              <a:buNone/>
            </a:pPr>
            <a:r>
              <a:t/>
            </a:r>
            <a:endParaRPr/>
          </a:p>
          <a:p>
            <a:pPr indent="0" lvl="0" marL="0" rtl="0" algn="just">
              <a:lnSpc>
                <a:spcPct val="100000"/>
              </a:lnSpc>
              <a:spcBef>
                <a:spcPts val="592"/>
              </a:spcBef>
              <a:spcAft>
                <a:spcPts val="0"/>
              </a:spcAft>
              <a:buClr>
                <a:schemeClr val="dk1"/>
              </a:buClr>
              <a:buSzPct val="100000"/>
              <a:buNone/>
            </a:pPr>
            <a:r>
              <a:rPr lang="en-GB"/>
              <a:t>A </a:t>
            </a:r>
            <a:r>
              <a:rPr b="1" lang="en-GB"/>
              <a:t>cost</a:t>
            </a:r>
            <a:r>
              <a:rPr lang="en-GB"/>
              <a:t> that has already been incurred and cannot be recovered (also known as retrospective </a:t>
            </a:r>
            <a:r>
              <a:rPr b="1" lang="en-GB"/>
              <a:t>cost</a:t>
            </a:r>
            <a:r>
              <a:rPr lang="en-GB"/>
              <a:t>)</a:t>
            </a:r>
            <a:endParaRPr/>
          </a:p>
          <a:p>
            <a:pPr indent="0" lvl="0" marL="0" rtl="0" algn="just">
              <a:lnSpc>
                <a:spcPct val="100000"/>
              </a:lnSpc>
              <a:spcBef>
                <a:spcPts val="592"/>
              </a:spcBef>
              <a:spcAft>
                <a:spcPts val="0"/>
              </a:spcAft>
              <a:buClr>
                <a:schemeClr val="dk1"/>
              </a:buClr>
              <a:buSzPct val="100000"/>
              <a:buNone/>
            </a:pPr>
            <a:r>
              <a:t/>
            </a:r>
            <a:endParaRPr/>
          </a:p>
          <a:p>
            <a:pPr indent="0" lvl="0" marL="0" rtl="0" algn="just">
              <a:lnSpc>
                <a:spcPct val="100000"/>
              </a:lnSpc>
              <a:spcBef>
                <a:spcPts val="592"/>
              </a:spcBef>
              <a:spcAft>
                <a:spcPts val="0"/>
              </a:spcAft>
              <a:buClr>
                <a:schemeClr val="dk1"/>
              </a:buClr>
              <a:buSzPct val="100000"/>
              <a:buNone/>
            </a:pPr>
            <a:r>
              <a:t/>
            </a:r>
            <a:endParaRPr/>
          </a:p>
          <a:p>
            <a:pPr indent="0" lvl="0" marL="0" rtl="0" algn="just">
              <a:lnSpc>
                <a:spcPct val="100000"/>
              </a:lnSpc>
              <a:spcBef>
                <a:spcPts val="592"/>
              </a:spcBef>
              <a:spcAft>
                <a:spcPts val="0"/>
              </a:spcAft>
              <a:buClr>
                <a:schemeClr val="dk1"/>
              </a:buClr>
              <a:buSzPct val="100000"/>
              <a:buNone/>
            </a:pPr>
            <a:r>
              <a:rPr lang="en-GB"/>
              <a:t>READ </a:t>
            </a:r>
            <a:r>
              <a:rPr lang="en-GB" u="sng">
                <a:solidFill>
                  <a:schemeClr val="hlink"/>
                </a:solidFill>
                <a:hlinkClick r:id="rId3"/>
              </a:rPr>
              <a:t>https://www.scientificamerican.com/article/why-its-so-hard-to-junk-bad-decisions-edging-closer-to-understanding-sunk-cost/</a:t>
            </a:r>
            <a:endParaRPr/>
          </a:p>
          <a:p>
            <a:pPr indent="0" lvl="0" marL="0" rtl="0" algn="just">
              <a:lnSpc>
                <a:spcPct val="100000"/>
              </a:lnSpc>
              <a:spcBef>
                <a:spcPts val="592"/>
              </a:spcBef>
              <a:spcAft>
                <a:spcPts val="0"/>
              </a:spcAft>
              <a:buClr>
                <a:schemeClr val="dk1"/>
              </a:buClr>
              <a:buSzPct val="100000"/>
              <a:buNone/>
            </a:pPr>
            <a:r>
              <a:t/>
            </a:r>
            <a:endParaRPr/>
          </a:p>
          <a:p>
            <a:pPr indent="0" lvl="0" marL="0" rtl="0" algn="just">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p:txBody>
      </p:sp>
      <p:sp>
        <p:nvSpPr>
          <p:cNvPr id="292" name="Google Shape;292;g336e1ba004f_0_3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379159d4f2_0_280"/>
          <p:cNvSpPr txBox="1"/>
          <p:nvPr>
            <p:ph type="title"/>
          </p:nvPr>
        </p:nvSpPr>
        <p:spPr>
          <a:xfrm>
            <a:off x="457200" y="257716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solidFill>
                  <a:srgbClr val="FF0000"/>
                </a:solidFill>
              </a:rPr>
              <a:t>Rational choice of study and leisure</a:t>
            </a:r>
            <a:endParaRPr>
              <a:solidFill>
                <a:srgbClr val="FF0000"/>
              </a:solidFill>
            </a:endParaRPr>
          </a:p>
        </p:txBody>
      </p:sp>
      <p:sp>
        <p:nvSpPr>
          <p:cNvPr id="299" name="Google Shape;299;g3379159d4f2_0_28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687387" y="0"/>
            <a:ext cx="7769225" cy="14668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b="1" lang="en-GB" sz="4000">
                <a:solidFill>
                  <a:srgbClr val="FF0000"/>
                </a:solidFill>
              </a:rPr>
              <a:t>The happy student guide</a:t>
            </a:r>
            <a:endParaRPr/>
          </a:p>
        </p:txBody>
      </p:sp>
      <p:sp>
        <p:nvSpPr>
          <p:cNvPr id="107" name="Google Shape;107;p3"/>
          <p:cNvSpPr txBox="1"/>
          <p:nvPr>
            <p:ph idx="1" type="body"/>
          </p:nvPr>
        </p:nvSpPr>
        <p:spPr>
          <a:xfrm>
            <a:off x="433388" y="1196975"/>
            <a:ext cx="8229600" cy="5002213"/>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lnSpc>
                <a:spcPct val="100000"/>
              </a:lnSpc>
              <a:spcBef>
                <a:spcPts val="0"/>
              </a:spcBef>
              <a:spcAft>
                <a:spcPts val="0"/>
              </a:spcAft>
              <a:buClr>
                <a:schemeClr val="dk1"/>
              </a:buClr>
              <a:buSzPts val="3200"/>
              <a:buChar char="•"/>
            </a:pPr>
            <a:r>
              <a:rPr lang="en-GB"/>
              <a:t>Attend lectures, take NOTES participate in with group activities and individual work. </a:t>
            </a:r>
            <a:endParaRPr/>
          </a:p>
          <a:p>
            <a:pPr indent="-342900" lvl="0" marL="342900" rtl="0" algn="just">
              <a:lnSpc>
                <a:spcPct val="100000"/>
              </a:lnSpc>
              <a:spcBef>
                <a:spcPts val="640"/>
              </a:spcBef>
              <a:spcAft>
                <a:spcPts val="0"/>
              </a:spcAft>
              <a:buClr>
                <a:schemeClr val="dk1"/>
              </a:buClr>
              <a:buSzPts val="3200"/>
              <a:buChar char="•"/>
            </a:pPr>
            <a:r>
              <a:rPr lang="en-GB"/>
              <a:t>Your study time: start from your notes and slides, do the assigned reading, look up all the terms and make sure you understand the key concepts. </a:t>
            </a:r>
            <a:endParaRPr/>
          </a:p>
          <a:p>
            <a:pPr indent="-342900" lvl="0" marL="342900" rtl="0" algn="just">
              <a:lnSpc>
                <a:spcPct val="100000"/>
              </a:lnSpc>
              <a:spcBef>
                <a:spcPts val="640"/>
              </a:spcBef>
              <a:spcAft>
                <a:spcPts val="0"/>
              </a:spcAft>
              <a:buClr>
                <a:schemeClr val="dk1"/>
              </a:buClr>
              <a:buSzPts val="3200"/>
              <a:buChar char="•"/>
            </a:pPr>
            <a:r>
              <a:rPr lang="en-GB"/>
              <a:t>Make your study SMART: give yourself goals that are Specific, Measurable, Achievable, Relevant and Time-bound.</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108" name="Google Shape;108;p3"/>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Times New Roman"/>
              <a:buNone/>
            </a:pPr>
            <a:fld id="{00000000-1234-1234-1234-123412341234}" type="slidenum">
              <a:rPr b="0" i="0" lang="en-GB"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379159d4f2_0_136"/>
          <p:cNvSpPr txBox="1"/>
          <p:nvPr/>
        </p:nvSpPr>
        <p:spPr>
          <a:xfrm>
            <a:off x="280989" y="3965583"/>
            <a:ext cx="8582100" cy="1569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Students choose how many hours to study, which affects their grade (GPA).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We assume a positive relationship between GPA and the number of hours studied (evidence that this is true, ceteris paribus). </a:t>
            </a:r>
            <a:endParaRPr b="0" i="0" sz="1400" u="none" cap="none" strike="noStrike">
              <a:solidFill>
                <a:srgbClr val="000000"/>
              </a:solidFill>
              <a:latin typeface="Arial"/>
              <a:ea typeface="Arial"/>
              <a:cs typeface="Arial"/>
              <a:sym typeface="Arial"/>
            </a:endParaRPr>
          </a:p>
        </p:txBody>
      </p:sp>
      <p:pic>
        <p:nvPicPr>
          <p:cNvPr id="305" name="Google Shape;305;g3379159d4f2_0_136"/>
          <p:cNvPicPr preferRelativeResize="0"/>
          <p:nvPr/>
        </p:nvPicPr>
        <p:blipFill rotWithShape="1">
          <a:blip r:embed="rId3">
            <a:alphaModFix/>
          </a:blip>
          <a:srcRect b="0" l="0" r="0" t="0"/>
          <a:stretch/>
        </p:blipFill>
        <p:spPr>
          <a:xfrm>
            <a:off x="2086842" y="2190750"/>
            <a:ext cx="4970318" cy="1333500"/>
          </a:xfrm>
          <a:prstGeom prst="rect">
            <a:avLst/>
          </a:prstGeom>
          <a:noFill/>
          <a:ln>
            <a:noFill/>
          </a:ln>
        </p:spPr>
      </p:pic>
      <p:sp>
        <p:nvSpPr>
          <p:cNvPr id="306" name="Google Shape;306;g3379159d4f2_0_136"/>
          <p:cNvSpPr txBox="1"/>
          <p:nvPr/>
        </p:nvSpPr>
        <p:spPr>
          <a:xfrm>
            <a:off x="2047875" y="3533776"/>
            <a:ext cx="5019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Source: Plant et al (Contemporary Educational Psychology, 2005).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379159d4f2_0_143"/>
          <p:cNvSpPr txBox="1"/>
          <p:nvPr>
            <p:ph type="title"/>
          </p:nvPr>
        </p:nvSpPr>
        <p:spPr>
          <a:xfrm>
            <a:off x="700100" y="573894"/>
            <a:ext cx="7886700" cy="70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GB" sz="3600">
                <a:solidFill>
                  <a:srgbClr val="FF0000"/>
                </a:solidFill>
                <a:latin typeface="Calibri"/>
                <a:ea typeface="Calibri"/>
                <a:cs typeface="Calibri"/>
                <a:sym typeface="Calibri"/>
              </a:rPr>
              <a:t>Production function of grades</a:t>
            </a:r>
            <a:endParaRPr>
              <a:solidFill>
                <a:srgbClr val="FF0000"/>
              </a:solidFill>
            </a:endParaRPr>
          </a:p>
        </p:txBody>
      </p:sp>
      <p:pic>
        <p:nvPicPr>
          <p:cNvPr id="312" name="Google Shape;312;g3379159d4f2_0_143"/>
          <p:cNvPicPr preferRelativeResize="0"/>
          <p:nvPr/>
        </p:nvPicPr>
        <p:blipFill rotWithShape="1">
          <a:blip r:embed="rId3">
            <a:alphaModFix/>
          </a:blip>
          <a:srcRect b="0" l="0" r="0" t="0"/>
          <a:stretch/>
        </p:blipFill>
        <p:spPr>
          <a:xfrm>
            <a:off x="1665226" y="2756652"/>
            <a:ext cx="5813550" cy="3387875"/>
          </a:xfrm>
          <a:prstGeom prst="rect">
            <a:avLst/>
          </a:prstGeom>
          <a:noFill/>
          <a:ln>
            <a:noFill/>
          </a:ln>
        </p:spPr>
      </p:pic>
      <p:pic>
        <p:nvPicPr>
          <p:cNvPr id="313" name="Google Shape;313;g3379159d4f2_0_143"/>
          <p:cNvPicPr preferRelativeResize="0"/>
          <p:nvPr/>
        </p:nvPicPr>
        <p:blipFill rotWithShape="1">
          <a:blip r:embed="rId4">
            <a:alphaModFix/>
          </a:blip>
          <a:srcRect b="0" l="0" r="0" t="0"/>
          <a:stretch/>
        </p:blipFill>
        <p:spPr>
          <a:xfrm>
            <a:off x="1624728" y="1832799"/>
            <a:ext cx="6470650" cy="62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379159d4f2_0_160"/>
          <p:cNvSpPr txBox="1"/>
          <p:nvPr>
            <p:ph type="title"/>
          </p:nvPr>
        </p:nvSpPr>
        <p:spPr>
          <a:xfrm>
            <a:off x="628650" y="673894"/>
            <a:ext cx="7886700" cy="70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GB" sz="3600">
                <a:solidFill>
                  <a:srgbClr val="FF0000"/>
                </a:solidFill>
              </a:rPr>
              <a:t>Diminishing returns from studying</a:t>
            </a:r>
            <a:endParaRPr>
              <a:solidFill>
                <a:srgbClr val="FF0000"/>
              </a:solidFill>
            </a:endParaRPr>
          </a:p>
        </p:txBody>
      </p:sp>
      <p:sp>
        <p:nvSpPr>
          <p:cNvPr id="319" name="Google Shape;319;g3379159d4f2_0_160"/>
          <p:cNvSpPr txBox="1"/>
          <p:nvPr/>
        </p:nvSpPr>
        <p:spPr>
          <a:xfrm>
            <a:off x="533400" y="5049961"/>
            <a:ext cx="84201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50"/>
              <a:buFont typeface="Arial"/>
              <a:buNone/>
            </a:pPr>
            <a:r>
              <a:rPr b="1" i="0" lang="en-GB" sz="2250" u="none" cap="none" strike="noStrike">
                <a:solidFill>
                  <a:schemeClr val="dk1"/>
                </a:solidFill>
                <a:latin typeface="Calibri"/>
                <a:ea typeface="Calibri"/>
                <a:cs typeface="Calibri"/>
                <a:sym typeface="Calibri"/>
              </a:rPr>
              <a:t>Diminishing marginal product: </a:t>
            </a:r>
            <a:r>
              <a:rPr b="0" i="0" lang="en-GB" sz="2250" u="none" cap="none" strike="noStrike">
                <a:solidFill>
                  <a:schemeClr val="dk1"/>
                </a:solidFill>
                <a:latin typeface="Calibri"/>
                <a:ea typeface="Calibri"/>
                <a:cs typeface="Calibri"/>
                <a:sym typeface="Calibri"/>
              </a:rPr>
              <a:t>Studying becomes less productive, the more you study.  </a:t>
            </a:r>
            <a:endParaRPr b="0" i="0" sz="1400" u="none" cap="none" strike="noStrike">
              <a:solidFill>
                <a:srgbClr val="000000"/>
              </a:solidFill>
              <a:latin typeface="Arial"/>
              <a:ea typeface="Arial"/>
              <a:cs typeface="Arial"/>
              <a:sym typeface="Arial"/>
            </a:endParaRPr>
          </a:p>
        </p:txBody>
      </p:sp>
      <p:pic>
        <p:nvPicPr>
          <p:cNvPr id="320" name="Google Shape;320;g3379159d4f2_0_160"/>
          <p:cNvPicPr preferRelativeResize="0"/>
          <p:nvPr/>
        </p:nvPicPr>
        <p:blipFill rotWithShape="1">
          <a:blip r:embed="rId3">
            <a:alphaModFix/>
          </a:blip>
          <a:srcRect b="0" l="0" r="0" t="0"/>
          <a:stretch/>
        </p:blipFill>
        <p:spPr>
          <a:xfrm>
            <a:off x="73634" y="2280845"/>
            <a:ext cx="4415816" cy="2573344"/>
          </a:xfrm>
          <a:prstGeom prst="rect">
            <a:avLst/>
          </a:prstGeom>
          <a:noFill/>
          <a:ln>
            <a:noFill/>
          </a:ln>
        </p:spPr>
      </p:pic>
      <p:pic>
        <p:nvPicPr>
          <p:cNvPr id="321" name="Google Shape;321;g3379159d4f2_0_160"/>
          <p:cNvPicPr preferRelativeResize="0"/>
          <p:nvPr/>
        </p:nvPicPr>
        <p:blipFill rotWithShape="1">
          <a:blip r:embed="rId4">
            <a:alphaModFix/>
          </a:blip>
          <a:srcRect b="0" l="0" r="0" t="0"/>
          <a:stretch/>
        </p:blipFill>
        <p:spPr>
          <a:xfrm>
            <a:off x="130985" y="1832825"/>
            <a:ext cx="4299763" cy="415150"/>
          </a:xfrm>
          <a:prstGeom prst="rect">
            <a:avLst/>
          </a:prstGeom>
          <a:noFill/>
          <a:ln>
            <a:noFill/>
          </a:ln>
        </p:spPr>
      </p:pic>
      <p:pic>
        <p:nvPicPr>
          <p:cNvPr id="322" name="Google Shape;322;g3379159d4f2_0_160"/>
          <p:cNvPicPr preferRelativeResize="0"/>
          <p:nvPr/>
        </p:nvPicPr>
        <p:blipFill rotWithShape="1">
          <a:blip r:embed="rId5">
            <a:alphaModFix/>
          </a:blip>
          <a:srcRect b="0" l="0" r="0" t="0"/>
          <a:stretch/>
        </p:blipFill>
        <p:spPr>
          <a:xfrm>
            <a:off x="4661745" y="2028598"/>
            <a:ext cx="4364672" cy="262344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379159d4f2_0_168"/>
          <p:cNvSpPr txBox="1"/>
          <p:nvPr>
            <p:ph type="title"/>
          </p:nvPr>
        </p:nvSpPr>
        <p:spPr>
          <a:xfrm>
            <a:off x="628650" y="430994"/>
            <a:ext cx="7886700" cy="70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GB" sz="3600">
                <a:solidFill>
                  <a:srgbClr val="FF0000"/>
                </a:solidFill>
              </a:rPr>
              <a:t>Preferences over grades and free time</a:t>
            </a:r>
            <a:endParaRPr>
              <a:solidFill>
                <a:srgbClr val="FF0000"/>
              </a:solidFill>
            </a:endParaRPr>
          </a:p>
        </p:txBody>
      </p:sp>
      <p:pic>
        <p:nvPicPr>
          <p:cNvPr id="328" name="Google Shape;328;g3379159d4f2_0_168"/>
          <p:cNvPicPr preferRelativeResize="0"/>
          <p:nvPr/>
        </p:nvPicPr>
        <p:blipFill rotWithShape="1">
          <a:blip r:embed="rId3">
            <a:alphaModFix/>
          </a:blip>
          <a:srcRect b="0" l="14912" r="19625" t="0"/>
          <a:stretch/>
        </p:blipFill>
        <p:spPr>
          <a:xfrm>
            <a:off x="2324000" y="2800350"/>
            <a:ext cx="4256174" cy="3563514"/>
          </a:xfrm>
          <a:prstGeom prst="rect">
            <a:avLst/>
          </a:prstGeom>
          <a:noFill/>
          <a:ln>
            <a:noFill/>
          </a:ln>
        </p:spPr>
      </p:pic>
      <p:pic>
        <p:nvPicPr>
          <p:cNvPr id="329" name="Google Shape;329;g3379159d4f2_0_168"/>
          <p:cNvPicPr preferRelativeResize="0"/>
          <p:nvPr/>
        </p:nvPicPr>
        <p:blipFill rotWithShape="1">
          <a:blip r:embed="rId4">
            <a:alphaModFix/>
          </a:blip>
          <a:srcRect b="0" l="0" r="0" t="0"/>
          <a:stretch/>
        </p:blipFill>
        <p:spPr>
          <a:xfrm>
            <a:off x="1842245" y="1481274"/>
            <a:ext cx="4914979" cy="1108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36e1ba004f_0_167"/>
          <p:cNvSpPr txBox="1"/>
          <p:nvPr>
            <p:ph type="title"/>
          </p:nvPr>
        </p:nvSpPr>
        <p:spPr>
          <a:xfrm>
            <a:off x="628642" y="373869"/>
            <a:ext cx="7886700" cy="70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GB" sz="3600">
                <a:solidFill>
                  <a:srgbClr val="FF0000"/>
                </a:solidFill>
              </a:rPr>
              <a:t>Rational Study</a:t>
            </a:r>
            <a:r>
              <a:rPr lang="en-GB" sz="3600">
                <a:solidFill>
                  <a:srgbClr val="FF0000"/>
                </a:solidFill>
                <a:latin typeface="Calibri"/>
                <a:ea typeface="Calibri"/>
                <a:cs typeface="Calibri"/>
                <a:sym typeface="Calibri"/>
              </a:rPr>
              <a:t> Decision Making</a:t>
            </a:r>
            <a:endParaRPr>
              <a:solidFill>
                <a:srgbClr val="FF0000"/>
              </a:solidFill>
            </a:endParaRPr>
          </a:p>
        </p:txBody>
      </p:sp>
      <p:pic>
        <p:nvPicPr>
          <p:cNvPr id="335" name="Google Shape;335;g336e1ba004f_0_167"/>
          <p:cNvPicPr preferRelativeResize="0"/>
          <p:nvPr/>
        </p:nvPicPr>
        <p:blipFill rotWithShape="1">
          <a:blip r:embed="rId3">
            <a:alphaModFix/>
          </a:blip>
          <a:srcRect b="0" l="10608" r="8472" t="0"/>
          <a:stretch/>
        </p:blipFill>
        <p:spPr>
          <a:xfrm>
            <a:off x="1833075" y="1329625"/>
            <a:ext cx="5848675" cy="3961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4a3de89076_0_1"/>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solidFill>
                  <a:srgbClr val="FF0000"/>
                </a:solidFill>
              </a:rPr>
              <a:t>Time use exercise</a:t>
            </a:r>
            <a:endParaRPr>
              <a:solidFill>
                <a:srgbClr val="FF0000"/>
              </a:solidFill>
            </a:endParaRPr>
          </a:p>
        </p:txBody>
      </p:sp>
      <p:sp>
        <p:nvSpPr>
          <p:cNvPr id="342" name="Google Shape;342;g34a3de89076_0_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pic>
        <p:nvPicPr>
          <p:cNvPr id="343" name="Google Shape;343;g34a3de89076_0_1"/>
          <p:cNvPicPr preferRelativeResize="0"/>
          <p:nvPr/>
        </p:nvPicPr>
        <p:blipFill>
          <a:blip r:embed="rId3">
            <a:alphaModFix/>
          </a:blip>
          <a:stretch>
            <a:fillRect/>
          </a:stretch>
        </p:blipFill>
        <p:spPr>
          <a:xfrm>
            <a:off x="2686050" y="1568175"/>
            <a:ext cx="3929475" cy="3929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249"/>
          <p:cNvPicPr preferRelativeResize="0"/>
          <p:nvPr/>
        </p:nvPicPr>
        <p:blipFill rotWithShape="1">
          <a:blip r:embed="rId3">
            <a:alphaModFix/>
          </a:blip>
          <a:srcRect b="0" l="0" r="0" t="0"/>
          <a:stretch/>
        </p:blipFill>
        <p:spPr>
          <a:xfrm>
            <a:off x="1979613" y="836613"/>
            <a:ext cx="5184775" cy="518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687388" y="404813"/>
            <a:ext cx="7769225" cy="14668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b="1" lang="en-GB" sz="4000">
                <a:solidFill>
                  <a:srgbClr val="FF0000"/>
                </a:solidFill>
              </a:rPr>
              <a:t>How will you learn?</a:t>
            </a:r>
            <a:endParaRPr/>
          </a:p>
        </p:txBody>
      </p:sp>
      <p:sp>
        <p:nvSpPr>
          <p:cNvPr id="115" name="Google Shape;115;p4"/>
          <p:cNvSpPr txBox="1"/>
          <p:nvPr>
            <p:ph idx="1" type="body"/>
          </p:nvPr>
        </p:nvSpPr>
        <p:spPr>
          <a:xfrm>
            <a:off x="458788" y="1484313"/>
            <a:ext cx="8226425" cy="4667250"/>
          </a:xfrm>
          <a:prstGeom prst="rect">
            <a:avLst/>
          </a:prstGeom>
          <a:noFill/>
          <a:ln>
            <a:noFill/>
          </a:ln>
        </p:spPr>
        <p:txBody>
          <a:bodyPr anchorCtr="0" anchor="t" bIns="45700" lIns="91425" spcFirstLastPara="1" rIns="91425" wrap="square" tIns="45700">
            <a:normAutofit lnSpcReduction="10000"/>
          </a:bodyPr>
          <a:lstStyle/>
          <a:p>
            <a:pPr indent="-514350" lvl="0" marL="514350" rtl="0" algn="l">
              <a:lnSpc>
                <a:spcPct val="100000"/>
              </a:lnSpc>
              <a:spcBef>
                <a:spcPts val="0"/>
              </a:spcBef>
              <a:spcAft>
                <a:spcPts val="0"/>
              </a:spcAft>
              <a:buClr>
                <a:schemeClr val="dk1"/>
              </a:buClr>
              <a:buSzPts val="3200"/>
              <a:buFont typeface="Calibri"/>
              <a:buAutoNum type="arabicPeriod"/>
            </a:pPr>
            <a:r>
              <a:rPr lang="en-GB"/>
              <a:t>Participating in lectures</a:t>
            </a:r>
            <a:endParaRPr/>
          </a:p>
          <a:p>
            <a:pPr indent="-514350" lvl="0" marL="514350" rtl="0" algn="l">
              <a:lnSpc>
                <a:spcPct val="100000"/>
              </a:lnSpc>
              <a:spcBef>
                <a:spcPts val="640"/>
              </a:spcBef>
              <a:spcAft>
                <a:spcPts val="0"/>
              </a:spcAft>
              <a:buClr>
                <a:schemeClr val="dk1"/>
              </a:buClr>
              <a:buSzPts val="3200"/>
              <a:buFont typeface="Calibri"/>
              <a:buAutoNum type="arabicPeriod"/>
            </a:pPr>
            <a:r>
              <a:rPr lang="en-GB"/>
              <a:t>Taking notes (taking notes aids learning!)</a:t>
            </a:r>
            <a:endParaRPr/>
          </a:p>
          <a:p>
            <a:pPr indent="-514350" lvl="0" marL="514350" rtl="0" algn="l">
              <a:lnSpc>
                <a:spcPct val="100000"/>
              </a:lnSpc>
              <a:spcBef>
                <a:spcPts val="640"/>
              </a:spcBef>
              <a:spcAft>
                <a:spcPts val="0"/>
              </a:spcAft>
              <a:buClr>
                <a:schemeClr val="dk1"/>
              </a:buClr>
              <a:buSzPts val="3200"/>
              <a:buFont typeface="Calibri"/>
              <a:buAutoNum type="arabicPeriod"/>
            </a:pPr>
            <a:r>
              <a:rPr lang="en-GB"/>
              <a:t>Lecture slides (in Moodle)</a:t>
            </a:r>
            <a:endParaRPr/>
          </a:p>
          <a:p>
            <a:pPr indent="-514350" lvl="0" marL="514350" rtl="0" algn="l">
              <a:lnSpc>
                <a:spcPct val="100000"/>
              </a:lnSpc>
              <a:spcBef>
                <a:spcPts val="640"/>
              </a:spcBef>
              <a:spcAft>
                <a:spcPts val="0"/>
              </a:spcAft>
              <a:buClr>
                <a:schemeClr val="dk1"/>
              </a:buClr>
              <a:buSzPts val="3200"/>
              <a:buFont typeface="Calibri"/>
              <a:buAutoNum type="arabicPeriod"/>
            </a:pPr>
            <a:r>
              <a:rPr lang="en-GB"/>
              <a:t>Lecture readings and videos (links from slides or in Moodle)</a:t>
            </a:r>
            <a:endParaRPr/>
          </a:p>
          <a:p>
            <a:pPr indent="-514350" lvl="0" marL="514350" rtl="0" algn="l">
              <a:lnSpc>
                <a:spcPct val="100000"/>
              </a:lnSpc>
              <a:spcBef>
                <a:spcPts val="640"/>
              </a:spcBef>
              <a:spcAft>
                <a:spcPts val="0"/>
              </a:spcAft>
              <a:buClr>
                <a:schemeClr val="dk1"/>
              </a:buClr>
              <a:buSzPts val="3200"/>
              <a:buFont typeface="Calibri"/>
              <a:buAutoNum type="arabicPeriod"/>
            </a:pPr>
            <a:r>
              <a:rPr lang="en-GB"/>
              <a:t>News, other books, your life!</a:t>
            </a:r>
            <a:endParaRPr/>
          </a:p>
          <a:p>
            <a:pPr indent="-514350" lvl="0" marL="514350" rtl="0" algn="l">
              <a:lnSpc>
                <a:spcPct val="100000"/>
              </a:lnSpc>
              <a:spcBef>
                <a:spcPts val="640"/>
              </a:spcBef>
              <a:spcAft>
                <a:spcPts val="0"/>
              </a:spcAft>
              <a:buClr>
                <a:schemeClr val="dk1"/>
              </a:buClr>
              <a:buSzPts val="3200"/>
              <a:buFont typeface="Calibri"/>
              <a:buAutoNum type="arabicPeriod"/>
            </a:pPr>
            <a:r>
              <a:rPr lang="en-GB"/>
              <a:t>Contact your lecturer: email (marina.dellagiusta@unito.it)</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687388" y="404813"/>
            <a:ext cx="7769225" cy="14668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b="1" lang="en-GB" sz="4000">
                <a:solidFill>
                  <a:srgbClr val="FF0000"/>
                </a:solidFill>
              </a:rPr>
              <a:t>Broad Course Menu</a:t>
            </a:r>
            <a:endParaRPr/>
          </a:p>
        </p:txBody>
      </p:sp>
      <p:sp>
        <p:nvSpPr>
          <p:cNvPr id="122" name="Google Shape;122;p5"/>
          <p:cNvSpPr txBox="1"/>
          <p:nvPr>
            <p:ph idx="1" type="body"/>
          </p:nvPr>
        </p:nvSpPr>
        <p:spPr>
          <a:xfrm>
            <a:off x="458788" y="1484313"/>
            <a:ext cx="8226425" cy="4667250"/>
          </a:xfrm>
          <a:prstGeom prst="rect">
            <a:avLst/>
          </a:prstGeom>
          <a:noFill/>
          <a:ln>
            <a:noFill/>
          </a:ln>
        </p:spPr>
        <p:txBody>
          <a:bodyPr anchorCtr="0" anchor="t" bIns="45700" lIns="91425" spcFirstLastPara="1" rIns="91425" wrap="square" tIns="45700">
            <a:normAutofit fontScale="92500" lnSpcReduction="20000"/>
          </a:bodyPr>
          <a:lstStyle/>
          <a:p>
            <a:pPr indent="-358725" lvl="0" marL="342900" rtl="0" algn="l">
              <a:lnSpc>
                <a:spcPct val="100000"/>
              </a:lnSpc>
              <a:spcBef>
                <a:spcPts val="544"/>
              </a:spcBef>
              <a:spcAft>
                <a:spcPts val="0"/>
              </a:spcAft>
              <a:buClr>
                <a:srgbClr val="222222"/>
              </a:buClr>
              <a:buSzPct val="99969"/>
              <a:buFont typeface="Calibri"/>
              <a:buChar char="•"/>
            </a:pPr>
            <a:r>
              <a:rPr i="0" lang="en-GB" sz="3316">
                <a:solidFill>
                  <a:srgbClr val="222222"/>
                </a:solidFill>
              </a:rPr>
              <a:t>Topic1: Recap o</a:t>
            </a:r>
            <a:r>
              <a:rPr lang="en-GB" sz="3316">
                <a:solidFill>
                  <a:srgbClr val="222222"/>
                </a:solidFill>
              </a:rPr>
              <a:t>f </a:t>
            </a:r>
            <a:r>
              <a:rPr i="0" lang="en-GB" sz="3316">
                <a:solidFill>
                  <a:srgbClr val="222222"/>
                </a:solidFill>
              </a:rPr>
              <a:t>rational decision making and applications (including theories of rational choice, models, selfish and social preferences and experiments, strategic interactions and games)</a:t>
            </a:r>
            <a:endParaRPr i="0" sz="3316">
              <a:solidFill>
                <a:srgbClr val="222222"/>
              </a:solidFill>
            </a:endParaRPr>
          </a:p>
          <a:p>
            <a:pPr indent="-358725" lvl="0" marL="342900" rtl="0" algn="l">
              <a:lnSpc>
                <a:spcPct val="100000"/>
              </a:lnSpc>
              <a:spcBef>
                <a:spcPts val="544"/>
              </a:spcBef>
              <a:spcAft>
                <a:spcPts val="0"/>
              </a:spcAft>
              <a:buClr>
                <a:srgbClr val="222222"/>
              </a:buClr>
              <a:buSzPct val="99969"/>
              <a:buFont typeface="Calibri"/>
              <a:buChar char="•"/>
            </a:pPr>
            <a:r>
              <a:rPr i="0" lang="en-GB" sz="3316">
                <a:solidFill>
                  <a:srgbClr val="222222"/>
                </a:solidFill>
              </a:rPr>
              <a:t>Topic 2: Biases of decision making and other insights from psychology (inlcuding behavioural models, choice architecture and nudges)</a:t>
            </a:r>
            <a:endParaRPr sz="3316"/>
          </a:p>
          <a:p>
            <a:pPr indent="-358725" lvl="0" marL="342900" rtl="0" algn="l">
              <a:lnSpc>
                <a:spcPct val="100000"/>
              </a:lnSpc>
              <a:spcBef>
                <a:spcPts val="544"/>
              </a:spcBef>
              <a:spcAft>
                <a:spcPts val="0"/>
              </a:spcAft>
              <a:buClr>
                <a:srgbClr val="222222"/>
              </a:buClr>
              <a:buSzPct val="99969"/>
              <a:buFont typeface="Calibri"/>
              <a:buChar char="•"/>
            </a:pPr>
            <a:r>
              <a:rPr i="0" lang="en-GB" sz="3316">
                <a:solidFill>
                  <a:srgbClr val="222222"/>
                </a:solidFill>
              </a:rPr>
              <a:t>Topic 3: Designing and evaluating interventions: Principles and applications to the law</a:t>
            </a:r>
            <a:endParaRPr i="0" sz="3316">
              <a:solidFill>
                <a:srgbClr val="222222"/>
              </a:solidFill>
            </a:endParaRPr>
          </a:p>
          <a:p>
            <a:pPr indent="0" lvl="0" marL="0" rtl="0" algn="l">
              <a:lnSpc>
                <a:spcPct val="100000"/>
              </a:lnSpc>
              <a:spcBef>
                <a:spcPts val="544"/>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687388" y="404813"/>
            <a:ext cx="7769225" cy="14668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000"/>
              <a:buFont typeface="Calibri"/>
              <a:buNone/>
            </a:pPr>
            <a:r>
              <a:rPr b="1" lang="en-GB" sz="4000">
                <a:solidFill>
                  <a:srgbClr val="FF0000"/>
                </a:solidFill>
              </a:rPr>
              <a:t>Menu</a:t>
            </a:r>
            <a:endParaRPr/>
          </a:p>
        </p:txBody>
      </p:sp>
      <p:sp>
        <p:nvSpPr>
          <p:cNvPr id="129" name="Google Shape;129;p6"/>
          <p:cNvSpPr txBox="1"/>
          <p:nvPr>
            <p:ph idx="1" type="body"/>
          </p:nvPr>
        </p:nvSpPr>
        <p:spPr>
          <a:xfrm>
            <a:off x="458788" y="1484313"/>
            <a:ext cx="8226425" cy="4667250"/>
          </a:xfrm>
          <a:prstGeom prst="rect">
            <a:avLst/>
          </a:prstGeom>
          <a:noFill/>
          <a:ln>
            <a:noFill/>
          </a:ln>
        </p:spPr>
        <p:txBody>
          <a:bodyPr anchorCtr="0" anchor="t" bIns="45700" lIns="91425" spcFirstLastPara="1" rIns="91425" wrap="square" tIns="45700">
            <a:normAutofit/>
          </a:bodyPr>
          <a:lstStyle/>
          <a:p>
            <a:pPr indent="-203200" lvl="0" marL="0" rtl="0" algn="l">
              <a:lnSpc>
                <a:spcPct val="100000"/>
              </a:lnSpc>
              <a:spcBef>
                <a:spcPts val="0"/>
              </a:spcBef>
              <a:spcAft>
                <a:spcPts val="0"/>
              </a:spcAft>
              <a:buClr>
                <a:schemeClr val="dk1"/>
              </a:buClr>
              <a:buSzPts val="3200"/>
              <a:buChar char="•"/>
            </a:pPr>
            <a:r>
              <a:rPr lang="en-GB"/>
              <a:t> Origin of the rational approach</a:t>
            </a:r>
            <a:endParaRPr/>
          </a:p>
          <a:p>
            <a:pPr indent="0" lvl="0" marL="457200" rtl="0" algn="l">
              <a:lnSpc>
                <a:spcPct val="100000"/>
              </a:lnSpc>
              <a:spcBef>
                <a:spcPts val="0"/>
              </a:spcBef>
              <a:spcAft>
                <a:spcPts val="0"/>
              </a:spcAft>
              <a:buSzPts val="1800"/>
              <a:buNone/>
            </a:pPr>
            <a:r>
              <a:t/>
            </a:r>
            <a:endParaRPr/>
          </a:p>
          <a:p>
            <a:pPr indent="-203200" lvl="0" marL="0" rtl="0" algn="l">
              <a:lnSpc>
                <a:spcPct val="100000"/>
              </a:lnSpc>
              <a:spcBef>
                <a:spcPts val="640"/>
              </a:spcBef>
              <a:spcAft>
                <a:spcPts val="0"/>
              </a:spcAft>
              <a:buClr>
                <a:schemeClr val="dk1"/>
              </a:buClr>
              <a:buSzPts val="3200"/>
              <a:buChar char="•"/>
            </a:pPr>
            <a:r>
              <a:rPr lang="en-GB"/>
              <a:t> Basic behavioural assumptions in  economics: the rational action model</a:t>
            </a:r>
            <a:endParaRPr/>
          </a:p>
          <a:p>
            <a:pPr indent="0" lvl="0" marL="457200" rtl="0" algn="l">
              <a:lnSpc>
                <a:spcPct val="100000"/>
              </a:lnSpc>
              <a:spcBef>
                <a:spcPts val="640"/>
              </a:spcBef>
              <a:spcAft>
                <a:spcPts val="0"/>
              </a:spcAft>
              <a:buSzPts val="1800"/>
              <a:buNone/>
            </a:pPr>
            <a:r>
              <a:t/>
            </a:r>
            <a:endParaRPr/>
          </a:p>
          <a:p>
            <a:pPr indent="-203200" lvl="0" marL="0" rtl="0" algn="l">
              <a:lnSpc>
                <a:spcPct val="100000"/>
              </a:lnSpc>
              <a:spcBef>
                <a:spcPts val="640"/>
              </a:spcBef>
              <a:spcAft>
                <a:spcPts val="0"/>
              </a:spcAft>
              <a:buClr>
                <a:schemeClr val="dk1"/>
              </a:buClr>
              <a:buSzPts val="3200"/>
              <a:buChar char="•"/>
            </a:pPr>
            <a:r>
              <a:rPr lang="en-GB"/>
              <a:t>Rational decision making</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nvSpPr>
        <p:spPr>
          <a:xfrm>
            <a:off x="241152" y="-227985"/>
            <a:ext cx="9453900" cy="13683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4000"/>
              <a:buFont typeface="Calibri"/>
              <a:buNone/>
            </a:pPr>
            <a:r>
              <a:rPr b="0" i="0" lang="en-GB" sz="4000" u="none" cap="none" strike="noStrike">
                <a:solidFill>
                  <a:srgbClr val="FF0000"/>
                </a:solidFill>
                <a:latin typeface="Calibri"/>
                <a:ea typeface="Calibri"/>
                <a:cs typeface="Calibri"/>
                <a:sym typeface="Calibri"/>
              </a:rPr>
              <a:t>Economics comes from Political Economy….</a:t>
            </a:r>
            <a:endParaRPr b="0" i="0" sz="1400" u="none" cap="none" strike="noStrike">
              <a:solidFill>
                <a:srgbClr val="000000"/>
              </a:solidFill>
              <a:latin typeface="Arial"/>
              <a:ea typeface="Arial"/>
              <a:cs typeface="Arial"/>
              <a:sym typeface="Arial"/>
            </a:endParaRPr>
          </a:p>
        </p:txBody>
      </p:sp>
      <p:sp>
        <p:nvSpPr>
          <p:cNvPr id="137" name="Google Shape;137;p7"/>
          <p:cNvSpPr txBox="1"/>
          <p:nvPr/>
        </p:nvSpPr>
        <p:spPr>
          <a:xfrm>
            <a:off x="459173" y="908720"/>
            <a:ext cx="8229600" cy="4586288"/>
          </a:xfrm>
          <a:prstGeom prst="rect">
            <a:avLst/>
          </a:prstGeom>
          <a:noFill/>
          <a:ln>
            <a:noFill/>
          </a:ln>
        </p:spPr>
        <p:txBody>
          <a:bodyPr anchorCtr="0" anchor="t" bIns="46800" lIns="90000" spcFirstLastPara="1" rIns="90000" wrap="square" tIns="46800">
            <a:noAutofit/>
          </a:bodyPr>
          <a:lstStyle/>
          <a:p>
            <a:pPr indent="-339725" lvl="0" marL="339725" marR="0" rtl="0" algn="just">
              <a:lnSpc>
                <a:spcPct val="90000"/>
              </a:lnSpc>
              <a:spcBef>
                <a:spcPts val="0"/>
              </a:spcBef>
              <a:spcAft>
                <a:spcPts val="0"/>
              </a:spcAft>
              <a:buClr>
                <a:srgbClr val="000000"/>
              </a:buClr>
              <a:buSzPts val="2400"/>
              <a:buFont typeface="Book Antiqua"/>
              <a:buChar char="•"/>
            </a:pPr>
            <a:r>
              <a:rPr b="0" i="0" lang="en-GB" sz="2400" u="none" cap="none" strike="noStrike">
                <a:solidFill>
                  <a:srgbClr val="000000"/>
                </a:solidFill>
                <a:latin typeface="Calibri"/>
                <a:ea typeface="Calibri"/>
                <a:cs typeface="Calibri"/>
                <a:sym typeface="Calibri"/>
              </a:rPr>
              <a:t>a </a:t>
            </a:r>
            <a:r>
              <a:rPr b="1" i="1" lang="en-GB" sz="2400" u="none" cap="none" strike="noStrike">
                <a:solidFill>
                  <a:srgbClr val="000000"/>
                </a:solidFill>
                <a:latin typeface="Calibri"/>
                <a:ea typeface="Calibri"/>
                <a:cs typeface="Calibri"/>
                <a:sym typeface="Calibri"/>
              </a:rPr>
              <a:t>scientific investigation</a:t>
            </a:r>
            <a:r>
              <a:rPr b="0" i="0" lang="en-GB" sz="2400" u="none" cap="none" strike="noStrike">
                <a:solidFill>
                  <a:srgbClr val="000000"/>
                </a:solidFill>
                <a:latin typeface="Calibri"/>
                <a:ea typeface="Calibri"/>
                <a:cs typeface="Calibri"/>
                <a:sym typeface="Calibri"/>
              </a:rPr>
              <a:t> of the </a:t>
            </a:r>
            <a:r>
              <a:rPr b="1" i="0" lang="en-GB" sz="2400" u="none" cap="none" strike="noStrike">
                <a:solidFill>
                  <a:srgbClr val="000000"/>
                </a:solidFill>
                <a:latin typeface="Calibri"/>
                <a:ea typeface="Calibri"/>
                <a:cs typeface="Calibri"/>
                <a:sym typeface="Calibri"/>
              </a:rPr>
              <a:t>mechanisms</a:t>
            </a:r>
            <a:r>
              <a:rPr b="0" i="0" lang="en-GB" sz="2400" u="none" cap="none" strike="noStrike">
                <a:solidFill>
                  <a:srgbClr val="000000"/>
                </a:solidFill>
                <a:latin typeface="Calibri"/>
                <a:ea typeface="Calibri"/>
                <a:cs typeface="Calibri"/>
                <a:sym typeface="Calibri"/>
              </a:rPr>
              <a:t> (institutions, habits, norms, knowledge and preferences which provide constraints and behavioural rules) of the survival and development of a society based on the division of labour.</a:t>
            </a:r>
            <a:endParaRPr b="0" i="0" sz="1400" u="none" cap="none" strike="noStrike">
              <a:solidFill>
                <a:srgbClr val="000000"/>
              </a:solidFill>
              <a:latin typeface="Arial"/>
              <a:ea typeface="Arial"/>
              <a:cs typeface="Arial"/>
              <a:sym typeface="Arial"/>
            </a:endParaRPr>
          </a:p>
          <a:p>
            <a:pPr indent="-339725" lvl="0" marL="339725" marR="0" rtl="0" algn="just">
              <a:lnSpc>
                <a:spcPct val="100000"/>
              </a:lnSpc>
              <a:spcBef>
                <a:spcPts val="800"/>
              </a:spcBef>
              <a:spcAft>
                <a:spcPts val="0"/>
              </a:spcAft>
              <a:buClr>
                <a:srgbClr val="000000"/>
              </a:buClr>
              <a:buSzPts val="2400"/>
              <a:buFont typeface="Book Antiqua"/>
              <a:buChar char="•"/>
            </a:pPr>
            <a:r>
              <a:rPr b="0" i="0" lang="en-GB" sz="2400" u="none" cap="none" strike="noStrike">
                <a:solidFill>
                  <a:srgbClr val="000000"/>
                </a:solidFill>
                <a:latin typeface="Calibri"/>
                <a:ea typeface="Calibri"/>
                <a:cs typeface="Calibri"/>
                <a:sym typeface="Calibri"/>
              </a:rPr>
              <a:t>The investigation implies the use of </a:t>
            </a:r>
            <a:r>
              <a:rPr b="1" i="0" lang="en-GB" sz="2400" u="none" cap="none" strike="noStrike">
                <a:solidFill>
                  <a:srgbClr val="000000"/>
                </a:solidFill>
                <a:latin typeface="Calibri"/>
                <a:ea typeface="Calibri"/>
                <a:cs typeface="Calibri"/>
                <a:sym typeface="Calibri"/>
              </a:rPr>
              <a:t>methodological rules that derive from other sciences</a:t>
            </a:r>
            <a:r>
              <a:rPr b="0" i="0" lang="en-GB" sz="2400" u="none" cap="none" strike="noStrike">
                <a:solidFill>
                  <a:srgbClr val="000000"/>
                </a:solidFill>
                <a:latin typeface="Calibri"/>
                <a:ea typeface="Calibri"/>
                <a:cs typeface="Calibri"/>
                <a:sym typeface="Calibri"/>
              </a:rPr>
              <a:t>: </a:t>
            </a:r>
            <a:r>
              <a:rPr b="1" i="0" lang="en-GB" sz="2400" u="none" cap="none" strike="noStrike">
                <a:solidFill>
                  <a:srgbClr val="000000"/>
                </a:solidFill>
                <a:latin typeface="Calibri"/>
                <a:ea typeface="Calibri"/>
                <a:cs typeface="Calibri"/>
                <a:sym typeface="Calibri"/>
              </a:rPr>
              <a:t>William Petty</a:t>
            </a:r>
            <a:r>
              <a:rPr b="0" i="0" lang="en-GB" sz="2400" u="none" cap="none" strike="noStrike">
                <a:solidFill>
                  <a:srgbClr val="000000"/>
                </a:solidFill>
                <a:latin typeface="Calibri"/>
                <a:ea typeface="Calibri"/>
                <a:cs typeface="Calibri"/>
                <a:sym typeface="Calibri"/>
              </a:rPr>
              <a:t> (1623-1687), author of Political Arithmetics, is an admirer of Galileo (1564-1642) and Bacon (1561-1621). No space for </a:t>
            </a:r>
            <a:r>
              <a:rPr b="1" i="0" lang="en-GB" sz="2400" u="none" cap="none" strike="noStrike">
                <a:solidFill>
                  <a:srgbClr val="000000"/>
                </a:solidFill>
                <a:latin typeface="Calibri"/>
                <a:ea typeface="Calibri"/>
                <a:cs typeface="Calibri"/>
                <a:sym typeface="Calibri"/>
              </a:rPr>
              <a:t>moral problems </a:t>
            </a:r>
            <a:r>
              <a:rPr b="0" i="0" lang="en-GB" sz="2400" u="none" cap="none" strike="noStrike">
                <a:solidFill>
                  <a:srgbClr val="000000"/>
                </a:solidFill>
                <a:latin typeface="Calibri"/>
                <a:ea typeface="Calibri"/>
                <a:cs typeface="Calibri"/>
                <a:sym typeface="Calibri"/>
              </a:rPr>
              <a:t>in science (Macchiavelli, 1469-1527) </a:t>
            </a:r>
            <a:endParaRPr b="0" i="0" sz="1400" u="none" cap="none" strike="noStrike">
              <a:solidFill>
                <a:srgbClr val="000000"/>
              </a:solidFill>
              <a:latin typeface="Arial"/>
              <a:ea typeface="Arial"/>
              <a:cs typeface="Arial"/>
              <a:sym typeface="Arial"/>
            </a:endParaRPr>
          </a:p>
          <a:p>
            <a:pPr indent="-339725" lvl="0" marL="339725" marR="0" rtl="0" algn="just">
              <a:lnSpc>
                <a:spcPct val="100000"/>
              </a:lnSpc>
              <a:spcBef>
                <a:spcPts val="800"/>
              </a:spcBef>
              <a:spcAft>
                <a:spcPts val="0"/>
              </a:spcAft>
              <a:buClr>
                <a:srgbClr val="000000"/>
              </a:buClr>
              <a:buSzPts val="2400"/>
              <a:buFont typeface="Book Antiqua"/>
              <a:buChar char="•"/>
            </a:pPr>
            <a:r>
              <a:rPr b="1" i="0" lang="en-GB" sz="2400" u="none" cap="none" strike="noStrike">
                <a:solidFill>
                  <a:srgbClr val="000000"/>
                </a:solidFill>
                <a:latin typeface="Calibri"/>
                <a:ea typeface="Calibri"/>
                <a:cs typeface="Calibri"/>
                <a:sym typeface="Calibri"/>
              </a:rPr>
              <a:t>Inductive method</a:t>
            </a:r>
            <a:r>
              <a:rPr b="0" i="0" lang="en-GB" sz="2400" u="none" cap="none" strike="noStrike">
                <a:solidFill>
                  <a:srgbClr val="000000"/>
                </a:solidFill>
                <a:latin typeface="Calibri"/>
                <a:ea typeface="Calibri"/>
                <a:cs typeface="Calibri"/>
                <a:sym typeface="Calibri"/>
              </a:rPr>
              <a:t>: giving rational explanation of collected data. Petty and Hobbes studied anatomy together in Paris, these are the years of the discovery of blood circulation (Harvey, 1616) and chemistry based on quantitative relations (Lavoisier, 1743-49). </a:t>
            </a:r>
            <a:endParaRPr b="0" i="0" sz="1400" u="none" cap="none" strike="noStrike">
              <a:solidFill>
                <a:srgbClr val="000000"/>
              </a:solidFill>
              <a:latin typeface="Arial"/>
              <a:ea typeface="Arial"/>
              <a:cs typeface="Arial"/>
              <a:sym typeface="Arial"/>
            </a:endParaRPr>
          </a:p>
          <a:p>
            <a:pPr indent="-161925" lvl="0" marL="339725" marR="0" rtl="0" algn="l">
              <a:lnSpc>
                <a:spcPct val="90000"/>
              </a:lnSpc>
              <a:spcBef>
                <a:spcPts val="700"/>
              </a:spcBef>
              <a:spcAft>
                <a:spcPts val="0"/>
              </a:spcAft>
              <a:buClr>
                <a:srgbClr val="FFFFFF"/>
              </a:buClr>
              <a:buSzPts val="2800"/>
              <a:buFont typeface="Book Antiqua"/>
              <a:buNone/>
            </a:pPr>
            <a:r>
              <a:t/>
            </a:r>
            <a:endParaRPr b="0" i="0" sz="2800" u="none" cap="none" strike="noStrike">
              <a:solidFill>
                <a:srgbClr val="000000"/>
              </a:solidFill>
              <a:latin typeface="Book Antiqua"/>
              <a:ea typeface="Book Antiqua"/>
              <a:cs typeface="Book Antiqua"/>
              <a:sym typeface="Book Antiqua"/>
            </a:endParaRPr>
          </a:p>
          <a:p>
            <a:pPr indent="-339725" lvl="0" marL="341313" marR="0" rtl="0" algn="l">
              <a:lnSpc>
                <a:spcPct val="90000"/>
              </a:lnSpc>
              <a:spcBef>
                <a:spcPts val="700"/>
              </a:spcBef>
              <a:spcAft>
                <a:spcPts val="0"/>
              </a:spcAft>
              <a:buClr>
                <a:srgbClr val="FFFFFF"/>
              </a:buClr>
              <a:buSzPts val="2800"/>
              <a:buFont typeface="Book Antiqua"/>
              <a:buNone/>
            </a:pPr>
            <a:r>
              <a:t/>
            </a:r>
            <a:endParaRPr b="0" i="0" sz="2800" u="none" cap="none" strike="noStrike">
              <a:solidFill>
                <a:srgbClr val="000000"/>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8"/>
          <p:cNvSpPr txBox="1"/>
          <p:nvPr/>
        </p:nvSpPr>
        <p:spPr>
          <a:xfrm>
            <a:off x="-102869" y="234107"/>
            <a:ext cx="9217024" cy="1826741"/>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3600"/>
              <a:buFont typeface="Calibri"/>
              <a:buNone/>
            </a:pPr>
            <a:r>
              <a:rPr b="1" i="0" lang="en-GB" sz="3600" u="none" cap="none" strike="noStrike">
                <a:solidFill>
                  <a:srgbClr val="FF0000"/>
                </a:solidFill>
                <a:latin typeface="Calibri"/>
                <a:ea typeface="Calibri"/>
                <a:cs typeface="Calibri"/>
                <a:sym typeface="Calibri"/>
              </a:rPr>
              <a:t>….and from Philosophy!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2400"/>
              <a:buFont typeface="Calibri"/>
              <a:buNone/>
            </a:pPr>
            <a:r>
              <a:rPr b="0" i="0" lang="en-GB" sz="2400" u="none" cap="none" strike="noStrike">
                <a:solidFill>
                  <a:srgbClr val="FF0000"/>
                </a:solidFill>
                <a:latin typeface="Calibri"/>
                <a:ea typeface="Calibri"/>
                <a:cs typeface="Calibri"/>
                <a:sym typeface="Calibri"/>
              </a:rPr>
              <a:t>Adam Smith (1723-1790) </a:t>
            </a:r>
            <a:br>
              <a:rPr b="0" i="0" lang="en-GB" sz="2400" u="none" cap="none" strike="noStrike">
                <a:solidFill>
                  <a:srgbClr val="FF0000"/>
                </a:solidFill>
                <a:latin typeface="Calibri"/>
                <a:ea typeface="Calibri"/>
                <a:cs typeface="Calibri"/>
                <a:sym typeface="Calibri"/>
              </a:rPr>
            </a:br>
            <a:r>
              <a:rPr b="0" i="0" lang="en-GB" sz="2400" u="none" cap="none" strike="noStrike">
                <a:solidFill>
                  <a:srgbClr val="FF0000"/>
                </a:solidFill>
                <a:latin typeface="Calibri"/>
                <a:ea typeface="Calibri"/>
                <a:cs typeface="Calibri"/>
                <a:sym typeface="Calibri"/>
              </a:rPr>
              <a:t>Theory of Moral Sentiment 1759   	          Wealth of Nations 1776</a:t>
            </a:r>
            <a:endParaRPr b="0" i="0" sz="1400" u="none" cap="none" strike="noStrike">
              <a:solidFill>
                <a:srgbClr val="000000"/>
              </a:solidFill>
              <a:latin typeface="Arial"/>
              <a:ea typeface="Arial"/>
              <a:cs typeface="Arial"/>
              <a:sym typeface="Arial"/>
            </a:endParaRPr>
          </a:p>
        </p:txBody>
      </p:sp>
      <p:sp>
        <p:nvSpPr>
          <p:cNvPr id="146" name="Google Shape;146;p8"/>
          <p:cNvSpPr txBox="1"/>
          <p:nvPr/>
        </p:nvSpPr>
        <p:spPr>
          <a:xfrm>
            <a:off x="457200" y="2204864"/>
            <a:ext cx="7643192" cy="3922886"/>
          </a:xfrm>
          <a:prstGeom prst="rect">
            <a:avLst/>
          </a:prstGeom>
          <a:noFill/>
          <a:ln>
            <a:noFill/>
          </a:ln>
        </p:spPr>
        <p:txBody>
          <a:bodyPr anchorCtr="0" anchor="t" bIns="46800" lIns="90000" spcFirstLastPara="1" rIns="90000" wrap="square" tIns="46800">
            <a:noAutofit/>
          </a:bodyPr>
          <a:lstStyle/>
          <a:p>
            <a:pPr indent="-339725" lvl="0" marL="342900" marR="0" rtl="0" algn="l">
              <a:lnSpc>
                <a:spcPct val="90000"/>
              </a:lnSpc>
              <a:spcBef>
                <a:spcPts val="0"/>
              </a:spcBef>
              <a:spcAft>
                <a:spcPts val="0"/>
              </a:spcAft>
              <a:buClr>
                <a:srgbClr val="CCCCFF"/>
              </a:buClr>
              <a:buSzPts val="1400"/>
              <a:buFont typeface="Book Antiqua"/>
              <a:buNone/>
            </a:pPr>
            <a:r>
              <a:rPr b="0" i="0" lang="en-GB" sz="1400" u="none" cap="none" strike="noStrike">
                <a:solidFill>
                  <a:schemeClr val="dk1"/>
                </a:solidFill>
                <a:latin typeface="Book Antiqua"/>
                <a:ea typeface="Book Antiqua"/>
                <a:cs typeface="Book Antiqua"/>
                <a:sym typeface="Book Antiqua"/>
              </a:rPr>
              <a:t>S</a:t>
            </a:r>
            <a:r>
              <a:rPr b="0" i="0" lang="en-GB" sz="1400" u="none" cap="none" strike="noStrike">
                <a:solidFill>
                  <a:srgbClr val="222222"/>
                </a:solidFill>
                <a:latin typeface="Book Antiqua"/>
                <a:ea typeface="Book Antiqua"/>
                <a:cs typeface="Book Antiqua"/>
                <a:sym typeface="Book Antiqua"/>
              </a:rPr>
              <a:t>ynopsis</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Book I: Of the Causes of Improvement</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Book II: Of the Nature, Accumulation, and Employment of Stock</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Book III: Of the different Progress of Opulence in different Nations</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Book IV: Of Systems of political Economy</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Book V: Of the Revenue of the Sovereign or Commonwealth</a:t>
            </a:r>
            <a:endParaRPr b="0" i="0" sz="1400" u="none" cap="none" strike="noStrike">
              <a:solidFill>
                <a:srgbClr val="222222"/>
              </a:solidFill>
              <a:latin typeface="Arial"/>
              <a:ea typeface="Arial"/>
              <a:cs typeface="Arial"/>
              <a:sym typeface="Arial"/>
            </a:endParaRPr>
          </a:p>
          <a:p>
            <a:pPr indent="-339725" lvl="0" marL="342900" marR="0" rtl="0" algn="l">
              <a:lnSpc>
                <a:spcPct val="90000"/>
              </a:lnSpc>
              <a:spcBef>
                <a:spcPts val="350"/>
              </a:spcBef>
              <a:spcAft>
                <a:spcPts val="0"/>
              </a:spcAft>
              <a:buClr>
                <a:srgbClr val="FFFFFF"/>
              </a:buClr>
              <a:buSzPts val="1400"/>
              <a:buFont typeface="Book Antiqua"/>
              <a:buNone/>
            </a:pPr>
            <a:r>
              <a:t/>
            </a:r>
            <a:endParaRPr b="0" i="0" sz="1400" u="none" cap="none" strike="noStrike">
              <a:solidFill>
                <a:srgbClr val="222222"/>
              </a:solidFill>
              <a:latin typeface="Book Antiqua"/>
              <a:ea typeface="Book Antiqua"/>
              <a:cs typeface="Book Antiqua"/>
              <a:sym typeface="Book Antiqua"/>
            </a:endParaRPr>
          </a:p>
          <a:p>
            <a:pPr indent="-339725" lvl="0" marL="342900" marR="0" rtl="0" algn="l">
              <a:lnSpc>
                <a:spcPct val="90000"/>
              </a:lnSpc>
              <a:spcBef>
                <a:spcPts val="350"/>
              </a:spcBef>
              <a:spcAft>
                <a:spcPts val="0"/>
              </a:spcAft>
              <a:buClr>
                <a:srgbClr val="FFFFFF"/>
              </a:buClr>
              <a:buSzPts val="1400"/>
              <a:buFont typeface="Book Antiqua"/>
              <a:buNone/>
            </a:pPr>
            <a:r>
              <a:t/>
            </a:r>
            <a:endParaRPr b="0" i="0" sz="1400" u="none" cap="none" strike="noStrike">
              <a:solidFill>
                <a:srgbClr val="222222"/>
              </a:solidFill>
              <a:latin typeface="Book Antiqua"/>
              <a:ea typeface="Book Antiqua"/>
              <a:cs typeface="Book Antiqua"/>
              <a:sym typeface="Book Antiqua"/>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The Theory of Moral Sentiments: The Fourth Edition</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I: Of the propriety of action</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I, Section I: Of the Sense of Propriety</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I, Section II: Of the degrees of which different passions </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are consistent with propriety</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I, Section III</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V, Section V, Chapter I: Of the influence of Custom and Fashion</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 upon the Sentiments of Approbation and Disapprobation</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Part V, Section V, Chapter II: Of the influence of Custom and Fashion</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CCCCFF"/>
              </a:buClr>
              <a:buSzPts val="1400"/>
              <a:buFont typeface="Book Antiqua"/>
              <a:buNone/>
            </a:pPr>
            <a:r>
              <a:rPr b="0" i="0" lang="en-GB" sz="1400" u="none" cap="none" strike="noStrike">
                <a:solidFill>
                  <a:srgbClr val="222222"/>
                </a:solidFill>
                <a:latin typeface="Book Antiqua"/>
                <a:ea typeface="Book Antiqua"/>
                <a:cs typeface="Book Antiqua"/>
                <a:sym typeface="Book Antiqua"/>
              </a:rPr>
              <a:t> upon Moral Sentiments</a:t>
            </a:r>
            <a:endParaRPr b="0" i="0" sz="1400" u="none" cap="none" strike="noStrike">
              <a:solidFill>
                <a:srgbClr val="222222"/>
              </a:solidFill>
              <a:latin typeface="Arial"/>
              <a:ea typeface="Arial"/>
              <a:cs typeface="Arial"/>
              <a:sym typeface="Arial"/>
            </a:endParaRPr>
          </a:p>
          <a:p>
            <a:pPr indent="-339725" lvl="0" marL="342900" marR="0" rtl="0" algn="r">
              <a:lnSpc>
                <a:spcPct val="90000"/>
              </a:lnSpc>
              <a:spcBef>
                <a:spcPts val="350"/>
              </a:spcBef>
              <a:spcAft>
                <a:spcPts val="0"/>
              </a:spcAft>
              <a:buClr>
                <a:srgbClr val="FFFFFF"/>
              </a:buClr>
              <a:buSzPts val="1400"/>
              <a:buFont typeface="Book Antiqua"/>
              <a:buNone/>
            </a:pPr>
            <a:r>
              <a:t/>
            </a:r>
            <a:endParaRPr b="0" i="0" sz="1400" u="none" cap="none" strike="noStrike">
              <a:solidFill>
                <a:srgbClr val="222222"/>
              </a:solidFill>
              <a:latin typeface="Book Antiqua"/>
              <a:ea typeface="Book Antiqua"/>
              <a:cs typeface="Book Antiqua"/>
              <a:sym typeface="Book Antiqua"/>
            </a:endParaRPr>
          </a:p>
        </p:txBody>
      </p:sp>
      <p:pic>
        <p:nvPicPr>
          <p:cNvPr id="147" name="Google Shape;147;p8"/>
          <p:cNvPicPr preferRelativeResize="0"/>
          <p:nvPr/>
        </p:nvPicPr>
        <p:blipFill rotWithShape="1">
          <a:blip r:embed="rId3">
            <a:alphaModFix/>
          </a:blip>
          <a:srcRect b="0" l="0" r="0" t="0"/>
          <a:stretch/>
        </p:blipFill>
        <p:spPr>
          <a:xfrm>
            <a:off x="5837629" y="1916832"/>
            <a:ext cx="2520950" cy="1935162"/>
          </a:xfrm>
          <a:prstGeom prst="rect">
            <a:avLst/>
          </a:prstGeom>
          <a:noFill/>
          <a:ln>
            <a:noFill/>
          </a:ln>
        </p:spPr>
      </p:pic>
      <p:pic>
        <p:nvPicPr>
          <p:cNvPr id="148" name="Google Shape;148;p8"/>
          <p:cNvPicPr preferRelativeResize="0"/>
          <p:nvPr/>
        </p:nvPicPr>
        <p:blipFill rotWithShape="1">
          <a:blip r:embed="rId4">
            <a:alphaModFix/>
          </a:blip>
          <a:srcRect b="0" l="0" r="0" t="0"/>
          <a:stretch/>
        </p:blipFill>
        <p:spPr>
          <a:xfrm>
            <a:off x="539751" y="3789040"/>
            <a:ext cx="1944018" cy="2482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9"/>
          <p:cNvSpPr txBox="1"/>
          <p:nvPr/>
        </p:nvSpPr>
        <p:spPr>
          <a:xfrm>
            <a:off x="457200" y="-14288"/>
            <a:ext cx="8229600" cy="1143001"/>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0000"/>
              </a:buClr>
              <a:buSzPts val="4000"/>
              <a:buFont typeface="Calibri"/>
              <a:buNone/>
            </a:pPr>
            <a:r>
              <a:rPr b="0" i="0" lang="en-GB" sz="4000" u="none" cap="none" strike="noStrike">
                <a:solidFill>
                  <a:srgbClr val="FF0000"/>
                </a:solidFill>
                <a:latin typeface="Calibri"/>
                <a:ea typeface="Calibri"/>
                <a:cs typeface="Calibri"/>
                <a:sym typeface="Calibri"/>
              </a:rPr>
              <a:t>Smith's key insights</a:t>
            </a:r>
            <a:endParaRPr b="0" i="0" sz="1400" u="none" cap="none" strike="noStrike">
              <a:solidFill>
                <a:srgbClr val="000000"/>
              </a:solidFill>
              <a:latin typeface="Arial"/>
              <a:ea typeface="Arial"/>
              <a:cs typeface="Arial"/>
              <a:sym typeface="Arial"/>
            </a:endParaRPr>
          </a:p>
        </p:txBody>
      </p:sp>
      <p:sp>
        <p:nvSpPr>
          <p:cNvPr id="157" name="Google Shape;157;p9"/>
          <p:cNvSpPr txBox="1"/>
          <p:nvPr/>
        </p:nvSpPr>
        <p:spPr>
          <a:xfrm>
            <a:off x="411163" y="828675"/>
            <a:ext cx="8229600" cy="6329363"/>
          </a:xfrm>
          <a:prstGeom prst="rect">
            <a:avLst/>
          </a:prstGeom>
          <a:noFill/>
          <a:ln>
            <a:noFill/>
          </a:ln>
        </p:spPr>
        <p:txBody>
          <a:bodyPr anchorCtr="0" anchor="t" bIns="46800" lIns="90000" spcFirstLastPara="1" rIns="90000" wrap="square" tIns="46800">
            <a:noAutofit/>
          </a:bodyPr>
          <a:lstStyle/>
          <a:p>
            <a:pPr indent="-339725" lvl="0" marL="339725" marR="0" rtl="0" algn="l">
              <a:lnSpc>
                <a:spcPct val="100000"/>
              </a:lnSpc>
              <a:spcBef>
                <a:spcPts val="0"/>
              </a:spcBef>
              <a:spcAft>
                <a:spcPts val="0"/>
              </a:spcAft>
              <a:buClr>
                <a:srgbClr val="000000"/>
              </a:buClr>
              <a:buSzPts val="2800"/>
              <a:buFont typeface="Book Antiqua"/>
              <a:buChar char="•"/>
            </a:pPr>
            <a:r>
              <a:rPr b="1" i="0" lang="en-GB" sz="2800" u="none" cap="none" strike="noStrike">
                <a:solidFill>
                  <a:srgbClr val="000000"/>
                </a:solidFill>
                <a:latin typeface="Calibri"/>
                <a:ea typeface="Calibri"/>
                <a:cs typeface="Calibri"/>
                <a:sym typeface="Calibri"/>
              </a:rPr>
              <a:t>Division of labour</a:t>
            </a:r>
            <a:r>
              <a:rPr b="0" i="0" lang="en-GB" sz="2800" u="none" cap="none" strike="noStrike">
                <a:solidFill>
                  <a:srgbClr val="000000"/>
                </a:solidFill>
                <a:latin typeface="Calibri"/>
                <a:ea typeface="Calibri"/>
                <a:cs typeface="Calibri"/>
                <a:sym typeface="Calibri"/>
              </a:rPr>
              <a:t>: explanation of functioning of an economic system in which each person is engaged in a specific task (pin factory) and each firm produces a specific commodity</a:t>
            </a:r>
            <a:endParaRPr b="0" i="0" sz="1400" u="none" cap="none" strike="noStrike">
              <a:solidFill>
                <a:srgbClr val="000000"/>
              </a:solidFill>
              <a:latin typeface="Arial"/>
              <a:ea typeface="Arial"/>
              <a:cs typeface="Arial"/>
              <a:sym typeface="Arial"/>
            </a:endParaRPr>
          </a:p>
          <a:p>
            <a:pPr indent="-339725" lvl="0" marL="339725" marR="0" rtl="0" algn="l">
              <a:lnSpc>
                <a:spcPct val="100000"/>
              </a:lnSpc>
              <a:spcBef>
                <a:spcPts val="700"/>
              </a:spcBef>
              <a:spcAft>
                <a:spcPts val="0"/>
              </a:spcAft>
              <a:buClr>
                <a:srgbClr val="000000"/>
              </a:buClr>
              <a:buSzPts val="2800"/>
              <a:buFont typeface="Book Antiqua"/>
              <a:buChar char="•"/>
            </a:pPr>
            <a:r>
              <a:rPr b="1" i="0" lang="en-GB" sz="2800" u="none" cap="none" strike="noStrike">
                <a:solidFill>
                  <a:srgbClr val="000000"/>
                </a:solidFill>
                <a:latin typeface="Calibri"/>
                <a:ea typeface="Calibri"/>
                <a:cs typeface="Calibri"/>
                <a:sym typeface="Calibri"/>
              </a:rPr>
              <a:t>The wealth of nations is identified with the standard of living of the citizens of the country </a:t>
            </a:r>
            <a:r>
              <a:rPr b="0" i="0" lang="en-GB" sz="2800" u="none" cap="none" strike="noStrike">
                <a:solidFill>
                  <a:srgbClr val="000000"/>
                </a:solidFill>
                <a:latin typeface="Calibri"/>
                <a:ea typeface="Calibri"/>
                <a:cs typeface="Calibri"/>
                <a:sym typeface="Calibri"/>
              </a:rPr>
              <a:t>(per capita income) and it </a:t>
            </a:r>
            <a:r>
              <a:rPr b="1" i="0" lang="en-GB" sz="2800" u="none" cap="none" strike="noStrike">
                <a:solidFill>
                  <a:srgbClr val="000000"/>
                </a:solidFill>
                <a:latin typeface="Calibri"/>
                <a:ea typeface="Calibri"/>
                <a:cs typeface="Calibri"/>
                <a:sym typeface="Calibri"/>
              </a:rPr>
              <a:t>depends on the share of citizens employed in productive labour and the productivity </a:t>
            </a:r>
            <a:r>
              <a:rPr b="0" i="0" lang="en-GB" sz="2800" u="none" cap="none" strike="noStrike">
                <a:solidFill>
                  <a:srgbClr val="000000"/>
                </a:solidFill>
                <a:latin typeface="Calibri"/>
                <a:ea typeface="Calibri"/>
                <a:cs typeface="Calibri"/>
                <a:sym typeface="Calibri"/>
              </a:rPr>
              <a:t>of their labour.</a:t>
            </a:r>
            <a:endParaRPr b="0" i="0" sz="1400" u="none" cap="none" strike="noStrike">
              <a:solidFill>
                <a:srgbClr val="000000"/>
              </a:solidFill>
              <a:latin typeface="Arial"/>
              <a:ea typeface="Arial"/>
              <a:cs typeface="Arial"/>
              <a:sym typeface="Arial"/>
            </a:endParaRPr>
          </a:p>
          <a:p>
            <a:pPr indent="-339725" lvl="0" marL="339725" marR="0" rtl="0" algn="l">
              <a:lnSpc>
                <a:spcPct val="100000"/>
              </a:lnSpc>
              <a:spcBef>
                <a:spcPts val="700"/>
              </a:spcBef>
              <a:spcAft>
                <a:spcPts val="0"/>
              </a:spcAft>
              <a:buClr>
                <a:srgbClr val="000000"/>
              </a:buClr>
              <a:buSzPts val="2800"/>
              <a:buFont typeface="Book Antiqua"/>
              <a:buChar char="•"/>
            </a:pPr>
            <a:r>
              <a:rPr b="1" i="0" lang="en-GB" sz="2800" u="none" cap="none" strike="noStrike">
                <a:solidFill>
                  <a:srgbClr val="000000"/>
                </a:solidFill>
                <a:latin typeface="Calibri"/>
                <a:ea typeface="Calibri"/>
                <a:cs typeface="Calibri"/>
                <a:sym typeface="Calibri"/>
              </a:rPr>
              <a:t>Productivity depends on stage reached in division of labour (specialisation, time saving and technical progress) which depends on size of market</a:t>
            </a:r>
            <a:r>
              <a:rPr b="0" i="0" lang="en-GB"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39725" lvl="0" marL="341313" marR="0" rtl="0" algn="l">
              <a:lnSpc>
                <a:spcPct val="100000"/>
              </a:lnSpc>
              <a:spcBef>
                <a:spcPts val="700"/>
              </a:spcBef>
              <a:spcAft>
                <a:spcPts val="0"/>
              </a:spcAft>
              <a:buClr>
                <a:srgbClr val="FFFFFF"/>
              </a:buClr>
              <a:buSzPts val="2800"/>
              <a:buFont typeface="Book Antiqua"/>
              <a:buNone/>
            </a:pPr>
            <a:r>
              <a:t/>
            </a:r>
            <a:endParaRPr b="0" i="0" sz="2800" u="none" cap="none" strike="noStrike">
              <a:solidFill>
                <a:srgbClr val="000000"/>
              </a:solidFill>
              <a:latin typeface="Book Antiqua"/>
              <a:ea typeface="Book Antiqua"/>
              <a:cs typeface="Book Antiqua"/>
              <a:sym typeface="Book Antiqu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2014-06-14T13:05:48Z</dcterms:created>
  <dc:creator>Sarah Jewell</dc:creator>
</cp:coreProperties>
</file>