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2" r:id="rId6"/>
    <p:sldId id="260" r:id="rId7"/>
    <p:sldId id="263" r:id="rId8"/>
    <p:sldId id="264" r:id="rId9"/>
    <p:sldId id="265" r:id="rId10"/>
    <p:sldId id="272" r:id="rId11"/>
    <p:sldId id="27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79" autoAdjust="0"/>
    <p:restoredTop sz="95528" autoAdjust="0"/>
  </p:normalViewPr>
  <p:slideViewPr>
    <p:cSldViewPr snapToGrid="0">
      <p:cViewPr varScale="1">
        <p:scale>
          <a:sx n="82" d="100"/>
          <a:sy n="82" d="100"/>
        </p:scale>
        <p:origin x="974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9901839-0336-8842-B6A3-0FA33AD6DD52}"/>
    <pc:docChg chg="custSel addSld delSld modSld">
      <pc:chgData name="Jacopo GIRAUDO" userId="54084a90-a9f2-421b-8ce9-7491d33fc7b7" providerId="ADAL" clId="{79901839-0336-8842-B6A3-0FA33AD6DD52}" dt="2021-02-22T14:55:02.892" v="536" actId="20577"/>
      <pc:docMkLst>
        <pc:docMk/>
      </pc:docMkLst>
      <pc:sldChg chg="modSp mod modAnim">
        <pc:chgData name="Jacopo GIRAUDO" userId="54084a90-a9f2-421b-8ce9-7491d33fc7b7" providerId="ADAL" clId="{79901839-0336-8842-B6A3-0FA33AD6DD52}" dt="2021-02-22T14:53:11.873" v="507"/>
        <pc:sldMkLst>
          <pc:docMk/>
          <pc:sldMk cId="4264826361" sldId="260"/>
        </pc:sldMkLst>
        <pc:spChg chg="mod">
          <ac:chgData name="Jacopo GIRAUDO" userId="54084a90-a9f2-421b-8ce9-7491d33fc7b7" providerId="ADAL" clId="{79901839-0336-8842-B6A3-0FA33AD6DD52}" dt="2021-02-22T14:31:14.967" v="72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3:26.683" v="149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79901839-0336-8842-B6A3-0FA33AD6DD52}" dt="2021-02-22T14:30:42.028" v="1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9901839-0336-8842-B6A3-0FA33AD6DD52}" dt="2021-02-22T14:30:36.541" v="6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0:42.028" v="1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5:02.892" v="536" actId="20577"/>
        <pc:sldMkLst>
          <pc:docMk/>
          <pc:sldMk cId="1246868082" sldId="263"/>
        </pc:sldMkLst>
        <pc:spChg chg="mod">
          <ac:chgData name="Jacopo GIRAUDO" userId="54084a90-a9f2-421b-8ce9-7491d33fc7b7" providerId="ADAL" clId="{79901839-0336-8842-B6A3-0FA33AD6DD52}" dt="2021-02-22T14:55:02.892" v="536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5:26.024" v="224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3:45.525" v="518"/>
        <pc:sldMkLst>
          <pc:docMk/>
          <pc:sldMk cId="3625744154" sldId="264"/>
        </pc:sldMkLst>
        <pc:spChg chg="mod">
          <ac:chgData name="Jacopo GIRAUDO" userId="54084a90-a9f2-421b-8ce9-7491d33fc7b7" providerId="ADAL" clId="{79901839-0336-8842-B6A3-0FA33AD6DD52}" dt="2021-02-22T14:35:56.846" v="265" actId="1076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6:36.607" v="283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4:06.215" v="525"/>
        <pc:sldMkLst>
          <pc:docMk/>
          <pc:sldMk cId="3033092463" sldId="265"/>
        </pc:sldMkLst>
        <pc:spChg chg="mod">
          <ac:chgData name="Jacopo GIRAUDO" userId="54084a90-a9f2-421b-8ce9-7491d33fc7b7" providerId="ADAL" clId="{79901839-0336-8842-B6A3-0FA33AD6DD52}" dt="2021-02-22T14:37:36.005" v="337" actId="1076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0:00.212" v="380" actId="15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517325050" sldId="266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209358788" sldId="26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200710954" sldId="26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474714062" sldId="26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084770181" sldId="270"/>
        </pc:sldMkLst>
      </pc:sldChg>
      <pc:sldChg chg="modSp mod modAnim">
        <pc:chgData name="Jacopo GIRAUDO" userId="54084a90-a9f2-421b-8ce9-7491d33fc7b7" providerId="ADAL" clId="{79901839-0336-8842-B6A3-0FA33AD6DD52}" dt="2021-02-22T14:54:21.642" v="530"/>
        <pc:sldMkLst>
          <pc:docMk/>
          <pc:sldMk cId="4272692565" sldId="272"/>
        </pc:sldMkLst>
        <pc:spChg chg="mod">
          <ac:chgData name="Jacopo GIRAUDO" userId="54084a90-a9f2-421b-8ce9-7491d33fc7b7" providerId="ADAL" clId="{79901839-0336-8842-B6A3-0FA33AD6DD52}" dt="2021-02-22T14:48:17.959" v="446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9:12.158" v="47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79901839-0336-8842-B6A3-0FA33AD6DD52}" dt="2021-02-22T14:54:34.629" v="534"/>
        <pc:sldMkLst>
          <pc:docMk/>
          <pc:sldMk cId="1017216948" sldId="273"/>
        </pc:sldMkLst>
        <pc:spChg chg="mod">
          <ac:chgData name="Jacopo GIRAUDO" userId="54084a90-a9f2-421b-8ce9-7491d33fc7b7" providerId="ADAL" clId="{79901839-0336-8842-B6A3-0FA33AD6DD52}" dt="2021-02-22T14:50:56.813" v="495" actId="255"/>
          <ac:spMkLst>
            <pc:docMk/>
            <pc:sldMk cId="1017216948" sldId="27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297657569" sldId="273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6785196" sldId="274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044568637" sldId="275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772794503" sldId="27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14332005" sldId="27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19231064" sldId="27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47391362" sldId="280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705165534" sldId="281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669513429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13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03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521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513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9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2020/21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L’inserimento</a:t>
            </a:r>
            <a:b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 mercato del lavoro – </a:t>
            </a:r>
            <a:r>
              <a:rPr lang="it-IT" alt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aprile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83663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Immigrazione ed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economia sommersa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5052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Cos’è l’economia sommersa?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Castells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Portes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(1989)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Economia informale come processo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capaci di generare reddito che hanno quale caratteristica comune il fatto di non essere regolate dalle istituzioni della società, in un ambiente legale e sociale in cui attività simili sono regolate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Carenza di regolazione che può riguardare:</a:t>
            </a:r>
          </a:p>
          <a:p>
            <a:pPr marL="1885950" lvl="3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status del lavoratore</a:t>
            </a:r>
          </a:p>
          <a:p>
            <a:pPr marL="1885950" lvl="3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condizioni di lavoro</a:t>
            </a:r>
          </a:p>
          <a:p>
            <a:pPr marL="1885950" lvl="3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forme di gestione dell’attività</a:t>
            </a:r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endParaRPr 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26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L’economia sommersa.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Un retaggio del passato?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70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No, al contrario: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Fenomeno universale, diffuso in regioni con livelli diversi di sviluppo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Eterogeneo (forme diverse)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crescita, in quanto rivitalizzato dalle tendenze proprio del modello di sviluppo post-fordista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Strettamente intrecciato con l’economia ufficiale (per es. sub-appalti)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in Italia?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Fenomeno dalle radici profonde nel sistema economico italiano, che precede l’arrivo degli immigrati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 comunque rappresentano un bacino di reclutamento particolarmente favorevole (anche per la mancanza all’inizio dei documenti di soggiorno)</a:t>
            </a:r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Economia sommersa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 lavoro irregolare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64244" cy="3887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Fenomeno 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differenziato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Variabili rilevanti: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 dipendente o indipendente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Continuità nel tempo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Volontarietà dei partecipanti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Possibilità di evoluzione verso forme regolari di lavoro</a:t>
            </a:r>
          </a:p>
          <a:p>
            <a:pPr marL="971550" lvl="1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Convenienze rispettive</a:t>
            </a:r>
          </a:p>
        </p:txBody>
      </p:sp>
    </p:spTree>
    <p:extLst>
      <p:ext uri="{BB962C8B-B14F-4D97-AF65-F5344CB8AC3E}">
        <p14:creationId xmlns:p14="http://schemas.microsoft.com/office/powerpoint/2010/main" val="3625744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forme del lavoro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sommerso degli immigrati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752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Sulla base delle prime tre variabili, è possibile individuare tre grandi ambiti e, al loro interno, alcuni sotto-tipi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irregolare dipendente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occasionale e stagionale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</a:t>
            </a:r>
            <a:r>
              <a:rPr lang="it-IT" altLang="it-IT" sz="2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semicontinuativo</a:t>
            </a: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(picchi di domanda, specifiche commesse ecc.)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stabile e continuativo (aziendale e domestica)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irregolare indipendente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Autoimpiego di rifugio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Inserimento promozionale (imprese etniche)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coatto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coatto in azienda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coatto nella prostituzione</a:t>
            </a:r>
          </a:p>
        </p:txBody>
      </p:sp>
    </p:spTree>
    <p:extLst>
      <p:ext uri="{BB962C8B-B14F-4D97-AF65-F5344CB8AC3E}">
        <p14:creationId xmlns:p14="http://schemas.microsoft.com/office/powerpoint/2010/main" val="3033092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funzionamento del lavoro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immigrato (in Italia e non solo)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809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Figura 3.2, p. </a:t>
            </a:r>
            <a:r>
              <a:rPr lang="it-IT" altLang="it-IT" sz="31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Domanda di lavoro immigrato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Prevalenza di piccole e piccolissime imprese, attività di servizio, famiglie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sociali autoctone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Offerta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Reti informali degli stessi immigrati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Istituzioni solidaristiche e servizi specializzati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anche organizzazioni criminali e agenzie di reclutamento private poco trasparenti</a:t>
            </a:r>
          </a:p>
        </p:txBody>
      </p:sp>
    </p:spTree>
    <p:extLst>
      <p:ext uri="{BB962C8B-B14F-4D97-AF65-F5344CB8AC3E}">
        <p14:creationId xmlns:p14="http://schemas.microsoft.com/office/powerpoint/2010/main" val="4272692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funzionamento del lavoro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immigrato (in Italia e non solo)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448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Regolazione micro-sociale (</a:t>
            </a:r>
            <a:r>
              <a:rPr lang="it-IT" altLang="it-IT" sz="2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Reyneri</a:t>
            </a: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2002)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L’incontro tra D e O avviene attraverso scambi: tra reti immigrate e autoctone e per mediazione dalle istituzioni solidaristiche ma non solo (organizzazioni criminali, agenzie private ecc.)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capitale sociale degli individui (appartenenze e legami interpersonali) ha un peso cruciale nella ricerca di un’occupazione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la regolazione normativa?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Interviene in questi scambi favorendo, bloccando o selezionando le possibilità di ricorrere al lavoro immigrato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del lavoro domestico in Italia</a:t>
            </a:r>
          </a:p>
        </p:txBody>
      </p:sp>
    </p:spTree>
    <p:extLst>
      <p:ext uri="{BB962C8B-B14F-4D97-AF65-F5344CB8AC3E}">
        <p14:creationId xmlns:p14="http://schemas.microsoft.com/office/powerpoint/2010/main" val="10172169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65F4D9-EE44-4726-A804-CB280228D1A5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b71389bb-505c-41ff-a31c-1ca5b92601c4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514</Words>
  <Application>Microsoft Office PowerPoint</Application>
  <PresentationFormat>Widescreen</PresentationFormat>
  <Paragraphs>86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L’inserimento nel mercato del lavoro – 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51</cp:revision>
  <dcterms:created xsi:type="dcterms:W3CDTF">2019-05-28T15:53:33Z</dcterms:created>
  <dcterms:modified xsi:type="dcterms:W3CDTF">2022-04-04T21:46:18Z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