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6" r:id="rId5"/>
    <p:sldId id="267" r:id="rId6"/>
    <p:sldId id="268" r:id="rId7"/>
    <p:sldId id="269" r:id="rId8"/>
    <p:sldId id="270" r:id="rId9"/>
    <p:sldId id="271" r:id="rId10"/>
    <p:sldId id="279" r:id="rId11"/>
    <p:sldId id="273" r:id="rId12"/>
    <p:sldId id="274" r:id="rId13"/>
    <p:sldId id="275" r:id="rId14"/>
    <p:sldId id="276" r:id="rId15"/>
    <p:sldId id="277" r:id="rId16"/>
    <p:sldId id="278" r:id="rId17"/>
    <p:sldId id="280" r:id="rId18"/>
    <p:sldId id="281" r:id="rId19"/>
    <p:sldId id="285" r:id="rId20"/>
    <p:sldId id="28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40" autoAdjust="0"/>
    <p:restoredTop sz="95473" autoAdjust="0"/>
  </p:normalViewPr>
  <p:slideViewPr>
    <p:cSldViewPr snapToGrid="0">
      <p:cViewPr varScale="1">
        <p:scale>
          <a:sx n="111" d="100"/>
          <a:sy n="111" d="100"/>
        </p:scale>
        <p:origin x="-4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25/10/2020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25/10/2020</a:t>
            </a:fld>
            <a:endParaRPr lang="it-IT"/>
          </a:p>
        </p:txBody>
      </p:sp>
      <p:pic>
        <p:nvPicPr>
          <p:cNvPr id="10" name="Immagine 9">
            <a:extLst>
              <a:ext uri="{FF2B5EF4-FFF2-40B4-BE49-F238E27FC236}">
                <a16:creationId xmlns=""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25/10/2020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25/10/2020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aint_Petersburg" TargetMode="External"/><Relationship Id="rId7" Type="http://schemas.openxmlformats.org/officeDocument/2006/relationships/hyperlink" Target="https://en.wikipedia.org/wiki/Western_European_marriage_pattern"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en.wikipedia.org/wiki/Nuptiality" TargetMode="External"/><Relationship Id="rId5" Type="http://schemas.openxmlformats.org/officeDocument/2006/relationships/hyperlink" Target="https://en.wikipedia.org/wiki/John_Hajnal" TargetMode="External"/><Relationship Id="rId4" Type="http://schemas.openxmlformats.org/officeDocument/2006/relationships/hyperlink" Target="https://en.wikipedia.org/wiki/Triest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2253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E9D5F10E-50F4-4326-9914-0CBFEFF1875B}"/>
              </a:ext>
            </a:extLst>
          </p:cNvPr>
          <p:cNvSpPr txBox="1"/>
          <p:nvPr/>
        </p:nvSpPr>
        <p:spPr>
          <a:xfrm>
            <a:off x="0" y="282337"/>
            <a:ext cx="12192000" cy="523220"/>
          </a:xfrm>
          <a:prstGeom prst="rect">
            <a:avLst/>
          </a:prstGeom>
          <a:noFill/>
        </p:spPr>
        <p:txBody>
          <a:bodyPr wrap="square" rtlCol="0">
            <a:spAutoFit/>
          </a:bodyPr>
          <a:lstStyle/>
          <a:p>
            <a:r>
              <a:rPr lang="it-IT" sz="2800" b="1" i="1" dirty="0" smtClean="0"/>
              <a:t>Il dibattito sul “modello mediterraneo”: le critiche</a:t>
            </a:r>
            <a:endParaRPr lang="it-IT" sz="2800" b="1" i="1" dirty="0"/>
          </a:p>
        </p:txBody>
      </p:sp>
      <p:sp>
        <p:nvSpPr>
          <p:cNvPr id="6" name="CasellaDiTesto 5">
            <a:extLst>
              <a:ext uri="{FF2B5EF4-FFF2-40B4-BE49-F238E27FC236}">
                <a16:creationId xmlns:a16="http://schemas.microsoft.com/office/drawing/2014/main" xmlns="" id="{3E346584-B317-4747-94F7-DF50B95DF597}"/>
              </a:ext>
            </a:extLst>
          </p:cNvPr>
          <p:cNvSpPr txBox="1"/>
          <p:nvPr/>
        </p:nvSpPr>
        <p:spPr>
          <a:xfrm>
            <a:off x="368449" y="922946"/>
            <a:ext cx="9343176" cy="4814969"/>
          </a:xfrm>
          <a:prstGeom prst="rect">
            <a:avLst/>
          </a:prstGeom>
          <a:noFill/>
        </p:spPr>
        <p:txBody>
          <a:bodyPr wrap="square" rtlCol="0">
            <a:spAutoFit/>
          </a:bodyPr>
          <a:lstStyle/>
          <a:p>
            <a:pPr>
              <a:spcAft>
                <a:spcPts val="300"/>
              </a:spcAft>
              <a:buFont typeface="Wingdings" pitchFamily="2" charset="2"/>
              <a:buChar char="§"/>
            </a:pPr>
            <a:r>
              <a:rPr lang="it-IT" sz="1200" dirty="0" smtClean="0"/>
              <a:t> </a:t>
            </a:r>
            <a:r>
              <a:rPr lang="it-IT" sz="1600" dirty="0" smtClean="0"/>
              <a:t>Agli inizi degli anni ’80 questi tre testi molto autorevoli propongono l’esistenza di un modello mediterraneo di nuzialità e di famiglia, </a:t>
            </a:r>
            <a:r>
              <a:rPr lang="it-IT" sz="1600" i="1" dirty="0" smtClean="0"/>
              <a:t>caratterizzato da (a) elevata proporzione di gruppi domestici complessi </a:t>
            </a:r>
            <a:r>
              <a:rPr lang="it-IT" sz="1600" i="1" dirty="0" err="1" smtClean="0"/>
              <a:t>patrivirilocali</a:t>
            </a:r>
            <a:r>
              <a:rPr lang="it-IT" sz="1600" i="1" dirty="0" smtClean="0"/>
              <a:t>; (b) età al matrimonio precoce per le donne e piuttosto tardiva per gli uomini:</a:t>
            </a:r>
            <a:endParaRPr lang="it-IT" sz="1600" dirty="0" smtClean="0"/>
          </a:p>
          <a:p>
            <a:pPr>
              <a:spcAft>
                <a:spcPts val="300"/>
              </a:spcAft>
              <a:buFont typeface="Wingdings" pitchFamily="2" charset="2"/>
              <a:buChar char="§"/>
            </a:pPr>
            <a:r>
              <a:rPr lang="it-IT" sz="1600" dirty="0" smtClean="0"/>
              <a:t> Questa tesi avanzate stimola un dibattito che si protrarrà per oltre un decennio e vedrà tra i suoi protagonisti non solo demografi storici ma anche un numero crescente di antropologi:</a:t>
            </a:r>
          </a:p>
          <a:p>
            <a:pPr marL="432000" lvl="0" indent="-180000">
              <a:buFont typeface="Arial" pitchFamily="34" charset="0"/>
              <a:buChar char="•"/>
            </a:pPr>
            <a:r>
              <a:rPr lang="en-US" sz="1550" dirty="0" smtClean="0"/>
              <a:t>David </a:t>
            </a:r>
            <a:r>
              <a:rPr lang="en-US" sz="1550" dirty="0" err="1" smtClean="0"/>
              <a:t>Kertzer</a:t>
            </a:r>
            <a:r>
              <a:rPr lang="en-US" sz="1550" dirty="0" smtClean="0"/>
              <a:t> &amp; Caroline </a:t>
            </a:r>
            <a:r>
              <a:rPr lang="en-US" sz="1550" dirty="0" err="1" smtClean="0"/>
              <a:t>Brettell</a:t>
            </a:r>
            <a:r>
              <a:rPr lang="en-US" sz="1550" dirty="0" smtClean="0"/>
              <a:t>, 1987, “Advances in Italian and Iberian Family History”, </a:t>
            </a:r>
            <a:r>
              <a:rPr lang="en-US" sz="1550" i="1" dirty="0" smtClean="0"/>
              <a:t>Journal of Family History</a:t>
            </a:r>
            <a:r>
              <a:rPr lang="en-US" sz="1550" dirty="0" smtClean="0"/>
              <a:t> 12,  pp. 87-120.</a:t>
            </a:r>
            <a:endParaRPr lang="it-IT" sz="1550" dirty="0" smtClean="0"/>
          </a:p>
          <a:p>
            <a:pPr marL="432000" lvl="0" indent="-180000">
              <a:buFont typeface="Arial" pitchFamily="34" charset="0"/>
              <a:buChar char="•"/>
            </a:pPr>
            <a:r>
              <a:rPr lang="es-ES" sz="1550" dirty="0" smtClean="0"/>
              <a:t>Robert Rowland, 1987, “Nupcialidade, família, Mediterrâneo”, </a:t>
            </a:r>
            <a:r>
              <a:rPr lang="es-ES" sz="1550" i="1" dirty="0" smtClean="0"/>
              <a:t>Boletín de la Asociación de Demografía Histórica</a:t>
            </a:r>
            <a:r>
              <a:rPr lang="es-ES" sz="1550" dirty="0" smtClean="0"/>
              <a:t> 5.2. pp. 128-143.</a:t>
            </a:r>
            <a:endParaRPr lang="it-IT" sz="1550" dirty="0" smtClean="0"/>
          </a:p>
          <a:p>
            <a:pPr marL="432000" lvl="0" indent="-180000">
              <a:buFont typeface="Arial" pitchFamily="34" charset="0"/>
              <a:buChar char="•"/>
            </a:pPr>
            <a:r>
              <a:rPr lang="en-US" sz="1550" dirty="0" smtClean="0"/>
              <a:t>Francesco </a:t>
            </a:r>
            <a:r>
              <a:rPr lang="en-US" sz="1550" dirty="0" err="1" smtClean="0"/>
              <a:t>Benigno</a:t>
            </a:r>
            <a:r>
              <a:rPr lang="en-US" sz="1550" dirty="0" smtClean="0"/>
              <a:t>, 1989, “The Southern Italian Family in the Early Modern Period”, </a:t>
            </a:r>
            <a:r>
              <a:rPr lang="en-US" sz="1550" i="1" dirty="0" smtClean="0"/>
              <a:t>Continuity and Change</a:t>
            </a:r>
            <a:r>
              <a:rPr lang="en-US" sz="1550" dirty="0" smtClean="0"/>
              <a:t> 4, pp. 165-194.</a:t>
            </a:r>
            <a:endParaRPr lang="it-IT" sz="1550" dirty="0" smtClean="0"/>
          </a:p>
          <a:p>
            <a:pPr marL="432000" lvl="0" indent="-180000">
              <a:buFont typeface="Arial" pitchFamily="34" charset="0"/>
              <a:buChar char="•"/>
            </a:pPr>
            <a:r>
              <a:rPr lang="it-IT" sz="1550" dirty="0" smtClean="0"/>
              <a:t>Francesco Benigno, 1989, “Famiglia meridionale e modelli anglosassoni”, </a:t>
            </a:r>
            <a:r>
              <a:rPr lang="it-IT" sz="1550" i="1" dirty="0" smtClean="0"/>
              <a:t>Meridiana</a:t>
            </a:r>
            <a:r>
              <a:rPr lang="it-IT" sz="1550" dirty="0" smtClean="0"/>
              <a:t> 6, pp. 29-61.</a:t>
            </a:r>
          </a:p>
          <a:p>
            <a:pPr marL="432000" lvl="0" indent="-180000">
              <a:spcAft>
                <a:spcPts val="600"/>
              </a:spcAft>
              <a:buFont typeface="Arial" pitchFamily="34" charset="0"/>
              <a:buChar char="•"/>
            </a:pPr>
            <a:r>
              <a:rPr lang="en-GB" sz="1550" dirty="0" smtClean="0"/>
              <a:t>David S. </a:t>
            </a:r>
            <a:r>
              <a:rPr lang="en-GB" sz="1550" dirty="0" err="1" smtClean="0"/>
              <a:t>Reher</a:t>
            </a:r>
            <a:r>
              <a:rPr lang="en-GB" sz="1550" dirty="0" smtClean="0"/>
              <a:t>, 1991, </a:t>
            </a:r>
            <a:r>
              <a:rPr lang="en-US" sz="1550" dirty="0" smtClean="0"/>
              <a:t>“Marriage Patterns in Spain, 1887-1930”, </a:t>
            </a:r>
            <a:r>
              <a:rPr lang="en-US" sz="1550" i="1" dirty="0" smtClean="0"/>
              <a:t>Journal of Family History</a:t>
            </a:r>
            <a:r>
              <a:rPr lang="en-US" sz="1550" dirty="0" smtClean="0"/>
              <a:t> 16, pp. 7-30.</a:t>
            </a:r>
          </a:p>
          <a:p>
            <a:pPr>
              <a:spcAft>
                <a:spcPts val="300"/>
              </a:spcAft>
            </a:pPr>
            <a:r>
              <a:rPr lang="it-IT" sz="1600" i="1" dirty="0" smtClean="0"/>
              <a:t>Riferimenti generali:</a:t>
            </a:r>
            <a:endParaRPr lang="it-IT" sz="1600" dirty="0" smtClean="0"/>
          </a:p>
          <a:p>
            <a:pPr marL="360000" lvl="0" indent="-180000">
              <a:spcAft>
                <a:spcPts val="300"/>
              </a:spcAft>
              <a:buFont typeface="Arial" pitchFamily="34" charset="0"/>
              <a:buChar char="•"/>
            </a:pPr>
            <a:r>
              <a:rPr lang="en-GB" sz="1550" dirty="0" smtClean="0"/>
              <a:t>Pier Paolo Viazzo, 2003, “What’s so Special about the Mediterranean? Thirty Years of Research on Household and Family in Italy”, </a:t>
            </a:r>
            <a:r>
              <a:rPr lang="en-GB" sz="1550" i="1" dirty="0" smtClean="0"/>
              <a:t>Continuity and Change</a:t>
            </a:r>
            <a:r>
              <a:rPr lang="en-GB" sz="1550" dirty="0" smtClean="0"/>
              <a:t> 18, pp. 111-137.</a:t>
            </a:r>
            <a:endParaRPr lang="it-IT" sz="1550" dirty="0" smtClean="0"/>
          </a:p>
          <a:p>
            <a:pPr marL="360000" lvl="0" indent="-180000">
              <a:buFont typeface="Arial" pitchFamily="34" charset="0"/>
              <a:buChar char="•"/>
            </a:pPr>
            <a:r>
              <a:rPr lang="en-US" sz="1550" dirty="0" smtClean="0"/>
              <a:t>Paola </a:t>
            </a:r>
            <a:r>
              <a:rPr lang="en-US" sz="1550" dirty="0" err="1" smtClean="0"/>
              <a:t>Sacchi</a:t>
            </a:r>
            <a:r>
              <a:rPr lang="en-US" sz="1550" dirty="0" smtClean="0"/>
              <a:t> &amp; Pier Paolo Viazzo, “Household and Family”, in P. </a:t>
            </a:r>
            <a:r>
              <a:rPr lang="en-US" sz="1550" dirty="0" err="1" smtClean="0"/>
              <a:t>Horden</a:t>
            </a:r>
            <a:r>
              <a:rPr lang="en-US" sz="1550" dirty="0" smtClean="0"/>
              <a:t> &amp; S. Kinoshita (a </a:t>
            </a:r>
            <a:r>
              <a:rPr lang="en-US" sz="1550" dirty="0" err="1" smtClean="0"/>
              <a:t>cura</a:t>
            </a:r>
            <a:r>
              <a:rPr lang="en-US" sz="1550" dirty="0" smtClean="0"/>
              <a:t> </a:t>
            </a:r>
            <a:r>
              <a:rPr lang="en-US" sz="1550" dirty="0" err="1" smtClean="0"/>
              <a:t>di</a:t>
            </a:r>
            <a:r>
              <a:rPr lang="en-US" sz="1550" dirty="0" smtClean="0"/>
              <a:t>), </a:t>
            </a:r>
            <a:r>
              <a:rPr lang="en-US" sz="1550" i="1" dirty="0" smtClean="0"/>
              <a:t> A Companion to Mediterranean History</a:t>
            </a:r>
            <a:r>
              <a:rPr lang="en-US" sz="1550" dirty="0" smtClean="0"/>
              <a:t>, Oxford &amp; New York, Blackwell, 2014, pp. 234-249.</a:t>
            </a:r>
            <a:endParaRPr lang="it-IT" sz="1550" dirty="0" smtClean="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xmlns="" val="143737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buNone/>
            </a:pPr>
            <a:r>
              <a:rPr lang="it-IT" sz="2800" b="1" i="1" dirty="0" smtClean="0"/>
              <a:t>Una nuova geografia storica della famiglia sud-europea</a:t>
            </a:r>
          </a:p>
        </p:txBody>
      </p:sp>
      <p:sp>
        <p:nvSpPr>
          <p:cNvPr id="4" name="Titolo 1">
            <a:extLst>
              <a:ext uri="{FF2B5EF4-FFF2-40B4-BE49-F238E27FC236}">
                <a16:creationId xmlns:a16="http://schemas.microsoft.com/office/drawing/2014/main" xmlns=""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xmlns=""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55151FA4-0FF2-4823-B20B-CCA58ADA0C43}"/>
              </a:ext>
            </a:extLst>
          </p:cNvPr>
          <p:cNvSpPr txBox="1"/>
          <p:nvPr/>
        </p:nvSpPr>
        <p:spPr>
          <a:xfrm>
            <a:off x="368449" y="1085316"/>
            <a:ext cx="9343176" cy="4201150"/>
          </a:xfrm>
          <a:prstGeom prst="rect">
            <a:avLst/>
          </a:prstGeom>
          <a:noFill/>
        </p:spPr>
        <p:txBody>
          <a:bodyPr wrap="square" rtlCol="0">
            <a:spAutoFit/>
          </a:bodyPr>
          <a:lstStyle/>
          <a:p>
            <a:pPr>
              <a:spcAft>
                <a:spcPts val="600"/>
              </a:spcAft>
              <a:buFont typeface="Wingdings" pitchFamily="2" charset="2"/>
              <a:buChar char="§"/>
            </a:pPr>
            <a:r>
              <a:rPr lang="it-IT" dirty="0" smtClean="0"/>
              <a:t> I critici della tesi del “modello mediterraneo” – oltre ad accusare i suoi sostenitori di ignorare i dinamismi dei processi politici, economici e socio-culturali, trasformando la storia della famiglia in una </a:t>
            </a:r>
            <a:r>
              <a:rPr lang="it-IT" i="1" dirty="0" err="1" smtClean="0"/>
              <a:t>histoire</a:t>
            </a:r>
            <a:r>
              <a:rPr lang="it-IT" i="1" dirty="0" smtClean="0"/>
              <a:t> immobile</a:t>
            </a:r>
            <a:r>
              <a:rPr lang="it-IT" dirty="0" smtClean="0"/>
              <a:t> – sostengono che le differenze tra Europa nord-occidentale e Europa mediterranea erano assai meno accentuate di quanto sostenuto da Smith, </a:t>
            </a:r>
            <a:r>
              <a:rPr lang="it-IT" dirty="0" err="1" smtClean="0"/>
              <a:t>Laslett</a:t>
            </a:r>
            <a:r>
              <a:rPr lang="it-IT" dirty="0" smtClean="0"/>
              <a:t> e </a:t>
            </a:r>
            <a:r>
              <a:rPr lang="it-IT" dirty="0" err="1" smtClean="0"/>
              <a:t>Hajnal</a:t>
            </a:r>
            <a:r>
              <a:rPr lang="it-IT" dirty="0" smtClean="0"/>
              <a:t>.</a:t>
            </a:r>
          </a:p>
          <a:p>
            <a:pPr>
              <a:spcAft>
                <a:spcPts val="600"/>
              </a:spcAft>
              <a:buFont typeface="Wingdings" pitchFamily="2" charset="2"/>
              <a:buChar char="§"/>
            </a:pPr>
            <a:r>
              <a:rPr lang="it-IT" dirty="0" smtClean="0"/>
              <a:t> In particolare fanno leva su una scoperta inattesa: nel corso di tutta l’età moderna (XVI-XIX secolo) nelle regioni meridionali della penisola iberica e dell’Italia e nella Grecia insulare </a:t>
            </a:r>
            <a:r>
              <a:rPr lang="it-IT" u="sng" dirty="0" smtClean="0"/>
              <a:t>aveva (già) prevalso la famiglia nucleare</a:t>
            </a:r>
            <a:r>
              <a:rPr lang="it-IT" dirty="0" smtClean="0"/>
              <a:t>, mentre nel settentrione di Portogallo, Spagna e Italia e nella Grecia di terraferma avevano prevale varie forme di famiglia complessa.</a:t>
            </a:r>
          </a:p>
          <a:p>
            <a:pPr>
              <a:spcAft>
                <a:spcPts val="600"/>
              </a:spcAft>
              <a:buFont typeface="Wingdings" pitchFamily="2" charset="2"/>
              <a:buChar char="§"/>
            </a:pPr>
            <a:r>
              <a:rPr lang="it-IT" dirty="0" smtClean="0"/>
              <a:t> Viene così a disegnarsi una nuova geografia storica delle forme di famiglia nell’Europa mediterranea.</a:t>
            </a:r>
          </a:p>
          <a:p>
            <a:pPr>
              <a:spcAft>
                <a:spcPts val="600"/>
              </a:spcAft>
              <a:buFont typeface="Wingdings" pitchFamily="2" charset="2"/>
              <a:buChar char="§"/>
            </a:pPr>
            <a:r>
              <a:rPr lang="it-IT" dirty="0" smtClean="0"/>
              <a:t> Questo punto è importante, non solo perché mette in discussione le generalizzazioni di Smith, ma anche perché mostra che le famiglie nucleari rinvenute dagli antropologi verso la metà del XX secolo </a:t>
            </a:r>
            <a:r>
              <a:rPr lang="it-IT" u="sng" dirty="0" smtClean="0"/>
              <a:t>non erano il prodotto di un recente processo evolutivo verso la modernità</a:t>
            </a:r>
            <a:r>
              <a:rPr lang="it-IT" dirty="0" smtClean="0"/>
              <a:t> (come </a:t>
            </a:r>
            <a:r>
              <a:rPr lang="it-IT" dirty="0" err="1" smtClean="0"/>
              <a:t>Peristiany</a:t>
            </a:r>
            <a:r>
              <a:rPr lang="it-IT" dirty="0" smtClean="0"/>
              <a:t> lasciava invece trasparire nel 1976).</a:t>
            </a:r>
            <a:endParaRPr lang="it-IT" dirty="0"/>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xmlns="" val="886188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xmlns=""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62677D1-11EA-4653-9C88-1FF5DF9B2F64}"/>
              </a:ext>
            </a:extLst>
          </p:cNvPr>
          <p:cNvSpPr txBox="1"/>
          <p:nvPr/>
        </p:nvSpPr>
        <p:spPr>
          <a:xfrm>
            <a:off x="0" y="282337"/>
            <a:ext cx="12192000" cy="2246769"/>
          </a:xfrm>
          <a:prstGeom prst="rect">
            <a:avLst/>
          </a:prstGeom>
          <a:noFill/>
        </p:spPr>
        <p:txBody>
          <a:bodyPr wrap="square" rtlCol="0">
            <a:spAutoFit/>
          </a:bodyPr>
          <a:lstStyle/>
          <a:p>
            <a:r>
              <a:rPr lang="it-IT" sz="2800" b="1" i="1" dirty="0" smtClean="0"/>
              <a:t>Il dibattito sul “modello mediterraneo”: la risposta di Smith e</a:t>
            </a:r>
          </a:p>
          <a:p>
            <a:r>
              <a:rPr lang="it-IT" sz="2800" b="1" i="1" dirty="0" smtClean="0"/>
              <a:t>l’ipotesi della </a:t>
            </a:r>
            <a:r>
              <a:rPr lang="it-IT" sz="2800" b="1" dirty="0" err="1" smtClean="0"/>
              <a:t>nuclear</a:t>
            </a:r>
            <a:r>
              <a:rPr lang="it-IT" sz="2800" b="1" dirty="0" smtClean="0"/>
              <a:t> </a:t>
            </a:r>
            <a:r>
              <a:rPr lang="it-IT" sz="2800" b="1" dirty="0" err="1" smtClean="0"/>
              <a:t>hardship</a:t>
            </a:r>
            <a:r>
              <a:rPr lang="it-IT" sz="2800" b="1" dirty="0" smtClean="0"/>
              <a:t> </a:t>
            </a:r>
            <a:r>
              <a:rPr lang="it-IT" sz="2800" b="1" i="1" dirty="0" smtClean="0"/>
              <a:t>di </a:t>
            </a:r>
            <a:r>
              <a:rPr lang="it-IT" sz="2800" b="1" i="1" dirty="0" err="1" smtClean="0"/>
              <a:t>Laslett</a:t>
            </a:r>
            <a:r>
              <a:rPr lang="it-IT" sz="2800" b="1" i="1" dirty="0" smtClean="0"/>
              <a:t>  </a:t>
            </a:r>
          </a:p>
          <a:p>
            <a:endParaRPr lang="it-IT" sz="2800" b="1" i="1" dirty="0" smtClean="0"/>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1333144"/>
            <a:ext cx="8990176" cy="4355038"/>
          </a:xfrm>
          <a:prstGeom prst="rect">
            <a:avLst/>
          </a:prstGeom>
        </p:spPr>
        <p:txBody>
          <a:bodyPr wrap="square">
            <a:spAutoFit/>
          </a:bodyPr>
          <a:lstStyle/>
          <a:p>
            <a:pPr lvl="0">
              <a:spcAft>
                <a:spcPts val="300"/>
              </a:spcAft>
              <a:buFont typeface="Wingdings" pitchFamily="2" charset="2"/>
              <a:buChar char="§"/>
            </a:pPr>
            <a:r>
              <a:rPr lang="it-IT" sz="1200" dirty="0" smtClean="0"/>
              <a:t>  </a:t>
            </a:r>
            <a:r>
              <a:rPr lang="it-IT" sz="1600" dirty="0" smtClean="0"/>
              <a:t>Nel 1990 Richard Smith propone arditamente per il </a:t>
            </a:r>
            <a:r>
              <a:rPr lang="it-IT" sz="1600" i="1" dirty="0" smtClean="0"/>
              <a:t>contrasto regionale</a:t>
            </a:r>
            <a:r>
              <a:rPr lang="it-IT" sz="1600" dirty="0" smtClean="0"/>
              <a:t> tra l’Europa nord-occidentale e l’area mediterranea nel suo complesso (sponda nord e sponda sud-est) una lunghissima </a:t>
            </a:r>
            <a:r>
              <a:rPr lang="it-IT" sz="1600" i="1" dirty="0" smtClean="0"/>
              <a:t>stabilità temporale</a:t>
            </a:r>
            <a:r>
              <a:rPr lang="it-IT" sz="1600" dirty="0" smtClean="0"/>
              <a:t>, portando a sostegno evidenza che si estende cronologicamente dall’Egitto in età romana fino al censimento algerino del 1966 passando per il </a:t>
            </a:r>
            <a:r>
              <a:rPr lang="it-IT" sz="1600" i="1" dirty="0" smtClean="0"/>
              <a:t>catasto</a:t>
            </a:r>
            <a:r>
              <a:rPr lang="it-IT" sz="1600" dirty="0" smtClean="0"/>
              <a:t> fiorentino del 1427, la Macedonia in età bizantina e i modelli matrimoniali e familiari di Ragusa/</a:t>
            </a:r>
            <a:r>
              <a:rPr lang="it-IT" sz="1600" dirty="0" err="1" smtClean="0"/>
              <a:t>Dubrovnik</a:t>
            </a:r>
            <a:r>
              <a:rPr lang="it-IT" sz="1600" dirty="0" smtClean="0"/>
              <a:t> tra il 1400 e il 1520.</a:t>
            </a:r>
          </a:p>
          <a:p>
            <a:pPr lvl="0">
              <a:spcAft>
                <a:spcPts val="300"/>
              </a:spcAft>
              <a:buFont typeface="Wingdings" pitchFamily="2" charset="2"/>
              <a:buChar char="§"/>
            </a:pPr>
            <a:r>
              <a:rPr lang="it-IT" sz="1600" dirty="0" smtClean="0"/>
              <a:t>  Due anni prima </a:t>
            </a:r>
            <a:r>
              <a:rPr lang="it-IT" sz="1600" dirty="0" err="1" smtClean="0"/>
              <a:t>Laslett</a:t>
            </a:r>
            <a:r>
              <a:rPr lang="it-IT" sz="1600" dirty="0" smtClean="0"/>
              <a:t> aveva avanzato l’ipotesi (</a:t>
            </a:r>
            <a:r>
              <a:rPr lang="en-GB" sz="1600" i="1" dirty="0" smtClean="0"/>
              <a:t>nuclear hardship hypothesis</a:t>
            </a:r>
            <a:r>
              <a:rPr lang="it-IT" sz="1600" dirty="0" smtClean="0"/>
              <a:t>) che già in età pre-industriale </a:t>
            </a:r>
            <a:r>
              <a:rPr lang="it-IT" sz="1600" b="1" dirty="0" smtClean="0"/>
              <a:t>in Inghilterra e nei paesi dell’Europa nord-occidentale, dove le famiglie nucleari erano dominanti, il ruolo assistenziale della collettività sarebbe stato della massima importanza</a:t>
            </a:r>
            <a:r>
              <a:rPr lang="it-IT" sz="1600" dirty="0" smtClean="0"/>
              <a:t>, mentre l’aiuto fornito da familiari e parenti sarebbe stato di scarso peso; </a:t>
            </a:r>
            <a:r>
              <a:rPr lang="it-IT" sz="1600" b="1" dirty="0" smtClean="0"/>
              <a:t>nei paesi dell’Europa orientale e mediterranea l’onere di sostenere gli anziani e i bisognosi sarebbe ricaduto essenzialmente sulla famiglia</a:t>
            </a:r>
            <a:r>
              <a:rPr lang="it-IT" sz="1600" dirty="0" smtClean="0"/>
              <a:t>, anziché su istituzioni pubbliche quasi inesistenti prima dell’avvento, peraltro tardivo e incerto, dello “stato assistenziale”.</a:t>
            </a:r>
          </a:p>
          <a:p>
            <a:pPr marL="360000" lvl="0" indent="-180000">
              <a:buFont typeface="Arial" pitchFamily="34" charset="0"/>
              <a:buChar char="•"/>
            </a:pPr>
            <a:r>
              <a:rPr lang="en-US" sz="1500" dirty="0" smtClean="0"/>
              <a:t>Peter </a:t>
            </a:r>
            <a:r>
              <a:rPr lang="en-US" sz="1500" dirty="0" err="1" smtClean="0"/>
              <a:t>Laslett</a:t>
            </a:r>
            <a:r>
              <a:rPr lang="en-US" sz="1500" dirty="0" smtClean="0"/>
              <a:t>, 1988, “Family, Kinship and Collectivity as Systems of Support in Pre-Industrial Europe: A Consideration of the ‘Nuclear-Hardship’ Hypothesis”, </a:t>
            </a:r>
            <a:r>
              <a:rPr lang="en-US" sz="1500" i="1" dirty="0" smtClean="0"/>
              <a:t>Continuity and Change</a:t>
            </a:r>
            <a:r>
              <a:rPr lang="en-US" sz="1500" dirty="0" smtClean="0"/>
              <a:t> 3, pp. 153-175. </a:t>
            </a:r>
          </a:p>
          <a:p>
            <a:pPr marL="360000" lvl="0" indent="-180000">
              <a:buFont typeface="Arial" pitchFamily="34" charset="0"/>
              <a:buChar char="•"/>
            </a:pPr>
            <a:r>
              <a:rPr lang="en-US" sz="1500" dirty="0" smtClean="0"/>
              <a:t>Richard Smith, 1990, “Monogamy, Landed Property and Demographic Regimes in Pre-Industrial Europe: Regional Contrasts and Temporal Stabilities”, in J. Landers &amp; V. Reynolds (a </a:t>
            </a:r>
            <a:r>
              <a:rPr lang="en-US" sz="1500" dirty="0" err="1" smtClean="0"/>
              <a:t>cura</a:t>
            </a:r>
            <a:r>
              <a:rPr lang="en-US" sz="1500" dirty="0" smtClean="0"/>
              <a:t> </a:t>
            </a:r>
            <a:r>
              <a:rPr lang="en-US" sz="1500" dirty="0" err="1" smtClean="0"/>
              <a:t>di</a:t>
            </a:r>
            <a:r>
              <a:rPr lang="en-US" sz="1500" dirty="0" smtClean="0"/>
              <a:t>),</a:t>
            </a:r>
            <a:r>
              <a:rPr lang="en-US" sz="1500" i="1" dirty="0" smtClean="0"/>
              <a:t> Fertility and Resources</a:t>
            </a:r>
            <a:r>
              <a:rPr lang="en-US" sz="1500" dirty="0" smtClean="0"/>
              <a:t>, Cambridge, Cambridge University Press, pp. 164-188.</a:t>
            </a:r>
            <a:endParaRPr lang="it-IT" sz="1500" dirty="0" smtClean="0"/>
          </a:p>
        </p:txBody>
      </p:sp>
      <p:pic>
        <p:nvPicPr>
          <p:cNvPr id="10242" name="Picture 2" descr="Image of person"/>
          <p:cNvPicPr>
            <a:picLocks noChangeAspect="1" noChangeArrowheads="1"/>
          </p:cNvPicPr>
          <p:nvPr/>
        </p:nvPicPr>
        <p:blipFill>
          <a:blip r:embed="rId2"/>
          <a:srcRect/>
          <a:stretch>
            <a:fillRect/>
          </a:stretch>
        </p:blipFill>
        <p:spPr bwMode="auto">
          <a:xfrm>
            <a:off x="9718320" y="1391035"/>
            <a:ext cx="2070000" cy="2484000"/>
          </a:xfrm>
          <a:prstGeom prst="rect">
            <a:avLst/>
          </a:prstGeom>
          <a:noFill/>
        </p:spPr>
      </p:pic>
      <p:sp>
        <p:nvSpPr>
          <p:cNvPr id="9" name="Rettangolo 8"/>
          <p:cNvSpPr/>
          <p:nvPr/>
        </p:nvSpPr>
        <p:spPr>
          <a:xfrm>
            <a:off x="9605472" y="4298536"/>
            <a:ext cx="2586527" cy="338554"/>
          </a:xfrm>
          <a:prstGeom prst="rect">
            <a:avLst/>
          </a:prstGeom>
        </p:spPr>
        <p:txBody>
          <a:bodyPr wrap="square">
            <a:spAutoFit/>
          </a:bodyPr>
          <a:lstStyle/>
          <a:p>
            <a:pPr algn="ctr">
              <a:spcAft>
                <a:spcPts val="300"/>
              </a:spcAft>
            </a:pPr>
            <a:r>
              <a:rPr lang="it-IT" sz="1600" dirty="0" smtClean="0"/>
              <a:t>Richard Smith</a:t>
            </a:r>
            <a:endParaRPr lang="it-IT" sz="1600" i="1" dirty="0"/>
          </a:p>
        </p:txBody>
      </p:sp>
    </p:spTree>
    <p:extLst>
      <p:ext uri="{BB962C8B-B14F-4D97-AF65-F5344CB8AC3E}">
        <p14:creationId xmlns:p14="http://schemas.microsoft.com/office/powerpoint/2010/main" xmlns="" val="355525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9"/>
            <a:ext cx="12192000" cy="954107"/>
          </a:xfrm>
          <a:prstGeom prst="rect">
            <a:avLst/>
          </a:prstGeom>
          <a:noFill/>
        </p:spPr>
        <p:txBody>
          <a:bodyPr wrap="square" rtlCol="0">
            <a:spAutoFit/>
          </a:bodyPr>
          <a:lstStyle/>
          <a:p>
            <a:r>
              <a:rPr lang="it-IT" sz="2800" b="1" i="1" dirty="0" smtClean="0"/>
              <a:t>Modello “inglese” e modello “continentale” di assistenza</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51357" y="999858"/>
            <a:ext cx="9343176" cy="4324261"/>
          </a:xfrm>
          <a:prstGeom prst="rect">
            <a:avLst/>
          </a:prstGeom>
          <a:noFill/>
        </p:spPr>
        <p:txBody>
          <a:bodyPr wrap="square" rtlCol="0">
            <a:spAutoFit/>
          </a:bodyPr>
          <a:lstStyle/>
          <a:p>
            <a:pPr lvl="0">
              <a:spcAft>
                <a:spcPts val="900"/>
              </a:spcAft>
              <a:buFont typeface="Wingdings" pitchFamily="2" charset="2"/>
              <a:buChar char="§"/>
            </a:pPr>
            <a:r>
              <a:rPr lang="it-IT" sz="1600" dirty="0" smtClean="0"/>
              <a:t> </a:t>
            </a:r>
            <a:r>
              <a:rPr lang="it-IT" dirty="0" smtClean="0"/>
              <a:t>Uno dei pilastri su cui si fondava l’ipotesi di </a:t>
            </a:r>
            <a:r>
              <a:rPr lang="it-IT" dirty="0" err="1" smtClean="0"/>
              <a:t>Laslett</a:t>
            </a:r>
            <a:r>
              <a:rPr lang="it-IT" dirty="0" smtClean="0"/>
              <a:t> era la constatazione che la geografia della famiglia ridisegnata dalle ricerche storico-demografiche combaciava in larga misura con la geografia dell’assistenza che emergeva dalla letteratura storica, dominata dal </a:t>
            </a:r>
            <a:r>
              <a:rPr lang="it-IT" b="1" dirty="0" smtClean="0"/>
              <a:t>contrasto tra il cosiddetto “modello inglese” di assistenza</a:t>
            </a:r>
            <a:r>
              <a:rPr lang="it-IT" dirty="0" smtClean="0"/>
              <a:t>, già ben organizzato nella prima età moderna e di carattere quasi esclusivamente pubblico, </a:t>
            </a:r>
            <a:r>
              <a:rPr lang="it-IT" b="1" dirty="0" smtClean="0"/>
              <a:t>e un “modello continentale”</a:t>
            </a:r>
            <a:r>
              <a:rPr lang="it-IT" dirty="0" smtClean="0"/>
              <a:t> (particolarmente visibile nei paesi dell’Europa meridionale) che appariva al contrario frammentato e poco efficiente, con fondi e obiettivi limitati, e caratterizzato da un’assistenza fornita principalmente in ospedali.</a:t>
            </a:r>
          </a:p>
          <a:p>
            <a:pPr lvl="0">
              <a:spcAft>
                <a:spcPts val="900"/>
              </a:spcAft>
              <a:buFont typeface="Wingdings" pitchFamily="2" charset="2"/>
              <a:buChar char="§"/>
            </a:pPr>
            <a:r>
              <a:rPr lang="it-IT" dirty="0" smtClean="0"/>
              <a:t> Alcuni studiosi – fra i quali Peregrine </a:t>
            </a:r>
            <a:r>
              <a:rPr lang="it-IT" dirty="0" err="1" smtClean="0"/>
              <a:t>Horden</a:t>
            </a:r>
            <a:r>
              <a:rPr lang="it-IT" dirty="0" smtClean="0"/>
              <a:t>, lo storico del Mediterraneo che abbiamo già incontrato, e l’italiana Sandra Cavallo – contestano però la validità del contrasto tra “modello inglese” (europeo settentrionale) e “modello continentale” (europeo meridionale).</a:t>
            </a:r>
          </a:p>
          <a:p>
            <a:pPr marL="540000" lvl="0" indent="-180000">
              <a:buFont typeface="Arial" pitchFamily="34" charset="0"/>
              <a:buChar char="•"/>
            </a:pPr>
            <a:r>
              <a:rPr lang="en-GB" sz="1600" dirty="0" smtClean="0"/>
              <a:t>Peregrine </a:t>
            </a:r>
            <a:r>
              <a:rPr lang="en-GB" sz="1600" dirty="0" err="1" smtClean="0"/>
              <a:t>Horden</a:t>
            </a:r>
            <a:r>
              <a:rPr lang="en-GB" sz="1600" dirty="0" smtClean="0"/>
              <a:t>, </a:t>
            </a:r>
            <a:r>
              <a:rPr lang="en-GB" sz="1600" i="1" dirty="0" smtClean="0"/>
              <a:t>Household care and informal networks.</a:t>
            </a:r>
            <a:r>
              <a:rPr lang="en-GB" sz="1600" dirty="0" smtClean="0"/>
              <a:t>, in </a:t>
            </a:r>
            <a:r>
              <a:rPr lang="en-GB" sz="1600" i="1" dirty="0" smtClean="0"/>
              <a:t>The locus of care. Families, communities, institutions, and the provision of welfare since antiquity</a:t>
            </a:r>
            <a:r>
              <a:rPr lang="en-GB" sz="1600" dirty="0" smtClean="0"/>
              <a:t>, a </a:t>
            </a:r>
            <a:r>
              <a:rPr lang="en-GB" sz="1600" dirty="0" err="1" smtClean="0"/>
              <a:t>cura</a:t>
            </a:r>
            <a:r>
              <a:rPr lang="en-GB" sz="1600" dirty="0" smtClean="0"/>
              <a:t> </a:t>
            </a:r>
            <a:r>
              <a:rPr lang="en-GB" sz="1600" dirty="0" err="1" smtClean="0"/>
              <a:t>di</a:t>
            </a:r>
            <a:r>
              <a:rPr lang="en-GB" sz="1600" dirty="0" smtClean="0"/>
              <a:t> P. </a:t>
            </a:r>
            <a:r>
              <a:rPr lang="en-GB" sz="1600" dirty="0" err="1" smtClean="0"/>
              <a:t>Horden</a:t>
            </a:r>
            <a:r>
              <a:rPr lang="en-GB" sz="1600" dirty="0" smtClean="0"/>
              <a:t> e R. Smith, London, Blackwell, 1998.</a:t>
            </a:r>
            <a:endParaRPr lang="it-IT" sz="1600" dirty="0" smtClean="0"/>
          </a:p>
          <a:p>
            <a:pPr marL="540000" lvl="0" indent="-180000">
              <a:buFont typeface="Arial" pitchFamily="34" charset="0"/>
              <a:buChar char="•"/>
            </a:pPr>
            <a:r>
              <a:rPr lang="en-GB" sz="1600" dirty="0" smtClean="0"/>
              <a:t>Sandra </a:t>
            </a:r>
            <a:r>
              <a:rPr lang="en-GB" sz="1600" dirty="0" err="1" smtClean="0"/>
              <a:t>Cavallo</a:t>
            </a:r>
            <a:r>
              <a:rPr lang="en-GB" sz="1600" dirty="0" smtClean="0"/>
              <a:t>, </a:t>
            </a:r>
            <a:r>
              <a:rPr lang="en-GB" sz="1600" i="1" dirty="0" smtClean="0"/>
              <a:t>Family obligations and inequalities in access to care in Northern Italy, seventeenth to eighteenth centuries</a:t>
            </a:r>
            <a:r>
              <a:rPr lang="en-GB" sz="1600" dirty="0" smtClean="0"/>
              <a:t>, in </a:t>
            </a:r>
            <a:r>
              <a:rPr lang="en-GB" sz="1600" i="1" dirty="0" smtClean="0"/>
              <a:t>The locus of care</a:t>
            </a:r>
            <a:r>
              <a:rPr lang="en-GB" sz="1600" dirty="0" smtClean="0"/>
              <a:t>, a </a:t>
            </a:r>
            <a:r>
              <a:rPr lang="en-GB" sz="1600" dirty="0" err="1" smtClean="0"/>
              <a:t>cura</a:t>
            </a:r>
            <a:r>
              <a:rPr lang="en-GB" sz="1600" dirty="0" smtClean="0"/>
              <a:t> </a:t>
            </a:r>
            <a:r>
              <a:rPr lang="en-GB" sz="1600" dirty="0" err="1" smtClean="0"/>
              <a:t>di</a:t>
            </a:r>
            <a:r>
              <a:rPr lang="en-GB" sz="1600" dirty="0" smtClean="0"/>
              <a:t> P. </a:t>
            </a:r>
            <a:r>
              <a:rPr lang="en-GB" sz="1600" dirty="0" err="1" smtClean="0"/>
              <a:t>Horden</a:t>
            </a:r>
            <a:r>
              <a:rPr lang="en-GB" sz="1600" dirty="0" smtClean="0"/>
              <a:t> e R. Smith.</a:t>
            </a:r>
            <a:endParaRPr lang="it-IT" sz="1100"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smtClean="0"/>
              <a:t>Il ritorno inatteso del modello mediterraneo</a:t>
            </a:r>
            <a:endParaRPr lang="it-IT" sz="2800" dirty="0"/>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257353" y="828942"/>
            <a:ext cx="9343176" cy="4801314"/>
          </a:xfrm>
          <a:prstGeom prst="rect">
            <a:avLst/>
          </a:prstGeom>
          <a:noFill/>
        </p:spPr>
        <p:txBody>
          <a:bodyPr wrap="square" rtlCol="0">
            <a:spAutoFit/>
          </a:bodyPr>
          <a:lstStyle/>
          <a:p>
            <a:pPr>
              <a:buFont typeface="Wingdings" pitchFamily="2" charset="2"/>
              <a:buChar char="§"/>
            </a:pPr>
            <a:r>
              <a:rPr lang="it-IT" sz="1600" dirty="0" smtClean="0"/>
              <a:t> </a:t>
            </a:r>
            <a:r>
              <a:rPr lang="it-IT" sz="1700" dirty="0" smtClean="0"/>
              <a:t>Nel 1998, con la pubblicazione dei saggi di </a:t>
            </a:r>
            <a:r>
              <a:rPr lang="it-IT" sz="1700" dirty="0" err="1" smtClean="0"/>
              <a:t>Horden</a:t>
            </a:r>
            <a:r>
              <a:rPr lang="it-IT" sz="1700" dirty="0" smtClean="0"/>
              <a:t> e Cavallo, il “modello mediterraneo” sembrava ormai definitivamente smentito. Invece, proprio in quell’anno, appare un saggio di David </a:t>
            </a:r>
            <a:r>
              <a:rPr lang="it-IT" sz="1700" dirty="0" err="1" smtClean="0"/>
              <a:t>Reher</a:t>
            </a:r>
            <a:r>
              <a:rPr lang="it-IT" sz="1700" dirty="0" smtClean="0"/>
              <a:t> (in precedenza uno dei più autorevoli critici) che rilancia con grande forza la tesi dell’</a:t>
            </a:r>
            <a:r>
              <a:rPr lang="it-IT" sz="1700" u="sng" dirty="0" smtClean="0"/>
              <a:t>esistenza nel passato</a:t>
            </a:r>
            <a:r>
              <a:rPr lang="it-IT" sz="1700" dirty="0" smtClean="0"/>
              <a:t> e della </a:t>
            </a:r>
            <a:r>
              <a:rPr lang="it-IT" sz="1700" u="sng" dirty="0" smtClean="0"/>
              <a:t>persistenza nel presente</a:t>
            </a:r>
            <a:r>
              <a:rPr lang="it-IT" sz="1700" dirty="0" smtClean="0"/>
              <a:t> di un forte contrasto tra l’Europa nord-occidentale e l’Europa sud-occidentale (Portogallo, Spagna, Italia, Grecia, Francia meridionale)</a:t>
            </a:r>
          </a:p>
          <a:p>
            <a:pPr>
              <a:buFont typeface="Wingdings" pitchFamily="2" charset="2"/>
              <a:buChar char="§"/>
            </a:pPr>
            <a:r>
              <a:rPr lang="it-IT" sz="1700" dirty="0" smtClean="0"/>
              <a:t> Come indica il sottotitolo del suo articolo – “</a:t>
            </a:r>
            <a:r>
              <a:rPr lang="it-IT" sz="1700" dirty="0" err="1" smtClean="0"/>
              <a:t>Persistent</a:t>
            </a:r>
            <a:r>
              <a:rPr lang="it-IT" sz="1700" dirty="0" smtClean="0"/>
              <a:t> </a:t>
            </a:r>
            <a:r>
              <a:rPr lang="it-IT" sz="1700" dirty="0" err="1" smtClean="0"/>
              <a:t>Contrasts</a:t>
            </a:r>
            <a:r>
              <a:rPr lang="it-IT" sz="1700" dirty="0" smtClean="0"/>
              <a:t>” – la tesi di </a:t>
            </a:r>
            <a:r>
              <a:rPr lang="it-IT" sz="1700" dirty="0" err="1" smtClean="0"/>
              <a:t>Reher</a:t>
            </a:r>
            <a:r>
              <a:rPr lang="it-IT" sz="1700" dirty="0" smtClean="0"/>
              <a:t> è che una profonda linea di demarcazione tra nord e sud Europa non solo sia esistita nel passato ma persista nel presente, dal momento che i “legami familiari” (</a:t>
            </a:r>
            <a:r>
              <a:rPr lang="it-IT" sz="1700" i="1" dirty="0" smtClean="0"/>
              <a:t>family </a:t>
            </a:r>
            <a:r>
              <a:rPr lang="it-IT" sz="1700" i="1" dirty="0" err="1" smtClean="0"/>
              <a:t>ties</a:t>
            </a:r>
            <a:r>
              <a:rPr lang="it-IT" sz="1700" dirty="0" smtClean="0"/>
              <a:t>) erano un tempo, e rimangono oggi, indiscutibilmente più forti nell’Europa meridionale che nei paesi settentrionali.</a:t>
            </a:r>
          </a:p>
          <a:p>
            <a:pPr lvl="0">
              <a:buFont typeface="Wingdings" pitchFamily="2" charset="2"/>
              <a:buChar char="§"/>
            </a:pPr>
            <a:r>
              <a:rPr lang="it-IT" sz="1700" dirty="0" smtClean="0"/>
              <a:t> La cura degli anziani sembra rappresentare un </a:t>
            </a:r>
            <a:r>
              <a:rPr lang="it-IT" sz="1700" i="1" dirty="0" smtClean="0"/>
              <a:t>test</a:t>
            </a:r>
            <a:r>
              <a:rPr lang="it-IT" sz="1700" dirty="0" smtClean="0"/>
              <a:t> decisivo. </a:t>
            </a:r>
            <a:r>
              <a:rPr lang="it-IT" sz="1700" dirty="0" err="1" smtClean="0"/>
              <a:t>Reher</a:t>
            </a:r>
            <a:r>
              <a:rPr lang="it-IT" sz="1700" dirty="0" smtClean="0"/>
              <a:t> non ha dubbi che nell’Europa mediterranea la famiglia (</a:t>
            </a:r>
            <a:r>
              <a:rPr lang="it-IT" sz="1700" u="sng" dirty="0" smtClean="0"/>
              <a:t>intesa però come rete di parentela, non necessariamente come gruppo domestico</a:t>
            </a:r>
            <a:r>
              <a:rPr lang="it-IT" sz="1700" dirty="0" smtClean="0"/>
              <a:t>) fosse più essenziale per il benessere o per la stessa sopravvivenza delle categorie più vulnerabili che non a latitudini più settentrionali, e che soprattutto la cura degli anziani ricadesse quasi esclusivamente sulla famiglia, come dimostra ad es. ancora oggi la proporzione assai più elevata di anziani che vivono in istituzioni nell’Europa del nord rispetto a quanto avviene in Italia, in Spagna, in Grecia o in Portogallo.</a:t>
            </a:r>
          </a:p>
          <a:p>
            <a:pPr lvl="0">
              <a:buFont typeface="Wingdings" pitchFamily="2" charset="2"/>
              <a:buChar char="§"/>
            </a:pPr>
            <a:r>
              <a:rPr lang="it-IT" sz="1700" dirty="0" smtClean="0"/>
              <a:t> La sua tesi è che questa eredità del passato condizionerà anche il futuro (modello della </a:t>
            </a:r>
            <a:r>
              <a:rPr lang="en-ZW" sz="1700" i="1" dirty="0" smtClean="0"/>
              <a:t>path-dependency</a:t>
            </a:r>
            <a:r>
              <a:rPr lang="it-IT" sz="1700" dirty="0" smtClean="0"/>
              <a:t>).</a:t>
            </a:r>
            <a:endParaRPr lang="it-IT" sz="1600" dirty="0"/>
          </a:p>
        </p:txBody>
      </p:sp>
      <p:sp>
        <p:nvSpPr>
          <p:cNvPr id="4" name="Segnaposto piè di pagina 3"/>
          <p:cNvSpPr>
            <a:spLocks noGrp="1"/>
          </p:cNvSpPr>
          <p:nvPr>
            <p:ph type="ftr" sz="quarter" idx="11"/>
          </p:nvPr>
        </p:nvSpPr>
        <p:spPr/>
        <p:txBody>
          <a:bodyPr/>
          <a:lstStyle/>
          <a:p>
            <a:endParaRPr lang="it-IT" dirty="0"/>
          </a:p>
        </p:txBody>
      </p:sp>
      <p:sp>
        <p:nvSpPr>
          <p:cNvPr id="9" name="Rettangolo 8"/>
          <p:cNvSpPr/>
          <p:nvPr/>
        </p:nvSpPr>
        <p:spPr>
          <a:xfrm>
            <a:off x="9443103" y="1478422"/>
            <a:ext cx="2748896" cy="1323439"/>
          </a:xfrm>
          <a:prstGeom prst="rect">
            <a:avLst/>
          </a:prstGeom>
        </p:spPr>
        <p:txBody>
          <a:bodyPr wrap="square">
            <a:spAutoFit/>
          </a:bodyPr>
          <a:lstStyle/>
          <a:p>
            <a:pPr lvl="0" algn="ctr">
              <a:spcAft>
                <a:spcPts val="300"/>
              </a:spcAft>
            </a:pPr>
            <a:r>
              <a:rPr lang="en-GB" sz="1600" dirty="0" smtClean="0"/>
              <a:t>David S. </a:t>
            </a:r>
            <a:r>
              <a:rPr lang="en-GB" sz="1600" dirty="0" err="1" smtClean="0"/>
              <a:t>Reher</a:t>
            </a:r>
            <a:r>
              <a:rPr lang="en-GB" sz="1600" dirty="0" smtClean="0"/>
              <a:t>, 1998, “Family ties in Western Europe: persistent contrasts”, </a:t>
            </a:r>
            <a:r>
              <a:rPr lang="en-GB" sz="1600" i="1" dirty="0" smtClean="0"/>
              <a:t>Population and Development Review</a:t>
            </a:r>
            <a:r>
              <a:rPr lang="en-GB" sz="1600" dirty="0" smtClean="0"/>
              <a:t> 24, pp. 203-234.</a:t>
            </a:r>
            <a:endParaRPr lang="it-IT" sz="1600" dirty="0" smtClean="0"/>
          </a:p>
        </p:txBody>
      </p:sp>
      <p:pic>
        <p:nvPicPr>
          <p:cNvPr id="10" name="Immagine 9" descr="David REHER | Professor Emeritus | Doctor of History | Complutense  University of Madrid, Madrid | UCM | Departamento de Sociología II  (Ecología Humana y Población)"/>
          <p:cNvPicPr>
            <a:picLocks noChangeAspect="1"/>
          </p:cNvPicPr>
          <p:nvPr/>
        </p:nvPicPr>
        <p:blipFill>
          <a:blip r:embed="rId2"/>
          <a:srcRect/>
          <a:stretch>
            <a:fillRect/>
          </a:stretch>
        </p:blipFill>
        <p:spPr bwMode="auto">
          <a:xfrm>
            <a:off x="9844756" y="3101412"/>
            <a:ext cx="2124000" cy="2124000"/>
          </a:xfrm>
          <a:prstGeom prst="rect">
            <a:avLst/>
          </a:prstGeom>
          <a:noFill/>
          <a:ln w="9525">
            <a:noFill/>
            <a:miter lim="800000"/>
            <a:headEnd/>
            <a:tailEnd/>
          </a:ln>
        </p:spPr>
      </p:pic>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E9D5F10E-50F4-4326-9914-0CBFEFF1875B}"/>
              </a:ext>
            </a:extLst>
          </p:cNvPr>
          <p:cNvSpPr txBox="1"/>
          <p:nvPr/>
        </p:nvSpPr>
        <p:spPr>
          <a:xfrm>
            <a:off x="0" y="282337"/>
            <a:ext cx="12192000" cy="954107"/>
          </a:xfrm>
          <a:prstGeom prst="rect">
            <a:avLst/>
          </a:prstGeom>
          <a:noFill/>
        </p:spPr>
        <p:txBody>
          <a:bodyPr wrap="square" rtlCol="0">
            <a:spAutoFit/>
          </a:bodyPr>
          <a:lstStyle/>
          <a:p>
            <a:pPr lvl="0"/>
            <a:r>
              <a:rPr lang="it-IT" sz="2800" b="1" i="1" dirty="0" smtClean="0"/>
              <a:t>Una “nuova cultura di famiglia” europea</a:t>
            </a:r>
          </a:p>
          <a:p>
            <a:pPr lvl="0"/>
            <a:r>
              <a:rPr lang="it-IT" sz="2800" b="1" i="1" dirty="0" smtClean="0"/>
              <a:t> o persistenza di differenze macroregionali?</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3E346584-B317-4747-94F7-DF50B95DF597}"/>
              </a:ext>
            </a:extLst>
          </p:cNvPr>
          <p:cNvSpPr txBox="1"/>
          <p:nvPr/>
        </p:nvSpPr>
        <p:spPr>
          <a:xfrm>
            <a:off x="368449" y="1444238"/>
            <a:ext cx="9630130" cy="3978012"/>
          </a:xfrm>
          <a:prstGeom prst="rect">
            <a:avLst/>
          </a:prstGeom>
          <a:noFill/>
        </p:spPr>
        <p:txBody>
          <a:bodyPr wrap="square" rtlCol="0">
            <a:spAutoFit/>
          </a:bodyPr>
          <a:lstStyle/>
          <a:p>
            <a:pPr lvl="0">
              <a:spcAft>
                <a:spcPts val="600"/>
              </a:spcAft>
              <a:buFont typeface="Wingdings" pitchFamily="2" charset="2"/>
              <a:buChar char="§"/>
            </a:pPr>
            <a:r>
              <a:rPr lang="it-IT" dirty="0" smtClean="0"/>
              <a:t>  La tesi di </a:t>
            </a:r>
            <a:r>
              <a:rPr lang="it-IT" dirty="0" err="1" smtClean="0"/>
              <a:t>Reher</a:t>
            </a:r>
            <a:r>
              <a:rPr lang="it-IT" dirty="0" smtClean="0"/>
              <a:t>: esistenza nel passato e persistenza nel presente – e forse nel futuro – di diverse “culture di famiglia” nelle varie macroregioni europee: famiglie “con legami forti” a sud, “con </a:t>
            </a:r>
            <a:r>
              <a:rPr lang="it-IT" dirty="0" err="1" smtClean="0"/>
              <a:t>legani</a:t>
            </a:r>
            <a:r>
              <a:rPr lang="it-IT" dirty="0" smtClean="0"/>
              <a:t> deboli” a nord.</a:t>
            </a:r>
          </a:p>
          <a:p>
            <a:pPr lvl="0">
              <a:spcAft>
                <a:spcPts val="300"/>
              </a:spcAft>
              <a:buFont typeface="Wingdings" pitchFamily="2" charset="2"/>
              <a:buChar char="§"/>
            </a:pPr>
            <a:r>
              <a:rPr lang="it-IT" dirty="0" smtClean="0"/>
              <a:t> Le opinioni non sono concordi, come dimostrano i contributi al volume di sintesi del progetto europeo </a:t>
            </a:r>
            <a:r>
              <a:rPr lang="it-IT" i="1" dirty="0" smtClean="0"/>
              <a:t>Kinship and Social Security</a:t>
            </a:r>
            <a:r>
              <a:rPr lang="it-IT" dirty="0" smtClean="0"/>
              <a:t> (KASS) dell’antropologa francese </a:t>
            </a:r>
            <a:r>
              <a:rPr lang="it-IT" dirty="0" err="1" smtClean="0"/>
              <a:t>Martine</a:t>
            </a:r>
            <a:r>
              <a:rPr lang="it-IT" dirty="0" smtClean="0"/>
              <a:t> </a:t>
            </a:r>
            <a:r>
              <a:rPr lang="it-IT" dirty="0" err="1" smtClean="0"/>
              <a:t>Segalen</a:t>
            </a:r>
            <a:r>
              <a:rPr lang="it-IT" dirty="0" smtClean="0"/>
              <a:t> (che ritiene che le differenze del passato abbiano lasciato posto a una “nuova cultura di famiglia” pan-europea) e mio (vicino alla tesi di </a:t>
            </a:r>
            <a:r>
              <a:rPr lang="it-IT" dirty="0" err="1" smtClean="0"/>
              <a:t>Reher</a:t>
            </a:r>
            <a:r>
              <a:rPr lang="it-IT" dirty="0" smtClean="0"/>
              <a:t>):</a:t>
            </a:r>
          </a:p>
          <a:p>
            <a:pPr marL="720000" lvl="0">
              <a:buFont typeface="Arial" pitchFamily="34" charset="0"/>
              <a:buChar char="•"/>
            </a:pPr>
            <a:r>
              <a:rPr lang="en-GB" sz="1700" dirty="0" smtClean="0"/>
              <a:t> Martine </a:t>
            </a:r>
            <a:r>
              <a:rPr lang="en-GB" sz="1700" dirty="0" err="1" smtClean="0"/>
              <a:t>Segalen</a:t>
            </a:r>
            <a:r>
              <a:rPr lang="en-GB" sz="1700" dirty="0" smtClean="0"/>
              <a:t>, “The modern reality of kinship: sources and significance of new kinship forms in contemporary Europe”, in </a:t>
            </a:r>
            <a:r>
              <a:rPr lang="en-GB" sz="1700" i="1" dirty="0" smtClean="0"/>
              <a:t>Family, kinship and state in contemporary Europe</a:t>
            </a:r>
            <a:r>
              <a:rPr lang="en-GB" sz="1700" dirty="0" smtClean="0"/>
              <a:t>, vol. 3 (</a:t>
            </a:r>
            <a:r>
              <a:rPr lang="en-GB" sz="1700" i="1" dirty="0" smtClean="0"/>
              <a:t>Perspectives on theory and policy</a:t>
            </a:r>
            <a:r>
              <a:rPr lang="en-GB" sz="1700" dirty="0" smtClean="0"/>
              <a:t>), a </a:t>
            </a:r>
            <a:r>
              <a:rPr lang="en-GB" sz="1700" dirty="0" err="1" smtClean="0"/>
              <a:t>cura</a:t>
            </a:r>
            <a:r>
              <a:rPr lang="en-GB" sz="1700" dirty="0" smtClean="0"/>
              <a:t> </a:t>
            </a:r>
            <a:r>
              <a:rPr lang="en-GB" sz="1700" dirty="0" err="1" smtClean="0"/>
              <a:t>di</a:t>
            </a:r>
            <a:r>
              <a:rPr lang="en-GB" sz="1700" dirty="0" smtClean="0"/>
              <a:t> Patrick Heady e Martin </a:t>
            </a:r>
            <a:r>
              <a:rPr lang="en-GB" sz="1700" dirty="0" err="1" smtClean="0"/>
              <a:t>Kohli</a:t>
            </a:r>
            <a:r>
              <a:rPr lang="en-GB" sz="1700" dirty="0" smtClean="0"/>
              <a:t>, Frankfurt &amp; New York, Campus </a:t>
            </a:r>
            <a:r>
              <a:rPr lang="en-GB" sz="1700" dirty="0" err="1" smtClean="0"/>
              <a:t>Verlag</a:t>
            </a:r>
            <a:r>
              <a:rPr lang="en-GB" sz="1700" dirty="0" smtClean="0"/>
              <a:t>, 2010, pp. 249-270.</a:t>
            </a:r>
            <a:endParaRPr lang="it-IT" sz="1700" dirty="0" smtClean="0"/>
          </a:p>
          <a:p>
            <a:pPr marL="720000" lvl="0">
              <a:spcAft>
                <a:spcPts val="600"/>
              </a:spcAft>
              <a:buFont typeface="Arial" pitchFamily="34" charset="0"/>
              <a:buChar char="•"/>
            </a:pPr>
            <a:r>
              <a:rPr lang="en-GB" sz="1700" dirty="0" smtClean="0"/>
              <a:t> Pier Paolo Viazzo, “Macro-regional differences in European kinship culture”, in </a:t>
            </a:r>
            <a:r>
              <a:rPr lang="en-GB" sz="1700" i="1" dirty="0" smtClean="0"/>
              <a:t>Family, kinship and state in contemporary Europe</a:t>
            </a:r>
            <a:r>
              <a:rPr lang="en-GB" sz="1700" dirty="0" smtClean="0"/>
              <a:t>, vol. 3 (</a:t>
            </a:r>
            <a:r>
              <a:rPr lang="en-GB" sz="1700" i="1" dirty="0" smtClean="0"/>
              <a:t>Perspectives on theory and policy</a:t>
            </a:r>
            <a:r>
              <a:rPr lang="en-GB" sz="1700" dirty="0" smtClean="0"/>
              <a:t>), a </a:t>
            </a:r>
            <a:r>
              <a:rPr lang="en-GB" sz="1700" dirty="0" err="1" smtClean="0"/>
              <a:t>cura</a:t>
            </a:r>
            <a:r>
              <a:rPr lang="en-GB" sz="1700" dirty="0" smtClean="0"/>
              <a:t> </a:t>
            </a:r>
            <a:r>
              <a:rPr lang="en-GB" sz="1700" dirty="0" err="1" smtClean="0"/>
              <a:t>di</a:t>
            </a:r>
            <a:r>
              <a:rPr lang="en-GB" sz="1700" dirty="0" smtClean="0"/>
              <a:t> Patrick Heady e Martin </a:t>
            </a:r>
            <a:r>
              <a:rPr lang="en-GB" sz="1700" dirty="0" err="1" smtClean="0"/>
              <a:t>Kohli</a:t>
            </a:r>
            <a:r>
              <a:rPr lang="en-GB" sz="1700" dirty="0" smtClean="0"/>
              <a:t>, Frankfurt &amp; New York, Campus </a:t>
            </a:r>
            <a:r>
              <a:rPr lang="en-GB" sz="1700" dirty="0" err="1" smtClean="0"/>
              <a:t>Verlag</a:t>
            </a:r>
            <a:r>
              <a:rPr lang="en-GB" sz="1700" dirty="0" smtClean="0"/>
              <a:t>, 2010, pp. 271-294.</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xmlns="" val="143737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954107"/>
          </a:xfrm>
          <a:prstGeom prst="rect">
            <a:avLst/>
          </a:prstGeom>
          <a:noFill/>
        </p:spPr>
        <p:txBody>
          <a:bodyPr wrap="square" rtlCol="0">
            <a:spAutoFit/>
          </a:bodyPr>
          <a:lstStyle/>
          <a:p>
            <a:pPr lvl="0"/>
            <a:r>
              <a:rPr lang="it-IT" sz="2800" b="1" i="1" dirty="0" smtClean="0"/>
              <a:t>La tesi di Sabine </a:t>
            </a:r>
            <a:r>
              <a:rPr lang="it-IT" sz="2800" b="1" i="1" dirty="0" err="1" smtClean="0"/>
              <a:t>Huebner</a:t>
            </a:r>
            <a:r>
              <a:rPr lang="it-IT" sz="2800" b="1" i="1" dirty="0" smtClean="0"/>
              <a:t>: è esistito un modello mediterraneo</a:t>
            </a:r>
          </a:p>
          <a:p>
            <a:pPr lvl="0"/>
            <a:r>
              <a:rPr lang="it-IT" sz="2800" b="1" i="1" dirty="0" smtClean="0"/>
              <a:t>di famiglia e assistenza di lunghissimo periodo</a:t>
            </a:r>
          </a:p>
        </p:txBody>
      </p:sp>
      <p:sp>
        <p:nvSpPr>
          <p:cNvPr id="4" name="Titolo 1">
            <a:extLst>
              <a:ext uri="{FF2B5EF4-FFF2-40B4-BE49-F238E27FC236}">
                <a16:creationId xmlns:a16="http://schemas.microsoft.com/office/drawing/2014/main" xmlns=""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xmlns=""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55151FA4-0FF2-4823-B20B-CCA58ADA0C43}"/>
              </a:ext>
            </a:extLst>
          </p:cNvPr>
          <p:cNvSpPr txBox="1"/>
          <p:nvPr/>
        </p:nvSpPr>
        <p:spPr>
          <a:xfrm>
            <a:off x="368449" y="1196411"/>
            <a:ext cx="9100291" cy="4178067"/>
          </a:xfrm>
          <a:prstGeom prst="rect">
            <a:avLst/>
          </a:prstGeom>
          <a:noFill/>
        </p:spPr>
        <p:txBody>
          <a:bodyPr wrap="square" rtlCol="0">
            <a:spAutoFit/>
          </a:bodyPr>
          <a:lstStyle/>
          <a:p>
            <a:pPr>
              <a:spcAft>
                <a:spcPts val="300"/>
              </a:spcAft>
              <a:buFont typeface="Wingdings" pitchFamily="2" charset="2"/>
              <a:buChar char="§"/>
            </a:pPr>
            <a:r>
              <a:rPr lang="it-IT" dirty="0" smtClean="0"/>
              <a:t> L’articolo influentissimo di </a:t>
            </a:r>
            <a:r>
              <a:rPr lang="it-IT" dirty="0" err="1" smtClean="0"/>
              <a:t>Reher</a:t>
            </a:r>
            <a:r>
              <a:rPr lang="it-IT" dirty="0" smtClean="0"/>
              <a:t> lascia intravedere una </a:t>
            </a:r>
            <a:r>
              <a:rPr lang="it-IT" u="sng" dirty="0" smtClean="0"/>
              <a:t>lunga</a:t>
            </a:r>
            <a:r>
              <a:rPr lang="it-IT" dirty="0" smtClean="0"/>
              <a:t> durata, e </a:t>
            </a:r>
            <a:r>
              <a:rPr lang="it-IT" u="sng" dirty="0" smtClean="0"/>
              <a:t>considera soltanto la sponda nord-occidentale del Mediterraneo</a:t>
            </a:r>
            <a:r>
              <a:rPr lang="it-IT" dirty="0" smtClean="0"/>
              <a:t>. In un lavoro del 2011 e in un altro più recente  (2017) la storica del mondo antico </a:t>
            </a:r>
            <a:r>
              <a:rPr lang="it-IT" b="1" dirty="0" smtClean="0"/>
              <a:t>Sabine </a:t>
            </a:r>
            <a:r>
              <a:rPr lang="it-IT" b="1" dirty="0" err="1" smtClean="0"/>
              <a:t>Huebner</a:t>
            </a:r>
            <a:r>
              <a:rPr lang="it-IT" b="1" dirty="0" smtClean="0"/>
              <a:t> </a:t>
            </a:r>
            <a:r>
              <a:rPr lang="it-IT" dirty="0" smtClean="0"/>
              <a:t>va oltre, e in un orizzonte di </a:t>
            </a:r>
            <a:r>
              <a:rPr lang="it-IT" u="sng" dirty="0" smtClean="0"/>
              <a:t>lunghissima</a:t>
            </a:r>
            <a:r>
              <a:rPr lang="it-IT" dirty="0" smtClean="0"/>
              <a:t> durata sostiene che la prevalenza di gruppi domestici “estesi” riscontrata sulle due sponde del Mediterraneo dall’epoca romana </a:t>
            </a:r>
            <a:r>
              <a:rPr lang="it-IT" b="1" dirty="0" smtClean="0"/>
              <a:t>fino a un passato recente </a:t>
            </a:r>
            <a:r>
              <a:rPr lang="it-IT" u="sng" dirty="0" smtClean="0"/>
              <a:t>ha avuto la sua ragion d’essere nelle funzioni assistenziali</a:t>
            </a:r>
            <a:r>
              <a:rPr lang="it-IT" dirty="0" smtClean="0"/>
              <a:t> del gruppo domestico stesso (cura di anziani, orfani, malati).</a:t>
            </a:r>
          </a:p>
          <a:p>
            <a:pPr>
              <a:spcAft>
                <a:spcPts val="600"/>
              </a:spcAft>
              <a:buFont typeface="Wingdings" pitchFamily="2" charset="2"/>
              <a:buChar char="§"/>
            </a:pPr>
            <a:r>
              <a:rPr lang="it-IT" dirty="0" smtClean="0"/>
              <a:t> Pur nella loro differenza (famiglia come rete di parenti anche non coresidenti, oppure famiglia come gruppo domestico?), questi due lavori dirigono l’attenzione sul </a:t>
            </a:r>
            <a:r>
              <a:rPr lang="it-IT" u="sng" dirty="0" smtClean="0"/>
              <a:t>ruolo della famiglia, e del “familismo”, come fonte di sicurezza sociale</a:t>
            </a:r>
            <a:r>
              <a:rPr lang="it-IT" dirty="0" smtClean="0"/>
              <a:t> in area mediterranea – ieri, oggi, forse domani.</a:t>
            </a:r>
            <a:r>
              <a:rPr lang="it-IT" sz="1600" dirty="0" smtClean="0"/>
              <a:t> </a:t>
            </a:r>
          </a:p>
          <a:p>
            <a:pPr marL="360000" lvl="0" indent="-180000">
              <a:spcAft>
                <a:spcPts val="300"/>
              </a:spcAft>
              <a:buFont typeface="Arial" pitchFamily="34" charset="0"/>
              <a:buChar char="•"/>
            </a:pPr>
            <a:r>
              <a:rPr lang="en-US" sz="1600" dirty="0" smtClean="0"/>
              <a:t>Huebner S.R., 2011, “Household Composition in the Ancient Mediterranean – What Do We Really Know?”, in B. Rawson (a </a:t>
            </a:r>
            <a:r>
              <a:rPr lang="en-US" sz="1600" dirty="0" err="1" smtClean="0"/>
              <a:t>cura</a:t>
            </a:r>
            <a:r>
              <a:rPr lang="en-US" sz="1600" dirty="0" smtClean="0"/>
              <a:t> </a:t>
            </a:r>
            <a:r>
              <a:rPr lang="en-US" sz="1600" dirty="0" err="1" smtClean="0"/>
              <a:t>di</a:t>
            </a:r>
            <a:r>
              <a:rPr lang="en-US" sz="1600" dirty="0" smtClean="0"/>
              <a:t>),</a:t>
            </a:r>
            <a:r>
              <a:rPr lang="en-US" sz="1600" i="1" dirty="0" smtClean="0"/>
              <a:t> A Companion to Families in the Greek and Roman Worlds</a:t>
            </a:r>
            <a:r>
              <a:rPr lang="en-US" sz="1600" dirty="0" smtClean="0"/>
              <a:t>, Oxford, Blackwell.</a:t>
            </a:r>
            <a:endParaRPr lang="it-IT" sz="1600" dirty="0" smtClean="0"/>
          </a:p>
          <a:p>
            <a:pPr marL="360000" lvl="0" indent="-180000">
              <a:buFont typeface="Arial" pitchFamily="34" charset="0"/>
              <a:buChar char="•"/>
            </a:pPr>
            <a:r>
              <a:rPr lang="en-US" sz="1600" dirty="0" smtClean="0"/>
              <a:t>Huebner S.R., 2017, “A Mediterranean Family? A Comparative Approach to the Ancient World”, in S.R. Huebner &amp; G. Nathan (a </a:t>
            </a:r>
            <a:r>
              <a:rPr lang="en-US" sz="1600" dirty="0" err="1" smtClean="0"/>
              <a:t>cura</a:t>
            </a:r>
            <a:r>
              <a:rPr lang="en-US" sz="1600" dirty="0" smtClean="0"/>
              <a:t> </a:t>
            </a:r>
            <a:r>
              <a:rPr lang="en-US" sz="1600" dirty="0" err="1" smtClean="0"/>
              <a:t>di</a:t>
            </a:r>
            <a:r>
              <a:rPr lang="en-US" sz="1600" dirty="0" smtClean="0"/>
              <a:t>), </a:t>
            </a:r>
            <a:r>
              <a:rPr lang="en-US" sz="1600" i="1" dirty="0" smtClean="0"/>
              <a:t>Mediterranean Families in Antiquity: Households, Extended Families, and Domestic Space</a:t>
            </a:r>
            <a:r>
              <a:rPr lang="en-US" sz="1600" dirty="0" smtClean="0"/>
              <a:t>, London &amp; New York, Wiley.</a:t>
            </a:r>
            <a:endParaRPr lang="it-IT" sz="1600" dirty="0"/>
          </a:p>
        </p:txBody>
      </p:sp>
      <p:sp>
        <p:nvSpPr>
          <p:cNvPr id="2" name="Segnaposto piè di pagina 1"/>
          <p:cNvSpPr>
            <a:spLocks noGrp="1"/>
          </p:cNvSpPr>
          <p:nvPr>
            <p:ph type="ftr" sz="quarter" idx="11"/>
          </p:nvPr>
        </p:nvSpPr>
        <p:spPr/>
        <p:txBody>
          <a:bodyPr/>
          <a:lstStyle/>
          <a:p>
            <a:r>
              <a:rPr lang="it-IT"/>
              <a:t>Antropologia del Mediterraneo</a:t>
            </a:r>
          </a:p>
        </p:txBody>
      </p:sp>
      <p:pic>
        <p:nvPicPr>
          <p:cNvPr id="10" name="Immagine 9" descr="Project Team | Basel Climate Science and Ancient History Lab"/>
          <p:cNvPicPr>
            <a:picLocks noChangeAspect="1"/>
          </p:cNvPicPr>
          <p:nvPr/>
        </p:nvPicPr>
        <p:blipFill>
          <a:blip r:embed="rId2" cstate="print"/>
          <a:srcRect/>
          <a:stretch>
            <a:fillRect/>
          </a:stretch>
        </p:blipFill>
        <p:spPr bwMode="auto">
          <a:xfrm>
            <a:off x="9535550" y="1276605"/>
            <a:ext cx="2421994" cy="3240000"/>
          </a:xfrm>
          <a:prstGeom prst="rect">
            <a:avLst/>
          </a:prstGeom>
          <a:noFill/>
          <a:ln w="9525">
            <a:noFill/>
            <a:miter lim="800000"/>
            <a:headEnd/>
            <a:tailEnd/>
          </a:ln>
        </p:spPr>
      </p:pic>
    </p:spTree>
    <p:extLst>
      <p:ext uri="{BB962C8B-B14F-4D97-AF65-F5344CB8AC3E}">
        <p14:creationId xmlns:p14="http://schemas.microsoft.com/office/powerpoint/2010/main" xmlns="" val="886188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xmlns=""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62677D1-11EA-4653-9C88-1FF5DF9B2F64}"/>
              </a:ext>
            </a:extLst>
          </p:cNvPr>
          <p:cNvSpPr txBox="1"/>
          <p:nvPr/>
        </p:nvSpPr>
        <p:spPr>
          <a:xfrm>
            <a:off x="0" y="282337"/>
            <a:ext cx="12192000" cy="1815882"/>
          </a:xfrm>
          <a:prstGeom prst="rect">
            <a:avLst/>
          </a:prstGeom>
          <a:noFill/>
        </p:spPr>
        <p:txBody>
          <a:bodyPr wrap="square" rtlCol="0">
            <a:spAutoFit/>
          </a:bodyPr>
          <a:lstStyle/>
          <a:p>
            <a:r>
              <a:rPr lang="it-IT" sz="2800" b="1" dirty="0" smtClean="0"/>
              <a:t>La demografia delle due sponde del Mediterraneo</a:t>
            </a:r>
          </a:p>
          <a:p>
            <a:r>
              <a:rPr lang="it-IT" sz="2800" b="1" dirty="0" smtClean="0"/>
              <a:t>tra differenze e convergenze</a:t>
            </a:r>
            <a:r>
              <a:rPr lang="it-IT" sz="2800" dirty="0" smtClean="0"/>
              <a:t>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93107" y="1341690"/>
            <a:ext cx="8579977" cy="4108817"/>
          </a:xfrm>
          <a:prstGeom prst="rect">
            <a:avLst/>
          </a:prstGeom>
        </p:spPr>
        <p:txBody>
          <a:bodyPr wrap="square">
            <a:spAutoFit/>
          </a:bodyPr>
          <a:lstStyle/>
          <a:p>
            <a:pPr>
              <a:spcAft>
                <a:spcPts val="300"/>
              </a:spcAft>
              <a:buFont typeface="Wingdings" pitchFamily="2" charset="2"/>
              <a:buChar char="§"/>
            </a:pPr>
            <a:r>
              <a:rPr lang="it-IT" dirty="0" smtClean="0"/>
              <a:t> </a:t>
            </a:r>
            <a:r>
              <a:rPr lang="it-IT" sz="1700" dirty="0" smtClean="0"/>
              <a:t>Per decenni – e in parte ancora oggi, soprattutto a livello mediatico o nella letteratura politologica – raffrontando le due sponde del Mediterraneo ha prevalso nettamente la tendenza a disegnare un quadro di forti differenze tra una sponda settentrionale non solo più ricca e sviluppata socio-economicamente ma anche demograficamente sempre più anziana e una sponda meridionale, oltre che più povera e meno sviluppata, con una popolazione in crescita e assai più giovane nella sua composizione.</a:t>
            </a:r>
          </a:p>
          <a:p>
            <a:pPr>
              <a:spcAft>
                <a:spcPts val="300"/>
              </a:spcAft>
              <a:buFont typeface="Wingdings" pitchFamily="2" charset="2"/>
              <a:buChar char="§"/>
            </a:pPr>
            <a:r>
              <a:rPr lang="it-IT" sz="1700" dirty="0" smtClean="0"/>
              <a:t> Molta attenzione è stata prestata alla presenza nella struttura demografica dei paesi della sponda sud di un ben visibile </a:t>
            </a:r>
            <a:r>
              <a:rPr lang="it-IT" sz="1700" i="1" dirty="0" err="1" smtClean="0"/>
              <a:t>youth</a:t>
            </a:r>
            <a:r>
              <a:rPr lang="it-IT" sz="1700" i="1" dirty="0" smtClean="0"/>
              <a:t> </a:t>
            </a:r>
            <a:r>
              <a:rPr lang="it-IT" sz="1700" i="1" dirty="0" err="1" smtClean="0"/>
              <a:t>bulge</a:t>
            </a:r>
            <a:r>
              <a:rPr lang="it-IT" sz="1700" i="1" dirty="0" smtClean="0"/>
              <a:t> </a:t>
            </a:r>
            <a:r>
              <a:rPr lang="it-IT" sz="1700" dirty="0" smtClean="0"/>
              <a:t>(a fianco le piramidi di età di Italia e Tunisia)</a:t>
            </a:r>
            <a:r>
              <a:rPr lang="it-IT" sz="1700" i="1" dirty="0" smtClean="0"/>
              <a:t>,</a:t>
            </a:r>
            <a:r>
              <a:rPr lang="it-IT" sz="1700" dirty="0" smtClean="0"/>
              <a:t> </a:t>
            </a:r>
            <a:r>
              <a:rPr lang="it-IT" sz="1700" dirty="0" smtClean="0"/>
              <a:t>fonte potenziale di dinamismo ma anche di problemi sociali, economici e politici</a:t>
            </a:r>
            <a:r>
              <a:rPr lang="it-IT" sz="1700" b="1" dirty="0" smtClean="0"/>
              <a:t>.</a:t>
            </a:r>
            <a:r>
              <a:rPr lang="it-IT" sz="1700" dirty="0" smtClean="0"/>
              <a:t> Questo ha portato a trascurare il manifestarsi di chiari sintomi di un invecchiamento demografico che, sia pure con un ovvio décalage rispetto alla sponda nord, investirà in tempi non lontani anche la sponda sud del Mediterraneo.</a:t>
            </a:r>
          </a:p>
          <a:p>
            <a:pPr>
              <a:spcAft>
                <a:spcPts val="300"/>
              </a:spcAft>
              <a:buFont typeface="Wingdings" pitchFamily="2" charset="2"/>
              <a:buChar char="§"/>
            </a:pPr>
            <a:r>
              <a:rPr lang="it-IT" sz="1700" dirty="0" smtClean="0"/>
              <a:t> Un numero crescente di studi mostra in effetti che </a:t>
            </a:r>
            <a:r>
              <a:rPr lang="it-IT" sz="1700" b="1" dirty="0" smtClean="0"/>
              <a:t>il </a:t>
            </a:r>
            <a:r>
              <a:rPr lang="it-IT" sz="1700" b="1" i="1" dirty="0" err="1" smtClean="0"/>
              <a:t>demographic</a:t>
            </a:r>
            <a:r>
              <a:rPr lang="it-IT" sz="1700" b="1" i="1" dirty="0" smtClean="0"/>
              <a:t> divide</a:t>
            </a:r>
            <a:r>
              <a:rPr lang="it-IT" sz="1700" b="1" dirty="0" smtClean="0"/>
              <a:t> tra le due sponde sta riducendosi rapidamente</a:t>
            </a:r>
            <a:r>
              <a:rPr lang="it-IT" sz="1700" dirty="0" smtClean="0"/>
              <a:t> e si può prevedere che nel giro di pochi decenni le condizioni e le sfide da affrontare saranno assai simili.</a:t>
            </a:r>
          </a:p>
        </p:txBody>
      </p:sp>
      <p:pic>
        <p:nvPicPr>
          <p:cNvPr id="9" name="Immagine 8" descr="The Impact of Tunisian Demographic Change – Tunisia"/>
          <p:cNvPicPr>
            <a:picLocks noChangeAspect="1"/>
          </p:cNvPicPr>
          <p:nvPr/>
        </p:nvPicPr>
        <p:blipFill>
          <a:blip r:embed="rId2"/>
          <a:srcRect/>
          <a:stretch>
            <a:fillRect/>
          </a:stretch>
        </p:blipFill>
        <p:spPr bwMode="auto">
          <a:xfrm>
            <a:off x="9446803" y="3523330"/>
            <a:ext cx="1882575" cy="1800000"/>
          </a:xfrm>
          <a:prstGeom prst="rect">
            <a:avLst/>
          </a:prstGeom>
          <a:noFill/>
          <a:ln w="9525">
            <a:noFill/>
            <a:miter lim="800000"/>
            <a:headEnd/>
            <a:tailEnd/>
          </a:ln>
        </p:spPr>
      </p:pic>
      <p:pic>
        <p:nvPicPr>
          <p:cNvPr id="10" name="Immagine 9" descr="Population of Italy 2019 - PopulationPyramid.net"/>
          <p:cNvPicPr>
            <a:picLocks noChangeAspect="1"/>
          </p:cNvPicPr>
          <p:nvPr/>
        </p:nvPicPr>
        <p:blipFill>
          <a:blip r:embed="rId3"/>
          <a:srcRect/>
          <a:stretch>
            <a:fillRect/>
          </a:stretch>
        </p:blipFill>
        <p:spPr bwMode="auto">
          <a:xfrm>
            <a:off x="9244063" y="1287417"/>
            <a:ext cx="2033162" cy="2052000"/>
          </a:xfrm>
          <a:prstGeom prst="rect">
            <a:avLst/>
          </a:prstGeom>
          <a:noFill/>
          <a:ln w="9525">
            <a:noFill/>
            <a:miter lim="800000"/>
            <a:headEnd/>
            <a:tailEnd/>
          </a:ln>
        </p:spPr>
      </p:pic>
    </p:spTree>
    <p:extLst>
      <p:ext uri="{BB962C8B-B14F-4D97-AF65-F5344CB8AC3E}">
        <p14:creationId xmlns:p14="http://schemas.microsoft.com/office/powerpoint/2010/main" xmlns="" val="355525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9"/>
            <a:ext cx="12192000" cy="954107"/>
          </a:xfrm>
          <a:prstGeom prst="rect">
            <a:avLst/>
          </a:prstGeom>
          <a:noFill/>
        </p:spPr>
        <p:txBody>
          <a:bodyPr wrap="square" rtlCol="0">
            <a:spAutoFit/>
          </a:bodyPr>
          <a:lstStyle/>
          <a:p>
            <a:r>
              <a:rPr lang="it-IT" sz="2800" b="1" dirty="0" smtClean="0"/>
              <a:t>Famiglie e invecchiamento nella regione mediterranea:</a:t>
            </a:r>
          </a:p>
          <a:p>
            <a:r>
              <a:rPr lang="it-IT" sz="2800" b="1" dirty="0" smtClean="0"/>
              <a:t>unificazione demografica, unità culturale?</a:t>
            </a:r>
            <a:endParaRPr lang="it-IT" sz="2800" dirty="0" smtClean="0"/>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51357" y="1307507"/>
            <a:ext cx="11074370" cy="3960058"/>
          </a:xfrm>
          <a:prstGeom prst="rect">
            <a:avLst/>
          </a:prstGeom>
          <a:noFill/>
        </p:spPr>
        <p:txBody>
          <a:bodyPr wrap="square" rtlCol="0">
            <a:spAutoFit/>
          </a:bodyPr>
          <a:lstStyle/>
          <a:p>
            <a:pPr>
              <a:spcAft>
                <a:spcPts val="300"/>
              </a:spcAft>
              <a:buFont typeface="Wingdings" pitchFamily="2" charset="2"/>
              <a:buChar char="§"/>
            </a:pPr>
            <a:r>
              <a:rPr lang="it-IT" sz="1700" dirty="0" smtClean="0"/>
              <a:t> </a:t>
            </a:r>
            <a:r>
              <a:rPr lang="it-IT" sz="1600" dirty="0" smtClean="0"/>
              <a:t>Dionigi Albera (2019: 33) ha recentemente sostenuto che proprio il processo di convergenza demografica attualmente in corso, e in primo luogo l’invecchiamento che sta avvicinando demograficamente le due sponde, consente di riaprire i giochi e di «gettare luce sulla </a:t>
            </a:r>
            <a:r>
              <a:rPr lang="it-IT" sz="1600" i="1" dirty="0" err="1" smtClean="0"/>
              <a:t>vexata</a:t>
            </a:r>
            <a:r>
              <a:rPr lang="it-IT" sz="1600" i="1" dirty="0" smtClean="0"/>
              <a:t> quaestio</a:t>
            </a:r>
            <a:r>
              <a:rPr lang="it-IT" sz="1600" dirty="0" smtClean="0"/>
              <a:t> dell’esistenza di una cultura mediterranea, o quanto meno di tratti culturali comuni all’insieme della regione».</a:t>
            </a:r>
          </a:p>
          <a:p>
            <a:pPr>
              <a:spcAft>
                <a:spcPts val="300"/>
              </a:spcAft>
              <a:buFont typeface="Wingdings" pitchFamily="2" charset="2"/>
              <a:buChar char="§"/>
            </a:pPr>
            <a:r>
              <a:rPr lang="it-IT" sz="1600" dirty="0" smtClean="0"/>
              <a:t> Materiale da noi raccolto e analizzato (Sacchi, Viazzo 2018; Viazzo, Sacchi 2019) conferma quanto ipotizzato da Albera (2019: 39), vale a dire che «sembra disegnarsi una divisione tra l’Europa mediterranea e quella settentrionale […]: le manifestazioni  di sostegno familiare appaiono molto più pronunciate nella prima e riguardano anche in misura cruciale l’assistenza alle persone anziane».</a:t>
            </a:r>
          </a:p>
          <a:p>
            <a:pPr>
              <a:spcAft>
                <a:spcPts val="400"/>
              </a:spcAft>
              <a:buFont typeface="Wingdings" pitchFamily="2" charset="2"/>
              <a:buChar char="§"/>
            </a:pPr>
            <a:r>
              <a:rPr lang="it-IT" sz="1600" dirty="0" smtClean="0"/>
              <a:t> Non sembra azzardato sostenere l’unificazione demografica delle due sponde del Mediterraneo fa emergere una significativa unità culturale in aree cruciali della vita sociale, a partire da quella della domanda e offerta di cura per gli anziani.</a:t>
            </a:r>
          </a:p>
          <a:p>
            <a:pPr marL="360000" indent="-180000">
              <a:buFont typeface="Arial" pitchFamily="34" charset="0"/>
              <a:buChar char="•"/>
            </a:pPr>
            <a:r>
              <a:rPr lang="fr-FR" sz="1600" dirty="0" smtClean="0"/>
              <a:t>D. </a:t>
            </a:r>
            <a:r>
              <a:rPr lang="fr-FR" sz="1600" dirty="0" err="1" smtClean="0"/>
              <a:t>Albera</a:t>
            </a:r>
            <a:r>
              <a:rPr lang="fr-FR" sz="1600" dirty="0" smtClean="0"/>
              <a:t> 2019, </a:t>
            </a:r>
            <a:r>
              <a:rPr lang="fr-FR" sz="1600" i="1" dirty="0" smtClean="0"/>
              <a:t>Réflexions autour du cadre comparatif Méditerranéen: débats et perspectives</a:t>
            </a:r>
            <a:r>
              <a:rPr lang="fr-FR" sz="1600" dirty="0" smtClean="0"/>
              <a:t>, in T. </a:t>
            </a:r>
            <a:r>
              <a:rPr lang="fr-FR" sz="1600" dirty="0" err="1" smtClean="0"/>
              <a:t>Blöss</a:t>
            </a:r>
            <a:r>
              <a:rPr lang="fr-FR" sz="1600" dirty="0" smtClean="0"/>
              <a:t>, I. </a:t>
            </a:r>
            <a:r>
              <a:rPr lang="fr-FR" sz="1600" dirty="0" err="1" smtClean="0"/>
              <a:t>Blöss</a:t>
            </a:r>
            <a:r>
              <a:rPr lang="fr-FR" sz="1600" dirty="0" smtClean="0"/>
              <a:t>-Widmer (</a:t>
            </a:r>
            <a:r>
              <a:rPr lang="fr-FR" sz="1600" dirty="0" err="1" smtClean="0"/>
              <a:t>éds</a:t>
            </a:r>
            <a:r>
              <a:rPr lang="fr-FR" sz="1600" dirty="0" smtClean="0"/>
              <a:t>.), </a:t>
            </a:r>
            <a:r>
              <a:rPr lang="fr-FR" sz="1600" i="1" dirty="0" smtClean="0"/>
              <a:t>Penser le vieillissement en Méditerranée. Donnés, processus et liens sociaux</a:t>
            </a:r>
            <a:r>
              <a:rPr lang="en-US" sz="1600" dirty="0" smtClean="0"/>
              <a:t>, </a:t>
            </a:r>
            <a:r>
              <a:rPr lang="en-US" sz="1600" dirty="0" err="1" smtClean="0"/>
              <a:t>Karthala</a:t>
            </a:r>
            <a:r>
              <a:rPr lang="en-US" sz="1600" dirty="0" smtClean="0"/>
              <a:t>, Paris, 25-50.</a:t>
            </a:r>
            <a:endParaRPr lang="it-IT" sz="1600" dirty="0" smtClean="0"/>
          </a:p>
          <a:p>
            <a:pPr marL="360000" indent="-180000">
              <a:buFont typeface="Arial" pitchFamily="34" charset="0"/>
              <a:buChar char="•"/>
            </a:pPr>
            <a:r>
              <a:rPr lang="en-IN" sz="1600" dirty="0" smtClean="0"/>
              <a:t>P.</a:t>
            </a:r>
            <a:r>
              <a:rPr lang="en-US" sz="1600" dirty="0" smtClean="0"/>
              <a:t> </a:t>
            </a:r>
            <a:r>
              <a:rPr lang="en-US" sz="1600" dirty="0" err="1" smtClean="0"/>
              <a:t>Sacchi</a:t>
            </a:r>
            <a:r>
              <a:rPr lang="en-US" sz="1600" dirty="0" smtClean="0"/>
              <a:t>, P.P. Viazzo 2018, </a:t>
            </a:r>
            <a:r>
              <a:rPr lang="en-US" sz="1600" i="1" dirty="0" smtClean="0"/>
              <a:t>Families and the Elderly along the Shores of the Mediterranean: Old and New Forms of Relatedness</a:t>
            </a:r>
            <a:r>
              <a:rPr lang="en-US" sz="1600" dirty="0" smtClean="0"/>
              <a:t>, «</a:t>
            </a:r>
            <a:r>
              <a:rPr lang="en-US" sz="1600" dirty="0" err="1" smtClean="0"/>
              <a:t>Ethnologie</a:t>
            </a:r>
            <a:r>
              <a:rPr lang="en-US" sz="1600" dirty="0" smtClean="0"/>
              <a:t> </a:t>
            </a:r>
            <a:r>
              <a:rPr lang="en-US" sz="1600" dirty="0" err="1" smtClean="0"/>
              <a:t>Française</a:t>
            </a:r>
            <a:r>
              <a:rPr lang="en-US" sz="1600" dirty="0" smtClean="0"/>
              <a:t>» (</a:t>
            </a:r>
            <a:r>
              <a:rPr lang="en-US" sz="1600" dirty="0" err="1" smtClean="0"/>
              <a:t>n.s</a:t>
            </a:r>
            <a:r>
              <a:rPr lang="en-US" sz="1600" dirty="0" smtClean="0"/>
              <a:t>.), 18, 3, 427-438.</a:t>
            </a:r>
          </a:p>
          <a:p>
            <a:pPr marL="360000" indent="-180000">
              <a:buFont typeface="Arial" pitchFamily="34" charset="0"/>
              <a:buChar char="•"/>
            </a:pPr>
            <a:r>
              <a:rPr lang="it-IT" sz="1600" dirty="0" smtClean="0"/>
              <a:t>P.P. Viazzo, P. Sacchi, “Unificazione demografica, unità culturale? Famiglie e invecchiamento nella regione mediterranea”, in </a:t>
            </a:r>
            <a:r>
              <a:rPr lang="it-IT" sz="1600" i="1" dirty="0" smtClean="0"/>
              <a:t>La famiglia tra mutamenti demografici e sociali</a:t>
            </a:r>
            <a:r>
              <a:rPr lang="it-IT" sz="1600" dirty="0" smtClean="0"/>
              <a:t>, a cura di A. </a:t>
            </a:r>
            <a:r>
              <a:rPr lang="it-IT" sz="1600" dirty="0" err="1" smtClean="0"/>
              <a:t>Samoggia</a:t>
            </a:r>
            <a:r>
              <a:rPr lang="it-IT" sz="1600" dirty="0" smtClean="0"/>
              <a:t> e F. Scalone, Udine, Forum, 2019, pp. 13-23. </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smtClean="0"/>
              <a:t>La necessità di una “triangolazione comparativa allargata” </a:t>
            </a:r>
            <a:endParaRPr lang="it-IT" sz="2800" dirty="0"/>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257353" y="1085316"/>
            <a:ext cx="9343176" cy="4124206"/>
          </a:xfrm>
          <a:prstGeom prst="rect">
            <a:avLst/>
          </a:prstGeom>
          <a:noFill/>
        </p:spPr>
        <p:txBody>
          <a:bodyPr wrap="square" rtlCol="0">
            <a:spAutoFit/>
          </a:bodyPr>
          <a:lstStyle/>
          <a:p>
            <a:pPr>
              <a:spcAft>
                <a:spcPts val="600"/>
              </a:spcAft>
              <a:buFont typeface="Wingdings" pitchFamily="2" charset="2"/>
              <a:buChar char="§"/>
            </a:pPr>
            <a:r>
              <a:rPr lang="it-IT" sz="1600" dirty="0" smtClean="0"/>
              <a:t>  </a:t>
            </a:r>
            <a:r>
              <a:rPr lang="it-IT" dirty="0" smtClean="0"/>
              <a:t>Albera (2019) sostiene che per valutare più correttamente quale sia il ruolo della famiglia e della parentela (e degli  obblighi morali soggiacenti) di fronte alla sfida posta dall’unificazione demografica e dai processi di invecchiamento della popolazione è «necessario istituire una triangolazione comparativa allargata, tra Europa del nord, Europa del sud e paesi non europei del Mediterraneo».</a:t>
            </a:r>
          </a:p>
          <a:p>
            <a:pPr>
              <a:spcAft>
                <a:spcPts val="600"/>
              </a:spcAft>
              <a:buFont typeface="Wingdings" pitchFamily="2" charset="2"/>
              <a:buChar char="§"/>
            </a:pPr>
            <a:r>
              <a:rPr lang="it-IT" dirty="0" smtClean="0"/>
              <a:t> Questa comparazione allargata potrebbe, innanzitutto, essere d’aiuto per smantellare una dicotomia che domina gli studi su invecchiamento, famiglia e sostegno agli anziani nei paesi della sponda sud-est del Mediterraneo, che vengono variamente etichettati (anche da sociologi, economisti e demografi ‘nativi’) come </a:t>
            </a:r>
            <a:r>
              <a:rPr lang="it-IT" i="1" dirty="0" err="1" smtClean="0"/>
              <a:t>developing</a:t>
            </a:r>
            <a:r>
              <a:rPr lang="it-IT" i="1" dirty="0" smtClean="0"/>
              <a:t> </a:t>
            </a:r>
            <a:r>
              <a:rPr lang="it-IT" i="1" dirty="0" err="1" smtClean="0"/>
              <a:t>countries</a:t>
            </a:r>
            <a:r>
              <a:rPr lang="it-IT" dirty="0" smtClean="0"/>
              <a:t> o semplicemente come </a:t>
            </a:r>
            <a:r>
              <a:rPr lang="it-IT" i="1" dirty="0" smtClean="0"/>
              <a:t>East</a:t>
            </a:r>
            <a:r>
              <a:rPr lang="it-IT" dirty="0" smtClean="0"/>
              <a:t> in opposizione a un Occidente sviluppato o a una società europea concepita come indiscutibilmente ricca e uniformemente pervasa da valori occidentali.</a:t>
            </a:r>
          </a:p>
          <a:p>
            <a:pPr>
              <a:spcAft>
                <a:spcPts val="600"/>
              </a:spcAft>
              <a:buFont typeface="Wingdings" pitchFamily="2" charset="2"/>
              <a:buChar char="§"/>
            </a:pPr>
            <a:r>
              <a:rPr lang="it-IT" dirty="0" smtClean="0"/>
              <a:t> Esiste invece un’Europa – quella meridionale –  che quanto meno sotto questo importante profilo pare essere più vicina ai paesi dell’area nordafricana e mediorientale che non all’Europa ‘atlantica’ e può essere meglio studiata e compresa in una cornice mediterranea.</a:t>
            </a:r>
            <a:endParaRPr lang="it-IT"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62677D1-11EA-4653-9C88-1FF5DF9B2F64}"/>
              </a:ext>
            </a:extLst>
          </p:cNvPr>
          <p:cNvSpPr txBox="1"/>
          <p:nvPr/>
        </p:nvSpPr>
        <p:spPr>
          <a:xfrm>
            <a:off x="-27710" y="282337"/>
            <a:ext cx="9739335" cy="954107"/>
          </a:xfrm>
          <a:prstGeom prst="rect">
            <a:avLst/>
          </a:prstGeom>
          <a:noFill/>
        </p:spPr>
        <p:txBody>
          <a:bodyPr wrap="square" rtlCol="0">
            <a:spAutoFit/>
          </a:bodyPr>
          <a:lstStyle/>
          <a:p>
            <a:pPr algn="ctr"/>
            <a:endParaRPr lang="it-IT" sz="2800" b="1" dirty="0" smtClean="0">
              <a:latin typeface="Tahoma" panose="020B0604030504040204" pitchFamily="34" charset="0"/>
              <a:ea typeface="Tahoma" panose="020B0604030504040204" pitchFamily="34" charset="0"/>
              <a:cs typeface="Tahoma" panose="020B0604030504040204" pitchFamily="34" charset="0"/>
            </a:endParaRPr>
          </a:p>
          <a:p>
            <a:pPr algn="ctr"/>
            <a:r>
              <a:rPr lang="it-IT" sz="2800" b="1" dirty="0" smtClean="0">
                <a:latin typeface="Tahoma" panose="020B0604030504040204" pitchFamily="34" charset="0"/>
                <a:ea typeface="Tahoma" panose="020B0604030504040204" pitchFamily="34" charset="0"/>
                <a:cs typeface="Tahoma" panose="020B0604030504040204" pitchFamily="34" charset="0"/>
              </a:rPr>
              <a:t>Lezione 13</a:t>
            </a:r>
          </a:p>
        </p:txBody>
      </p:sp>
      <p:sp>
        <p:nvSpPr>
          <p:cNvPr id="6" name="CasellaDiTesto 5">
            <a:extLst>
              <a:ext uri="{FF2B5EF4-FFF2-40B4-BE49-F238E27FC236}">
                <a16:creationId xmlns:a16="http://schemas.microsoft.com/office/drawing/2014/main" xmlns=""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r>
              <a:rPr lang="it-IT" dirty="0" smtClean="0"/>
              <a:t>Antropologia del Mediterraneo</a:t>
            </a:r>
            <a:endParaRPr lang="it-IT" dirty="0"/>
          </a:p>
        </p:txBody>
      </p:sp>
      <p:sp>
        <p:nvSpPr>
          <p:cNvPr id="7" name="CasellaDiTesto 6"/>
          <p:cNvSpPr txBox="1"/>
          <p:nvPr/>
        </p:nvSpPr>
        <p:spPr>
          <a:xfrm>
            <a:off x="143210" y="2068082"/>
            <a:ext cx="11796665" cy="1046440"/>
          </a:xfrm>
          <a:prstGeom prst="rect">
            <a:avLst/>
          </a:prstGeom>
          <a:noFill/>
        </p:spPr>
        <p:txBody>
          <a:bodyPr wrap="square" rtlCol="0">
            <a:spAutoFit/>
          </a:bodyPr>
          <a:lstStyle/>
          <a:p>
            <a:pPr algn="ctr">
              <a:spcAft>
                <a:spcPts val="1200"/>
              </a:spcAft>
            </a:pPr>
            <a:r>
              <a:rPr lang="it-IT" sz="2800" b="1" dirty="0" smtClean="0">
                <a:latin typeface="Tahoma" pitchFamily="34" charset="0"/>
                <a:ea typeface="Tahoma" pitchFamily="34" charset="0"/>
                <a:cs typeface="Tahoma" pitchFamily="34" charset="0"/>
              </a:rPr>
              <a:t>Un “modello mediterraneo” di famiglia e matrimonio?</a:t>
            </a:r>
          </a:p>
          <a:p>
            <a:pPr algn="ctr"/>
            <a:r>
              <a:rPr lang="it-IT" sz="2400" b="1" dirty="0" smtClean="0">
                <a:latin typeface="Tahoma" pitchFamily="34" charset="0"/>
                <a:ea typeface="Tahoma" pitchFamily="34" charset="0"/>
                <a:cs typeface="Tahoma" pitchFamily="34" charset="0"/>
              </a:rPr>
              <a:t>Studi storici e antropologici, dibattiti, implicazioni per il presente</a:t>
            </a:r>
            <a:endParaRPr lang="it-IT" sz="2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555252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E9D5F10E-50F4-4326-9914-0CBFEFF1875B}"/>
              </a:ext>
            </a:extLst>
          </p:cNvPr>
          <p:cNvSpPr txBox="1"/>
          <p:nvPr/>
        </p:nvSpPr>
        <p:spPr>
          <a:xfrm>
            <a:off x="0" y="282337"/>
            <a:ext cx="12192000" cy="800219"/>
          </a:xfrm>
          <a:prstGeom prst="rect">
            <a:avLst/>
          </a:prstGeom>
          <a:noFill/>
        </p:spPr>
        <p:txBody>
          <a:bodyPr wrap="square" rtlCol="0">
            <a:spAutoFit/>
          </a:bodyPr>
          <a:lstStyle/>
          <a:p>
            <a:pPr lvl="0"/>
            <a:r>
              <a:rPr lang="it-IT" sz="2400" b="1" i="1" dirty="0" smtClean="0"/>
              <a:t>Appendice: I rischi del “</a:t>
            </a:r>
            <a:r>
              <a:rPr lang="it-IT" sz="2400" b="1" i="1" dirty="0" err="1" smtClean="0"/>
              <a:t>continuismo</a:t>
            </a:r>
            <a:r>
              <a:rPr lang="it-IT" sz="2400" b="1" i="1" dirty="0" smtClean="0"/>
              <a:t>” e dell’</a:t>
            </a:r>
            <a:r>
              <a:rPr lang="it-IT" sz="2400" b="1" dirty="0" err="1" smtClean="0"/>
              <a:t>histoire</a:t>
            </a:r>
            <a:r>
              <a:rPr lang="it-IT" sz="2400" b="1" dirty="0" smtClean="0"/>
              <a:t> immobile</a:t>
            </a:r>
          </a:p>
          <a:p>
            <a:pPr lvl="0"/>
            <a:r>
              <a:rPr lang="it-IT" sz="2200" b="1" i="1" dirty="0" smtClean="0"/>
              <a:t>L’età al matrimonio in Toscana dal 1350 fino al 1900</a:t>
            </a:r>
            <a:endParaRPr kumimoji="0" lang="it-IT" sz="22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pic>
        <p:nvPicPr>
          <p:cNvPr id="7" name="Picture 3"/>
          <p:cNvPicPr>
            <a:picLocks noChangeAspect="1" noChangeArrowheads="1"/>
          </p:cNvPicPr>
          <p:nvPr/>
        </p:nvPicPr>
        <p:blipFill>
          <a:blip r:embed="rId2" cstate="print"/>
          <a:srcRect/>
          <a:stretch>
            <a:fillRect/>
          </a:stretch>
        </p:blipFill>
        <p:spPr bwMode="auto">
          <a:xfrm rot="5400000">
            <a:off x="2302059" y="-300963"/>
            <a:ext cx="4443150" cy="7236000"/>
          </a:xfrm>
          <a:prstGeom prst="rect">
            <a:avLst/>
          </a:prstGeom>
          <a:noFill/>
          <a:ln w="9525">
            <a:noFill/>
            <a:miter lim="800000"/>
            <a:headEnd/>
            <a:tailEnd/>
          </a:ln>
          <a:effectLst/>
        </p:spPr>
      </p:pic>
    </p:spTree>
    <p:extLst>
      <p:ext uri="{BB962C8B-B14F-4D97-AF65-F5344CB8AC3E}">
        <p14:creationId xmlns:p14="http://schemas.microsoft.com/office/powerpoint/2010/main" xmlns="" val="1437376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Viazzo</a:t>
            </a: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7"/>
            <a:ext cx="12192000" cy="954107"/>
          </a:xfrm>
          <a:prstGeom prst="rect">
            <a:avLst/>
          </a:prstGeom>
          <a:noFill/>
        </p:spPr>
        <p:txBody>
          <a:bodyPr wrap="square" rtlCol="0">
            <a:spAutoFit/>
          </a:bodyPr>
          <a:lstStyle/>
          <a:p>
            <a:r>
              <a:rPr lang="it-IT" sz="2800" b="1" i="1" dirty="0" smtClean="0"/>
              <a:t>Studi sulla famiglia nelle prime stagioni</a:t>
            </a:r>
          </a:p>
          <a:p>
            <a:r>
              <a:rPr lang="it-IT" sz="2800" b="1" i="1" dirty="0" smtClean="0"/>
              <a:t>dell’antropologia del Mediterraneo (1950-1975</a:t>
            </a:r>
            <a:r>
              <a:rPr lang="it-IT" sz="2800" dirty="0" smtClean="0"/>
              <a:t>)</a:t>
            </a:r>
            <a:endParaRPr lang="it-IT" sz="2800" dirty="0"/>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68449" y="1367327"/>
            <a:ext cx="9343176" cy="4154984"/>
          </a:xfrm>
          <a:prstGeom prst="rect">
            <a:avLst/>
          </a:prstGeom>
          <a:noFill/>
        </p:spPr>
        <p:txBody>
          <a:bodyPr wrap="square" rtlCol="0">
            <a:spAutoFit/>
          </a:bodyPr>
          <a:lstStyle/>
          <a:p>
            <a:pPr lvl="0">
              <a:spcAft>
                <a:spcPts val="300"/>
              </a:spcAft>
              <a:buFont typeface="Wingdings" pitchFamily="2" charset="2"/>
              <a:buChar char="§"/>
            </a:pPr>
            <a:r>
              <a:rPr lang="it-IT" sz="1700" dirty="0" smtClean="0"/>
              <a:t> </a:t>
            </a:r>
            <a:r>
              <a:rPr lang="it-IT" sz="1650" dirty="0" smtClean="0"/>
              <a:t>La </a:t>
            </a:r>
            <a:r>
              <a:rPr lang="it-IT" sz="1650" b="1" dirty="0" smtClean="0"/>
              <a:t>famiglia</a:t>
            </a:r>
            <a:r>
              <a:rPr lang="it-IT" sz="1650" dirty="0" smtClean="0"/>
              <a:t> è uno degli ambiti della struttura sociale su cui più si concentra l’attenzione dei pionieri dell’antropologia del Mediterraneo e dei loro primi allievi.</a:t>
            </a:r>
          </a:p>
          <a:p>
            <a:pPr lvl="0">
              <a:spcAft>
                <a:spcPts val="300"/>
              </a:spcAft>
              <a:buFont typeface="Wingdings" pitchFamily="2" charset="2"/>
              <a:buChar char="§"/>
            </a:pPr>
            <a:r>
              <a:rPr lang="it-IT" sz="1650" dirty="0" smtClean="0"/>
              <a:t> Un punto importante da notare è che le ricerche condotte sulla sponda nord – in Spagna, in Italia, in Grecia – sembrano rivelare una netta prevalenza, intorno alla metà del XX secolo, della famiglia nucleare “neolocale”.</a:t>
            </a:r>
          </a:p>
          <a:p>
            <a:pPr lvl="0">
              <a:spcAft>
                <a:spcPts val="300"/>
              </a:spcAft>
              <a:buFont typeface="Wingdings" pitchFamily="2" charset="2"/>
              <a:buChar char="§"/>
            </a:pPr>
            <a:r>
              <a:rPr lang="it-IT" sz="1650" dirty="0" smtClean="0"/>
              <a:t> Oltre al lavoro di </a:t>
            </a:r>
            <a:r>
              <a:rPr lang="it-IT" sz="1650" dirty="0" err="1" smtClean="0"/>
              <a:t>Banfield</a:t>
            </a:r>
            <a:r>
              <a:rPr lang="it-IT" sz="1650" dirty="0" smtClean="0"/>
              <a:t> (1958) su “</a:t>
            </a:r>
            <a:r>
              <a:rPr lang="it-IT" sz="1650" dirty="0" err="1" smtClean="0"/>
              <a:t>Montegrano</a:t>
            </a:r>
            <a:r>
              <a:rPr lang="it-IT" sz="1650" dirty="0" smtClean="0"/>
              <a:t>” si possono ricordare quelli di </a:t>
            </a:r>
            <a:r>
              <a:rPr lang="it-IT" sz="1650" dirty="0" err="1" smtClean="0"/>
              <a:t>Pitt-Rivers</a:t>
            </a:r>
            <a:r>
              <a:rPr lang="it-IT" sz="1650" dirty="0" smtClean="0"/>
              <a:t> (1954) in Andalusia e Davis (1973) a Pisticci in Lucania:</a:t>
            </a:r>
          </a:p>
          <a:p>
            <a:pPr marL="576000" lvl="0" indent="-108000"/>
            <a:r>
              <a:rPr lang="it-IT" sz="1650" dirty="0" smtClean="0"/>
              <a:t>- A “</a:t>
            </a:r>
            <a:r>
              <a:rPr lang="it-IT" sz="1650" dirty="0" err="1" smtClean="0"/>
              <a:t>Alcalá</a:t>
            </a:r>
            <a:r>
              <a:rPr lang="it-IT" sz="1650" dirty="0" smtClean="0"/>
              <a:t> de la Sierra”, scrive </a:t>
            </a:r>
            <a:r>
              <a:rPr lang="it-IT" sz="1650" dirty="0" err="1" smtClean="0"/>
              <a:t>Pitt-Rivers</a:t>
            </a:r>
            <a:r>
              <a:rPr lang="it-IT" sz="1650" dirty="0" smtClean="0"/>
              <a:t>, gli abitanti </a:t>
            </a:r>
            <a:r>
              <a:rPr lang="en-GB" sz="1650" dirty="0" smtClean="0"/>
              <a:t>“feel very strongly that every family should possess its own house, and to marry without setting up a separate home is regarded as a make-shift arrangement</a:t>
            </a:r>
            <a:r>
              <a:rPr lang="it-IT" sz="1650" dirty="0" smtClean="0"/>
              <a:t> [una soluzione di fortuna]”: come recita un proverbio locale, “</a:t>
            </a:r>
            <a:r>
              <a:rPr lang="es-ES" sz="1650" b="1" dirty="0" smtClean="0"/>
              <a:t>casada casa quiere</a:t>
            </a:r>
            <a:r>
              <a:rPr lang="it-IT" sz="1650" dirty="0" smtClean="0"/>
              <a:t>”.</a:t>
            </a:r>
          </a:p>
          <a:p>
            <a:pPr marL="576000" lvl="0" indent="-108000">
              <a:spcAft>
                <a:spcPts val="1200"/>
              </a:spcAft>
              <a:buFontTx/>
              <a:buChar char="-"/>
            </a:pPr>
            <a:r>
              <a:rPr lang="it-IT" sz="1650" dirty="0" smtClean="0"/>
              <a:t>Davis riferisce che a Pisticci </a:t>
            </a:r>
            <a:r>
              <a:rPr lang="en-US" sz="1650" dirty="0" smtClean="0"/>
              <a:t>“the commonest domestic group is the nuclear family; at each marriage, ideally, a new household is set up”.</a:t>
            </a:r>
            <a:endParaRPr lang="en-US" sz="1600" dirty="0" smtClean="0"/>
          </a:p>
          <a:p>
            <a:pPr marL="360000" lvl="0" indent="-180000">
              <a:buFont typeface="Arial" pitchFamily="34" charset="0"/>
              <a:buChar char="•"/>
            </a:pPr>
            <a:r>
              <a:rPr lang="it-IT" sz="1600" dirty="0" err="1" smtClean="0"/>
              <a:t>Julian</a:t>
            </a:r>
            <a:r>
              <a:rPr lang="it-IT" sz="1600" dirty="0" smtClean="0"/>
              <a:t> A. </a:t>
            </a:r>
            <a:r>
              <a:rPr lang="it-IT" sz="1600" dirty="0" err="1" smtClean="0"/>
              <a:t>Pitt-Rivers</a:t>
            </a:r>
            <a:r>
              <a:rPr lang="it-IT" sz="1600" dirty="0" smtClean="0"/>
              <a:t>, 1954, </a:t>
            </a:r>
            <a:r>
              <a:rPr lang="it-IT" sz="1600" i="1" dirty="0" smtClean="0"/>
              <a:t>The People </a:t>
            </a:r>
            <a:r>
              <a:rPr lang="it-IT" sz="1600" i="1" dirty="0" err="1" smtClean="0"/>
              <a:t>of</a:t>
            </a:r>
            <a:r>
              <a:rPr lang="it-IT" sz="1600" i="1" dirty="0" smtClean="0"/>
              <a:t> the Sierra</a:t>
            </a:r>
            <a:r>
              <a:rPr lang="it-IT" sz="1600" dirty="0" smtClean="0"/>
              <a:t>, London, </a:t>
            </a:r>
            <a:r>
              <a:rPr lang="it-IT" sz="1600" dirty="0" err="1" smtClean="0"/>
              <a:t>Weidenfeld</a:t>
            </a:r>
            <a:r>
              <a:rPr lang="it-IT" sz="1600" dirty="0" smtClean="0"/>
              <a:t> &amp; Nicholson.</a:t>
            </a:r>
          </a:p>
          <a:p>
            <a:pPr marL="360000" lvl="0" indent="-180000">
              <a:buFont typeface="Arial" pitchFamily="34" charset="0"/>
              <a:buChar char="•"/>
            </a:pPr>
            <a:r>
              <a:rPr lang="en-US" sz="1600" dirty="0" smtClean="0"/>
              <a:t>Edward C. </a:t>
            </a:r>
            <a:r>
              <a:rPr lang="en-US" sz="1600" dirty="0" err="1" smtClean="0"/>
              <a:t>Banfield</a:t>
            </a:r>
            <a:r>
              <a:rPr lang="en-US" sz="1600" dirty="0" smtClean="0"/>
              <a:t>, 1958, </a:t>
            </a:r>
            <a:r>
              <a:rPr lang="en-US" sz="1600" i="1" dirty="0" smtClean="0"/>
              <a:t>The Moral Basis o a Backward Society</a:t>
            </a:r>
            <a:r>
              <a:rPr lang="en-US" sz="1600" dirty="0" smtClean="0"/>
              <a:t>, Glencoe, Ill., The Free Press.</a:t>
            </a:r>
            <a:endParaRPr lang="it-IT" sz="1600" dirty="0" smtClean="0"/>
          </a:p>
          <a:p>
            <a:pPr marL="360000" indent="-180000">
              <a:buFont typeface="Arial" pitchFamily="34" charset="0"/>
              <a:buChar char="•"/>
            </a:pPr>
            <a:r>
              <a:rPr lang="en-US" sz="1600" dirty="0" smtClean="0"/>
              <a:t>John Davis , 1973, </a:t>
            </a:r>
            <a:r>
              <a:rPr lang="en-US" sz="1600" i="1" dirty="0" smtClean="0"/>
              <a:t>Land and Family in </a:t>
            </a:r>
            <a:r>
              <a:rPr lang="en-US" sz="1600" i="1" dirty="0" err="1" smtClean="0"/>
              <a:t>Pisticci</a:t>
            </a:r>
            <a:r>
              <a:rPr lang="en-US" sz="1600" dirty="0" smtClean="0"/>
              <a:t>, London, </a:t>
            </a:r>
            <a:r>
              <a:rPr lang="en-US" sz="1600" dirty="0" err="1" smtClean="0"/>
              <a:t>Athlone</a:t>
            </a:r>
            <a:r>
              <a:rPr lang="en-US" sz="1600" dirty="0" smtClean="0"/>
              <a:t> Press.</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1384995"/>
          </a:xfrm>
          <a:prstGeom prst="rect">
            <a:avLst/>
          </a:prstGeom>
          <a:noFill/>
        </p:spPr>
        <p:txBody>
          <a:bodyPr wrap="square" rtlCol="0">
            <a:spAutoFit/>
          </a:bodyPr>
          <a:lstStyle/>
          <a:p>
            <a:r>
              <a:rPr lang="it-IT" sz="2800" b="1" i="1" dirty="0" smtClean="0"/>
              <a:t>Strutture familiari nel Mediterraneo:</a:t>
            </a:r>
          </a:p>
          <a:p>
            <a:r>
              <a:rPr lang="it-IT" sz="2800" b="1" i="1" dirty="0" smtClean="0"/>
              <a:t>dalla famiglia estesa alla famiglia nucleare</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368449" y="1375873"/>
            <a:ext cx="8903738" cy="4085734"/>
          </a:xfrm>
          <a:prstGeom prst="rect">
            <a:avLst/>
          </a:prstGeom>
          <a:noFill/>
        </p:spPr>
        <p:txBody>
          <a:bodyPr wrap="square" rtlCol="0">
            <a:spAutoFit/>
          </a:bodyPr>
          <a:lstStyle/>
          <a:p>
            <a:pPr lvl="0">
              <a:spcAft>
                <a:spcPts val="600"/>
              </a:spcAft>
              <a:buFont typeface="Wingdings" pitchFamily="2" charset="2"/>
              <a:buChar char="§"/>
            </a:pPr>
            <a:r>
              <a:rPr lang="it-IT" dirty="0" smtClean="0"/>
              <a:t> Un volume curato nel 1976 ancora da John </a:t>
            </a:r>
            <a:r>
              <a:rPr lang="it-IT" dirty="0" err="1" smtClean="0"/>
              <a:t>Peristiany</a:t>
            </a:r>
            <a:r>
              <a:rPr lang="it-IT" dirty="0" smtClean="0"/>
              <a:t> (</a:t>
            </a:r>
            <a:r>
              <a:rPr lang="en-GB" i="1" dirty="0" smtClean="0"/>
              <a:t>Mediterranean Family Structures</a:t>
            </a:r>
            <a:r>
              <a:rPr lang="it-IT" dirty="0" smtClean="0"/>
              <a:t>) mostra che famiglie “estese” esistevano in area mediterranea, ma sembravano confinate ai Balcani e alla sponda sud-est.</a:t>
            </a:r>
          </a:p>
          <a:p>
            <a:pPr lvl="0">
              <a:spcAft>
                <a:spcPts val="300"/>
              </a:spcAft>
              <a:buFont typeface="Wingdings" pitchFamily="2" charset="2"/>
              <a:buChar char="§"/>
            </a:pPr>
            <a:r>
              <a:rPr lang="it-IT" dirty="0" smtClean="0"/>
              <a:t> Anche </a:t>
            </a:r>
            <a:r>
              <a:rPr lang="it-IT" dirty="0" err="1" smtClean="0"/>
              <a:t>Peristiany</a:t>
            </a:r>
            <a:r>
              <a:rPr lang="it-IT" dirty="0" smtClean="0"/>
              <a:t>, facendo un bilancio delle ricerche condotte nel quarto di secolo precedente, suggerisce  nella sua Introduzione al volume che:</a:t>
            </a:r>
          </a:p>
          <a:p>
            <a:pPr marL="540000" lvl="0">
              <a:spcAft>
                <a:spcPts val="600"/>
              </a:spcAft>
            </a:pPr>
            <a:r>
              <a:rPr lang="it-IT" dirty="0" smtClean="0"/>
              <a:t>i legami di parentela che si estendono al di là della famiglia nucleare paiono essere “</a:t>
            </a:r>
            <a:r>
              <a:rPr lang="en-GB" dirty="0" smtClean="0"/>
              <a:t>recessive rather than dominant characteristics. </a:t>
            </a:r>
            <a:r>
              <a:rPr lang="en-US" dirty="0" smtClean="0"/>
              <a:t>The nuclear family is flourishing. The Mediterranean extended households and lineage societies appear, increasingly, as relics from an undifferentiated world”.</a:t>
            </a:r>
          </a:p>
          <a:p>
            <a:pPr lvl="0">
              <a:spcAft>
                <a:spcPts val="1800"/>
              </a:spcAft>
              <a:buFont typeface="Wingdings" pitchFamily="2" charset="2"/>
              <a:buChar char="§"/>
            </a:pPr>
            <a:r>
              <a:rPr lang="en-US" dirty="0" smtClean="0"/>
              <a:t> </a:t>
            </a:r>
            <a:r>
              <a:rPr lang="it-IT" dirty="0" smtClean="0"/>
              <a:t>Questa affermazione suggerisce l’esistenza di un processo di evoluzione in atto, da un predominio della famiglia estesa a un predominio della famiglie nucleare.</a:t>
            </a:r>
          </a:p>
          <a:p>
            <a:pPr marL="360000" indent="-180000">
              <a:buFont typeface="Arial" pitchFamily="34" charset="0"/>
              <a:buChar char="•"/>
            </a:pPr>
            <a:r>
              <a:rPr lang="en-US" sz="1700" dirty="0" smtClean="0"/>
              <a:t>John G. </a:t>
            </a:r>
            <a:r>
              <a:rPr lang="en-US" sz="1700" dirty="0" err="1" smtClean="0"/>
              <a:t>Peristiany</a:t>
            </a:r>
            <a:r>
              <a:rPr lang="en-US" sz="1700" dirty="0" smtClean="0"/>
              <a:t> (</a:t>
            </a:r>
            <a:r>
              <a:rPr lang="it-IT" sz="1700" dirty="0" smtClean="0"/>
              <a:t>a cura di</a:t>
            </a:r>
            <a:r>
              <a:rPr lang="en-US" sz="1700" dirty="0" smtClean="0"/>
              <a:t>), </a:t>
            </a:r>
            <a:r>
              <a:rPr lang="en-US" sz="1700" i="1" dirty="0" smtClean="0"/>
              <a:t>Mediterranean Family Structures</a:t>
            </a:r>
            <a:r>
              <a:rPr lang="en-US" sz="1700" dirty="0" smtClean="0"/>
              <a:t>, Cambridge, Cambridge University Press, 1976.</a:t>
            </a:r>
            <a:endParaRPr lang="it-CH" sz="1400" dirty="0" smtClean="0"/>
          </a:p>
        </p:txBody>
      </p:sp>
      <p:sp>
        <p:nvSpPr>
          <p:cNvPr id="4" name="Segnaposto piè di pagina 3"/>
          <p:cNvSpPr>
            <a:spLocks noGrp="1"/>
          </p:cNvSpPr>
          <p:nvPr>
            <p:ph type="ftr" sz="quarter" idx="11"/>
          </p:nvPr>
        </p:nvSpPr>
        <p:spPr/>
        <p:txBody>
          <a:bodyPr/>
          <a:lstStyle/>
          <a:p>
            <a:endParaRPr lang="it-IT" dirty="0"/>
          </a:p>
        </p:txBody>
      </p:sp>
      <p:pic>
        <p:nvPicPr>
          <p:cNvPr id="11" name="img1" descr="Mediterranean Family Structures.: Peristiany, J. G. (Editor)"/>
          <p:cNvPicPr>
            <a:picLocks noChangeAspect="1"/>
          </p:cNvPicPr>
          <p:nvPr/>
        </p:nvPicPr>
        <p:blipFill>
          <a:blip r:embed="rId2"/>
          <a:srcRect/>
          <a:stretch>
            <a:fillRect/>
          </a:stretch>
        </p:blipFill>
        <p:spPr bwMode="auto">
          <a:xfrm>
            <a:off x="9273789" y="1410590"/>
            <a:ext cx="2544000" cy="3600000"/>
          </a:xfrm>
          <a:prstGeom prst="rect">
            <a:avLst/>
          </a:prstGeom>
          <a:noFill/>
          <a:ln w="9525">
            <a:noFill/>
            <a:miter lim="800000"/>
            <a:headEnd/>
            <a:tailEnd/>
          </a:ln>
        </p:spPr>
      </p:pic>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smtClean="0"/>
              <a:t>La storia della famiglia: una disciplina nuova e le sue scoperte</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3E346584-B317-4747-94F7-DF50B95DF597}"/>
              </a:ext>
            </a:extLst>
          </p:cNvPr>
          <p:cNvSpPr txBox="1"/>
          <p:nvPr/>
        </p:nvSpPr>
        <p:spPr>
          <a:xfrm>
            <a:off x="368449" y="1016951"/>
            <a:ext cx="8681547" cy="4662815"/>
          </a:xfrm>
          <a:prstGeom prst="rect">
            <a:avLst/>
          </a:prstGeom>
          <a:noFill/>
        </p:spPr>
        <p:txBody>
          <a:bodyPr wrap="square" rtlCol="0">
            <a:spAutoFit/>
          </a:bodyPr>
          <a:lstStyle/>
          <a:p>
            <a:pPr>
              <a:spcAft>
                <a:spcPts val="300"/>
              </a:spcAft>
              <a:buFont typeface="Wingdings" pitchFamily="2" charset="2"/>
              <a:buChar char="§"/>
            </a:pPr>
            <a:r>
              <a:rPr lang="it-IT" dirty="0" smtClean="0"/>
              <a:t> La caratterizzazione della famiglia estesa come “relitto da un mondo indifferenziato” si accorda bene con la visione dominante fino agli anni ’60-’70 nella sociologia della famiglia (e accettata supinamente dagli storici) secondo la quale l’industrializzazione e l’urbanizzazione avrebbero portato con sé un passaggio dalla famiglia “tradizionale” –  estesa e patriarcale – alla moderna famiglia nucleare.</a:t>
            </a:r>
          </a:p>
          <a:p>
            <a:pPr>
              <a:spcAft>
                <a:spcPts val="300"/>
              </a:spcAft>
              <a:buFont typeface="Wingdings" pitchFamily="2" charset="2"/>
              <a:buChar char="§"/>
            </a:pPr>
            <a:r>
              <a:rPr lang="it-IT" dirty="0" smtClean="0"/>
              <a:t> Tale visione viene scossa alle fondamenta dalle scoperte di </a:t>
            </a:r>
            <a:r>
              <a:rPr lang="it-IT" b="1" dirty="0" smtClean="0"/>
              <a:t>due nuove discipline </a:t>
            </a:r>
            <a:r>
              <a:rPr lang="it-IT" dirty="0" smtClean="0"/>
              <a:t>che iniziano a formarsi verso la fine degli anni ’50: la demografia storica e la </a:t>
            </a:r>
            <a:r>
              <a:rPr lang="it-IT" b="1" dirty="0" smtClean="0"/>
              <a:t>storia della famiglia</a:t>
            </a:r>
            <a:r>
              <a:rPr lang="it-IT" dirty="0" smtClean="0"/>
              <a:t>.</a:t>
            </a:r>
          </a:p>
          <a:p>
            <a:pPr lvl="0">
              <a:spcAft>
                <a:spcPts val="300"/>
              </a:spcAft>
              <a:buFont typeface="Wingdings" pitchFamily="2" charset="2"/>
              <a:buChar char="§"/>
            </a:pPr>
            <a:r>
              <a:rPr lang="it-IT" dirty="0" smtClean="0"/>
              <a:t> Lo storico </a:t>
            </a:r>
            <a:r>
              <a:rPr lang="it-IT" b="1" dirty="0" smtClean="0"/>
              <a:t>Peter </a:t>
            </a:r>
            <a:r>
              <a:rPr lang="it-IT" b="1" dirty="0" err="1" smtClean="0"/>
              <a:t>Laslett</a:t>
            </a:r>
            <a:r>
              <a:rPr lang="it-IT" b="1" dirty="0" smtClean="0"/>
              <a:t> </a:t>
            </a:r>
            <a:r>
              <a:rPr lang="it-IT" dirty="0" smtClean="0"/>
              <a:t>(1965) e il Cambridge Group scoprono che nell’Inghilterra rurale preindustriale la famiglia nucleare neolocale era (già) la norma.</a:t>
            </a:r>
          </a:p>
          <a:p>
            <a:pPr lvl="0">
              <a:spcAft>
                <a:spcPts val="900"/>
              </a:spcAft>
              <a:buFont typeface="Wingdings" pitchFamily="2" charset="2"/>
              <a:buChar char="§"/>
            </a:pPr>
            <a:r>
              <a:rPr lang="it-IT" dirty="0" smtClean="0"/>
              <a:t> Un volume che lo stesso </a:t>
            </a:r>
            <a:r>
              <a:rPr lang="it-IT" dirty="0" err="1" smtClean="0"/>
              <a:t>Laslett</a:t>
            </a:r>
            <a:r>
              <a:rPr lang="it-IT" dirty="0" smtClean="0"/>
              <a:t> cura nel 1972 insieme a </a:t>
            </a:r>
            <a:r>
              <a:rPr lang="it-IT" b="1" dirty="0" smtClean="0"/>
              <a:t>Richard </a:t>
            </a:r>
            <a:r>
              <a:rPr lang="it-IT" b="1" dirty="0" err="1" smtClean="0"/>
              <a:t>Wall</a:t>
            </a:r>
            <a:r>
              <a:rPr lang="it-IT" b="1" dirty="0" smtClean="0"/>
              <a:t> </a:t>
            </a:r>
            <a:r>
              <a:rPr lang="it-IT" dirty="0" smtClean="0"/>
              <a:t>(suo collega al Cambridge Group) stimola una grande quantità di studi che si propongono di stabilire se questo vale anche per altri paesi e altre parti del mondo.</a:t>
            </a:r>
            <a:endParaRPr lang="it-IT" sz="1600" dirty="0" smtClean="0"/>
          </a:p>
          <a:p>
            <a:pPr marL="360000" lvl="0" indent="-144000">
              <a:buFont typeface="Arial" pitchFamily="34" charset="0"/>
              <a:buChar char="•"/>
            </a:pPr>
            <a:r>
              <a:rPr lang="en-GB" sz="1600" dirty="0" smtClean="0"/>
              <a:t>Peter </a:t>
            </a:r>
            <a:r>
              <a:rPr lang="en-GB" sz="1600" dirty="0" err="1" smtClean="0"/>
              <a:t>Laslett</a:t>
            </a:r>
            <a:r>
              <a:rPr lang="en-GB" sz="1600" dirty="0" smtClean="0"/>
              <a:t>, 1965, </a:t>
            </a:r>
            <a:r>
              <a:rPr lang="en-GB" sz="1600" i="1" dirty="0" smtClean="0"/>
              <a:t>The World We Have Lost</a:t>
            </a:r>
            <a:r>
              <a:rPr lang="en-GB" sz="1600" dirty="0" smtClean="0"/>
              <a:t>, London, Methuen.</a:t>
            </a:r>
            <a:endParaRPr lang="it-IT" sz="1600" dirty="0" smtClean="0"/>
          </a:p>
          <a:p>
            <a:pPr marL="360000" lvl="0" indent="-144000">
              <a:buFont typeface="Arial" pitchFamily="34" charset="0"/>
              <a:buChar char="•"/>
            </a:pPr>
            <a:r>
              <a:rPr lang="en-GB" sz="1600" dirty="0" smtClean="0"/>
              <a:t>Peter </a:t>
            </a:r>
            <a:r>
              <a:rPr lang="en-GB" sz="1600" dirty="0" err="1" smtClean="0"/>
              <a:t>Laslett</a:t>
            </a:r>
            <a:r>
              <a:rPr lang="en-GB" sz="1600" dirty="0" smtClean="0"/>
              <a:t> &amp; Richard Wall (eds.), 1972, </a:t>
            </a:r>
            <a:r>
              <a:rPr lang="en-GB" sz="1600" i="1" dirty="0" smtClean="0"/>
              <a:t>Household and Family in Past Time</a:t>
            </a:r>
            <a:r>
              <a:rPr lang="en-GB" sz="1600" dirty="0" smtClean="0"/>
              <a:t>, Cambridge, Cambridge University Press.</a:t>
            </a:r>
            <a:endParaRPr lang="it-IT" sz="1600" dirty="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pic>
        <p:nvPicPr>
          <p:cNvPr id="7" name="Segnaposto contenuto 3" descr="PETER LASLETT Copyright © British Academy 2005 – all rights reserved"/>
          <p:cNvPicPr>
            <a:picLocks noChangeAspect="1"/>
          </p:cNvPicPr>
          <p:nvPr/>
        </p:nvPicPr>
        <p:blipFill>
          <a:blip r:embed="rId2"/>
          <a:srcRect/>
          <a:stretch>
            <a:fillRect/>
          </a:stretch>
        </p:blipFill>
        <p:spPr bwMode="auto">
          <a:xfrm>
            <a:off x="9206288" y="1014403"/>
            <a:ext cx="2763360" cy="3420000"/>
          </a:xfrm>
          <a:prstGeom prst="rect">
            <a:avLst/>
          </a:prstGeom>
          <a:noFill/>
          <a:ln w="9525">
            <a:noFill/>
            <a:miter lim="800000"/>
            <a:headEnd/>
            <a:tailEnd/>
          </a:ln>
        </p:spPr>
      </p:pic>
      <p:sp>
        <p:nvSpPr>
          <p:cNvPr id="17" name="Rettangolo 16"/>
          <p:cNvSpPr/>
          <p:nvPr/>
        </p:nvSpPr>
        <p:spPr>
          <a:xfrm>
            <a:off x="8896172" y="4657458"/>
            <a:ext cx="3295828" cy="830997"/>
          </a:xfrm>
          <a:prstGeom prst="rect">
            <a:avLst/>
          </a:prstGeom>
        </p:spPr>
        <p:txBody>
          <a:bodyPr wrap="square">
            <a:spAutoFit/>
          </a:bodyPr>
          <a:lstStyle/>
          <a:p>
            <a:pPr algn="ctr">
              <a:spcAft>
                <a:spcPts val="300"/>
              </a:spcAft>
            </a:pPr>
            <a:r>
              <a:rPr lang="it-IT" sz="1600" dirty="0" smtClean="0"/>
              <a:t>Peter </a:t>
            </a:r>
            <a:r>
              <a:rPr lang="it-IT" sz="1600" dirty="0" err="1" smtClean="0"/>
              <a:t>Laslett</a:t>
            </a:r>
            <a:r>
              <a:rPr lang="it-IT" sz="1600" dirty="0" smtClean="0"/>
              <a:t> (1915-2001) fondatore del </a:t>
            </a:r>
            <a:r>
              <a:rPr lang="it-IT" sz="1600" i="1" dirty="0" smtClean="0"/>
              <a:t>Cambridge Group </a:t>
            </a:r>
            <a:r>
              <a:rPr lang="it-IT" sz="1600" i="1" dirty="0" err="1" smtClean="0"/>
              <a:t>for</a:t>
            </a:r>
            <a:r>
              <a:rPr lang="it-IT" sz="1600" i="1" dirty="0" smtClean="0"/>
              <a:t> the </a:t>
            </a:r>
            <a:r>
              <a:rPr lang="it-IT" sz="1600" i="1" dirty="0" err="1" smtClean="0"/>
              <a:t>History</a:t>
            </a:r>
            <a:r>
              <a:rPr lang="it-IT" sz="1600" i="1" dirty="0" smtClean="0"/>
              <a:t> </a:t>
            </a:r>
            <a:r>
              <a:rPr lang="it-IT" sz="1600" i="1" dirty="0" err="1" smtClean="0"/>
              <a:t>of</a:t>
            </a:r>
            <a:r>
              <a:rPr lang="it-IT" sz="1600" i="1" dirty="0" smtClean="0"/>
              <a:t> </a:t>
            </a:r>
            <a:r>
              <a:rPr lang="it-IT" sz="1600" i="1" dirty="0" err="1" smtClean="0"/>
              <a:t>Population</a:t>
            </a:r>
            <a:r>
              <a:rPr lang="it-IT" sz="1600" i="1" dirty="0" smtClean="0"/>
              <a:t> and Social </a:t>
            </a:r>
            <a:r>
              <a:rPr lang="it-IT" sz="1600" i="1" dirty="0" err="1" smtClean="0"/>
              <a:t>Structure</a:t>
            </a:r>
            <a:endParaRPr lang="it-IT" sz="1600" i="1" dirty="0"/>
          </a:p>
        </p:txBody>
      </p:sp>
    </p:spTree>
    <p:extLst>
      <p:ext uri="{BB962C8B-B14F-4D97-AF65-F5344CB8AC3E}">
        <p14:creationId xmlns:p14="http://schemas.microsoft.com/office/powerpoint/2010/main" xmlns="" val="1437376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954107"/>
          </a:xfrm>
          <a:prstGeom prst="rect">
            <a:avLst/>
          </a:prstGeom>
          <a:noFill/>
        </p:spPr>
        <p:txBody>
          <a:bodyPr wrap="square" rtlCol="0">
            <a:spAutoFit/>
          </a:bodyPr>
          <a:lstStyle/>
          <a:p>
            <a:pPr lvl="0"/>
            <a:r>
              <a:rPr lang="it-IT" sz="2800" b="1" i="1" dirty="0" err="1" smtClean="0"/>
              <a:t>Hajnal</a:t>
            </a:r>
            <a:r>
              <a:rPr lang="it-IT" sz="2800" b="1" i="1" dirty="0" smtClean="0"/>
              <a:t>: modelli di matrimonio europei occidentali </a:t>
            </a:r>
            <a:r>
              <a:rPr lang="it-IT" sz="2800" b="1" i="1" dirty="0" smtClean="0">
                <a:solidFill>
                  <a:prstClr val="black"/>
                </a:solidFill>
                <a:ea typeface="Tahoma" panose="020B0604030504040204" pitchFamily="34" charset="0"/>
                <a:cs typeface="Tahoma" panose="020B0604030504040204" pitchFamily="34" charset="0"/>
              </a:rPr>
              <a:t>e orientali.</a:t>
            </a:r>
          </a:p>
          <a:p>
            <a:pPr lvl="0"/>
            <a:r>
              <a:rPr lang="it-IT" sz="2800" b="1" i="1" dirty="0" smtClean="0">
                <a:solidFill>
                  <a:prstClr val="black"/>
                </a:solidFill>
                <a:ea typeface="Tahoma" panose="020B0604030504040204" pitchFamily="34" charset="0"/>
                <a:cs typeface="Tahoma" panose="020B0604030504040204" pitchFamily="34" charset="0"/>
              </a:rPr>
              <a:t>E l’Europa mediterranea’</a:t>
            </a:r>
            <a:endParaRPr lang="it-IT" sz="2600" b="1" i="1" dirty="0">
              <a:solidFill>
                <a:prstClr val="black"/>
              </a:solidFill>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xmlns=""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xmlns=""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55151FA4-0FF2-4823-B20B-CCA58ADA0C43}"/>
              </a:ext>
            </a:extLst>
          </p:cNvPr>
          <p:cNvSpPr txBox="1"/>
          <p:nvPr/>
        </p:nvSpPr>
        <p:spPr>
          <a:xfrm>
            <a:off x="368450" y="1204957"/>
            <a:ext cx="8997742" cy="4362733"/>
          </a:xfrm>
          <a:prstGeom prst="rect">
            <a:avLst/>
          </a:prstGeom>
          <a:noFill/>
        </p:spPr>
        <p:txBody>
          <a:bodyPr wrap="square" rtlCol="0">
            <a:spAutoFit/>
          </a:bodyPr>
          <a:lstStyle/>
          <a:p>
            <a:pPr lvl="0">
              <a:spcAft>
                <a:spcPts val="300"/>
              </a:spcAft>
              <a:buFont typeface="Wingdings" pitchFamily="2" charset="2"/>
              <a:buChar char="§"/>
            </a:pPr>
            <a:r>
              <a:rPr lang="it-IT" dirty="0" smtClean="0"/>
              <a:t> Un altro studioso inglese di origine ungherese, lo statistico e demografo storico </a:t>
            </a:r>
            <a:r>
              <a:rPr lang="it-IT" b="1" dirty="0" smtClean="0"/>
              <a:t>John </a:t>
            </a:r>
            <a:r>
              <a:rPr lang="it-IT" b="1" dirty="0" err="1" smtClean="0"/>
              <a:t>Hajnal</a:t>
            </a:r>
            <a:r>
              <a:rPr lang="it-IT" b="1" dirty="0" smtClean="0"/>
              <a:t> </a:t>
            </a:r>
            <a:r>
              <a:rPr lang="it-IT" dirty="0" smtClean="0"/>
              <a:t>(1924-2008), scopre che dal Seicento fino alla prima guerra mondiale, a ovest di una “linea immaginaria” che congiungeva Leningrado/San Pietroburgo e Trieste il matrimonio era stato tardivo per uomini e donne ed era elevata la proporzione di coloro che non si sposavano per nulla, mentre a est il matrimonio era stato precoce e pressoché universale (v. slide seguente).</a:t>
            </a:r>
          </a:p>
          <a:p>
            <a:pPr lvl="0">
              <a:spcAft>
                <a:spcPts val="300"/>
              </a:spcAft>
              <a:buFont typeface="Wingdings" pitchFamily="2" charset="2"/>
              <a:buChar char="§"/>
            </a:pPr>
            <a:r>
              <a:rPr lang="it-IT" dirty="0" smtClean="0"/>
              <a:t> Queste scoperte indicavano che la mappa delle forme di famiglia e dei modelli matrimoniali nella storia europea – e mondiale – doveva essere ridisegnata sulla base di nuove e più approfondite ricerche.</a:t>
            </a:r>
          </a:p>
          <a:p>
            <a:pPr lvl="0">
              <a:buFont typeface="Wingdings" pitchFamily="2" charset="2"/>
              <a:buChar char="§"/>
            </a:pPr>
            <a:r>
              <a:rPr lang="it-IT" dirty="0" smtClean="0"/>
              <a:t> L’Europa mediterranea, in particolare, era una </a:t>
            </a:r>
            <a:r>
              <a:rPr lang="it-IT" i="1" dirty="0" smtClean="0"/>
              <a:t>terra incognita</a:t>
            </a:r>
            <a:r>
              <a:rPr lang="it-IT" dirty="0" smtClean="0"/>
              <a:t>, anche se </a:t>
            </a:r>
            <a:r>
              <a:rPr lang="it-IT" dirty="0" err="1" smtClean="0"/>
              <a:t>Hajnal</a:t>
            </a:r>
            <a:r>
              <a:rPr lang="it-IT" dirty="0" smtClean="0"/>
              <a:t> (1965) sospettava che differenze considerevoli rispetto al modello nord-occidentale di matrimonio tardivo e ristretto “</a:t>
            </a:r>
            <a:r>
              <a:rPr lang="en-GB" dirty="0" smtClean="0"/>
              <a:t>may probably be found not only as one proceeds eastward but on the southern edge of Europe as well</a:t>
            </a:r>
            <a:r>
              <a:rPr lang="it-IT" dirty="0" smtClean="0"/>
              <a:t>”.</a:t>
            </a:r>
          </a:p>
          <a:p>
            <a:pPr lvl="0"/>
            <a:endParaRPr lang="it-IT" dirty="0" smtClean="0"/>
          </a:p>
          <a:p>
            <a:pPr marL="360000" indent="-180000">
              <a:buFont typeface="Arial" pitchFamily="34" charset="0"/>
              <a:buChar char="•"/>
            </a:pPr>
            <a:r>
              <a:rPr lang="en-GB" dirty="0" smtClean="0"/>
              <a:t>John </a:t>
            </a:r>
            <a:r>
              <a:rPr lang="en-GB" dirty="0" err="1" smtClean="0"/>
              <a:t>Hajnal</a:t>
            </a:r>
            <a:r>
              <a:rPr lang="en-GB" dirty="0" smtClean="0"/>
              <a:t>, 1965, “European Marriage Patterns in Perspective”, in D.V. Glass &amp; D.E.C. </a:t>
            </a:r>
            <a:r>
              <a:rPr lang="en-GB" dirty="0" err="1" smtClean="0"/>
              <a:t>Eversley</a:t>
            </a:r>
            <a:r>
              <a:rPr lang="en-GB" dirty="0" smtClean="0"/>
              <a:t> (eds.), </a:t>
            </a:r>
            <a:r>
              <a:rPr lang="en-GB" i="1" dirty="0" smtClean="0"/>
              <a:t>Population in History</a:t>
            </a:r>
            <a:r>
              <a:rPr lang="en-GB" dirty="0" smtClean="0"/>
              <a:t>, London, Edward Arnold, pp. 101-143.</a:t>
            </a:r>
            <a:endParaRPr lang="it-IT" dirty="0"/>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xmlns="" val="88618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xmlns=""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62677D1-11EA-4653-9C88-1FF5DF9B2F64}"/>
              </a:ext>
            </a:extLst>
          </p:cNvPr>
          <p:cNvSpPr txBox="1"/>
          <p:nvPr/>
        </p:nvSpPr>
        <p:spPr>
          <a:xfrm>
            <a:off x="0" y="282337"/>
            <a:ext cx="12015387" cy="1815882"/>
          </a:xfrm>
          <a:prstGeom prst="rect">
            <a:avLst/>
          </a:prstGeom>
          <a:noFill/>
        </p:spPr>
        <p:txBody>
          <a:bodyPr wrap="square" rtlCol="0">
            <a:spAutoFit/>
          </a:bodyPr>
          <a:lstStyle/>
          <a:p>
            <a:pPr lvl="0"/>
            <a:r>
              <a:rPr lang="it-IT" sz="2800" b="1" i="1" dirty="0" smtClean="0"/>
              <a:t>     La “linea di </a:t>
            </a:r>
            <a:r>
              <a:rPr lang="it-IT" sz="2800" b="1" i="1" dirty="0" err="1" smtClean="0"/>
              <a:t>Hajnal</a:t>
            </a:r>
            <a:r>
              <a:rPr lang="it-IT" sz="2800" b="1" i="1" dirty="0" smtClean="0"/>
              <a:t>”</a:t>
            </a:r>
          </a:p>
          <a:p>
            <a:pPr lvl="0"/>
            <a:endParaRPr lang="it-IT" sz="2800" b="1" i="1" dirty="0" smtClean="0"/>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pic>
        <p:nvPicPr>
          <p:cNvPr id="11" name="Segnaposto contenuto 3" descr="https://upload.wikimedia.org/wikipedia/commons/0/0c/Hajnal_line.JPG"/>
          <p:cNvPicPr>
            <a:picLocks noChangeAspect="1"/>
          </p:cNvPicPr>
          <p:nvPr/>
        </p:nvPicPr>
        <p:blipFill>
          <a:blip r:embed="rId2"/>
          <a:srcRect/>
          <a:stretch>
            <a:fillRect/>
          </a:stretch>
        </p:blipFill>
        <p:spPr bwMode="auto">
          <a:xfrm>
            <a:off x="487110" y="881136"/>
            <a:ext cx="5255406" cy="4248000"/>
          </a:xfrm>
          <a:prstGeom prst="rect">
            <a:avLst/>
          </a:prstGeom>
          <a:noFill/>
          <a:ln w="9525">
            <a:noFill/>
            <a:miter lim="800000"/>
            <a:headEnd/>
            <a:tailEnd/>
          </a:ln>
        </p:spPr>
      </p:pic>
      <p:sp>
        <p:nvSpPr>
          <p:cNvPr id="12" name="Rettangolo 11"/>
          <p:cNvSpPr/>
          <p:nvPr/>
        </p:nvSpPr>
        <p:spPr>
          <a:xfrm>
            <a:off x="6033331" y="1222049"/>
            <a:ext cx="5486399" cy="4062651"/>
          </a:xfrm>
          <a:prstGeom prst="rect">
            <a:avLst/>
          </a:prstGeom>
        </p:spPr>
        <p:txBody>
          <a:bodyPr wrap="square">
            <a:spAutoFit/>
          </a:bodyPr>
          <a:lstStyle/>
          <a:p>
            <a:r>
              <a:rPr lang="en-US" dirty="0" smtClean="0"/>
              <a:t>The </a:t>
            </a:r>
            <a:r>
              <a:rPr lang="en-US" b="1" dirty="0" err="1" smtClean="0"/>
              <a:t>Hajnal</a:t>
            </a:r>
            <a:r>
              <a:rPr lang="en-US" b="1" dirty="0" smtClean="0"/>
              <a:t> line</a:t>
            </a:r>
            <a:r>
              <a:rPr lang="en-US" dirty="0" smtClean="0"/>
              <a:t> is a border that links [</a:t>
            </a:r>
            <a:r>
              <a:rPr lang="en-US" dirty="0" err="1" smtClean="0"/>
              <a:t>Hajnal</a:t>
            </a:r>
            <a:r>
              <a:rPr lang="en-US" dirty="0" smtClean="0"/>
              <a:t> dice: “imaginary line running from”] </a:t>
            </a:r>
            <a:r>
              <a:rPr lang="en-US" u="sng" dirty="0" smtClean="0">
                <a:hlinkClick r:id="rId3" tooltip="Saint Petersburg"/>
              </a:rPr>
              <a:t>Saint Petersburg</a:t>
            </a:r>
            <a:r>
              <a:rPr lang="en-US" dirty="0" smtClean="0"/>
              <a:t>, Russia and </a:t>
            </a:r>
            <a:r>
              <a:rPr lang="en-US" u="sng" dirty="0" smtClean="0">
                <a:hlinkClick r:id="rId4" tooltip="Trieste"/>
              </a:rPr>
              <a:t>Trieste</a:t>
            </a:r>
            <a:r>
              <a:rPr lang="en-US" dirty="0" smtClean="0"/>
              <a:t>, Italy. In 1965, </a:t>
            </a:r>
            <a:r>
              <a:rPr lang="en-US" u="sng" dirty="0" smtClean="0">
                <a:hlinkClick r:id="rId5" tooltip="John Hajnal"/>
              </a:rPr>
              <a:t>John </a:t>
            </a:r>
            <a:r>
              <a:rPr lang="en-US" u="sng" dirty="0" err="1" smtClean="0">
                <a:hlinkClick r:id="rId5" tooltip="John Hajnal"/>
              </a:rPr>
              <a:t>Hajnal</a:t>
            </a:r>
            <a:r>
              <a:rPr lang="en-US" dirty="0" smtClean="0"/>
              <a:t> discovered it divides Europe into two areas characterized by different levels of </a:t>
            </a:r>
            <a:r>
              <a:rPr lang="en-US" u="sng" dirty="0" smtClean="0">
                <a:hlinkClick r:id="rId6" tooltip="Nuptiality"/>
              </a:rPr>
              <a:t>nuptiality</a:t>
            </a:r>
            <a:r>
              <a:rPr lang="en-US" dirty="0" smtClean="0"/>
              <a:t>. To the west of the line, marriage rates and thus fertility were comparatively low and a significant minority of women married late or remained single; to the east of the line and in the Mediterranean and select pockets of </a:t>
            </a:r>
            <a:r>
              <a:rPr lang="en-US" u="sng" dirty="0" smtClean="0">
                <a:hlinkClick r:id="rId7" tooltip="Western European marriage pattern"/>
              </a:rPr>
              <a:t>Northwestern Europe</a:t>
            </a:r>
            <a:r>
              <a:rPr lang="en-US" dirty="0" smtClean="0"/>
              <a:t>, early marriage was the norm and high fertility was countered by high mortality. </a:t>
            </a:r>
          </a:p>
          <a:p>
            <a:endParaRPr lang="en-US" dirty="0" smtClean="0"/>
          </a:p>
          <a:p>
            <a:r>
              <a:rPr lang="en-US" sz="1600" dirty="0" err="1" smtClean="0"/>
              <a:t>Alla</a:t>
            </a:r>
            <a:r>
              <a:rPr lang="en-US" sz="1600" dirty="0" smtClean="0"/>
              <a:t> </a:t>
            </a:r>
            <a:r>
              <a:rPr lang="en-US" sz="1600" i="1" dirty="0" err="1" smtClean="0"/>
              <a:t>Hajnal</a:t>
            </a:r>
            <a:r>
              <a:rPr lang="en-US" sz="1600" i="1" dirty="0" smtClean="0"/>
              <a:t> line</a:t>
            </a:r>
            <a:r>
              <a:rPr lang="en-US" sz="1600" dirty="0" smtClean="0"/>
              <a:t> è </a:t>
            </a:r>
            <a:r>
              <a:rPr lang="en-US" sz="1600" dirty="0" err="1" smtClean="0"/>
              <a:t>dedicata</a:t>
            </a:r>
            <a:r>
              <a:rPr lang="en-US" sz="1600" dirty="0" smtClean="0"/>
              <a:t> </a:t>
            </a:r>
            <a:r>
              <a:rPr lang="en-US" sz="1600" dirty="0" err="1" smtClean="0"/>
              <a:t>anche</a:t>
            </a:r>
            <a:r>
              <a:rPr lang="en-US" sz="1600" dirty="0" smtClean="0"/>
              <a:t> </a:t>
            </a:r>
            <a:r>
              <a:rPr lang="en-US" sz="1600" dirty="0" err="1" smtClean="0"/>
              <a:t>una</a:t>
            </a:r>
            <a:r>
              <a:rPr lang="en-US" sz="1600" dirty="0" smtClean="0"/>
              <a:t> voce (con </a:t>
            </a:r>
            <a:r>
              <a:rPr lang="en-US" sz="1600" dirty="0" err="1" smtClean="0"/>
              <a:t>relativa</a:t>
            </a:r>
            <a:r>
              <a:rPr lang="en-US" sz="1600" dirty="0" smtClean="0"/>
              <a:t> </a:t>
            </a:r>
            <a:r>
              <a:rPr lang="en-US" sz="1600" dirty="0" err="1" smtClean="0"/>
              <a:t>cartina</a:t>
            </a:r>
            <a:r>
              <a:rPr lang="en-US" sz="1600" dirty="0" smtClean="0"/>
              <a:t>) </a:t>
            </a:r>
            <a:r>
              <a:rPr lang="en-US" sz="1600" dirty="0" err="1" smtClean="0"/>
              <a:t>di</a:t>
            </a:r>
            <a:r>
              <a:rPr lang="en-US" sz="1600" dirty="0" smtClean="0"/>
              <a:t> Wikipedia &lt;https://en.wikipedia.org/wiki/Hajnal_line&gt;</a:t>
            </a:r>
          </a:p>
          <a:p>
            <a:endParaRPr lang="it-IT" sz="1000" dirty="0"/>
          </a:p>
        </p:txBody>
      </p:sp>
    </p:spTree>
    <p:extLst>
      <p:ext uri="{BB962C8B-B14F-4D97-AF65-F5344CB8AC3E}">
        <p14:creationId xmlns:p14="http://schemas.microsoft.com/office/powerpoint/2010/main" xmlns="" val="355525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7"/>
            <a:ext cx="12192000" cy="1384995"/>
          </a:xfrm>
          <a:prstGeom prst="rect">
            <a:avLst/>
          </a:prstGeom>
          <a:noFill/>
        </p:spPr>
        <p:txBody>
          <a:bodyPr wrap="square" rtlCol="0">
            <a:spAutoFit/>
          </a:bodyPr>
          <a:lstStyle/>
          <a:p>
            <a:r>
              <a:rPr lang="it-IT" sz="2800" b="1" i="1" dirty="0" smtClean="0"/>
              <a:t>Famiglia e matrimonio in Toscana nella prima metà del ’400</a:t>
            </a:r>
          </a:p>
          <a:p>
            <a:r>
              <a:rPr lang="it-IT" sz="2800" i="1" dirty="0" smtClean="0"/>
              <a:t> </a:t>
            </a:r>
            <a:endParaRPr lang="it-IT" sz="2800" dirty="0" smtClean="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68449" y="1170774"/>
            <a:ext cx="9343176" cy="2077492"/>
          </a:xfrm>
          <a:prstGeom prst="rect">
            <a:avLst/>
          </a:prstGeom>
          <a:noFill/>
        </p:spPr>
        <p:txBody>
          <a:bodyPr wrap="square" rtlCol="0">
            <a:spAutoFit/>
          </a:bodyPr>
          <a:lstStyle/>
          <a:p>
            <a:pPr>
              <a:spcAft>
                <a:spcPts val="600"/>
              </a:spcAft>
              <a:buFont typeface="Wingdings" pitchFamily="2" charset="2"/>
              <a:buChar char="§"/>
            </a:pPr>
            <a:r>
              <a:rPr lang="it-IT" dirty="0" smtClean="0"/>
              <a:t>  I In un volume apparso nel 1978 gli storici D. </a:t>
            </a:r>
            <a:r>
              <a:rPr lang="it-IT" dirty="0" err="1" smtClean="0"/>
              <a:t>Herlihy</a:t>
            </a:r>
            <a:r>
              <a:rPr lang="it-IT" dirty="0" smtClean="0"/>
              <a:t> e C. </a:t>
            </a:r>
            <a:r>
              <a:rPr lang="it-IT" dirty="0" err="1" smtClean="0"/>
              <a:t>Klapisch-Zuber</a:t>
            </a:r>
            <a:r>
              <a:rPr lang="it-IT" dirty="0" smtClean="0"/>
              <a:t> , analizzando i dati su 60.000 famiglie toscane conservati nel </a:t>
            </a:r>
            <a:r>
              <a:rPr lang="it-IT" i="1" dirty="0" smtClean="0"/>
              <a:t>Catasto</a:t>
            </a:r>
            <a:r>
              <a:rPr lang="it-IT" dirty="0" smtClean="0"/>
              <a:t> fiorentino del 1427, scoprono che il matrimonio era molto precoce per le donne, mentre gli uomini si sposavano a età piuttosto avanzate, e che prevalevano nettamente le famiglie “congiunte”.</a:t>
            </a:r>
          </a:p>
          <a:p>
            <a:pPr marL="540000" lvl="0" indent="-180000">
              <a:buFont typeface="Arial" pitchFamily="34" charset="0"/>
              <a:buChar char="•"/>
            </a:pPr>
            <a:r>
              <a:rPr lang="de-DE" sz="1700" dirty="0" smtClean="0"/>
              <a:t>David </a:t>
            </a:r>
            <a:r>
              <a:rPr lang="de-DE" sz="1700" dirty="0" err="1" smtClean="0"/>
              <a:t>Herlihy</a:t>
            </a:r>
            <a:r>
              <a:rPr lang="de-DE" sz="1700" dirty="0" smtClean="0"/>
              <a:t> &amp; Christiane </a:t>
            </a:r>
            <a:r>
              <a:rPr lang="de-DE" sz="1700" dirty="0" err="1" smtClean="0"/>
              <a:t>Klapisch</a:t>
            </a:r>
            <a:r>
              <a:rPr lang="de-DE" sz="1700" dirty="0" smtClean="0"/>
              <a:t>-Zuber, 1978. </a:t>
            </a:r>
            <a:r>
              <a:rPr lang="fr-FR" sz="1700" i="1" dirty="0" smtClean="0"/>
              <a:t>Les Toscans et leurs familles: une étude du </a:t>
            </a:r>
            <a:r>
              <a:rPr lang="fr-FR" sz="1700" i="1" dirty="0" err="1" smtClean="0"/>
              <a:t>catasto</a:t>
            </a:r>
            <a:r>
              <a:rPr lang="fr-FR" sz="1700" i="1" dirty="0" smtClean="0"/>
              <a:t> florentin de 1427</a:t>
            </a:r>
            <a:r>
              <a:rPr lang="fr-FR" sz="1700" dirty="0" smtClean="0"/>
              <a:t>, Paris, Presses de la Fondation Nationale des Sciences Politiques [trad.it. </a:t>
            </a:r>
            <a:r>
              <a:rPr lang="fr-FR" sz="1700" dirty="0" err="1" smtClean="0"/>
              <a:t>Bologna</a:t>
            </a:r>
            <a:r>
              <a:rPr lang="fr-FR" sz="1700" dirty="0" smtClean="0"/>
              <a:t>, Il </a:t>
            </a:r>
            <a:r>
              <a:rPr lang="fr-FR" sz="1700" dirty="0" err="1" smtClean="0"/>
              <a:t>Mulino</a:t>
            </a:r>
            <a:r>
              <a:rPr lang="fr-FR" sz="1700" dirty="0" smtClean="0"/>
              <a:t>, 1988].</a:t>
            </a:r>
            <a:r>
              <a:rPr lang="fr-FR" dirty="0" smtClean="0"/>
              <a:t> </a:t>
            </a:r>
            <a:endParaRPr lang="it-IT" dirty="0" smtClean="0"/>
          </a:p>
        </p:txBody>
      </p:sp>
      <p:sp>
        <p:nvSpPr>
          <p:cNvPr id="4" name="Segnaposto piè di pagina 3"/>
          <p:cNvSpPr>
            <a:spLocks noGrp="1"/>
          </p:cNvSpPr>
          <p:nvPr>
            <p:ph type="ftr" sz="quarter" idx="11"/>
          </p:nvPr>
        </p:nvSpPr>
        <p:spPr/>
        <p:txBody>
          <a:bodyPr/>
          <a:lstStyle/>
          <a:p>
            <a:endParaRPr lang="it-IT" dirty="0"/>
          </a:p>
        </p:txBody>
      </p:sp>
      <p:graphicFrame>
        <p:nvGraphicFramePr>
          <p:cNvPr id="7" name="Tabella 6"/>
          <p:cNvGraphicFramePr>
            <a:graphicFrameLocks noGrp="1"/>
          </p:cNvGraphicFramePr>
          <p:nvPr/>
        </p:nvGraphicFramePr>
        <p:xfrm>
          <a:off x="835589" y="3614870"/>
          <a:ext cx="8229600" cy="18288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0">
                <a:tc>
                  <a:txBody>
                    <a:bodyPr/>
                    <a:lstStyle/>
                    <a:p>
                      <a:endParaRPr lang="it-IT" dirty="0"/>
                    </a:p>
                  </a:txBody>
                  <a:tcPr/>
                </a:tc>
                <a:tc>
                  <a:txBody>
                    <a:bodyPr/>
                    <a:lstStyle/>
                    <a:p>
                      <a:pPr algn="ctr"/>
                      <a:r>
                        <a:rPr lang="it-IT" dirty="0" smtClean="0"/>
                        <a:t>Firenze</a:t>
                      </a:r>
                      <a:endParaRPr lang="it-IT" dirty="0"/>
                    </a:p>
                  </a:txBody>
                  <a:tcPr/>
                </a:tc>
                <a:tc>
                  <a:txBody>
                    <a:bodyPr/>
                    <a:lstStyle/>
                    <a:p>
                      <a:pPr algn="ctr"/>
                      <a:r>
                        <a:rPr lang="it-IT" dirty="0" smtClean="0"/>
                        <a:t>Città</a:t>
                      </a:r>
                      <a:r>
                        <a:rPr lang="it-IT" baseline="0" dirty="0" smtClean="0"/>
                        <a:t> grandi</a:t>
                      </a:r>
                      <a:endParaRPr lang="it-IT" dirty="0"/>
                    </a:p>
                  </a:txBody>
                  <a:tcPr/>
                </a:tc>
                <a:tc>
                  <a:txBody>
                    <a:bodyPr/>
                    <a:lstStyle/>
                    <a:p>
                      <a:pPr algn="ctr"/>
                      <a:r>
                        <a:rPr lang="it-IT" dirty="0" smtClean="0"/>
                        <a:t>Città piccole</a:t>
                      </a:r>
                      <a:endParaRPr lang="it-IT" dirty="0"/>
                    </a:p>
                  </a:txBody>
                  <a:tcPr/>
                </a:tc>
                <a:tc>
                  <a:txBody>
                    <a:bodyPr/>
                    <a:lstStyle/>
                    <a:p>
                      <a:pPr algn="ctr"/>
                      <a:r>
                        <a:rPr lang="it-IT" dirty="0" smtClean="0"/>
                        <a:t>Campagna</a:t>
                      </a:r>
                      <a:endParaRPr lang="it-IT" dirty="0"/>
                    </a:p>
                  </a:txBody>
                  <a:tcPr/>
                </a:tc>
              </a:tr>
              <a:tr h="0">
                <a:tc>
                  <a:txBody>
                    <a:bodyPr/>
                    <a:lstStyle/>
                    <a:p>
                      <a:r>
                        <a:rPr lang="it-IT" dirty="0" smtClean="0"/>
                        <a:t>Mogli</a:t>
                      </a:r>
                      <a:endParaRPr lang="it-IT" dirty="0"/>
                    </a:p>
                  </a:txBody>
                  <a:tcPr/>
                </a:tc>
                <a:tc>
                  <a:txBody>
                    <a:bodyPr/>
                    <a:lstStyle/>
                    <a:p>
                      <a:pPr algn="ctr"/>
                      <a:r>
                        <a:rPr lang="it-IT" dirty="0" smtClean="0"/>
                        <a:t>17.96</a:t>
                      </a:r>
                      <a:endParaRPr lang="it-IT" dirty="0"/>
                    </a:p>
                  </a:txBody>
                  <a:tcPr/>
                </a:tc>
                <a:tc>
                  <a:txBody>
                    <a:bodyPr/>
                    <a:lstStyle/>
                    <a:p>
                      <a:pPr algn="ctr"/>
                      <a:r>
                        <a:rPr lang="it-IT" dirty="0" smtClean="0"/>
                        <a:t>17.92</a:t>
                      </a:r>
                      <a:endParaRPr lang="it-IT" dirty="0"/>
                    </a:p>
                  </a:txBody>
                  <a:tcPr/>
                </a:tc>
                <a:tc>
                  <a:txBody>
                    <a:bodyPr/>
                    <a:lstStyle/>
                    <a:p>
                      <a:pPr algn="ctr"/>
                      <a:r>
                        <a:rPr lang="it-IT" dirty="0" smtClean="0"/>
                        <a:t>17.93</a:t>
                      </a:r>
                      <a:endParaRPr lang="it-IT" dirty="0"/>
                    </a:p>
                  </a:txBody>
                  <a:tcPr/>
                </a:tc>
                <a:tc>
                  <a:txBody>
                    <a:bodyPr/>
                    <a:lstStyle/>
                    <a:p>
                      <a:pPr algn="ctr"/>
                      <a:r>
                        <a:rPr lang="it-IT" dirty="0" smtClean="0"/>
                        <a:t>18.36</a:t>
                      </a:r>
                      <a:endParaRPr lang="it-IT" dirty="0"/>
                    </a:p>
                  </a:txBody>
                  <a:tcPr/>
                </a:tc>
              </a:tr>
              <a:tr h="0">
                <a:tc>
                  <a:txBody>
                    <a:bodyPr/>
                    <a:lstStyle/>
                    <a:p>
                      <a:r>
                        <a:rPr lang="it-IT" dirty="0" smtClean="0"/>
                        <a:t>Mariti</a:t>
                      </a:r>
                      <a:endParaRPr lang="it-IT" dirty="0"/>
                    </a:p>
                  </a:txBody>
                  <a:tcPr/>
                </a:tc>
                <a:tc>
                  <a:txBody>
                    <a:bodyPr/>
                    <a:lstStyle/>
                    <a:p>
                      <a:pPr algn="ctr"/>
                      <a:r>
                        <a:rPr lang="it-IT" dirty="0" smtClean="0"/>
                        <a:t>29.95</a:t>
                      </a:r>
                      <a:endParaRPr lang="it-IT" dirty="0"/>
                    </a:p>
                  </a:txBody>
                  <a:tcPr/>
                </a:tc>
                <a:tc>
                  <a:txBody>
                    <a:bodyPr/>
                    <a:lstStyle/>
                    <a:p>
                      <a:pPr algn="ctr"/>
                      <a:r>
                        <a:rPr lang="it-IT" dirty="0" smtClean="0"/>
                        <a:t>27.40</a:t>
                      </a:r>
                      <a:endParaRPr lang="it-IT" dirty="0"/>
                    </a:p>
                  </a:txBody>
                  <a:tcPr/>
                </a:tc>
                <a:tc>
                  <a:txBody>
                    <a:bodyPr/>
                    <a:lstStyle/>
                    <a:p>
                      <a:pPr algn="ctr"/>
                      <a:r>
                        <a:rPr lang="it-IT" dirty="0" smtClean="0"/>
                        <a:t>26.39</a:t>
                      </a:r>
                      <a:endParaRPr lang="it-IT" dirty="0"/>
                    </a:p>
                  </a:txBody>
                  <a:tcPr/>
                </a:tc>
                <a:tc>
                  <a:txBody>
                    <a:bodyPr/>
                    <a:lstStyle/>
                    <a:p>
                      <a:pPr algn="ctr"/>
                      <a:r>
                        <a:rPr lang="it-IT" dirty="0" smtClean="0"/>
                        <a:t>25.63</a:t>
                      </a:r>
                      <a:endParaRPr lang="it-IT" dirty="0"/>
                    </a:p>
                  </a:txBody>
                  <a:tcPr/>
                </a:tc>
              </a:tr>
              <a:tr h="0">
                <a:tc>
                  <a:txBody>
                    <a:bodyPr/>
                    <a:lstStyle/>
                    <a:p>
                      <a:r>
                        <a:rPr lang="it-IT" dirty="0" err="1" smtClean="0"/>
                        <a:t>Diff</a:t>
                      </a:r>
                      <a:r>
                        <a:rPr lang="it-IT" dirty="0" smtClean="0"/>
                        <a:t>. </a:t>
                      </a:r>
                      <a:r>
                        <a:rPr lang="it-IT" baseline="0" dirty="0" smtClean="0"/>
                        <a:t>media</a:t>
                      </a:r>
                      <a:endParaRPr lang="it-IT" dirty="0"/>
                    </a:p>
                  </a:txBody>
                  <a:tcPr/>
                </a:tc>
                <a:tc>
                  <a:txBody>
                    <a:bodyPr/>
                    <a:lstStyle/>
                    <a:p>
                      <a:pPr algn="ctr"/>
                      <a:r>
                        <a:rPr lang="it-IT" dirty="0" smtClean="0"/>
                        <a:t>11.99</a:t>
                      </a:r>
                      <a:endParaRPr lang="it-IT" dirty="0"/>
                    </a:p>
                  </a:txBody>
                  <a:tcPr/>
                </a:tc>
                <a:tc>
                  <a:txBody>
                    <a:bodyPr/>
                    <a:lstStyle/>
                    <a:p>
                      <a:pPr algn="ctr"/>
                      <a:r>
                        <a:rPr lang="it-IT" dirty="0" smtClean="0"/>
                        <a:t>9.48</a:t>
                      </a:r>
                      <a:endParaRPr lang="it-IT" dirty="0"/>
                    </a:p>
                  </a:txBody>
                  <a:tcPr/>
                </a:tc>
                <a:tc>
                  <a:txBody>
                    <a:bodyPr/>
                    <a:lstStyle/>
                    <a:p>
                      <a:pPr algn="ctr"/>
                      <a:r>
                        <a:rPr lang="it-IT" dirty="0" smtClean="0"/>
                        <a:t>8.46</a:t>
                      </a:r>
                      <a:endParaRPr lang="it-IT" dirty="0"/>
                    </a:p>
                  </a:txBody>
                  <a:tcPr/>
                </a:tc>
                <a:tc>
                  <a:txBody>
                    <a:bodyPr/>
                    <a:lstStyle/>
                    <a:p>
                      <a:pPr algn="ctr"/>
                      <a:r>
                        <a:rPr lang="it-IT" dirty="0" smtClean="0"/>
                        <a:t>7.27</a:t>
                      </a:r>
                      <a:endParaRPr lang="it-IT" dirty="0"/>
                    </a:p>
                  </a:txBody>
                  <a:tcPr/>
                </a:tc>
              </a:tr>
              <a:tr h="0">
                <a:tc gridSpan="5">
                  <a:txBody>
                    <a:bodyPr/>
                    <a:lstStyle/>
                    <a:p>
                      <a:r>
                        <a:rPr lang="it-IT" dirty="0" smtClean="0"/>
                        <a:t>Fonte: </a:t>
                      </a:r>
                      <a:r>
                        <a:rPr lang="it-IT" dirty="0" err="1" smtClean="0"/>
                        <a:t>Herlihy</a:t>
                      </a:r>
                      <a:r>
                        <a:rPr lang="it-IT" baseline="0" dirty="0" smtClean="0"/>
                        <a:t> &amp; </a:t>
                      </a:r>
                      <a:r>
                        <a:rPr lang="it-IT" baseline="0" dirty="0" err="1" smtClean="0"/>
                        <a:t>Klapisch-Zuber</a:t>
                      </a:r>
                      <a:r>
                        <a:rPr lang="it-IT" baseline="0" dirty="0" smtClean="0"/>
                        <a:t> 1978, p. 399</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bl>
          </a:graphicData>
        </a:graphic>
      </p:graphicFrame>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954107"/>
          </a:xfrm>
          <a:prstGeom prst="rect">
            <a:avLst/>
          </a:prstGeom>
          <a:noFill/>
        </p:spPr>
        <p:txBody>
          <a:bodyPr wrap="square" rtlCol="0">
            <a:spAutoFit/>
          </a:bodyPr>
          <a:lstStyle/>
          <a:p>
            <a:r>
              <a:rPr lang="it-IT" sz="2800" b="1" i="1" dirty="0" smtClean="0"/>
              <a:t>Un modello mediterraneo di famiglia e matrimonio distintivo</a:t>
            </a:r>
          </a:p>
          <a:p>
            <a:r>
              <a:rPr lang="it-IT" sz="2800" b="1" i="1" dirty="0" smtClean="0"/>
              <a:t>e di lunga durata?</a:t>
            </a:r>
            <a:endParaRPr lang="it-IT" sz="2800" b="1" i="1" dirty="0"/>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368448" y="1187865"/>
            <a:ext cx="10433435" cy="4347344"/>
          </a:xfrm>
          <a:prstGeom prst="rect">
            <a:avLst/>
          </a:prstGeom>
          <a:noFill/>
        </p:spPr>
        <p:txBody>
          <a:bodyPr wrap="square" rtlCol="0">
            <a:spAutoFit/>
          </a:bodyPr>
          <a:lstStyle/>
          <a:p>
            <a:pPr>
              <a:spcAft>
                <a:spcPts val="300"/>
              </a:spcAft>
              <a:buFont typeface="Wingdings" pitchFamily="2" charset="2"/>
              <a:buChar char="§"/>
            </a:pPr>
            <a:r>
              <a:rPr lang="it-IT" dirty="0" smtClean="0"/>
              <a:t>  Problema di interpretazione: variante toscana di un più generale modello </a:t>
            </a:r>
            <a:r>
              <a:rPr lang="it-IT" u="sng" dirty="0" smtClean="0"/>
              <a:t>medievale</a:t>
            </a:r>
            <a:r>
              <a:rPr lang="it-IT" dirty="0" smtClean="0"/>
              <a:t>, oppure evidenza di un modello </a:t>
            </a:r>
            <a:r>
              <a:rPr lang="it-IT" u="sng" dirty="0" smtClean="0"/>
              <a:t>mediterraneo</a:t>
            </a:r>
            <a:r>
              <a:rPr lang="it-IT" dirty="0" smtClean="0"/>
              <a:t> – diverso da quelli dell’Europa nord-occidentale e orientale – di lunga durata?  In un famoso e influente articolo, Richard Smith (1981) si pronuncia a favore di quest’ultima alternativa, basandosi:</a:t>
            </a:r>
          </a:p>
          <a:p>
            <a:pPr marL="468000" lvl="0" indent="-108000"/>
            <a:r>
              <a:rPr lang="it-IT" dirty="0" smtClean="0"/>
              <a:t>- sui risultati empirici di sue (allora) recentissime ricerche che indicavano che già nell’Inghilterra medievale l’età al matrimonio era stata tardiva sia per gli uomini sia per le donne e già prevaleva famiglia nucleare neolocale;</a:t>
            </a:r>
          </a:p>
          <a:p>
            <a:pPr marL="468000" lvl="0" indent="-108000">
              <a:spcAft>
                <a:spcPts val="600"/>
              </a:spcAft>
            </a:pPr>
            <a:r>
              <a:rPr lang="it-IT" dirty="0" smtClean="0"/>
              <a:t>- su inferenze di carattere “culturale” suggerite dalla letteratura antropologica sul Mediterraneo.</a:t>
            </a:r>
          </a:p>
          <a:p>
            <a:pPr>
              <a:spcAft>
                <a:spcPts val="600"/>
              </a:spcAft>
              <a:buFont typeface="Wingdings" pitchFamily="2" charset="2"/>
              <a:buChar char="§"/>
            </a:pPr>
            <a:r>
              <a:rPr lang="it-IT" dirty="0" smtClean="0"/>
              <a:t>  Nei due anni seguenti, tesi molto vicine e convergenti vengono autorevolmente proposte da </a:t>
            </a:r>
            <a:r>
              <a:rPr lang="it-IT" dirty="0" err="1" smtClean="0"/>
              <a:t>Hajnal</a:t>
            </a:r>
            <a:r>
              <a:rPr lang="it-IT" dirty="0" smtClean="0"/>
              <a:t> (1982) e </a:t>
            </a:r>
            <a:r>
              <a:rPr lang="it-IT" dirty="0" err="1" smtClean="0"/>
              <a:t>Laslett</a:t>
            </a:r>
            <a:r>
              <a:rPr lang="it-IT" dirty="0" smtClean="0"/>
              <a:t> (1983).</a:t>
            </a:r>
          </a:p>
          <a:p>
            <a:pPr marL="360000" lvl="0" indent="-180000">
              <a:buFont typeface="Arial" pitchFamily="34" charset="0"/>
              <a:buChar char="•"/>
            </a:pPr>
            <a:r>
              <a:rPr lang="en-US" sz="1700" dirty="0" smtClean="0"/>
              <a:t>Smith R., 1981. “The People of Tuscany and Their Families in the Fifteenth Century: Medieval or Mediterranean?”, </a:t>
            </a:r>
            <a:r>
              <a:rPr lang="en-US" sz="1700" i="1" dirty="0" smtClean="0"/>
              <a:t>Journal of Family History</a:t>
            </a:r>
            <a:r>
              <a:rPr lang="en-US" sz="1700" dirty="0" smtClean="0"/>
              <a:t> 6, pp. 107-128.</a:t>
            </a:r>
            <a:endParaRPr lang="it-IT" sz="1700" dirty="0" smtClean="0"/>
          </a:p>
          <a:p>
            <a:pPr marL="360000" lvl="0" indent="-180000">
              <a:buFont typeface="Arial" pitchFamily="34" charset="0"/>
              <a:buChar char="•"/>
            </a:pPr>
            <a:r>
              <a:rPr lang="en-US" sz="1700" dirty="0" err="1" smtClean="0"/>
              <a:t>Hajnal</a:t>
            </a:r>
            <a:r>
              <a:rPr lang="en-US" sz="1700" dirty="0" smtClean="0"/>
              <a:t> J., 1982, “Two Kinds of Pre-Industrial Household Formation System”, </a:t>
            </a:r>
            <a:r>
              <a:rPr lang="en-US" sz="1700" i="1" dirty="0" smtClean="0"/>
              <a:t>Population and Development Review </a:t>
            </a:r>
            <a:r>
              <a:rPr lang="en-US" sz="1700" dirty="0" smtClean="0"/>
              <a:t>8, pp. 449-494.</a:t>
            </a:r>
            <a:endParaRPr lang="it-IT" sz="1700" dirty="0" smtClean="0"/>
          </a:p>
          <a:p>
            <a:pPr marL="360000" lvl="0" indent="-180000">
              <a:buFont typeface="Arial" pitchFamily="34" charset="0"/>
              <a:buChar char="•"/>
            </a:pPr>
            <a:r>
              <a:rPr lang="en-US" sz="1700" dirty="0" err="1" smtClean="0"/>
              <a:t>Laslett</a:t>
            </a:r>
            <a:r>
              <a:rPr lang="en-US" sz="1700" dirty="0" smtClean="0"/>
              <a:t> P., 1983, “Family and Household as Work Group and Kin Group: Areas of Traditional Europe Compared”, in R. Wall, J. Robin &amp; P. </a:t>
            </a:r>
            <a:r>
              <a:rPr lang="en-US" sz="1700" dirty="0" err="1" smtClean="0"/>
              <a:t>Laslett</a:t>
            </a:r>
            <a:r>
              <a:rPr lang="en-US" sz="1700" dirty="0" smtClean="0"/>
              <a:t> (a </a:t>
            </a:r>
            <a:r>
              <a:rPr lang="en-US" sz="1700" dirty="0" err="1" smtClean="0"/>
              <a:t>cura</a:t>
            </a:r>
            <a:r>
              <a:rPr lang="en-US" sz="1700" dirty="0" smtClean="0"/>
              <a:t> </a:t>
            </a:r>
            <a:r>
              <a:rPr lang="en-US" sz="1700" dirty="0" err="1" smtClean="0"/>
              <a:t>di</a:t>
            </a:r>
            <a:r>
              <a:rPr lang="en-US" sz="1700" dirty="0" smtClean="0"/>
              <a:t>), </a:t>
            </a:r>
            <a:r>
              <a:rPr lang="en-US" sz="1700" i="1" dirty="0" smtClean="0"/>
              <a:t>Family Forms in Historic Europe</a:t>
            </a:r>
            <a:r>
              <a:rPr lang="en-US" sz="1700" dirty="0" smtClean="0"/>
              <a:t>, Cambridge, Cambridge University Press.</a:t>
            </a:r>
            <a:endParaRPr lang="it-IT" sz="17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1943</TotalTime>
  <Words>4153</Words>
  <Application>Microsoft Office PowerPoint</Application>
  <PresentationFormat>Personalizzato</PresentationFormat>
  <Paragraphs>190</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Antropologia del Mediterraneo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Unito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Viazzo</cp:lastModifiedBy>
  <cp:revision>186</cp:revision>
  <dcterms:created xsi:type="dcterms:W3CDTF">2019-05-28T15:53:33Z</dcterms:created>
  <dcterms:modified xsi:type="dcterms:W3CDTF">2020-10-25T09:48:44Z</dcterms:modified>
</cp:coreProperties>
</file>