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a titolo">
    <p:spTree>
      <p:nvGrpSpPr>
        <p:cNvPr id="1" name=""/>
        <p:cNvGrpSpPr/>
        <p:nvPr/>
      </p:nvGrpSpPr>
      <p:grpSpPr>
        <a:xfrm>
          <a:off x="0" y="0"/>
          <a:ext cx="0" cy="0"/>
          <a:chOff x="0" y="0"/>
          <a:chExt cx="0" cy="0"/>
        </a:xfrm>
      </p:grpSpPr>
      <p:sp>
        <p:nvSpPr>
          <p:cNvPr id="13" name="Titolo Testo"/>
          <p:cNvSpPr txBox="1"/>
          <p:nvPr>
            <p:ph type="title"/>
          </p:nvPr>
        </p:nvSpPr>
        <p:spPr>
          <a:xfrm>
            <a:off x="1524000" y="1122362"/>
            <a:ext cx="9144000" cy="2387601"/>
          </a:xfrm>
          <a:prstGeom prst="rect">
            <a:avLst/>
          </a:prstGeom>
        </p:spPr>
        <p:txBody>
          <a:bodyPr anchor="b"/>
          <a:lstStyle>
            <a:lvl1pPr algn="ctr">
              <a:defRPr sz="6000"/>
            </a:lvl1pPr>
          </a:lstStyle>
          <a:p>
            <a:pPr/>
            <a:r>
              <a:t>Titolo Testo</a:t>
            </a:r>
          </a:p>
        </p:txBody>
      </p:sp>
      <p:sp>
        <p:nvSpPr>
          <p:cNvPr id="14" name="Corpo livello uno…"/>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Corpo livello uno</a:t>
            </a:r>
          </a:p>
          <a:p>
            <a:pPr lvl="1"/>
            <a:r>
              <a:t>Corpo livello due</a:t>
            </a:r>
          </a:p>
          <a:p>
            <a:pPr lvl="2"/>
            <a:r>
              <a:t>Corpo livello tre</a:t>
            </a:r>
          </a:p>
          <a:p>
            <a:pPr lvl="3"/>
            <a:r>
              <a:t>Corpo livello quattro</a:t>
            </a:r>
          </a:p>
          <a:p>
            <a:pPr lvl="4"/>
            <a:r>
              <a:t>Corpo livello cinque</a:t>
            </a:r>
          </a:p>
        </p:txBody>
      </p:sp>
      <p:pic>
        <p:nvPicPr>
          <p:cNvPr id="15" name="Immagine 8" descr="Immagine 8"/>
          <p:cNvPicPr>
            <a:picLocks noChangeAspect="1"/>
          </p:cNvPicPr>
          <p:nvPr/>
        </p:nvPicPr>
        <p:blipFill>
          <a:blip r:embed="rId2">
            <a:extLst/>
          </a:blip>
          <a:stretch>
            <a:fillRect/>
          </a:stretch>
        </p:blipFill>
        <p:spPr>
          <a:xfrm>
            <a:off x="4633514" y="297600"/>
            <a:ext cx="2896855" cy="1376475"/>
          </a:xfrm>
          <a:prstGeom prst="rect">
            <a:avLst/>
          </a:prstGeom>
          <a:ln w="12700">
            <a:miter lim="400000"/>
          </a:ln>
        </p:spPr>
      </p:pic>
      <p:sp>
        <p:nvSpPr>
          <p:cNvPr id="16" name="Rettangolo 10"/>
          <p:cNvSpPr/>
          <p:nvPr/>
        </p:nvSpPr>
        <p:spPr>
          <a:xfrm>
            <a:off x="-9183" y="5735637"/>
            <a:ext cx="12192003" cy="1122364"/>
          </a:xfrm>
          <a:prstGeom prst="rect">
            <a:avLst/>
          </a:prstGeom>
          <a:solidFill>
            <a:srgbClr val="BB1717"/>
          </a:solidFill>
          <a:ln w="12700">
            <a:solidFill>
              <a:srgbClr val="BB1717"/>
            </a:solidFill>
            <a:miter/>
          </a:ln>
        </p:spPr>
        <p:txBody>
          <a:bodyPr lIns="45719" rIns="45719" anchor="ctr"/>
          <a:lstStyle/>
          <a:p>
            <a:pPr algn="ctr">
              <a:defRPr>
                <a:solidFill>
                  <a:srgbClr val="FFFFFF"/>
                </a:solidFill>
              </a:defRPr>
            </a:pPr>
          </a:p>
        </p:txBody>
      </p:sp>
      <p:sp>
        <p:nvSpPr>
          <p:cNvPr id="1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2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1" name="Rectangle 6"/>
          <p:cNvSpPr/>
          <p:nvPr/>
        </p:nvSpPr>
        <p:spPr>
          <a:xfrm>
            <a:off x="2438400" y="-1"/>
            <a:ext cx="7999414" cy="182882"/>
          </a:xfrm>
          <a:prstGeom prst="rect">
            <a:avLst/>
          </a:prstGeom>
          <a:solidFill>
            <a:srgbClr val="D6D9CD"/>
          </a:solidFill>
          <a:ln w="12700">
            <a:miter lim="400000"/>
          </a:ln>
        </p:spPr>
        <p:txBody>
          <a:bodyPr lIns="45719" rIns="45719" anchor="ctr"/>
          <a:lstStyle/>
          <a:p>
            <a:pPr algn="ctr" defTabSz="457200">
              <a:defRPr>
                <a:solidFill>
                  <a:srgbClr val="FFFFFF"/>
                </a:solidFill>
                <a:latin typeface="Century Gothic"/>
                <a:ea typeface="Century Gothic"/>
                <a:cs typeface="Century Gothic"/>
                <a:sym typeface="Century Gothic"/>
              </a:defRPr>
            </a:pPr>
          </a:p>
        </p:txBody>
      </p:sp>
      <p:sp>
        <p:nvSpPr>
          <p:cNvPr id="32" name="Rectangle 7"/>
          <p:cNvSpPr/>
          <p:nvPr/>
        </p:nvSpPr>
        <p:spPr>
          <a:xfrm>
            <a:off x="2438400" y="6675119"/>
            <a:ext cx="7999414" cy="182881"/>
          </a:xfrm>
          <a:prstGeom prst="rect">
            <a:avLst/>
          </a:prstGeom>
          <a:solidFill>
            <a:srgbClr val="E4E6DE"/>
          </a:solidFill>
          <a:ln w="12700">
            <a:miter lim="400000"/>
          </a:ln>
        </p:spPr>
        <p:txBody>
          <a:bodyPr lIns="45719" rIns="45719" anchor="ctr"/>
          <a:lstStyle/>
          <a:p>
            <a:pPr algn="ctr" defTabSz="457200">
              <a:defRPr>
                <a:solidFill>
                  <a:srgbClr val="FFFFFF"/>
                </a:solidFill>
                <a:latin typeface="Century Gothic"/>
                <a:ea typeface="Century Gothic"/>
                <a:cs typeface="Century Gothic"/>
                <a:sym typeface="Century Gothic"/>
              </a:defRPr>
            </a:pPr>
          </a:p>
        </p:txBody>
      </p:sp>
      <p:sp>
        <p:nvSpPr>
          <p:cNvPr id="33" name="Titolo Testo"/>
          <p:cNvSpPr txBox="1"/>
          <p:nvPr>
            <p:ph type="title"/>
          </p:nvPr>
        </p:nvSpPr>
        <p:spPr>
          <a:xfrm>
            <a:off x="1524000" y="1123856"/>
            <a:ext cx="8913814" cy="914401"/>
          </a:xfrm>
          <a:prstGeom prst="rect">
            <a:avLst/>
          </a:prstGeom>
          <a:solidFill>
            <a:srgbClr val="333333"/>
          </a:solidFill>
        </p:spPr>
        <p:txBody>
          <a:bodyPr/>
          <a:lstStyle>
            <a:lvl1pPr>
              <a:lnSpc>
                <a:spcPct val="100000"/>
              </a:lnSpc>
              <a:defRPr sz="3600">
                <a:solidFill>
                  <a:srgbClr val="FFFFFF"/>
                </a:solidFill>
                <a:latin typeface="Century Gothic"/>
                <a:ea typeface="Century Gothic"/>
                <a:cs typeface="Century Gothic"/>
                <a:sym typeface="Century Gothic"/>
              </a:defRPr>
            </a:lvl1pPr>
          </a:lstStyle>
          <a:p>
            <a:pPr/>
            <a:r>
              <a:t>Titolo Testo</a:t>
            </a:r>
          </a:p>
        </p:txBody>
      </p:sp>
      <p:sp>
        <p:nvSpPr>
          <p:cNvPr id="34" name="Corpo livello uno…"/>
          <p:cNvSpPr txBox="1"/>
          <p:nvPr>
            <p:ph type="body" sz="half" idx="1"/>
          </p:nvPr>
        </p:nvSpPr>
        <p:spPr>
          <a:xfrm>
            <a:off x="2638424" y="2595561"/>
            <a:ext cx="7610476" cy="3670768"/>
          </a:xfrm>
          <a:prstGeom prst="rect">
            <a:avLst/>
          </a:prstGeom>
        </p:spPr>
        <p:txBody>
          <a:bodyPr/>
          <a:lstStyle>
            <a:lvl1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1pPr>
            <a:lvl2pPr marL="723194" indent="-373944">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2pPr>
            <a:lvl3pPr marL="1073855" indent="-388055">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3pPr>
            <a:lvl4pPr marL="1408994" indent="-373944">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4pPr>
            <a:lvl5pPr marL="1759655" indent="-388055">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5" name="Numero diapositiva"/>
          <p:cNvSpPr txBox="1"/>
          <p:nvPr>
            <p:ph type="sldNum" sz="quarter" idx="2"/>
          </p:nvPr>
        </p:nvSpPr>
        <p:spPr>
          <a:xfrm>
            <a:off x="10430793" y="6652587"/>
            <a:ext cx="223402" cy="198101"/>
          </a:xfrm>
          <a:prstGeom prst="rect">
            <a:avLst/>
          </a:prstGeom>
        </p:spPr>
        <p:txBody>
          <a:bodyPr/>
          <a:lstStyle>
            <a:lvl1pPr algn="ctr" defTabSz="449262">
              <a:defRPr sz="800">
                <a:solidFill>
                  <a:srgbClr val="DFE0D4"/>
                </a:solidFill>
                <a:latin typeface="Rockwell"/>
                <a:ea typeface="Rockwell"/>
                <a:cs typeface="Rockwell"/>
                <a:sym typeface="Rockwe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magine 6" descr="Immagine 6"/>
          <p:cNvPicPr>
            <a:picLocks noChangeAspect="1"/>
          </p:cNvPicPr>
          <p:nvPr/>
        </p:nvPicPr>
        <p:blipFill>
          <a:blip r:embed="rId2">
            <a:extLst/>
          </a:blip>
          <a:stretch>
            <a:fillRect/>
          </a:stretch>
        </p:blipFill>
        <p:spPr>
          <a:xfrm>
            <a:off x="9786402" y="136525"/>
            <a:ext cx="2182696" cy="1037134"/>
          </a:xfrm>
          <a:prstGeom prst="rect">
            <a:avLst/>
          </a:prstGeom>
          <a:ln w="12700">
            <a:miter lim="400000"/>
          </a:ln>
        </p:spPr>
      </p:pic>
      <p:sp>
        <p:nvSpPr>
          <p:cNvPr id="3" name="Rettangolo 9"/>
          <p:cNvSpPr/>
          <p:nvPr/>
        </p:nvSpPr>
        <p:spPr>
          <a:xfrm>
            <a:off x="-9183" y="6084606"/>
            <a:ext cx="12192003" cy="773395"/>
          </a:xfrm>
          <a:prstGeom prst="rect">
            <a:avLst/>
          </a:prstGeom>
          <a:solidFill>
            <a:srgbClr val="BB1717"/>
          </a:solidFill>
          <a:ln w="12700">
            <a:solidFill>
              <a:srgbClr val="BB1717"/>
            </a:solidFill>
            <a:miter/>
          </a:ln>
        </p:spPr>
        <p:txBody>
          <a:bodyPr lIns="45719" rIns="45719" anchor="ctr"/>
          <a:lstStyle/>
          <a:p>
            <a:pPr algn="ctr">
              <a:defRPr>
                <a:solidFill>
                  <a:srgbClr val="FFFFFF"/>
                </a:solidFill>
              </a:defRPr>
            </a:pPr>
          </a:p>
        </p:txBody>
      </p:sp>
      <p:sp>
        <p:nvSpPr>
          <p:cNvPr id="4" name="Titolo Testo"/>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Titolo Testo</a:t>
            </a:r>
          </a:p>
        </p:txBody>
      </p:sp>
      <p:sp>
        <p:nvSpPr>
          <p:cNvPr id="5" name="Corpo livello uno…"/>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6" name="Numero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eg"/><Relationship Id="rId4"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image" Target="../media/image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 Id="rId4" Type="http://schemas.openxmlformats.org/officeDocument/2006/relationships/hyperlink" Target="https://www.colorado.edu/asmagazine-archive/node/1865"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jpeg"/><Relationship Id="rId4" Type="http://schemas.openxmlformats.org/officeDocument/2006/relationships/image" Target="../media/image1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jpeg"/><Relationship Id="rId4" Type="http://schemas.openxmlformats.org/officeDocument/2006/relationships/image" Target="../media/image1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Titolo 1"/>
          <p:cNvSpPr txBox="1"/>
          <p:nvPr>
            <p:ph type="ctrTitle"/>
          </p:nvPr>
        </p:nvSpPr>
        <p:spPr>
          <a:xfrm>
            <a:off x="0" y="2039493"/>
            <a:ext cx="12192000" cy="1389507"/>
          </a:xfrm>
          <a:prstGeom prst="rect">
            <a:avLst/>
          </a:prstGeom>
        </p:spPr>
        <p:txBody>
          <a:bodyPr/>
          <a:lstStyle/>
          <a:p>
            <a:pPr defTabSz="804672">
              <a:defRPr b="1" sz="4752">
                <a:solidFill>
                  <a:srgbClr val="BB1717"/>
                </a:solidFill>
                <a:latin typeface="Tahoma"/>
                <a:ea typeface="Tahoma"/>
                <a:cs typeface="Tahoma"/>
                <a:sym typeface="Tahoma"/>
              </a:defRPr>
            </a:pPr>
            <a:r>
              <a:t>CLASSIFICAZIONE </a:t>
            </a:r>
            <a:br/>
            <a:r>
              <a:rPr sz="4136"/>
              <a:t>e origini dell’antropologia politica</a:t>
            </a:r>
          </a:p>
        </p:txBody>
      </p:sp>
      <p:sp>
        <p:nvSpPr>
          <p:cNvPr id="45" name="Sottotitolo 2"/>
          <p:cNvSpPr txBox="1"/>
          <p:nvPr>
            <p:ph type="subTitle" sz="half" idx="1"/>
          </p:nvPr>
        </p:nvSpPr>
        <p:spPr>
          <a:xfrm>
            <a:off x="-9182" y="3928543"/>
            <a:ext cx="12182818" cy="1389507"/>
          </a:xfrm>
          <a:prstGeom prst="rect">
            <a:avLst/>
          </a:prstGeom>
        </p:spPr>
        <p:txBody>
          <a:bodyPr/>
          <a:lstStyle>
            <a:lvl1pPr>
              <a:defRPr b="1" sz="4000">
                <a:solidFill>
                  <a:srgbClr val="5B5A5A"/>
                </a:solidFill>
                <a:latin typeface="Tahoma"/>
                <a:ea typeface="Tahoma"/>
                <a:cs typeface="Tahoma"/>
                <a:sym typeface="Tahoma"/>
              </a:defRPr>
            </a:lvl1pPr>
          </a:lstStyle>
          <a:p>
            <a:pPr/>
            <a:r>
              <a:t>Sofia Venturoli</a:t>
            </a:r>
          </a:p>
        </p:txBody>
      </p:sp>
      <p:sp>
        <p:nvSpPr>
          <p:cNvPr id="46" name="Sottotitolo 2"/>
          <p:cNvSpPr txBox="1"/>
          <p:nvPr/>
        </p:nvSpPr>
        <p:spPr>
          <a:xfrm>
            <a:off x="36538" y="5986831"/>
            <a:ext cx="12091378" cy="87117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ctr">
              <a:lnSpc>
                <a:spcPct val="90000"/>
              </a:lnSpc>
              <a:spcBef>
                <a:spcPts val="1000"/>
              </a:spcBef>
              <a:defRPr b="1" sz="2000">
                <a:solidFill>
                  <a:srgbClr val="FFFFFF"/>
                </a:solidFill>
                <a:latin typeface="Tahoma"/>
                <a:ea typeface="Tahoma"/>
                <a:cs typeface="Tahoma"/>
                <a:sym typeface="Tahoma"/>
              </a:defRPr>
            </a:pPr>
            <a:r>
              <a:t>A.A. 2022/23</a:t>
            </a:r>
          </a:p>
          <a:p>
            <a:pPr algn="ctr">
              <a:lnSpc>
                <a:spcPct val="90000"/>
              </a:lnSpc>
              <a:spcBef>
                <a:spcPts val="1000"/>
              </a:spcBef>
              <a:defRPr b="1" sz="2000">
                <a:solidFill>
                  <a:srgbClr val="FFFFFF"/>
                </a:solidFill>
                <a:latin typeface="Tahoma"/>
                <a:ea typeface="Tahoma"/>
                <a:cs typeface="Tahoma"/>
                <a:sym typeface="Tahoma"/>
              </a:defRPr>
            </a:pPr>
            <a:r>
              <a:t>Comunicazione Interculturale</a:t>
            </a:r>
          </a:p>
        </p:txBody>
      </p:sp>
      <p:pic>
        <p:nvPicPr>
          <p:cNvPr id="47" name="Picture 4" descr="Picture 4"/>
          <p:cNvPicPr>
            <a:picLocks noChangeAspect="1"/>
          </p:cNvPicPr>
          <p:nvPr/>
        </p:nvPicPr>
        <p:blipFill>
          <a:blip r:embed="rId2">
            <a:extLst/>
          </a:blip>
          <a:stretch>
            <a:fillRect/>
          </a:stretch>
        </p:blipFill>
        <p:spPr>
          <a:xfrm>
            <a:off x="10491617" y="6106731"/>
            <a:ext cx="1204889" cy="41501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0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08"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09" name="CasellaDiTesto 9"/>
          <p:cNvSpPr txBox="1"/>
          <p:nvPr/>
        </p:nvSpPr>
        <p:spPr>
          <a:xfrm>
            <a:off x="272055" y="202791"/>
            <a:ext cx="963952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solidFill>
                  <a:srgbClr val="BB1717"/>
                </a:solidFill>
                <a:latin typeface="Tahoma"/>
                <a:ea typeface="Tahoma"/>
                <a:cs typeface="Tahoma"/>
                <a:sym typeface="Tahoma"/>
              </a:defRPr>
            </a:pPr>
            <a:r>
              <a:t>African Political System  M. Fortes, E.E. Evan-Pritchard, 1940. </a:t>
            </a:r>
          </a:p>
          <a:p>
            <a:pPr>
              <a:defRPr b="1" sz="2400">
                <a:solidFill>
                  <a:srgbClr val="BB1717"/>
                </a:solidFill>
                <a:latin typeface="Tahoma"/>
                <a:ea typeface="Tahoma"/>
                <a:cs typeface="Tahoma"/>
                <a:sym typeface="Tahoma"/>
              </a:defRPr>
            </a:pPr>
            <a:r>
              <a:t>Preface by Radcliffe-Brown</a:t>
            </a:r>
          </a:p>
        </p:txBody>
      </p:sp>
      <p:sp>
        <p:nvSpPr>
          <p:cNvPr id="110" name="Content Placeholder 2"/>
          <p:cNvSpPr txBox="1"/>
          <p:nvPr/>
        </p:nvSpPr>
        <p:spPr>
          <a:xfrm>
            <a:off x="174941" y="1201532"/>
            <a:ext cx="11823755" cy="59673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sz="2000"/>
            </a:pPr>
            <a:r>
              <a:t>The immense diversity of forms of human society must first be reduced to order by some sort of </a:t>
            </a:r>
            <a:r>
              <a:rPr b="1" i="1"/>
              <a:t>classification</a:t>
            </a:r>
            <a:r>
              <a:t>. By comparing societies one with another we have to discriminate and define different types.</a:t>
            </a:r>
          </a:p>
          <a:p>
            <a:pPr defTabSz="457200">
              <a:spcBef>
                <a:spcPts val="1200"/>
              </a:spcBef>
              <a:defRPr sz="2000"/>
            </a:pPr>
          </a:p>
          <a:p>
            <a:pPr defTabSz="457200">
              <a:spcBef>
                <a:spcPts val="1200"/>
              </a:spcBef>
              <a:defRPr sz="2000"/>
            </a:pPr>
            <a:r>
              <a:t>When a number of such types have been adequately defined they in turn can be </a:t>
            </a:r>
            <a:r>
              <a:rPr b="1" i="1"/>
              <a:t>compared</a:t>
            </a:r>
            <a:r>
              <a:t> one with </a:t>
            </a:r>
            <a:r>
              <a:rPr baseline="5000"/>
              <a:t>another </a:t>
            </a:r>
            <a:r>
              <a:t>and a further step in abstraction can be made. …</a:t>
            </a:r>
          </a:p>
          <a:p>
            <a:pPr defTabSz="457200">
              <a:spcBef>
                <a:spcPts val="1200"/>
              </a:spcBef>
              <a:defRPr sz="2000"/>
            </a:pPr>
            <a:r>
              <a:t>For in any social system the political institutions, the </a:t>
            </a:r>
            <a:r>
              <a:rPr b="1" i="1"/>
              <a:t>economic</a:t>
            </a:r>
            <a:r>
              <a:t> institutions, the </a:t>
            </a:r>
            <a:r>
              <a:rPr b="1" i="1"/>
              <a:t>kinship</a:t>
            </a:r>
            <a:r>
              <a:t> organization, and the ritual life are intimately related and </a:t>
            </a:r>
            <a:r>
              <a:rPr b="1" i="1"/>
              <a:t>interdependent</a:t>
            </a:r>
            <a:r>
              <a:t>. </a:t>
            </a:r>
          </a:p>
          <a:p>
            <a:pPr defTabSz="457200">
              <a:spcBef>
                <a:spcPts val="1200"/>
              </a:spcBef>
              <a:defRPr sz="2000"/>
            </a:pPr>
            <a:r>
              <a:t>To try to distinguish, as Maine and Morgan did, between societies based on kinship (or, more strictly, on lineage) and societies based on occupation of a common territory </a:t>
            </a:r>
            <a:r>
              <a:rPr baseline="5000"/>
              <a:t>or </a:t>
            </a:r>
            <a:r>
              <a:t>locality, and to regard the former as </a:t>
            </a:r>
            <a:r>
              <a:rPr b="1" i="1"/>
              <a:t>more 'primitive' than the latter, leads only to confusion </a:t>
            </a:r>
            <a:r>
              <a:t>(XIV). </a:t>
            </a:r>
          </a:p>
          <a:p>
            <a:pPr defTabSz="457200">
              <a:spcBef>
                <a:spcPts val="1200"/>
              </a:spcBef>
              <a:defRPr sz="2000"/>
            </a:pPr>
            <a:r>
              <a:t>In studying political organization, we have to deal with the maintenance or establishment of </a:t>
            </a:r>
            <a:r>
              <a:rPr b="1" i="1"/>
              <a:t>social order</a:t>
            </a:r>
            <a:r>
              <a:t>, within a </a:t>
            </a:r>
            <a:r>
              <a:rPr b="1" baseline="5000" i="1"/>
              <a:t>territorial </a:t>
            </a:r>
            <a:r>
              <a:rPr b="1" i="1"/>
              <a:t>framework</a:t>
            </a:r>
            <a:r>
              <a:t>, by the organized exercise of </a:t>
            </a:r>
            <a:r>
              <a:rPr b="1" i="1"/>
              <a:t>coercive autho</a:t>
            </a:r>
            <a:r>
              <a:rPr b="1" baseline="5000" i="1"/>
              <a:t>rity</a:t>
            </a:r>
            <a:r>
              <a:rPr baseline="5000"/>
              <a:t> </a:t>
            </a:r>
            <a:r>
              <a:t>through the use, or the possibility of use, of physical force (XIV).</a:t>
            </a:r>
          </a:p>
          <a:p>
            <a:pPr defTabSz="457200">
              <a:spcBef>
                <a:spcPts val="1200"/>
              </a:spcBef>
              <a:defRPr sz="2000">
                <a:latin typeface="Courier"/>
                <a:ea typeface="Courier"/>
                <a:cs typeface="Courier"/>
                <a:sym typeface="Courier"/>
              </a:defRPr>
            </a:pPr>
          </a:p>
          <a:p>
            <a:pPr defTabSz="457200">
              <a:spcBef>
                <a:spcPts val="1200"/>
              </a:spcBef>
              <a:defRPr sz="2000"/>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1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14"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15" name="CasellaDiTesto 9"/>
          <p:cNvSpPr txBox="1"/>
          <p:nvPr/>
        </p:nvSpPr>
        <p:spPr>
          <a:xfrm>
            <a:off x="272055" y="202791"/>
            <a:ext cx="963952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solidFill>
                  <a:srgbClr val="BB1717"/>
                </a:solidFill>
                <a:latin typeface="Tahoma"/>
                <a:ea typeface="Tahoma"/>
                <a:cs typeface="Tahoma"/>
                <a:sym typeface="Tahoma"/>
              </a:defRPr>
            </a:pPr>
            <a:r>
              <a:t>African Political System  M. Fortes, E.E. Evan-Pritchard, 1940. </a:t>
            </a:r>
          </a:p>
          <a:p>
            <a:pPr>
              <a:defRPr b="1" sz="2400">
                <a:solidFill>
                  <a:srgbClr val="BB1717"/>
                </a:solidFill>
                <a:latin typeface="Tahoma"/>
                <a:ea typeface="Tahoma"/>
                <a:cs typeface="Tahoma"/>
                <a:sym typeface="Tahoma"/>
              </a:defRPr>
            </a:pPr>
            <a:r>
              <a:t>Preface by Radcliffe-Brown</a:t>
            </a:r>
          </a:p>
        </p:txBody>
      </p:sp>
      <p:sp>
        <p:nvSpPr>
          <p:cNvPr id="116" name="Content Placeholder 2"/>
          <p:cNvSpPr txBox="1"/>
          <p:nvPr/>
        </p:nvSpPr>
        <p:spPr>
          <a:xfrm>
            <a:off x="174941" y="1453650"/>
            <a:ext cx="11823755" cy="47724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2000"/>
            </a:pPr>
            <a:r>
              <a:t>Social structure is not to be thought of as static, but as a condition of </a:t>
            </a:r>
            <a:r>
              <a:rPr b="1" i="1"/>
              <a:t>equilibrium</a:t>
            </a:r>
            <a:r>
              <a:t> that only persists by being continually renewed, like the chemical-physiological homostasis of a living organism. Events occur which disturb the equilibrium in some way, and a social reaction follows which tends to restore it. Sometimes a system may persist relatively unchanged for some length of time after each disturbance the reaction restores it to very much what it was before. But at other times a disturbance of equilibrium may be such that it and the reaction which follows result in a modification of the system; a new equilibrium is reached (XXII).</a:t>
            </a:r>
          </a:p>
          <a:p>
            <a:pPr defTabSz="457200">
              <a:spcBef>
                <a:spcPts val="1200"/>
              </a:spcBef>
              <a:defRPr sz="2000"/>
            </a:pPr>
            <a:r>
              <a:t>The political organization of a society is that </a:t>
            </a:r>
            <a:r>
              <a:rPr baseline="5000"/>
              <a:t>aspect of the </a:t>
            </a:r>
            <a:r>
              <a:t>total organization which is concerned with the </a:t>
            </a:r>
            <a:r>
              <a:rPr baseline="5000"/>
              <a:t>control and </a:t>
            </a:r>
            <a:r>
              <a:t>regulation of the use of physical force (XXIII). </a:t>
            </a:r>
          </a:p>
          <a:p>
            <a:pPr defTabSz="457200">
              <a:spcBef>
                <a:spcPts val="1200"/>
              </a:spcBef>
              <a:defRPr sz="933">
                <a:latin typeface="Courier"/>
                <a:ea typeface="Courier"/>
                <a:cs typeface="Courier"/>
                <a:sym typeface="Courier"/>
              </a:defRPr>
            </a:pPr>
          </a:p>
          <a:p>
            <a:pPr defTabSz="457200">
              <a:spcBef>
                <a:spcPts val="1200"/>
              </a:spcBef>
              <a:defRPr sz="2000"/>
            </a:pPr>
          </a:p>
          <a:p>
            <a:pPr defTabSz="457200">
              <a:spcBef>
                <a:spcPts val="1200"/>
              </a:spcBef>
              <a:defRPr sz="2000">
                <a:latin typeface="Courier"/>
                <a:ea typeface="Courier"/>
                <a:cs typeface="Courier"/>
                <a:sym typeface="Courier"/>
              </a:defRPr>
            </a:pPr>
          </a:p>
          <a:p>
            <a:pPr defTabSz="457200">
              <a:spcBef>
                <a:spcPts val="1200"/>
              </a:spcBef>
              <a:defRPr sz="2000"/>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1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20"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21" name="CasellaDiTesto 9"/>
          <p:cNvSpPr txBox="1"/>
          <p:nvPr/>
        </p:nvSpPr>
        <p:spPr>
          <a:xfrm>
            <a:off x="272055" y="202791"/>
            <a:ext cx="9131025"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000">
                <a:solidFill>
                  <a:srgbClr val="BB1717"/>
                </a:solidFill>
                <a:latin typeface="Tahoma"/>
                <a:ea typeface="Tahoma"/>
                <a:cs typeface="Tahoma"/>
                <a:sym typeface="Tahoma"/>
              </a:defRPr>
            </a:pPr>
            <a:r>
              <a:t>African Political System  M. Fortes, E.E. Evan-Pritchard, 1940, </a:t>
            </a:r>
            <a:r>
              <a:t>Introduction</a:t>
            </a:r>
          </a:p>
        </p:txBody>
      </p:sp>
      <p:sp>
        <p:nvSpPr>
          <p:cNvPr id="122" name="Content Placeholder 2"/>
          <p:cNvSpPr txBox="1"/>
          <p:nvPr/>
        </p:nvSpPr>
        <p:spPr>
          <a:xfrm>
            <a:off x="407669" y="1255037"/>
            <a:ext cx="11376661" cy="54040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b="1" i="1" sz="2000"/>
            </a:pPr>
            <a:r>
              <a:t>In attempting to classify  human societies</a:t>
            </a:r>
            <a:r>
              <a:rPr b="0" i="0"/>
              <a:t>, difficulties are met with of a kind that do not exist in other sciences, such as zoology or chemistry. Two societies or two types may resemble each other in one aspect of the total social system and differ in another. It is therefore necessary to compare societies with reference to some particular aspect or part of the whole social system, with reference, for example, to the </a:t>
            </a:r>
            <a:r>
              <a:t>economic</a:t>
            </a:r>
            <a:r>
              <a:rPr b="0" i="0"/>
              <a:t> system or the </a:t>
            </a:r>
            <a:r>
              <a:t>political</a:t>
            </a:r>
            <a:r>
              <a:rPr b="0" i="0"/>
              <a:t> system or the </a:t>
            </a:r>
            <a:r>
              <a:t>kinship</a:t>
            </a:r>
            <a:r>
              <a:rPr b="0" i="0"/>
              <a:t> system. Thus the present volume presents materials for the </a:t>
            </a:r>
            <a:r>
              <a:t>comparison</a:t>
            </a:r>
            <a:r>
              <a:rPr b="0" i="0"/>
              <a:t> of certain African societies with reference to their political organization alone. [</a:t>
            </a:r>
            <a:r>
              <a:rPr b="0" i="0"/>
              <a:t>…</a:t>
            </a:r>
            <a:r>
              <a:rPr b="0" i="0"/>
              <a:t>] </a:t>
            </a:r>
            <a:r>
              <a:rPr b="0" i="0"/>
              <a:t>The factual material available for a comparative study of the political institutions of the simpler societies is inadequate both in quantity and quality. [</a:t>
            </a:r>
            <a:r>
              <a:rPr b="0" i="0"/>
              <a:t>…</a:t>
            </a:r>
            <a:r>
              <a:rPr b="0" i="0"/>
              <a:t> ] </a:t>
            </a:r>
            <a:endParaRPr b="0" i="0"/>
          </a:p>
          <a:p>
            <a:pPr>
              <a:lnSpc>
                <a:spcPct val="90000"/>
              </a:lnSpc>
              <a:spcBef>
                <a:spcPts val="1000"/>
              </a:spcBef>
              <a:defRPr b="1" i="1" sz="2000"/>
            </a:pPr>
            <a:endParaRPr b="0" i="0"/>
          </a:p>
          <a:p>
            <a:pPr defTabSz="457200">
              <a:spcBef>
                <a:spcPts val="1200"/>
              </a:spcBef>
              <a:defRPr sz="2000"/>
            </a:pPr>
            <a:r>
              <a:t>We have not found that the theories of political philosophers have helped us to understand the societies we have studied and we consider them of little scientific value … (4).</a:t>
            </a:r>
          </a:p>
          <a:p>
            <a:pPr defTabSz="457200">
              <a:spcBef>
                <a:spcPts val="1200"/>
              </a:spcBef>
              <a:defRPr sz="2000"/>
            </a:pPr>
            <a:r>
              <a:rPr baseline="5000"/>
              <a:t>We speak for all </a:t>
            </a:r>
            <a:r>
              <a:t>social anthropologists </a:t>
            </a:r>
            <a:r>
              <a:rPr baseline="-7500"/>
              <a:t>when we say that </a:t>
            </a:r>
            <a:r>
              <a:t>a scientific study of political institutions </a:t>
            </a:r>
            <a:r>
              <a:rPr baseline="-7500"/>
              <a:t>must be inductive </a:t>
            </a:r>
            <a:r>
              <a:rPr baseline="-15000"/>
              <a:t>and </a:t>
            </a:r>
            <a:r>
              <a:rPr baseline="5000"/>
              <a:t>comparative </a:t>
            </a:r>
            <a:r>
              <a:t>and </a:t>
            </a:r>
            <a:r>
              <a:rPr baseline="5000"/>
              <a:t>aim </a:t>
            </a:r>
            <a:r>
              <a:t>solely at establishing </a:t>
            </a:r>
            <a:r>
              <a:rPr baseline="-7500"/>
              <a:t>and explaining the </a:t>
            </a:r>
            <a:r>
              <a:t>uniformities found among them and their </a:t>
            </a:r>
            <a:r>
              <a:rPr baseline="-7500"/>
              <a:t>interdependencies with </a:t>
            </a:r>
            <a:r>
              <a:t>other features of social organization … (5). </a:t>
            </a:r>
            <a:endParaRPr sz="1200">
              <a:latin typeface="Times Roman"/>
              <a:ea typeface="Times Roman"/>
              <a:cs typeface="Times Roman"/>
              <a:sym typeface="Times Roman"/>
            </a:endParaRPr>
          </a:p>
          <a:p>
            <a:pPr defTabSz="457200">
              <a:spcBef>
                <a:spcPts val="1200"/>
              </a:spcBef>
              <a:defRPr sz="933">
                <a:latin typeface="Courier"/>
                <a:ea typeface="Courier"/>
                <a:cs typeface="Courier"/>
                <a:sym typeface="Courier"/>
              </a:defRPr>
            </a:pPr>
            <a:endParaRPr sz="1200">
              <a:latin typeface="Times Roman"/>
              <a:ea typeface="Times Roman"/>
              <a:cs typeface="Times Roman"/>
              <a:sym typeface="Times Roman"/>
            </a:endParaRPr>
          </a:p>
          <a:p>
            <a:pPr defTabSz="457200">
              <a:spcBef>
                <a:spcPts val="1200"/>
              </a:spcBef>
              <a:defRPr sz="933">
                <a:latin typeface="Courier"/>
                <a:ea typeface="Courier"/>
                <a:cs typeface="Courier"/>
                <a:sym typeface="Courier"/>
              </a:defRPr>
            </a:pPr>
            <a:endParaRPr>
              <a:latin typeface="+mn-lt"/>
              <a:ea typeface="+mn-ea"/>
              <a:cs typeface="+mn-cs"/>
              <a:sym typeface="Calibri"/>
            </a:endParaR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2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26"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127" name="Content Placeholder 3" descr="Content Placeholder 3"/>
          <p:cNvPicPr>
            <a:picLocks noChangeAspect="1"/>
          </p:cNvPicPr>
          <p:nvPr/>
        </p:nvPicPr>
        <p:blipFill>
          <a:blip r:embed="rId3">
            <a:extLst/>
          </a:blip>
          <a:stretch>
            <a:fillRect/>
          </a:stretch>
        </p:blipFill>
        <p:spPr>
          <a:xfrm>
            <a:off x="353210" y="343824"/>
            <a:ext cx="9503229" cy="572450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CasellaDiTesto 2"/>
          <p:cNvSpPr txBox="1"/>
          <p:nvPr/>
        </p:nvSpPr>
        <p:spPr>
          <a:xfrm>
            <a:off x="488854" y="242945"/>
            <a:ext cx="441298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È importante:</a:t>
            </a:r>
          </a:p>
        </p:txBody>
      </p:sp>
      <p:sp>
        <p:nvSpPr>
          <p:cNvPr id="13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3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32"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33" name="Content Placeholder 2"/>
          <p:cNvSpPr txBox="1"/>
          <p:nvPr/>
        </p:nvSpPr>
        <p:spPr>
          <a:xfrm>
            <a:off x="1277906" y="1629478"/>
            <a:ext cx="10088861" cy="359904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BB1717"/>
              </a:buClr>
              <a:buSzPct val="100000"/>
              <a:buFont typeface="Arial"/>
              <a:buChar char="•"/>
              <a:defRPr sz="3000">
                <a:solidFill>
                  <a:srgbClr val="262626"/>
                </a:solidFill>
              </a:defRPr>
            </a:pPr>
            <a:r>
              <a:t>tenere presente l’enorme gamma di variazioni e particolarità, che non possono essere limitate dal determinismo dell’influenza tecnologica e ambientale</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ciò che in realtà mostrano queste classificazioni è la complessità culturale</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le diverse tipologie costruiscono punti lungo un continuum e spesso si sovrappongono tra loro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Content Placeholder 3" descr="Content Placeholder 3"/>
          <p:cNvPicPr>
            <a:picLocks noChangeAspect="1"/>
          </p:cNvPicPr>
          <p:nvPr/>
        </p:nvPicPr>
        <p:blipFill>
          <a:blip r:embed="rId2">
            <a:extLst/>
          </a:blip>
          <a:srcRect l="0" t="0" r="45118" b="94312"/>
          <a:stretch>
            <a:fillRect/>
          </a:stretch>
        </p:blipFill>
        <p:spPr>
          <a:xfrm>
            <a:off x="289026" y="351876"/>
            <a:ext cx="8045446" cy="699030"/>
          </a:xfrm>
          <a:prstGeom prst="rect">
            <a:avLst/>
          </a:prstGeom>
          <a:ln w="12700">
            <a:miter lim="400000"/>
          </a:ln>
        </p:spPr>
      </p:pic>
      <p:sp>
        <p:nvSpPr>
          <p:cNvPr id="13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3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38" name="Picture 8" descr="Picture 8"/>
          <p:cNvPicPr>
            <a:picLocks noChangeAspect="1"/>
          </p:cNvPicPr>
          <p:nvPr/>
        </p:nvPicPr>
        <p:blipFill>
          <a:blip r:embed="rId3">
            <a:extLst/>
          </a:blip>
          <a:stretch>
            <a:fillRect/>
          </a:stretch>
        </p:blipFill>
        <p:spPr>
          <a:xfrm>
            <a:off x="10330509" y="6199594"/>
            <a:ext cx="1508280" cy="544781"/>
          </a:xfrm>
          <a:prstGeom prst="rect">
            <a:avLst/>
          </a:prstGeom>
          <a:ln w="12700">
            <a:miter lim="400000"/>
          </a:ln>
        </p:spPr>
      </p:pic>
      <p:pic>
        <p:nvPicPr>
          <p:cNvPr id="139" name="Content Placeholder 3" descr="Content Placeholder 3"/>
          <p:cNvPicPr>
            <a:picLocks noChangeAspect="1"/>
          </p:cNvPicPr>
          <p:nvPr/>
        </p:nvPicPr>
        <p:blipFill>
          <a:blip r:embed="rId2">
            <a:extLst/>
          </a:blip>
          <a:srcRect l="0" t="5587" r="0" b="48298"/>
          <a:stretch>
            <a:fillRect/>
          </a:stretch>
        </p:blipFill>
        <p:spPr>
          <a:xfrm>
            <a:off x="278155" y="1267212"/>
            <a:ext cx="11681246" cy="451615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42"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43"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144" name="Content Placeholder 3" descr="Content Placeholder 3"/>
          <p:cNvPicPr>
            <a:picLocks noChangeAspect="1"/>
          </p:cNvPicPr>
          <p:nvPr/>
        </p:nvPicPr>
        <p:blipFill>
          <a:blip r:embed="rId3">
            <a:extLst/>
          </a:blip>
          <a:srcRect l="0" t="69530" r="0" b="0"/>
          <a:stretch>
            <a:fillRect/>
          </a:stretch>
        </p:blipFill>
        <p:spPr>
          <a:xfrm>
            <a:off x="143212" y="1481618"/>
            <a:ext cx="11905575" cy="3041396"/>
          </a:xfrm>
          <a:prstGeom prst="rect">
            <a:avLst/>
          </a:prstGeom>
          <a:ln w="12700">
            <a:miter lim="400000"/>
          </a:ln>
        </p:spPr>
      </p:pic>
      <p:pic>
        <p:nvPicPr>
          <p:cNvPr id="145" name="Content Placeholder 3" descr="Content Placeholder 3"/>
          <p:cNvPicPr>
            <a:picLocks noChangeAspect="1"/>
          </p:cNvPicPr>
          <p:nvPr/>
        </p:nvPicPr>
        <p:blipFill>
          <a:blip r:embed="rId3">
            <a:extLst/>
          </a:blip>
          <a:srcRect l="0" t="0" r="45118" b="94312"/>
          <a:stretch>
            <a:fillRect/>
          </a:stretch>
        </p:blipFill>
        <p:spPr>
          <a:xfrm>
            <a:off x="289026" y="351876"/>
            <a:ext cx="8045446" cy="69903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CasellaDiTesto 2"/>
          <p:cNvSpPr txBox="1"/>
          <p:nvPr/>
        </p:nvSpPr>
        <p:spPr>
          <a:xfrm>
            <a:off x="573338" y="359818"/>
            <a:ext cx="661960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sistemi non centralizzati</a:t>
            </a:r>
          </a:p>
        </p:txBody>
      </p:sp>
      <p:sp>
        <p:nvSpPr>
          <p:cNvPr id="14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4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50"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51" name="Content Placeholder 2"/>
          <p:cNvSpPr txBox="1"/>
          <p:nvPr/>
        </p:nvSpPr>
        <p:spPr>
          <a:xfrm>
            <a:off x="680720" y="1651000"/>
            <a:ext cx="9446261" cy="4052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Clr>
                <a:srgbClr val="BB1717"/>
              </a:buClr>
              <a:buSzPct val="100000"/>
              <a:buFont typeface="Arial"/>
              <a:buChar char="•"/>
              <a:defRPr sz="3000">
                <a:solidFill>
                  <a:srgbClr val="262626"/>
                </a:solidFill>
              </a:defRPr>
            </a:pPr>
            <a:r>
              <a:t>senza una élite politica permanente</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il potere è frammentario e temporaneo, disperso tra famiglie, bande, lignaggi e differenti associazioni</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gruppi fluidi che si separano e uniscono in base alle necessità e al periodo dell’anno</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non esistono monopoli di potere </a:t>
            </a:r>
            <a:r>
              <a:rPr b="1" i="1"/>
              <a:t>coercitivo</a:t>
            </a:r>
            <a:r>
              <a:t> o di gestione economica</a:t>
            </a:r>
            <a:endParaRPr sz="2800"/>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CasellaDiTesto 2"/>
          <p:cNvSpPr txBox="1"/>
          <p:nvPr/>
        </p:nvSpPr>
        <p:spPr>
          <a:xfrm>
            <a:off x="690466" y="247700"/>
            <a:ext cx="330490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BANDE</a:t>
            </a:r>
          </a:p>
        </p:txBody>
      </p:sp>
      <p:sp>
        <p:nvSpPr>
          <p:cNvPr id="15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5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56"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57" name="Content Placeholder 2"/>
          <p:cNvSpPr txBox="1"/>
          <p:nvPr/>
        </p:nvSpPr>
        <p:spPr>
          <a:xfrm>
            <a:off x="720067" y="1161393"/>
            <a:ext cx="10751864" cy="48746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Clr>
                <a:srgbClr val="BB1717"/>
              </a:buClr>
              <a:buSzPct val="100000"/>
              <a:buFont typeface="Arial"/>
              <a:buChar char="•"/>
              <a:defRPr sz="2400">
                <a:solidFill>
                  <a:srgbClr val="262626"/>
                </a:solidFill>
              </a:defRPr>
            </a:pPr>
            <a:r>
              <a:t>25-150 unità, aggruppate in famiglie nucleari (</a:t>
            </a:r>
            <a:r>
              <a:rPr b="1" i="1"/>
              <a:t>parentela bilaterale</a:t>
            </a:r>
            <a:r>
              <a:t>), costruite su costumi, tradizioni e valori comuni;</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cacciatori-raccoglitori; </a:t>
            </a:r>
          </a:p>
          <a:p>
            <a:pPr marL="228600" indent="-228600">
              <a:lnSpc>
                <a:spcPct val="90000"/>
              </a:lnSpc>
              <a:spcBef>
                <a:spcPts val="1000"/>
              </a:spcBef>
              <a:buClr>
                <a:srgbClr val="BB1717"/>
              </a:buClr>
              <a:buSzPct val="100000"/>
              <a:buFont typeface="Arial"/>
              <a:buChar char="•"/>
              <a:defRPr sz="2400">
                <a:solidFill>
                  <a:srgbClr val="262626"/>
                </a:solidFill>
              </a:defRPr>
            </a:pPr>
            <a:r>
              <a:t>mancanza di una autorità centralizzata;</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organizzazione stagionale. anche se può esserci una divisione del lavoro in base al sesso e all’età, non vi è una specifica specializzazione del lavoro e delle competenze; </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egualitarie in senso economico e politico, il potere è basato su attributi personali, è temporaneo;</a:t>
            </a:r>
          </a:p>
          <a:p>
            <a:pPr marL="228600" indent="-228600">
              <a:lnSpc>
                <a:spcPct val="90000"/>
              </a:lnSpc>
              <a:spcBef>
                <a:spcPts val="1000"/>
              </a:spcBef>
              <a:buClr>
                <a:srgbClr val="BB1717"/>
              </a:buClr>
              <a:buSzPct val="100000"/>
              <a:buFont typeface="Arial"/>
              <a:buChar char="•"/>
              <a:defRPr b="1" i="1" sz="2400">
                <a:solidFill>
                  <a:srgbClr val="262626"/>
                </a:solidFill>
              </a:defRPr>
            </a:pPr>
            <a:r>
              <a:t>esogamia</a:t>
            </a:r>
            <a:r>
              <a:rPr b="0" i="0"/>
              <a:t> che forma alleanze con altre bande, legami costruiti su relazioni reciproche;</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la gestione del potere è temporanea e basata su attributi personali dell’individuo, manca di potere coercitivo.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asellaDiTesto 2"/>
          <p:cNvSpPr txBox="1"/>
          <p:nvPr/>
        </p:nvSpPr>
        <p:spPr>
          <a:xfrm>
            <a:off x="281239" y="258333"/>
            <a:ext cx="6342017" cy="137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800">
                <a:solidFill>
                  <a:srgbClr val="BB1717"/>
                </a:solidFill>
                <a:latin typeface="Tahoma"/>
                <a:ea typeface="Tahoma"/>
                <a:cs typeface="Tahoma"/>
                <a:sym typeface="Tahoma"/>
              </a:defRPr>
            </a:pPr>
            <a:r>
              <a:t>!Kung Bushmen </a:t>
            </a:r>
          </a:p>
          <a:p>
            <a:pPr>
              <a:defRPr b="1" sz="1600">
                <a:solidFill>
                  <a:srgbClr val="BB1717"/>
                </a:solidFill>
                <a:latin typeface="Tahoma"/>
                <a:ea typeface="Tahoma"/>
                <a:cs typeface="Tahoma"/>
                <a:sym typeface="Tahoma"/>
              </a:defRPr>
            </a:pPr>
            <a:r>
              <a:t>(deserto Kalahari, Namibia, Botswana, Angola) </a:t>
            </a:r>
            <a:br/>
            <a:r>
              <a:rPr b="0" sz="2000"/>
              <a:t>ereditarietà della leadership</a:t>
            </a:r>
          </a:p>
        </p:txBody>
      </p:sp>
      <p:sp>
        <p:nvSpPr>
          <p:cNvPr id="16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6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62"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163" name="Content Placeholder 3" descr="Content Placeholder 3"/>
          <p:cNvPicPr>
            <a:picLocks noChangeAspect="1"/>
          </p:cNvPicPr>
          <p:nvPr/>
        </p:nvPicPr>
        <p:blipFill>
          <a:blip r:embed="rId3">
            <a:extLst/>
          </a:blip>
          <a:srcRect l="4362" t="4949" r="3484" b="6153"/>
          <a:stretch>
            <a:fillRect/>
          </a:stretch>
        </p:blipFill>
        <p:spPr>
          <a:xfrm>
            <a:off x="353211" y="1713395"/>
            <a:ext cx="6433457" cy="4232569"/>
          </a:xfrm>
          <a:prstGeom prst="rect">
            <a:avLst/>
          </a:prstGeom>
          <a:ln w="12700">
            <a:miter lim="400000"/>
          </a:ln>
        </p:spPr>
      </p:pic>
      <p:pic>
        <p:nvPicPr>
          <p:cNvPr id="164" name="Picture 2" descr="Picture 2"/>
          <p:cNvPicPr>
            <a:picLocks noChangeAspect="1"/>
          </p:cNvPicPr>
          <p:nvPr/>
        </p:nvPicPr>
        <p:blipFill>
          <a:blip r:embed="rId4">
            <a:extLst/>
          </a:blip>
          <a:stretch>
            <a:fillRect/>
          </a:stretch>
        </p:blipFill>
        <p:spPr>
          <a:xfrm>
            <a:off x="7188958" y="2226280"/>
            <a:ext cx="4465164" cy="330701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5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51"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52" name="CasellaDiTesto 9"/>
          <p:cNvSpPr txBox="1"/>
          <p:nvPr/>
        </p:nvSpPr>
        <p:spPr>
          <a:xfrm>
            <a:off x="272057" y="240890"/>
            <a:ext cx="6004560"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   La classificazione</a:t>
            </a:r>
          </a:p>
        </p:txBody>
      </p:sp>
      <p:sp>
        <p:nvSpPr>
          <p:cNvPr id="53" name="Content Placeholder 2"/>
          <p:cNvSpPr txBox="1"/>
          <p:nvPr/>
        </p:nvSpPr>
        <p:spPr>
          <a:xfrm>
            <a:off x="392079" y="1025223"/>
            <a:ext cx="11407842" cy="565360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C00000"/>
              </a:buClr>
              <a:buSzPct val="100000"/>
              <a:buFont typeface="Arial"/>
              <a:buChar char="•"/>
              <a:defRPr sz="3000">
                <a:solidFill>
                  <a:srgbClr val="262626"/>
                </a:solidFill>
              </a:defRPr>
            </a:pPr>
            <a:r>
              <a:t>Strumento di gestione e potere;</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La storica, e ancora coloniale, relazione tra cultura razza, genere e potere;</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La pratica delle rappresentazioni contribuisce alla costruzione degli stereotipi e delle categorie; </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La matrice coloniale della classificazione che opera a diversi livelli (intersezionalmente): la prospettiva del sapere bianco/maschio/classe media;</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Il capitalismo come unico possibile scenario non solo economico ma anche culturale/scientifico (civiltà).</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CasellaDiTesto 2"/>
          <p:cNvSpPr txBox="1"/>
          <p:nvPr/>
        </p:nvSpPr>
        <p:spPr>
          <a:xfrm>
            <a:off x="160019" y="101600"/>
            <a:ext cx="9305936" cy="108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BB1717"/>
                </a:solidFill>
                <a:latin typeface="Tahoma"/>
                <a:ea typeface="Tahoma"/>
                <a:cs typeface="Tahoma"/>
                <a:sym typeface="Tahoma"/>
              </a:defRPr>
            </a:lvl1pPr>
          </a:lstStyle>
          <a:p>
            <a:pPr/>
            <a:r>
              <a:t>“Eskimo” (Inuit, Ypik, Aleut): estrema flessibilità, il potere della consuetudine</a:t>
            </a:r>
          </a:p>
        </p:txBody>
      </p:sp>
      <p:sp>
        <p:nvSpPr>
          <p:cNvPr id="167"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68"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69"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170" name="Picture 6" descr="Picture 6"/>
          <p:cNvPicPr>
            <a:picLocks noChangeAspect="1"/>
          </p:cNvPicPr>
          <p:nvPr/>
        </p:nvPicPr>
        <p:blipFill>
          <a:blip r:embed="rId3">
            <a:extLst/>
          </a:blip>
          <a:stretch>
            <a:fillRect/>
          </a:stretch>
        </p:blipFill>
        <p:spPr>
          <a:xfrm>
            <a:off x="8286705" y="2312942"/>
            <a:ext cx="3485571" cy="3485572"/>
          </a:xfrm>
          <a:prstGeom prst="rect">
            <a:avLst/>
          </a:prstGeom>
          <a:ln w="12700">
            <a:miter lim="400000"/>
          </a:ln>
        </p:spPr>
      </p:pic>
      <p:pic>
        <p:nvPicPr>
          <p:cNvPr id="171" name="Picture 3" descr="Picture 3"/>
          <p:cNvPicPr>
            <a:picLocks noChangeAspect="1"/>
          </p:cNvPicPr>
          <p:nvPr/>
        </p:nvPicPr>
        <p:blipFill>
          <a:blip r:embed="rId4">
            <a:extLst/>
          </a:blip>
          <a:stretch>
            <a:fillRect/>
          </a:stretch>
        </p:blipFill>
        <p:spPr>
          <a:xfrm>
            <a:off x="0" y="1371600"/>
            <a:ext cx="6768100" cy="46863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CasellaDiTesto 2"/>
          <p:cNvSpPr txBox="1"/>
          <p:nvPr/>
        </p:nvSpPr>
        <p:spPr>
          <a:xfrm>
            <a:off x="480435" y="230649"/>
            <a:ext cx="445058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Tribù</a:t>
            </a:r>
          </a:p>
        </p:txBody>
      </p:sp>
      <p:sp>
        <p:nvSpPr>
          <p:cNvPr id="17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7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76"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77" name="Content Placeholder 2"/>
          <p:cNvSpPr txBox="1"/>
          <p:nvPr/>
        </p:nvSpPr>
        <p:spPr>
          <a:xfrm>
            <a:off x="346195" y="1176787"/>
            <a:ext cx="8269484" cy="46525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gn="just">
              <a:lnSpc>
                <a:spcPct val="81000"/>
              </a:lnSpc>
              <a:spcBef>
                <a:spcPts val="1000"/>
              </a:spcBef>
              <a:buClr>
                <a:srgbClr val="BB1717"/>
              </a:buClr>
              <a:buSzPct val="100000"/>
              <a:buFont typeface="Arial"/>
              <a:buChar char="•"/>
              <a:defRPr sz="2000">
                <a:solidFill>
                  <a:srgbClr val="262626"/>
                </a:solidFill>
              </a:defRPr>
            </a:pPr>
            <a:r>
              <a:t>complessità e poca chiarezza del termine;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necessario per costruire un ponte tra cacciatori-raccoglitori e sistemi centralizzati;</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sistemi egualitari in cui l’autorità è distribuita tra piccoli gruppi, l’unità della società più grande è costruita su relazioni individuali e tra gruppi; </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i gruppi si basano su risorse di cibo addomesticato, dunque più popolosi e più sedentari delle bande;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esiste una sorta di associazionismo pan-tribale che unisce varie comunità autosufficienti in unità sociali più vaste;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l’associazionismo si costruisce sulla parentela </a:t>
            </a:r>
            <a:r>
              <a:rPr b="1" i="1"/>
              <a:t>(lignaggi, lignaggi segmentari e clan</a:t>
            </a:r>
            <a:r>
              <a:t>) e su altre realtà di mutuo aiuto volontario o involontario (classi di età…);</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il potere legato all’ambito rituale, a consigli di villaggio, al benessere e alla generosità individuale.</a:t>
            </a:r>
          </a:p>
        </p:txBody>
      </p:sp>
      <p:sp>
        <p:nvSpPr>
          <p:cNvPr id="178" name="Content Placeholder 2"/>
          <p:cNvSpPr txBox="1"/>
          <p:nvPr/>
        </p:nvSpPr>
        <p:spPr>
          <a:xfrm>
            <a:off x="9189719" y="3708398"/>
            <a:ext cx="2956561" cy="300820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r">
              <a:lnSpc>
                <a:spcPct val="90000"/>
              </a:lnSpc>
              <a:spcBef>
                <a:spcPts val="1000"/>
              </a:spcBef>
              <a:defRPr i="1" sz="2000">
                <a:solidFill>
                  <a:srgbClr val="404040"/>
                </a:solidFill>
              </a:defRPr>
            </a:pPr>
            <a:r>
              <a:t>“If I had to select one word in the vocabulary of anthropology as the single most egregious case of meaninglessness,”[</a:t>
            </a:r>
            <a:r>
              <a:t>…</a:t>
            </a:r>
            <a:r>
              <a:t>] I would have to pass over ‘tribe’ in favor of ‘race.’ (Lewellen 2003: 26)</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CasellaDiTesto 2"/>
          <p:cNvSpPr txBox="1"/>
          <p:nvPr/>
        </p:nvSpPr>
        <p:spPr>
          <a:xfrm>
            <a:off x="354820" y="-1"/>
            <a:ext cx="8068903"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6000">
                <a:solidFill>
                  <a:srgbClr val="BB1717"/>
                </a:solidFill>
                <a:latin typeface="Tahoma"/>
                <a:ea typeface="Tahoma"/>
                <a:cs typeface="Tahoma"/>
                <a:sym typeface="Tahoma"/>
              </a:defRPr>
            </a:pPr>
            <a:r>
              <a:t>Nuer</a:t>
            </a:r>
            <a:r>
              <a:rPr sz="4000"/>
              <a:t> </a:t>
            </a:r>
            <a:r>
              <a:rPr b="0" sz="4000"/>
              <a:t>(Valle del Nilo)</a:t>
            </a:r>
          </a:p>
        </p:txBody>
      </p:sp>
      <p:sp>
        <p:nvSpPr>
          <p:cNvPr id="181"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82"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83"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184" name="Picture 7" descr="Picture 7"/>
          <p:cNvPicPr>
            <a:picLocks noChangeAspect="1"/>
          </p:cNvPicPr>
          <p:nvPr/>
        </p:nvPicPr>
        <p:blipFill>
          <a:blip r:embed="rId3">
            <a:extLst/>
          </a:blip>
          <a:stretch>
            <a:fillRect/>
          </a:stretch>
        </p:blipFill>
        <p:spPr>
          <a:xfrm>
            <a:off x="226337" y="1240124"/>
            <a:ext cx="6322761" cy="3779912"/>
          </a:xfrm>
          <a:prstGeom prst="rect">
            <a:avLst/>
          </a:prstGeom>
          <a:ln w="12700">
            <a:miter lim="400000"/>
          </a:ln>
        </p:spPr>
      </p:pic>
      <p:pic>
        <p:nvPicPr>
          <p:cNvPr id="185" name="Content Placeholder 5" descr="Content Placeholder 5"/>
          <p:cNvPicPr>
            <a:picLocks noChangeAspect="1"/>
          </p:cNvPicPr>
          <p:nvPr/>
        </p:nvPicPr>
        <p:blipFill>
          <a:blip r:embed="rId4">
            <a:extLst/>
          </a:blip>
          <a:srcRect l="0" t="3151" r="0" b="3151"/>
          <a:stretch>
            <a:fillRect/>
          </a:stretch>
        </p:blipFill>
        <p:spPr>
          <a:xfrm>
            <a:off x="7040380" y="3106122"/>
            <a:ext cx="4484549" cy="2825266"/>
          </a:xfrm>
          <a:prstGeom prst="rect">
            <a:avLst/>
          </a:prstGeom>
          <a:ln w="12700">
            <a:miter lim="400000"/>
          </a:ln>
        </p:spPr>
      </p:pic>
      <p:sp>
        <p:nvSpPr>
          <p:cNvPr id="186" name="TextBox 2"/>
          <p:cNvSpPr txBox="1"/>
          <p:nvPr/>
        </p:nvSpPr>
        <p:spPr>
          <a:xfrm>
            <a:off x="6764419" y="1321117"/>
            <a:ext cx="5381861" cy="16949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Clr>
                <a:srgbClr val="BB1717"/>
              </a:buClr>
              <a:buSzPct val="100000"/>
              <a:buFont typeface="Arial"/>
              <a:buChar char="•"/>
              <a:defRPr sz="2600">
                <a:solidFill>
                  <a:srgbClr val="262626"/>
                </a:solidFill>
              </a:defRPr>
            </a:pPr>
            <a:r>
              <a:t>L’anarchia ordinata.</a:t>
            </a:r>
          </a:p>
          <a:p>
            <a:pPr marL="285750" indent="-285750">
              <a:buClr>
                <a:srgbClr val="BB1717"/>
              </a:buClr>
              <a:buSzPct val="100000"/>
              <a:buFont typeface="Arial"/>
              <a:buChar char="•"/>
              <a:defRPr sz="2600">
                <a:solidFill>
                  <a:srgbClr val="262626"/>
                </a:solidFill>
              </a:defRPr>
            </a:pPr>
            <a:r>
              <a:t>Sistema di clan (migliaia di persone) esogamia – alleanze con altri clan. </a:t>
            </a:r>
          </a:p>
          <a:p>
            <a:pPr marL="285750" indent="-285750">
              <a:buClr>
                <a:srgbClr val="BB1717"/>
              </a:buClr>
              <a:buSzPct val="100000"/>
              <a:buFont typeface="Arial"/>
              <a:buChar char="•"/>
              <a:defRPr sz="2600">
                <a:solidFill>
                  <a:srgbClr val="262626"/>
                </a:solidFill>
              </a:defRPr>
            </a:pPr>
            <a:r>
              <a:t>Sistema territoriale.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8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90"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191" name="Content Placeholder 3" descr="Content Placeholder 3"/>
          <p:cNvPicPr>
            <a:picLocks noChangeAspect="1"/>
          </p:cNvPicPr>
          <p:nvPr/>
        </p:nvPicPr>
        <p:blipFill>
          <a:blip r:embed="rId3">
            <a:extLst/>
          </a:blip>
          <a:srcRect l="0" t="0" r="49265" b="91885"/>
          <a:stretch>
            <a:fillRect/>
          </a:stretch>
        </p:blipFill>
        <p:spPr>
          <a:xfrm>
            <a:off x="99961" y="15393"/>
            <a:ext cx="8605472" cy="903157"/>
          </a:xfrm>
          <a:prstGeom prst="rect">
            <a:avLst/>
          </a:prstGeom>
          <a:ln w="12700">
            <a:miter lim="400000"/>
          </a:ln>
        </p:spPr>
      </p:pic>
      <p:pic>
        <p:nvPicPr>
          <p:cNvPr id="192" name="Content Placeholder 3" descr="Content Placeholder 3"/>
          <p:cNvPicPr>
            <a:picLocks noChangeAspect="1"/>
          </p:cNvPicPr>
          <p:nvPr/>
        </p:nvPicPr>
        <p:blipFill>
          <a:blip r:embed="rId3">
            <a:extLst/>
          </a:blip>
          <a:srcRect l="0" t="9132" r="0" b="8594"/>
          <a:stretch>
            <a:fillRect/>
          </a:stretch>
        </p:blipFill>
        <p:spPr>
          <a:xfrm>
            <a:off x="563531" y="961646"/>
            <a:ext cx="9062843" cy="4893055"/>
          </a:xfrm>
          <a:prstGeom prst="rect">
            <a:avLst/>
          </a:prstGeom>
          <a:ln w="12700">
            <a:miter lim="400000"/>
          </a:ln>
        </p:spPr>
      </p:pic>
      <p:pic>
        <p:nvPicPr>
          <p:cNvPr id="193" name="Content Placeholder 3" descr="Content Placeholder 3"/>
          <p:cNvPicPr>
            <a:picLocks noChangeAspect="1"/>
          </p:cNvPicPr>
          <p:nvPr/>
        </p:nvPicPr>
        <p:blipFill>
          <a:blip r:embed="rId3">
            <a:extLst/>
          </a:blip>
          <a:srcRect l="479" t="93139" r="68620" b="1621"/>
          <a:stretch>
            <a:fillRect/>
          </a:stretch>
        </p:blipFill>
        <p:spPr>
          <a:xfrm>
            <a:off x="8705432" y="4722007"/>
            <a:ext cx="3296884" cy="366848"/>
          </a:xfrm>
          <a:prstGeom prst="rect">
            <a:avLst/>
          </a:prstGeom>
          <a:ln w="12700">
            <a:miter lim="400000"/>
          </a:ln>
        </p:spPr>
      </p:pic>
      <p:pic>
        <p:nvPicPr>
          <p:cNvPr id="194" name="Content Placeholder 3" descr="Content Placeholder 3"/>
          <p:cNvPicPr>
            <a:picLocks noChangeAspect="1"/>
          </p:cNvPicPr>
          <p:nvPr/>
        </p:nvPicPr>
        <p:blipFill>
          <a:blip r:embed="rId3">
            <a:extLst/>
          </a:blip>
          <a:srcRect l="31011" t="92991" r="48371" b="0"/>
          <a:stretch>
            <a:fillRect/>
          </a:stretch>
        </p:blipFill>
        <p:spPr>
          <a:xfrm>
            <a:off x="8833862" y="4944310"/>
            <a:ext cx="2363793" cy="52734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19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198"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199" name="Picture 1" descr="Picture 1"/>
          <p:cNvPicPr>
            <a:picLocks noChangeAspect="1"/>
          </p:cNvPicPr>
          <p:nvPr/>
        </p:nvPicPr>
        <p:blipFill>
          <a:blip r:embed="rId3">
            <a:extLst/>
          </a:blip>
          <a:stretch>
            <a:fillRect/>
          </a:stretch>
        </p:blipFill>
        <p:spPr>
          <a:xfrm>
            <a:off x="0" y="0"/>
            <a:ext cx="4074389" cy="6090090"/>
          </a:xfrm>
          <a:prstGeom prst="rect">
            <a:avLst/>
          </a:prstGeom>
          <a:ln w="12700">
            <a:miter lim="400000"/>
          </a:ln>
        </p:spPr>
      </p:pic>
      <p:sp>
        <p:nvSpPr>
          <p:cNvPr id="200" name="CasellaDiTesto 2"/>
          <p:cNvSpPr txBox="1"/>
          <p:nvPr/>
        </p:nvSpPr>
        <p:spPr>
          <a:xfrm>
            <a:off x="6065520" y="4000500"/>
            <a:ext cx="5674360"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solidFill>
                  <a:srgbClr val="BB1717"/>
                </a:solidFill>
                <a:latin typeface="Tahoma"/>
                <a:ea typeface="Tahoma"/>
                <a:cs typeface="Tahoma"/>
                <a:sym typeface="Tahoma"/>
              </a:defRPr>
            </a:pPr>
            <a:r>
              <a:t>The lost boy of Sudan</a:t>
            </a:r>
          </a:p>
          <a:p>
            <a:pPr>
              <a:defRPr b="1" sz="4000">
                <a:solidFill>
                  <a:srgbClr val="BB1717"/>
                </a:solidFill>
                <a:latin typeface="Tahoma"/>
                <a:ea typeface="Tahoma"/>
                <a:cs typeface="Tahoma"/>
                <a:sym typeface="Tahoma"/>
              </a:defRPr>
            </a:pPr>
            <a:r>
              <a:rPr u="sng">
                <a:solidFill>
                  <a:srgbClr val="0563C1"/>
                </a:solidFill>
                <a:uFill>
                  <a:solidFill>
                    <a:srgbClr val="0563C1"/>
                  </a:solidFill>
                </a:uFill>
                <a:hlinkClick r:id="rId4" invalidUrl="" action="" tgtFrame="" tooltip="" history="1" highlightClick="0" endSnd="0"/>
              </a:rPr>
              <a:t>E le bambine?</a:t>
            </a:r>
          </a:p>
        </p:txBody>
      </p:sp>
      <p:sp>
        <p:nvSpPr>
          <p:cNvPr id="201" name="The success of a refugee depends on “the ability to tell a coherent story and tell it consistently, which requires really good English and storytelling ability,” DeLuca says. “They have to be really consistent. They must tell and retell.”"/>
          <p:cNvSpPr txBox="1"/>
          <p:nvPr/>
        </p:nvSpPr>
        <p:spPr>
          <a:xfrm>
            <a:off x="4556873" y="1345819"/>
            <a:ext cx="6326816" cy="10001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111111"/>
                </a:solidFill>
                <a:latin typeface="Helvetica Neue"/>
                <a:ea typeface="Helvetica Neue"/>
                <a:cs typeface="Helvetica Neue"/>
                <a:sym typeface="Helvetica Neue"/>
              </a:defRPr>
            </a:lvl1pPr>
          </a:lstStyle>
          <a:p>
            <a:pPr/>
            <a:r>
              <a:t>The success of a refugee depends on “the ability to tell a coherent story and tell it consistently, which requires really good English and storytelling ability,” DeLuca says. “They have to be really consistent. They must tell and retell.”</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CasellaDiTesto 2"/>
          <p:cNvSpPr txBox="1"/>
          <p:nvPr/>
        </p:nvSpPr>
        <p:spPr>
          <a:xfrm>
            <a:off x="272057" y="242945"/>
            <a:ext cx="12100560"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sistemi centralizzati</a:t>
            </a:r>
          </a:p>
        </p:txBody>
      </p:sp>
      <p:sp>
        <p:nvSpPr>
          <p:cNvPr id="20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0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06"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207" name="Content Placeholder 2"/>
          <p:cNvSpPr txBox="1"/>
          <p:nvPr/>
        </p:nvSpPr>
        <p:spPr>
          <a:xfrm>
            <a:off x="1266168" y="1576846"/>
            <a:ext cx="9659664" cy="370430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1742" indent="-221742" defTabSz="886968">
              <a:lnSpc>
                <a:spcPct val="72000"/>
              </a:lnSpc>
              <a:spcBef>
                <a:spcPts val="900"/>
              </a:spcBef>
              <a:buClr>
                <a:srgbClr val="BB1717"/>
              </a:buClr>
              <a:buSzPct val="100000"/>
              <a:buFont typeface="Arial"/>
              <a:buChar char="•"/>
              <a:defRPr sz="2231">
                <a:solidFill>
                  <a:srgbClr val="262626"/>
                </a:solidFill>
              </a:defRPr>
            </a:pPr>
            <a:r>
              <a:t>società in cui il potere e l’autorità risiede in una persona o in un gruppo: specializzazione della politica;</a:t>
            </a:r>
          </a:p>
          <a:p>
            <a:pPr marL="221742" indent="-221742" defTabSz="886968">
              <a:lnSpc>
                <a:spcPct val="72000"/>
              </a:lnSpc>
              <a:spcBef>
                <a:spcPts val="900"/>
              </a:spcBef>
              <a:buClr>
                <a:srgbClr val="BB1717"/>
              </a:buClr>
              <a:buSzPct val="100000"/>
              <a:buFont typeface="Arial"/>
              <a:buChar char="•"/>
              <a:defRPr sz="2231">
                <a:solidFill>
                  <a:srgbClr val="262626"/>
                </a:solidFill>
              </a:defRPr>
            </a:pPr>
            <a:r>
              <a:t>più densamente popolate di bande e tribù;</a:t>
            </a:r>
          </a:p>
          <a:p>
            <a:pPr marL="221742" indent="-221742" defTabSz="886968">
              <a:lnSpc>
                <a:spcPct val="72000"/>
              </a:lnSpc>
              <a:spcBef>
                <a:spcPts val="900"/>
              </a:spcBef>
              <a:buClr>
                <a:srgbClr val="BB1717"/>
              </a:buClr>
              <a:buSzPct val="100000"/>
              <a:buFont typeface="Arial"/>
              <a:buChar char="•"/>
              <a:defRPr sz="2231">
                <a:solidFill>
                  <a:srgbClr val="262626"/>
                </a:solidFill>
              </a:defRPr>
            </a:pPr>
            <a:r>
              <a:t>stratificate in ranghi o classi;</a:t>
            </a:r>
          </a:p>
          <a:p>
            <a:pPr marL="221742" indent="-221742" defTabSz="886968">
              <a:lnSpc>
                <a:spcPct val="72000"/>
              </a:lnSpc>
              <a:spcBef>
                <a:spcPts val="900"/>
              </a:spcBef>
              <a:buClr>
                <a:srgbClr val="BB1717"/>
              </a:buClr>
              <a:buSzPct val="100000"/>
              <a:buFont typeface="Arial"/>
              <a:buChar char="•"/>
              <a:defRPr sz="2231">
                <a:solidFill>
                  <a:srgbClr val="262626"/>
                </a:solidFill>
              </a:defRPr>
            </a:pPr>
            <a:r>
              <a:t>anche il reclutamento nelle posizioni politiche può avvenire in base alle appartenenze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ruoli e occupazioni specializzate; </a:t>
            </a:r>
          </a:p>
          <a:p>
            <a:pPr marL="221742" indent="-221742" defTabSz="886968">
              <a:lnSpc>
                <a:spcPct val="72000"/>
              </a:lnSpc>
              <a:spcBef>
                <a:spcPts val="900"/>
              </a:spcBef>
              <a:buClr>
                <a:srgbClr val="BB1717"/>
              </a:buClr>
              <a:buSzPct val="100000"/>
              <a:buFont typeface="Arial"/>
              <a:buChar char="•"/>
              <a:defRPr sz="2231">
                <a:solidFill>
                  <a:srgbClr val="262626"/>
                </a:solidFill>
              </a:defRPr>
            </a:pPr>
            <a:r>
              <a:t>redistribuzione centralizzata delle risorse;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disuguaglianze socio-economiche e politiche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politica burocratizzata e a tempo pieno</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CasellaDiTesto 2"/>
          <p:cNvSpPr txBox="1"/>
          <p:nvPr/>
        </p:nvSpPr>
        <p:spPr>
          <a:xfrm>
            <a:off x="480435" y="351876"/>
            <a:ext cx="5125137"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chiefdoms</a:t>
            </a:r>
          </a:p>
        </p:txBody>
      </p:sp>
      <p:sp>
        <p:nvSpPr>
          <p:cNvPr id="21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1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12"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213" name="Content Placeholder 2"/>
          <p:cNvSpPr txBox="1"/>
          <p:nvPr/>
        </p:nvSpPr>
        <p:spPr>
          <a:xfrm>
            <a:off x="933376" y="1262488"/>
            <a:ext cx="10325246" cy="433302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94310" indent="-194310" defTabSz="777240">
              <a:lnSpc>
                <a:spcPct val="90000"/>
              </a:lnSpc>
              <a:spcBef>
                <a:spcPts val="800"/>
              </a:spcBef>
              <a:buClr>
                <a:srgbClr val="BB1717"/>
              </a:buClr>
              <a:buSzPct val="100000"/>
              <a:buFont typeface="Arial"/>
              <a:buChar char="•"/>
              <a:defRPr sz="2210">
                <a:solidFill>
                  <a:srgbClr val="262626"/>
                </a:solidFill>
              </a:defRPr>
            </a:pPr>
            <a:r>
              <a:t>popolazione maggiore delle tribù;</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maggiore efficienza produttiva, prima forma di circolazione dei beni regolata da una autorità centrale</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organizzazione più complessa con qualche sistema di autorità centralizzata, permanente e specializzata, tipicamente basata sulla raccolta e redistribuzione del surplus;</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il capo ha accesso a un certo livello di potere coercitivo, può essere in grado di organizzare una difesa, oltre che la distribuzione delle terre e di altri beni con cui costruisce solidarietà e supporto;</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le posizioni di potere sono accessibili solo ad alcune famiglie o lignaggi;</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spesso instabili.</a:t>
            </a:r>
            <a:endParaRPr sz="2380"/>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CasellaDiTesto 2"/>
          <p:cNvSpPr txBox="1"/>
          <p:nvPr/>
        </p:nvSpPr>
        <p:spPr>
          <a:xfrm>
            <a:off x="272056" y="225486"/>
            <a:ext cx="4089124" cy="302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solidFill>
                  <a:srgbClr val="BB1717"/>
                </a:solidFill>
                <a:latin typeface="Tahoma"/>
                <a:ea typeface="Tahoma"/>
                <a:cs typeface="Tahoma"/>
                <a:sym typeface="Tahoma"/>
              </a:defRPr>
            </a:pPr>
            <a:r>
              <a:t>Popolazioni indigene del Canada del nordest</a:t>
            </a:r>
            <a:r>
              <a:rPr b="0" sz="3200"/>
              <a:t> </a:t>
            </a:r>
            <a:endParaRPr b="0" sz="3200"/>
          </a:p>
          <a:p>
            <a:pPr>
              <a:defRPr sz="3200">
                <a:solidFill>
                  <a:srgbClr val="BB1717"/>
                </a:solidFill>
                <a:latin typeface="Tahoma"/>
                <a:ea typeface="Tahoma"/>
                <a:cs typeface="Tahoma"/>
                <a:sym typeface="Tahoma"/>
              </a:defRPr>
            </a:pPr>
            <a:r>
              <a:t>potlatch</a:t>
            </a:r>
          </a:p>
        </p:txBody>
      </p:sp>
      <p:sp>
        <p:nvSpPr>
          <p:cNvPr id="21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1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18"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219" name="Content Placeholder 5" descr="Content Placeholder 5"/>
          <p:cNvPicPr>
            <a:picLocks noChangeAspect="1"/>
          </p:cNvPicPr>
          <p:nvPr/>
        </p:nvPicPr>
        <p:blipFill>
          <a:blip r:embed="rId3">
            <a:extLst/>
          </a:blip>
          <a:srcRect l="2939" t="4337" r="2085" b="7422"/>
          <a:stretch>
            <a:fillRect/>
          </a:stretch>
        </p:blipFill>
        <p:spPr>
          <a:xfrm>
            <a:off x="4472065" y="1139900"/>
            <a:ext cx="7719936" cy="494787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CasellaDiTesto 2"/>
          <p:cNvSpPr txBox="1"/>
          <p:nvPr/>
        </p:nvSpPr>
        <p:spPr>
          <a:xfrm>
            <a:off x="367242" y="228394"/>
            <a:ext cx="5260050"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Lo stato</a:t>
            </a:r>
          </a:p>
        </p:txBody>
      </p:sp>
      <p:sp>
        <p:nvSpPr>
          <p:cNvPr id="22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2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24"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225" name="Content Placeholder 2"/>
          <p:cNvSpPr txBox="1"/>
          <p:nvPr/>
        </p:nvSpPr>
        <p:spPr>
          <a:xfrm>
            <a:off x="8794829" y="3787828"/>
            <a:ext cx="3351451" cy="17398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spcBef>
                <a:spcPts val="1000"/>
              </a:spcBef>
              <a:defRPr i="1" sz="2000">
                <a:solidFill>
                  <a:srgbClr val="262626"/>
                </a:solidFill>
              </a:defRPr>
            </a:lvl1pPr>
          </a:lstStyle>
          <a:p>
            <a:pPr/>
            <a:r>
              <a:t>“the presence of that special form of control, the consistent threat of force by a body of persons legitimately constituted to use it” Elman Service (1971: 163)</a:t>
            </a:r>
          </a:p>
        </p:txBody>
      </p:sp>
      <p:sp>
        <p:nvSpPr>
          <p:cNvPr id="226" name="Content Placeholder 2"/>
          <p:cNvSpPr txBox="1"/>
          <p:nvPr/>
        </p:nvSpPr>
        <p:spPr>
          <a:xfrm>
            <a:off x="285046" y="1224527"/>
            <a:ext cx="7336953" cy="440894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gn="just">
              <a:lnSpc>
                <a:spcPct val="90000"/>
              </a:lnSpc>
              <a:spcBef>
                <a:spcPts val="1000"/>
              </a:spcBef>
              <a:buClr>
                <a:srgbClr val="BB1717"/>
              </a:buClr>
              <a:buSzPct val="100000"/>
              <a:buFont typeface="Arial"/>
              <a:buChar char="•"/>
              <a:defRPr sz="2800">
                <a:solidFill>
                  <a:srgbClr val="262626"/>
                </a:solidFill>
              </a:defRPr>
            </a:pPr>
            <a:r>
              <a:t>istituzioni specializzate, formali e informali, che mantengono una gerarchia con differente accesso alle risorse;</a:t>
            </a:r>
          </a:p>
          <a:p>
            <a:pPr marL="228600" indent="-228600" algn="just">
              <a:lnSpc>
                <a:spcPct val="90000"/>
              </a:lnSpc>
              <a:spcBef>
                <a:spcPts val="1000"/>
              </a:spcBef>
              <a:buClr>
                <a:srgbClr val="BB1717"/>
              </a:buClr>
              <a:buSzPct val="100000"/>
              <a:buFont typeface="Arial"/>
              <a:buChar char="•"/>
              <a:defRPr sz="2800">
                <a:solidFill>
                  <a:srgbClr val="262626"/>
                </a:solidFill>
              </a:defRPr>
            </a:pPr>
            <a:r>
              <a:t>Stratificazione sociale: </a:t>
            </a:r>
            <a:r>
              <a:t>vaste e complesse società, comprendenti una varietà di classi, associazioni, e gruppi occupazionali;</a:t>
            </a:r>
          </a:p>
          <a:p>
            <a:pPr marL="228600" indent="-228600" algn="just">
              <a:lnSpc>
                <a:spcPct val="90000"/>
              </a:lnSpc>
              <a:spcBef>
                <a:spcPts val="1000"/>
              </a:spcBef>
              <a:buClr>
                <a:srgbClr val="BB1717"/>
              </a:buClr>
              <a:buSzPct val="100000"/>
              <a:buFont typeface="Arial"/>
              <a:buChar char="•"/>
              <a:defRPr sz="2800">
                <a:solidFill>
                  <a:srgbClr val="262626"/>
                </a:solidFill>
              </a:defRPr>
            </a:pPr>
            <a:r>
              <a:t>Apparato burocratico-amministrativo specializzato nella gestione del potere; </a:t>
            </a:r>
          </a:p>
          <a:p>
            <a:pPr marL="228600" indent="-228600" algn="just">
              <a:lnSpc>
                <a:spcPct val="90000"/>
              </a:lnSpc>
              <a:spcBef>
                <a:spcPts val="1000"/>
              </a:spcBef>
              <a:buClr>
                <a:srgbClr val="BB1717"/>
              </a:buClr>
              <a:buSzPct val="100000"/>
              <a:buFont typeface="Arial"/>
              <a:buChar char="•"/>
              <a:defRPr sz="2800">
                <a:solidFill>
                  <a:srgbClr val="262626"/>
                </a:solidFill>
              </a:defRPr>
            </a:pPr>
            <a:r>
              <a:t>necessità di leggi impersonali per gestire tensioni e conflitti.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CasellaDiTesto 2"/>
          <p:cNvSpPr txBox="1"/>
          <p:nvPr/>
        </p:nvSpPr>
        <p:spPr>
          <a:xfrm>
            <a:off x="390493" y="274181"/>
            <a:ext cx="354805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regno Zulu</a:t>
            </a:r>
          </a:p>
        </p:txBody>
      </p:sp>
      <p:sp>
        <p:nvSpPr>
          <p:cNvPr id="22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3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31"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232" name="Content Placeholder 6" descr="Content Placeholder 6"/>
          <p:cNvPicPr>
            <a:picLocks noChangeAspect="1"/>
          </p:cNvPicPr>
          <p:nvPr/>
        </p:nvPicPr>
        <p:blipFill>
          <a:blip r:embed="rId3">
            <a:extLst/>
          </a:blip>
          <a:srcRect l="0" t="2868" r="0" b="2867"/>
          <a:stretch>
            <a:fillRect/>
          </a:stretch>
        </p:blipFill>
        <p:spPr>
          <a:xfrm>
            <a:off x="344772" y="1028700"/>
            <a:ext cx="7620001" cy="4800601"/>
          </a:xfrm>
          <a:prstGeom prst="rect">
            <a:avLst/>
          </a:prstGeom>
          <a:ln w="12700">
            <a:miter lim="400000"/>
          </a:ln>
        </p:spPr>
      </p:pic>
      <p:pic>
        <p:nvPicPr>
          <p:cNvPr id="233" name="Picture 7" descr="Picture 7"/>
          <p:cNvPicPr>
            <a:picLocks noChangeAspect="1"/>
          </p:cNvPicPr>
          <p:nvPr/>
        </p:nvPicPr>
        <p:blipFill>
          <a:blip r:embed="rId4">
            <a:extLst/>
          </a:blip>
          <a:srcRect l="0" t="0" r="5298" b="0"/>
          <a:stretch>
            <a:fillRect/>
          </a:stretch>
        </p:blipFill>
        <p:spPr>
          <a:xfrm>
            <a:off x="7750967" y="3699502"/>
            <a:ext cx="3896390" cy="206266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CasellaDiTesto 2"/>
          <p:cNvSpPr txBox="1"/>
          <p:nvPr/>
        </p:nvSpPr>
        <p:spPr>
          <a:xfrm>
            <a:off x="3778896" y="323472"/>
            <a:ext cx="6004560"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   La classificazione</a:t>
            </a:r>
          </a:p>
        </p:txBody>
      </p:sp>
      <p:sp>
        <p:nvSpPr>
          <p:cNvPr id="5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5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58"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59" name="CasellaDiTesto 11"/>
          <p:cNvSpPr txBox="1"/>
          <p:nvPr/>
        </p:nvSpPr>
        <p:spPr>
          <a:xfrm>
            <a:off x="4380314" y="1295439"/>
            <a:ext cx="6658614" cy="824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800">
                <a:solidFill>
                  <a:srgbClr val="262626"/>
                </a:solidFill>
              </a:defRPr>
            </a:pPr>
            <a:r>
              <a:t>L</a:t>
            </a:r>
            <a:r>
              <a:rPr sz="2400"/>
              <a:t>a pretesa, da parte delle culture egemoniche, di organizzare il mondo, di nominarlo e di classificarlo.</a:t>
            </a:r>
          </a:p>
        </p:txBody>
      </p:sp>
      <p:sp>
        <p:nvSpPr>
          <p:cNvPr id="60" name="CasellaDiTesto 13"/>
          <p:cNvSpPr txBox="1"/>
          <p:nvPr/>
        </p:nvSpPr>
        <p:spPr>
          <a:xfrm>
            <a:off x="4380313" y="4651988"/>
            <a:ext cx="6658614" cy="824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solidFill>
                  <a:srgbClr val="262626"/>
                </a:solidFill>
              </a:defRPr>
            </a:pPr>
            <a:r>
              <a:t>È</a:t>
            </a:r>
            <a:r>
              <a:rPr sz="2400"/>
              <a:t> il metodo tassonomico di organizzazione del sapere su cui si basa la scienza occidentale. </a:t>
            </a:r>
          </a:p>
        </p:txBody>
      </p:sp>
      <p:sp>
        <p:nvSpPr>
          <p:cNvPr id="61" name="CasellaDiTesto 14"/>
          <p:cNvSpPr txBox="1"/>
          <p:nvPr/>
        </p:nvSpPr>
        <p:spPr>
          <a:xfrm>
            <a:off x="4380314" y="2182611"/>
            <a:ext cx="6658614" cy="11925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800">
                <a:solidFill>
                  <a:srgbClr val="262626"/>
                </a:solidFill>
              </a:defRPr>
            </a:pPr>
            <a:r>
              <a:t>È</a:t>
            </a:r>
            <a:r>
              <a:rPr sz="2400"/>
              <a:t> un modo di collegare le cose, di individuare nessi logici tra le cose legato a un determinato periodo storico e a una determinata cultura. </a:t>
            </a:r>
          </a:p>
        </p:txBody>
      </p:sp>
      <p:sp>
        <p:nvSpPr>
          <p:cNvPr id="62" name="CasellaDiTesto 15"/>
          <p:cNvSpPr txBox="1"/>
          <p:nvPr/>
        </p:nvSpPr>
        <p:spPr>
          <a:xfrm>
            <a:off x="4380314" y="3392806"/>
            <a:ext cx="6658614" cy="11925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solidFill>
                  <a:srgbClr val="262626"/>
                </a:solidFill>
              </a:defRPr>
            </a:pPr>
            <a:r>
              <a:t>È</a:t>
            </a:r>
            <a:r>
              <a:rPr sz="2400"/>
              <a:t> un processo attraverso il quale impongo identità e differenze che costituiscono le condizioni di possibilità della </a:t>
            </a:r>
            <a:r>
              <a:rPr i="1" sz="2400"/>
              <a:t>pensabilità</a:t>
            </a:r>
            <a:r>
              <a:rPr sz="2400"/>
              <a:t> e della </a:t>
            </a:r>
            <a:r>
              <a:rPr i="1" sz="2400"/>
              <a:t>rappresentabilità</a:t>
            </a:r>
            <a:r>
              <a:rPr sz="2400"/>
              <a:t>.</a:t>
            </a:r>
          </a:p>
        </p:txBody>
      </p:sp>
      <p:pic>
        <p:nvPicPr>
          <p:cNvPr id="63" name="Content Placeholder 3" descr="Content Placeholder 3"/>
          <p:cNvPicPr>
            <a:picLocks noChangeAspect="1"/>
          </p:cNvPicPr>
          <p:nvPr/>
        </p:nvPicPr>
        <p:blipFill>
          <a:blip r:embed="rId3">
            <a:extLst/>
          </a:blip>
          <a:stretch>
            <a:fillRect/>
          </a:stretch>
        </p:blipFill>
        <p:spPr>
          <a:xfrm>
            <a:off x="280952" y="240482"/>
            <a:ext cx="3751351" cy="571881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CasellaDiTesto 2"/>
          <p:cNvSpPr txBox="1"/>
          <p:nvPr/>
        </p:nvSpPr>
        <p:spPr>
          <a:xfrm>
            <a:off x="272057" y="237177"/>
            <a:ext cx="4465570"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lo stato Inca</a:t>
            </a:r>
          </a:p>
        </p:txBody>
      </p:sp>
      <p:sp>
        <p:nvSpPr>
          <p:cNvPr id="23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3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38"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239" name="Content Placeholder 3" descr="Content Placeholder 3"/>
          <p:cNvPicPr>
            <a:picLocks noChangeAspect="1"/>
          </p:cNvPicPr>
          <p:nvPr/>
        </p:nvPicPr>
        <p:blipFill>
          <a:blip r:embed="rId3">
            <a:extLst/>
          </a:blip>
          <a:stretch>
            <a:fillRect/>
          </a:stretch>
        </p:blipFill>
        <p:spPr>
          <a:xfrm>
            <a:off x="696342" y="945064"/>
            <a:ext cx="7002087" cy="4987224"/>
          </a:xfrm>
          <a:prstGeom prst="rect">
            <a:avLst/>
          </a:prstGeom>
          <a:ln w="12700">
            <a:miter lim="400000"/>
          </a:ln>
        </p:spPr>
      </p:pic>
      <p:pic>
        <p:nvPicPr>
          <p:cNvPr id="240" name="Picture 4" descr="Picture 4"/>
          <p:cNvPicPr>
            <a:picLocks noChangeAspect="1"/>
          </p:cNvPicPr>
          <p:nvPr/>
        </p:nvPicPr>
        <p:blipFill>
          <a:blip r:embed="rId4">
            <a:extLst/>
          </a:blip>
          <a:stretch>
            <a:fillRect/>
          </a:stretch>
        </p:blipFill>
        <p:spPr>
          <a:xfrm>
            <a:off x="8151963" y="1228712"/>
            <a:ext cx="2449969" cy="4604443"/>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CasellaDiTesto 2"/>
          <p:cNvSpPr txBox="1"/>
          <p:nvPr/>
        </p:nvSpPr>
        <p:spPr>
          <a:xfrm>
            <a:off x="272056" y="351876"/>
            <a:ext cx="570975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evoluzione dello stato</a:t>
            </a:r>
          </a:p>
        </p:txBody>
      </p:sp>
      <p:sp>
        <p:nvSpPr>
          <p:cNvPr id="243"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44"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45"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246" name="Content Placeholder 2"/>
          <p:cNvSpPr txBox="1"/>
          <p:nvPr/>
        </p:nvSpPr>
        <p:spPr>
          <a:xfrm>
            <a:off x="2771478" y="1069335"/>
            <a:ext cx="7338895" cy="20228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r">
              <a:lnSpc>
                <a:spcPct val="90000"/>
              </a:lnSpc>
              <a:spcBef>
                <a:spcPts val="1000"/>
              </a:spcBef>
              <a:defRPr sz="1600"/>
            </a:pPr>
          </a:p>
          <a:p>
            <a:pPr algn="r">
              <a:lnSpc>
                <a:spcPct val="90000"/>
              </a:lnSpc>
              <a:spcBef>
                <a:spcPts val="1000"/>
              </a:spcBef>
              <a:defRPr sz="1600"/>
            </a:pPr>
            <a:r>
              <a:t>“More than 99 percent of human’s two- to three- million-year sojourn</a:t>
            </a:r>
          </a:p>
          <a:p>
            <a:pPr algn="r">
              <a:lnSpc>
                <a:spcPct val="90000"/>
              </a:lnSpc>
              <a:spcBef>
                <a:spcPts val="1000"/>
              </a:spcBef>
              <a:defRPr sz="1600"/>
            </a:pPr>
            <a:r>
              <a:t>on Earth has been spent in small bands—flexible, egalitarian, nomadic</a:t>
            </a:r>
          </a:p>
          <a:p>
            <a:pPr algn="r">
              <a:lnSpc>
                <a:spcPct val="90000"/>
              </a:lnSpc>
              <a:spcBef>
                <a:spcPts val="1000"/>
              </a:spcBef>
              <a:defRPr sz="1600"/>
            </a:pPr>
            <a:r>
              <a:t>groups comprised of several extended families”. </a:t>
            </a:r>
            <a:endParaRPr sz="2800"/>
          </a:p>
          <a:p>
            <a:pPr algn="r">
              <a:lnSpc>
                <a:spcPct val="90000"/>
              </a:lnSpc>
              <a:spcBef>
                <a:spcPts val="1000"/>
              </a:spcBef>
              <a:defRPr sz="1600"/>
            </a:pPr>
            <a:r>
              <a:t>(Lewellen 2003)</a:t>
            </a:r>
          </a:p>
        </p:txBody>
      </p:sp>
      <p:sp>
        <p:nvSpPr>
          <p:cNvPr id="247" name="Content Placeholder 2"/>
          <p:cNvSpPr txBox="1"/>
          <p:nvPr/>
        </p:nvSpPr>
        <p:spPr>
          <a:xfrm>
            <a:off x="1386115" y="2554617"/>
            <a:ext cx="7338895" cy="21347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r">
              <a:lnSpc>
                <a:spcPct val="90000"/>
              </a:lnSpc>
              <a:spcBef>
                <a:spcPts val="1000"/>
              </a:spcBef>
              <a:defRPr sz="1600"/>
            </a:pPr>
          </a:p>
          <a:p>
            <a:pPr marL="228600" indent="-228600" algn="just">
              <a:lnSpc>
                <a:spcPct val="90000"/>
              </a:lnSpc>
              <a:spcBef>
                <a:spcPts val="1000"/>
              </a:spcBef>
              <a:buClr>
                <a:srgbClr val="C00000"/>
              </a:buClr>
              <a:buSzPct val="100000"/>
              <a:buFont typeface="Arial"/>
              <a:buChar char="•"/>
              <a:defRPr sz="3200">
                <a:solidFill>
                  <a:srgbClr val="262626"/>
                </a:solidFill>
              </a:defRPr>
            </a:pPr>
            <a:r>
              <a:t>aumento della popolazione;</a:t>
            </a:r>
            <a:endParaRPr sz="2800"/>
          </a:p>
          <a:p>
            <a:pPr marL="228600" indent="-228600" algn="just">
              <a:lnSpc>
                <a:spcPct val="90000"/>
              </a:lnSpc>
              <a:spcBef>
                <a:spcPts val="1000"/>
              </a:spcBef>
              <a:buClr>
                <a:srgbClr val="C00000"/>
              </a:buClr>
              <a:buSzPct val="100000"/>
              <a:buFont typeface="Arial"/>
              <a:buChar char="•"/>
              <a:defRPr sz="3200">
                <a:solidFill>
                  <a:srgbClr val="262626"/>
                </a:solidFill>
              </a:defRPr>
            </a:pPr>
            <a:r>
              <a:t>addomesticamento animali e piante;</a:t>
            </a:r>
            <a:endParaRPr sz="2800"/>
          </a:p>
          <a:p>
            <a:pPr marL="228600" indent="-228600" algn="just">
              <a:lnSpc>
                <a:spcPct val="90000"/>
              </a:lnSpc>
              <a:spcBef>
                <a:spcPts val="1000"/>
              </a:spcBef>
              <a:buClr>
                <a:srgbClr val="C00000"/>
              </a:buClr>
              <a:buSzPct val="100000"/>
              <a:buFont typeface="Arial"/>
              <a:buChar char="•"/>
              <a:defRPr sz="3200">
                <a:solidFill>
                  <a:srgbClr val="262626"/>
                </a:solidFill>
              </a:defRPr>
            </a:pPr>
            <a:r>
              <a:t>Sedentarizzazione.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5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51"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252" name="Content Placeholder 3" descr="Content Placeholder 3"/>
          <p:cNvPicPr>
            <a:picLocks noChangeAspect="1"/>
          </p:cNvPicPr>
          <p:nvPr/>
        </p:nvPicPr>
        <p:blipFill>
          <a:blip r:embed="rId3">
            <a:extLst/>
          </a:blip>
          <a:srcRect l="3317" t="4322" r="74087" b="91878"/>
          <a:stretch>
            <a:fillRect/>
          </a:stretch>
        </p:blipFill>
        <p:spPr>
          <a:xfrm>
            <a:off x="235519" y="351876"/>
            <a:ext cx="4416675" cy="450842"/>
          </a:xfrm>
          <a:prstGeom prst="rect">
            <a:avLst/>
          </a:prstGeom>
          <a:ln w="12700">
            <a:miter lim="400000"/>
          </a:ln>
        </p:spPr>
      </p:pic>
      <p:pic>
        <p:nvPicPr>
          <p:cNvPr id="253" name="Content Placeholder 3" descr="Content Placeholder 3"/>
          <p:cNvPicPr>
            <a:picLocks noChangeAspect="1"/>
          </p:cNvPicPr>
          <p:nvPr/>
        </p:nvPicPr>
        <p:blipFill>
          <a:blip r:embed="rId3">
            <a:extLst/>
          </a:blip>
          <a:srcRect l="3319" t="10456" r="0" b="4803"/>
          <a:stretch>
            <a:fillRect/>
          </a:stretch>
        </p:blipFill>
        <p:spPr>
          <a:xfrm>
            <a:off x="226337" y="1089450"/>
            <a:ext cx="7730763" cy="4112138"/>
          </a:xfrm>
          <a:prstGeom prst="rect">
            <a:avLst/>
          </a:prstGeom>
          <a:ln w="12700">
            <a:miter lim="400000"/>
          </a:ln>
        </p:spPr>
      </p:pic>
      <p:sp>
        <p:nvSpPr>
          <p:cNvPr id="254" name="CasellaDiTesto 12"/>
          <p:cNvSpPr txBox="1"/>
          <p:nvPr/>
        </p:nvSpPr>
        <p:spPr>
          <a:xfrm>
            <a:off x="8073494" y="1621405"/>
            <a:ext cx="3719575" cy="39977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2000">
                <a:solidFill>
                  <a:srgbClr val="262626"/>
                </a:solidFill>
              </a:defRPr>
            </a:pPr>
            <a:r>
              <a:t>“a centralized socio-political organization for the regulation of social relations in a complex, stratified society divided into at least two basic strata, or emergent social classes—the rulers and the ruled—whose relations are characterized by political dominance of the former and tributary obligations of the latter, legitimized by a common ideology  . . . ” </a:t>
            </a:r>
          </a:p>
          <a:p>
            <a:pPr>
              <a:defRPr sz="2000">
                <a:solidFill>
                  <a:srgbClr val="262626"/>
                </a:solidFill>
              </a:defRPr>
            </a:pPr>
            <a:r>
              <a:t>(Claessen and Skalnık 1978: 640).</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5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58"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pic>
        <p:nvPicPr>
          <p:cNvPr id="259" name="Content Placeholder 3" descr="Content Placeholder 3"/>
          <p:cNvPicPr>
            <a:picLocks noChangeAspect="1"/>
          </p:cNvPicPr>
          <p:nvPr/>
        </p:nvPicPr>
        <p:blipFill>
          <a:blip r:embed="rId3">
            <a:extLst/>
          </a:blip>
          <a:srcRect l="167" t="0" r="265" b="0"/>
          <a:stretch>
            <a:fillRect/>
          </a:stretch>
        </p:blipFill>
        <p:spPr>
          <a:xfrm>
            <a:off x="1723867" y="137887"/>
            <a:ext cx="8034730" cy="586351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CasellaDiTesto 2"/>
          <p:cNvSpPr txBox="1"/>
          <p:nvPr/>
        </p:nvSpPr>
        <p:spPr>
          <a:xfrm>
            <a:off x="272057" y="260405"/>
            <a:ext cx="684752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teoria sul conflitto interno</a:t>
            </a:r>
          </a:p>
        </p:txBody>
      </p:sp>
      <p:sp>
        <p:nvSpPr>
          <p:cNvPr id="26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6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64"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265" name="Content Placeholder 2"/>
          <p:cNvSpPr txBox="1"/>
          <p:nvPr/>
        </p:nvSpPr>
        <p:spPr>
          <a:xfrm>
            <a:off x="281238" y="1274818"/>
            <a:ext cx="9581541" cy="173439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BB1717"/>
              </a:buClr>
              <a:buSzPct val="100000"/>
              <a:buFont typeface="Arial"/>
              <a:buChar char="•"/>
              <a:defRPr i="1" sz="2800">
                <a:solidFill>
                  <a:srgbClr val="262626"/>
                </a:solidFill>
              </a:defRPr>
            </a:pPr>
            <a:r>
              <a:t>Frederick Engels L’origine della famiglia, della proprietà privata e dello stato </a:t>
            </a:r>
            <a:r>
              <a:rPr i="0"/>
              <a:t>(1891): teoria del conflitto di classe come causa e motore principale della organizzazione statale. </a:t>
            </a:r>
          </a:p>
        </p:txBody>
      </p:sp>
      <p:sp>
        <p:nvSpPr>
          <p:cNvPr id="266" name="Content Placeholder 2"/>
          <p:cNvSpPr txBox="1"/>
          <p:nvPr/>
        </p:nvSpPr>
        <p:spPr>
          <a:xfrm>
            <a:off x="1621529" y="2859435"/>
            <a:ext cx="8948940" cy="272374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1" marL="685800" indent="-228600">
              <a:lnSpc>
                <a:spcPct val="90000"/>
              </a:lnSpc>
              <a:spcBef>
                <a:spcPts val="500"/>
              </a:spcBef>
              <a:buClr>
                <a:srgbClr val="BB1717"/>
              </a:buClr>
              <a:buSzPct val="100000"/>
              <a:buFont typeface="Arial"/>
              <a:buChar char="•"/>
              <a:defRPr sz="2400">
                <a:solidFill>
                  <a:srgbClr val="262626"/>
                </a:solidFill>
              </a:defRPr>
            </a:pPr>
            <a:r>
              <a:t>le innovazioni tecnologiche </a:t>
            </a:r>
          </a:p>
          <a:p>
            <a:pPr lvl="1" marL="685800" indent="-228600">
              <a:lnSpc>
                <a:spcPct val="90000"/>
              </a:lnSpc>
              <a:spcBef>
                <a:spcPts val="500"/>
              </a:spcBef>
              <a:buClr>
                <a:srgbClr val="BB1717"/>
              </a:buClr>
              <a:buSzPct val="100000"/>
              <a:buFont typeface="Arial"/>
              <a:buChar char="•"/>
              <a:defRPr sz="2400">
                <a:solidFill>
                  <a:srgbClr val="262626"/>
                </a:solidFill>
              </a:defRPr>
            </a:pPr>
            <a:r>
              <a:t>la creazione del surplus</a:t>
            </a:r>
          </a:p>
          <a:p>
            <a:pPr lvl="1" marL="685800" indent="-228600">
              <a:lnSpc>
                <a:spcPct val="90000"/>
              </a:lnSpc>
              <a:spcBef>
                <a:spcPts val="500"/>
              </a:spcBef>
              <a:buClr>
                <a:srgbClr val="BB1717"/>
              </a:buClr>
              <a:buSzPct val="100000"/>
              <a:buFont typeface="Arial"/>
              <a:buChar char="•"/>
              <a:defRPr sz="2400">
                <a:solidFill>
                  <a:srgbClr val="262626"/>
                </a:solidFill>
              </a:defRPr>
            </a:pPr>
            <a:r>
              <a:t>differenziazione di classe con differente accesso alle risorse</a:t>
            </a:r>
          </a:p>
          <a:p>
            <a:pPr lvl="1" marL="685800" indent="-228600">
              <a:lnSpc>
                <a:spcPct val="90000"/>
              </a:lnSpc>
              <a:spcBef>
                <a:spcPts val="500"/>
              </a:spcBef>
              <a:buClr>
                <a:srgbClr val="BB1717"/>
              </a:buClr>
              <a:buSzPct val="100000"/>
              <a:buFont typeface="Arial"/>
              <a:buChar char="•"/>
              <a:defRPr sz="2400">
                <a:solidFill>
                  <a:srgbClr val="262626"/>
                </a:solidFill>
              </a:defRPr>
            </a:pPr>
            <a:r>
              <a:t>proprietà privata</a:t>
            </a:r>
          </a:p>
          <a:p>
            <a:pPr lvl="1" marL="685800" indent="-228600">
              <a:lnSpc>
                <a:spcPct val="90000"/>
              </a:lnSpc>
              <a:spcBef>
                <a:spcPts val="500"/>
              </a:spcBef>
              <a:buClr>
                <a:srgbClr val="BB1717"/>
              </a:buClr>
              <a:buSzPct val="100000"/>
              <a:buFont typeface="Arial"/>
              <a:buChar char="•"/>
              <a:defRPr sz="2400">
                <a:solidFill>
                  <a:srgbClr val="262626"/>
                </a:solidFill>
              </a:defRPr>
            </a:pPr>
            <a:r>
              <a:t>costruzioni da parte di una élite di strutture di protezione dei loro interessi</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6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70"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271" name="Content Placeholder 2"/>
          <p:cNvSpPr txBox="1"/>
          <p:nvPr/>
        </p:nvSpPr>
        <p:spPr>
          <a:xfrm>
            <a:off x="1362894" y="1575164"/>
            <a:ext cx="9466210" cy="370767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BB1717"/>
              </a:buClr>
              <a:buSzPct val="100000"/>
              <a:buFont typeface="Arial"/>
              <a:buChar char="•"/>
              <a:defRPr sz="2800">
                <a:solidFill>
                  <a:srgbClr val="262626"/>
                </a:solidFill>
              </a:defRPr>
            </a:pPr>
            <a:r>
              <a:t>Robert Carneiro, Julian Stewart, Mark Harris: teorie ecologiche e materialistiche legate all’aumento della popolazione e all’adattamento umano all’ambiente fisico; </a:t>
            </a:r>
          </a:p>
          <a:p>
            <a:pPr marL="228600" indent="-228600">
              <a:lnSpc>
                <a:spcPct val="90000"/>
              </a:lnSpc>
              <a:spcBef>
                <a:spcPts val="1000"/>
              </a:spcBef>
              <a:buClr>
                <a:srgbClr val="BB1717"/>
              </a:buClr>
              <a:buSzPct val="100000"/>
              <a:buFont typeface="Arial"/>
              <a:buChar char="•"/>
              <a:defRPr sz="2800">
                <a:solidFill>
                  <a:srgbClr val="262626"/>
                </a:solidFill>
              </a:defRPr>
            </a:pPr>
            <a:r>
              <a:t>Elman Service: l’approccio legato alle strategie decisionali, il concetto di leadership, le strategie individuali; </a:t>
            </a:r>
          </a:p>
          <a:p>
            <a:pPr marL="228600" indent="-228600">
              <a:lnSpc>
                <a:spcPct val="90000"/>
              </a:lnSpc>
              <a:spcBef>
                <a:spcPts val="1000"/>
              </a:spcBef>
              <a:buClr>
                <a:srgbClr val="BB1717"/>
              </a:buClr>
              <a:buSzPct val="100000"/>
              <a:buFont typeface="Arial"/>
              <a:buChar char="•"/>
              <a:defRPr sz="2800">
                <a:solidFill>
                  <a:srgbClr val="262626"/>
                </a:solidFill>
              </a:defRPr>
            </a:pPr>
            <a:r>
              <a:t>modelli sistemici che coinvolgono più fattori e descrivono i processi, senza cercare il percorsi causa-effetto.</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74"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75"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276" name="CasellaDiTesto 1"/>
          <p:cNvSpPr txBox="1"/>
          <p:nvPr/>
        </p:nvSpPr>
        <p:spPr>
          <a:xfrm>
            <a:off x="272057" y="476466"/>
            <a:ext cx="9667156" cy="12545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2000">
                <a:solidFill>
                  <a:srgbClr val="262626"/>
                </a:solidFill>
              </a:defRPr>
            </a:pPr>
            <a:r>
              <a:t>“The formation of a state is a funnel-like progression of interactions in which a variety of prestate systems, responding to different determinants of change, are forced by otherwise irresolvable conflicts to choose additional and more complex levels of political hierarchy” </a:t>
            </a:r>
            <a:r>
              <a:rPr i="0"/>
              <a:t>(Ronald Cohen 1978: 142). </a:t>
            </a:r>
          </a:p>
        </p:txBody>
      </p:sp>
      <p:sp>
        <p:nvSpPr>
          <p:cNvPr id="277" name="Content Placeholder 2"/>
          <p:cNvSpPr txBox="1"/>
          <p:nvPr/>
        </p:nvSpPr>
        <p:spPr>
          <a:xfrm>
            <a:off x="1190490" y="2139418"/>
            <a:ext cx="9376827" cy="8412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28600" indent="-228600">
              <a:lnSpc>
                <a:spcPct val="90000"/>
              </a:lnSpc>
              <a:spcBef>
                <a:spcPts val="1000"/>
              </a:spcBef>
              <a:buClr>
                <a:srgbClr val="C00000"/>
              </a:buClr>
              <a:buSzPct val="100000"/>
              <a:buFont typeface="Arial"/>
              <a:buChar char="•"/>
              <a:defRPr sz="2800">
                <a:solidFill>
                  <a:srgbClr val="262626"/>
                </a:solidFill>
              </a:defRPr>
            </a:lvl1pPr>
          </a:lstStyle>
          <a:p>
            <a:pPr/>
            <a:r>
              <a:t>la società come sistema flessibile adattabile, in costante e continuo processo di aggiustamento a vari fattori</a:t>
            </a:r>
          </a:p>
        </p:txBody>
      </p:sp>
      <p:sp>
        <p:nvSpPr>
          <p:cNvPr id="278" name="Content Placeholder 2"/>
          <p:cNvSpPr txBox="1"/>
          <p:nvPr/>
        </p:nvSpPr>
        <p:spPr>
          <a:xfrm>
            <a:off x="1693884" y="3265864"/>
            <a:ext cx="9256905" cy="20627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685800" indent="-228600">
              <a:lnSpc>
                <a:spcPct val="90000"/>
              </a:lnSpc>
              <a:spcBef>
                <a:spcPts val="500"/>
              </a:spcBef>
              <a:buClr>
                <a:srgbClr val="BB1717"/>
              </a:buClr>
              <a:buSzPct val="100000"/>
              <a:buFont typeface="Arial"/>
              <a:buChar char="•"/>
              <a:defRPr i="1" sz="2400">
                <a:solidFill>
                  <a:srgbClr val="262626"/>
                </a:solidFill>
              </a:defRPr>
            </a:pPr>
            <a:r>
              <a:t>nucleazione</a:t>
            </a:r>
            <a:r>
              <a:rPr i="0"/>
              <a:t> (urbanizzazione): maggiore necessità di produzione </a:t>
            </a:r>
          </a:p>
          <a:p>
            <a:pPr lvl="1" marL="685800" indent="-228600">
              <a:lnSpc>
                <a:spcPct val="90000"/>
              </a:lnSpc>
              <a:spcBef>
                <a:spcPts val="500"/>
              </a:spcBef>
              <a:buClr>
                <a:srgbClr val="BB1717"/>
              </a:buClr>
              <a:buSzPct val="100000"/>
              <a:buFont typeface="Arial"/>
              <a:buChar char="•"/>
              <a:defRPr i="1" sz="2400">
                <a:solidFill>
                  <a:srgbClr val="262626"/>
                </a:solidFill>
              </a:defRPr>
            </a:pPr>
            <a:r>
              <a:t>stratificazione</a:t>
            </a:r>
            <a:r>
              <a:rPr i="0"/>
              <a:t> economica e differenziazione del processo produttivo</a:t>
            </a:r>
          </a:p>
          <a:p>
            <a:pPr lvl="1" marL="685800" indent="-228600">
              <a:lnSpc>
                <a:spcPct val="90000"/>
              </a:lnSpc>
              <a:spcBef>
                <a:spcPts val="500"/>
              </a:spcBef>
              <a:buClr>
                <a:srgbClr val="BB1717"/>
              </a:buClr>
              <a:buSzPct val="100000"/>
              <a:buFont typeface="Arial"/>
              <a:buChar char="•"/>
              <a:defRPr i="1" sz="2400">
                <a:solidFill>
                  <a:srgbClr val="262626"/>
                </a:solidFill>
              </a:defRPr>
            </a:pPr>
            <a:r>
              <a:t>centralizzazione</a:t>
            </a:r>
            <a:r>
              <a:rPr i="0"/>
              <a:t> del processo decisionale</a:t>
            </a:r>
          </a:p>
          <a:p>
            <a:pPr lvl="1" marL="685800" indent="-228600">
              <a:lnSpc>
                <a:spcPct val="90000"/>
              </a:lnSpc>
              <a:spcBef>
                <a:spcPts val="500"/>
              </a:spcBef>
              <a:buClr>
                <a:srgbClr val="BB1717"/>
              </a:buClr>
              <a:buSzPct val="100000"/>
              <a:buFont typeface="Arial"/>
              <a:buChar char="•"/>
              <a:defRPr i="1" sz="2400">
                <a:solidFill>
                  <a:srgbClr val="262626"/>
                </a:solidFill>
              </a:defRPr>
            </a:pPr>
            <a:r>
              <a:t>specializzazione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28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282" name="Content Placeholder 3" descr="Content Placeholder 3"/>
          <p:cNvPicPr>
            <a:picLocks noChangeAspect="1"/>
          </p:cNvPicPr>
          <p:nvPr/>
        </p:nvPicPr>
        <p:blipFill>
          <a:blip r:embed="rId2">
            <a:extLst/>
          </a:blip>
          <a:srcRect l="799" t="7569" r="781" b="10186"/>
          <a:stretch>
            <a:fillRect/>
          </a:stretch>
        </p:blipFill>
        <p:spPr>
          <a:xfrm>
            <a:off x="226337" y="639043"/>
            <a:ext cx="8596618" cy="5018996"/>
          </a:xfrm>
          <a:prstGeom prst="rect">
            <a:avLst/>
          </a:prstGeom>
          <a:ln w="12700">
            <a:miter lim="400000"/>
          </a:ln>
        </p:spPr>
      </p:pic>
      <p:pic>
        <p:nvPicPr>
          <p:cNvPr id="283" name="Picture 8" descr="Picture 8"/>
          <p:cNvPicPr>
            <a:picLocks noChangeAspect="1"/>
          </p:cNvPicPr>
          <p:nvPr/>
        </p:nvPicPr>
        <p:blipFill>
          <a:blip r:embed="rId3">
            <a:extLst/>
          </a:blip>
          <a:stretch>
            <a:fillRect/>
          </a:stretch>
        </p:blipFill>
        <p:spPr>
          <a:xfrm>
            <a:off x="10330509" y="6199594"/>
            <a:ext cx="1508280" cy="544781"/>
          </a:xfrm>
          <a:prstGeom prst="rect">
            <a:avLst/>
          </a:prstGeom>
          <a:ln w="12700">
            <a:miter lim="400000"/>
          </a:ln>
        </p:spPr>
      </p:pic>
      <p:pic>
        <p:nvPicPr>
          <p:cNvPr id="284" name="Content Placeholder 3" descr="Content Placeholder 3"/>
          <p:cNvPicPr>
            <a:picLocks noChangeAspect="1"/>
          </p:cNvPicPr>
          <p:nvPr/>
        </p:nvPicPr>
        <p:blipFill>
          <a:blip r:embed="rId2">
            <a:extLst/>
          </a:blip>
          <a:srcRect l="136" t="807" r="51250" b="95342"/>
          <a:stretch>
            <a:fillRect/>
          </a:stretch>
        </p:blipFill>
        <p:spPr>
          <a:xfrm>
            <a:off x="226337" y="216810"/>
            <a:ext cx="5854168" cy="324001"/>
          </a:xfrm>
          <a:prstGeom prst="rect">
            <a:avLst/>
          </a:prstGeom>
          <a:ln w="12700">
            <a:miter lim="400000"/>
          </a:ln>
        </p:spPr>
      </p:pic>
      <p:pic>
        <p:nvPicPr>
          <p:cNvPr id="285" name="Content Placeholder 3" descr="Content Placeholder 3"/>
          <p:cNvPicPr>
            <a:picLocks noChangeAspect="1"/>
          </p:cNvPicPr>
          <p:nvPr/>
        </p:nvPicPr>
        <p:blipFill>
          <a:blip r:embed="rId2">
            <a:extLst/>
          </a:blip>
          <a:srcRect l="0" t="91732" r="9873" b="0"/>
          <a:stretch>
            <a:fillRect/>
          </a:stretch>
        </p:blipFill>
        <p:spPr>
          <a:xfrm>
            <a:off x="4739875" y="5627729"/>
            <a:ext cx="6922474" cy="44367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CasellaDiTesto 2"/>
          <p:cNvSpPr txBox="1"/>
          <p:nvPr/>
        </p:nvSpPr>
        <p:spPr>
          <a:xfrm>
            <a:off x="281238" y="289112"/>
            <a:ext cx="925173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La classificazione in antropologia politica</a:t>
            </a:r>
          </a:p>
        </p:txBody>
      </p:sp>
      <p:sp>
        <p:nvSpPr>
          <p:cNvPr id="6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6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68"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69" name="Content Placeholder 2"/>
          <p:cNvSpPr txBox="1"/>
          <p:nvPr/>
        </p:nvSpPr>
        <p:spPr>
          <a:xfrm>
            <a:off x="2047924" y="2313519"/>
            <a:ext cx="8548826" cy="223096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96596" indent="-196596" defTabSz="786384">
              <a:lnSpc>
                <a:spcPct val="90000"/>
              </a:lnSpc>
              <a:spcBef>
                <a:spcPts val="800"/>
              </a:spcBef>
              <a:buClr>
                <a:srgbClr val="BB1717"/>
              </a:buClr>
              <a:buSzPct val="100000"/>
              <a:buFont typeface="Arial"/>
              <a:buChar char="•"/>
              <a:defRPr sz="2580">
                <a:solidFill>
                  <a:srgbClr val="262626"/>
                </a:solidFill>
              </a:defRPr>
            </a:pPr>
            <a:r>
              <a:t>ibridismi, fluidità e cambiamenti</a:t>
            </a:r>
            <a:endParaRPr sz="2408"/>
          </a:p>
          <a:p>
            <a:pPr marL="196596" indent="-196596" defTabSz="786384">
              <a:lnSpc>
                <a:spcPct val="90000"/>
              </a:lnSpc>
              <a:spcBef>
                <a:spcPts val="800"/>
              </a:spcBef>
              <a:buClr>
                <a:srgbClr val="BB1717"/>
              </a:buClr>
              <a:buSzPct val="100000"/>
              <a:buFont typeface="Arial"/>
              <a:buChar char="•"/>
              <a:defRPr sz="2580">
                <a:solidFill>
                  <a:srgbClr val="262626"/>
                </a:solidFill>
              </a:defRPr>
            </a:pPr>
            <a:r>
              <a:t>estrema complessità e diversità</a:t>
            </a:r>
            <a:endParaRPr sz="2408"/>
          </a:p>
          <a:p>
            <a:pPr marL="196596" indent="-196596" defTabSz="786384">
              <a:lnSpc>
                <a:spcPct val="90000"/>
              </a:lnSpc>
              <a:spcBef>
                <a:spcPts val="800"/>
              </a:spcBef>
              <a:buClr>
                <a:srgbClr val="BB1717"/>
              </a:buClr>
              <a:buSzPct val="100000"/>
              <a:buFont typeface="Arial"/>
              <a:buChar char="•"/>
              <a:defRPr sz="2580">
                <a:solidFill>
                  <a:srgbClr val="262626"/>
                </a:solidFill>
              </a:defRPr>
            </a:pPr>
            <a:r>
              <a:t>la costruzione di terminologie e tassonomie da </a:t>
            </a:r>
            <a:r>
              <a:rPr i="1"/>
              <a:t>African Political Systems </a:t>
            </a:r>
            <a:r>
              <a:t>fino agli anni ‘80</a:t>
            </a:r>
            <a:endParaRPr sz="2408"/>
          </a:p>
        </p:txBody>
      </p:sp>
      <p:sp>
        <p:nvSpPr>
          <p:cNvPr id="70" name="&quot;(...) notoriamente no hay clasificación del universo que no sea arbitraria y conjetural. La razón es muy simple: no sabemos qué cosa es el universo” (Borges, Emporio celestial de conocimientos benévolos, 1952)"/>
          <p:cNvSpPr txBox="1"/>
          <p:nvPr/>
        </p:nvSpPr>
        <p:spPr>
          <a:xfrm>
            <a:off x="3050822" y="4907217"/>
            <a:ext cx="8432591"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457200">
              <a:defRPr sz="1850">
                <a:uFill>
                  <a:solidFill>
                    <a:srgbClr val="000000"/>
                  </a:solidFill>
                </a:uFill>
                <a:latin typeface="Cambria"/>
                <a:ea typeface="Cambria"/>
                <a:cs typeface="Cambria"/>
                <a:sym typeface="Cambria"/>
              </a:defRPr>
            </a:pPr>
            <a:r>
              <a:rPr i="1">
                <a:solidFill>
                  <a:srgbClr val="202122"/>
                </a:solidFill>
                <a:uFill>
                  <a:solidFill>
                    <a:srgbClr val="202122"/>
                  </a:solidFill>
                </a:uFill>
                <a:latin typeface="+mj-lt"/>
                <a:ea typeface="+mj-ea"/>
                <a:cs typeface="+mj-cs"/>
                <a:sym typeface="Helvetica"/>
              </a:rPr>
              <a:t>"(...) notoriamente no hay clasificación del universo que no sea arbitraria y conjetural. La razón es muy simple: no sabemos qué cosa es el universo” </a:t>
            </a:r>
            <a:r>
              <a:rPr>
                <a:solidFill>
                  <a:srgbClr val="202122"/>
                </a:solidFill>
                <a:uFill>
                  <a:solidFill>
                    <a:srgbClr val="202122"/>
                  </a:solidFill>
                </a:uFill>
                <a:latin typeface="+mj-lt"/>
                <a:ea typeface="+mj-ea"/>
                <a:cs typeface="+mj-cs"/>
                <a:sym typeface="Helvetica"/>
              </a:rPr>
              <a:t>(Borges, </a:t>
            </a:r>
            <a:r>
              <a:rPr>
                <a:latin typeface="+mj-lt"/>
                <a:ea typeface="+mj-ea"/>
                <a:cs typeface="+mj-cs"/>
                <a:sym typeface="Helvetica"/>
              </a:rPr>
              <a:t>Emporio celestial de conocimientos benévolos, </a:t>
            </a:r>
            <a:r>
              <a:rPr>
                <a:solidFill>
                  <a:srgbClr val="202122"/>
                </a:solidFill>
                <a:uFill>
                  <a:solidFill>
                    <a:srgbClr val="202122"/>
                  </a:solidFill>
                </a:uFill>
                <a:latin typeface="+mj-lt"/>
                <a:ea typeface="+mj-ea"/>
                <a:cs typeface="+mj-cs"/>
                <a:sym typeface="Helvetica"/>
              </a:rPr>
              <a:t>1952)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1200">
                <a:solidFill>
                  <a:srgbClr val="FFFFFF"/>
                </a:solidFill>
                <a:latin typeface="Tahoma"/>
                <a:ea typeface="Tahoma"/>
                <a:cs typeface="Tahoma"/>
                <a:sym typeface="Tahoma"/>
              </a:defRPr>
            </a:lvl1pPr>
          </a:lstStyle>
          <a:p>
            <a:pPr/>
            <a:r>
              <a:t>Sofia Venturoli</a:t>
            </a:r>
          </a:p>
        </p:txBody>
      </p:sp>
      <p:sp>
        <p:nvSpPr>
          <p:cNvPr id="7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a:t>
            </a:r>
            <a:r>
              <a:t>–</a:t>
            </a:r>
            <a:r>
              <a:t> Antropologia Politica</a:t>
            </a:r>
          </a:p>
        </p:txBody>
      </p:sp>
      <p:pic>
        <p:nvPicPr>
          <p:cNvPr id="74" name="Picture 8" descr="Picture 8"/>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75" name="CasellaDiTesto 9"/>
          <p:cNvSpPr txBox="1"/>
          <p:nvPr/>
        </p:nvSpPr>
        <p:spPr>
          <a:xfrm>
            <a:off x="281238" y="289112"/>
            <a:ext cx="925173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La classificazione in antropologia politica</a:t>
            </a:r>
          </a:p>
        </p:txBody>
      </p:sp>
      <p:sp>
        <p:nvSpPr>
          <p:cNvPr id="76" name="Content Placeholder 2"/>
          <p:cNvSpPr txBox="1"/>
          <p:nvPr/>
        </p:nvSpPr>
        <p:spPr>
          <a:xfrm>
            <a:off x="1100785" y="1682561"/>
            <a:ext cx="10443104" cy="431883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BB1717"/>
              </a:buClr>
              <a:buSzPct val="100000"/>
              <a:buFont typeface="Arial"/>
              <a:buChar char="•"/>
              <a:defRPr sz="3200">
                <a:solidFill>
                  <a:srgbClr val="262626"/>
                </a:solidFill>
              </a:defRPr>
            </a:pPr>
            <a:r>
              <a:t>è basata su: </a:t>
            </a:r>
            <a:endParaRPr sz="2800"/>
          </a:p>
          <a:p>
            <a:pPr lvl="1" marL="685800" indent="-228600">
              <a:lnSpc>
                <a:spcPct val="90000"/>
              </a:lnSpc>
              <a:spcBef>
                <a:spcPts val="500"/>
              </a:spcBef>
              <a:buClr>
                <a:srgbClr val="BB1717"/>
              </a:buClr>
              <a:buSzPct val="100000"/>
              <a:buFont typeface="Arial"/>
              <a:buChar char="•"/>
              <a:defRPr sz="2800">
                <a:solidFill>
                  <a:srgbClr val="262626"/>
                </a:solidFill>
              </a:defRPr>
            </a:pPr>
            <a:r>
              <a:t>strumenti di integrazione politica</a:t>
            </a:r>
            <a:endParaRPr sz="2400"/>
          </a:p>
          <a:p>
            <a:pPr lvl="1" marL="685800" indent="-228600">
              <a:lnSpc>
                <a:spcPct val="90000"/>
              </a:lnSpc>
              <a:spcBef>
                <a:spcPts val="500"/>
              </a:spcBef>
              <a:buClr>
                <a:srgbClr val="BB1717"/>
              </a:buClr>
              <a:buSzPct val="100000"/>
              <a:buFont typeface="Arial"/>
              <a:buChar char="•"/>
              <a:defRPr sz="2800">
                <a:solidFill>
                  <a:srgbClr val="262626"/>
                </a:solidFill>
              </a:defRPr>
            </a:pPr>
            <a:r>
              <a:t>accesso alla leadership</a:t>
            </a:r>
            <a:endParaRPr sz="2400"/>
          </a:p>
          <a:p>
            <a:pPr lvl="1" marL="685800" indent="-228600">
              <a:lnSpc>
                <a:spcPct val="90000"/>
              </a:lnSpc>
              <a:spcBef>
                <a:spcPts val="500"/>
              </a:spcBef>
              <a:buClr>
                <a:srgbClr val="BB1717"/>
              </a:buClr>
              <a:buSzPct val="100000"/>
              <a:buFont typeface="Arial"/>
              <a:buChar char="•"/>
              <a:defRPr sz="2800">
                <a:solidFill>
                  <a:srgbClr val="262626"/>
                </a:solidFill>
              </a:defRPr>
            </a:pPr>
            <a:r>
              <a:t>metodi di decisione all’interno del gruppo</a:t>
            </a:r>
            <a:endParaRPr sz="2400"/>
          </a:p>
          <a:p>
            <a:pPr marL="228600" indent="-228600">
              <a:lnSpc>
                <a:spcPct val="90000"/>
              </a:lnSpc>
              <a:spcBef>
                <a:spcPts val="1000"/>
              </a:spcBef>
              <a:buClr>
                <a:srgbClr val="BB1717"/>
              </a:buClr>
              <a:buSzPct val="100000"/>
              <a:buFont typeface="Arial"/>
              <a:buChar char="•"/>
              <a:defRPr sz="3200">
                <a:solidFill>
                  <a:srgbClr val="262626"/>
                </a:solidFill>
              </a:defRPr>
            </a:pPr>
            <a:r>
              <a:t>è possibile perché:</a:t>
            </a:r>
            <a:endParaRPr sz="2800"/>
          </a:p>
          <a:p>
            <a:pPr lvl="1" marL="685800" indent="-228600">
              <a:lnSpc>
                <a:spcPct val="90000"/>
              </a:lnSpc>
              <a:spcBef>
                <a:spcPts val="500"/>
              </a:spcBef>
              <a:buClr>
                <a:srgbClr val="BB1717"/>
              </a:buClr>
              <a:buSzPct val="100000"/>
              <a:buFont typeface="Arial"/>
              <a:buChar char="•"/>
              <a:defRPr sz="2800">
                <a:solidFill>
                  <a:srgbClr val="262626"/>
                </a:solidFill>
              </a:defRPr>
            </a:pPr>
            <a:r>
              <a:t>si fonda su proprietà sistemiche </a:t>
            </a:r>
            <a:endParaRPr sz="2400"/>
          </a:p>
          <a:p>
            <a:pPr lvl="1" marL="685800" indent="-228600">
              <a:lnSpc>
                <a:spcPct val="90000"/>
              </a:lnSpc>
              <a:spcBef>
                <a:spcPts val="500"/>
              </a:spcBef>
              <a:buClr>
                <a:srgbClr val="BB1717"/>
              </a:buClr>
              <a:buSzPct val="100000"/>
              <a:buFont typeface="Arial"/>
              <a:buChar char="•"/>
              <a:defRPr sz="2800">
                <a:solidFill>
                  <a:srgbClr val="262626"/>
                </a:solidFill>
              </a:defRPr>
            </a:pPr>
            <a:r>
              <a:t>il sistema sarà influenzato dall’ambiente fisico in cui si trova</a:t>
            </a:r>
            <a:endParaRPr sz="2400"/>
          </a:p>
          <a:p>
            <a:pPr lvl="1" marL="685800" indent="-228600">
              <a:lnSpc>
                <a:spcPct val="90000"/>
              </a:lnSpc>
              <a:spcBef>
                <a:spcPts val="500"/>
              </a:spcBef>
              <a:buClr>
                <a:srgbClr val="BB1717"/>
              </a:buClr>
              <a:buSzPct val="100000"/>
              <a:buFont typeface="Arial"/>
              <a:buChar char="•"/>
              <a:defRPr sz="2800">
                <a:solidFill>
                  <a:srgbClr val="262626"/>
                </a:solidFill>
              </a:defRPr>
            </a:pPr>
            <a:r>
              <a:t>e dal livello tecnologico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 name="Picture 3" descr="Picture 3"/>
          <p:cNvPicPr>
            <a:picLocks noChangeAspect="1"/>
          </p:cNvPicPr>
          <p:nvPr/>
        </p:nvPicPr>
        <p:blipFill>
          <a:blip r:embed="rId2">
            <a:extLst/>
          </a:blip>
          <a:stretch>
            <a:fillRect/>
          </a:stretch>
        </p:blipFill>
        <p:spPr>
          <a:xfrm>
            <a:off x="7684899" y="16821"/>
            <a:ext cx="4501637" cy="5261288"/>
          </a:xfrm>
          <a:prstGeom prst="rect">
            <a:avLst/>
          </a:prstGeom>
          <a:ln w="12700">
            <a:miter lim="400000"/>
          </a:ln>
        </p:spPr>
      </p:pic>
      <p:grpSp>
        <p:nvGrpSpPr>
          <p:cNvPr id="81" name="Title 1"/>
          <p:cNvGrpSpPr/>
          <p:nvPr/>
        </p:nvGrpSpPr>
        <p:grpSpPr>
          <a:xfrm>
            <a:off x="-957321" y="33799"/>
            <a:ext cx="8572925" cy="1164982"/>
            <a:chOff x="0" y="0"/>
            <a:chExt cx="8572924" cy="1164980"/>
          </a:xfrm>
        </p:grpSpPr>
        <p:sp>
          <p:nvSpPr>
            <p:cNvPr id="79" name="Rettangolo"/>
            <p:cNvSpPr/>
            <p:nvPr/>
          </p:nvSpPr>
          <p:spPr>
            <a:xfrm>
              <a:off x="0" y="-1"/>
              <a:ext cx="8572925" cy="1164982"/>
            </a:xfrm>
            <a:prstGeom prst="rect">
              <a:avLst/>
            </a:prstGeom>
            <a:solidFill>
              <a:srgbClr val="333333"/>
            </a:solidFill>
            <a:ln w="12700" cap="flat">
              <a:noFill/>
              <a:miter lim="400000"/>
            </a:ln>
            <a:effectLst/>
          </p:spPr>
          <p:txBody>
            <a:bodyPr wrap="square" lIns="45719" tIns="45719" rIns="45719" bIns="45719" numCol="1" anchor="ctr">
              <a:noAutofit/>
            </a:bodyPr>
            <a:lstStyle/>
            <a:p>
              <a:pPr>
                <a:defRPr sz="2000">
                  <a:solidFill>
                    <a:srgbClr val="FFFFFF"/>
                  </a:solidFill>
                  <a:latin typeface="Century Gothic"/>
                  <a:ea typeface="Century Gothic"/>
                  <a:cs typeface="Century Gothic"/>
                  <a:sym typeface="Century Gothic"/>
                </a:defRPr>
              </a:pPr>
            </a:p>
          </p:txBody>
        </p:sp>
        <p:sp>
          <p:nvSpPr>
            <p:cNvPr id="80" name="If one were to reduce the structural-functionalist position to only four words or phrases, they might be synchronic, teleological, Africa, and closed system (Lewellen 2003)."/>
            <p:cNvSpPr txBox="1"/>
            <p:nvPr/>
          </p:nvSpPr>
          <p:spPr>
            <a:xfrm>
              <a:off x="1071615" y="110979"/>
              <a:ext cx="7286986" cy="9430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defRPr sz="2000">
                  <a:solidFill>
                    <a:srgbClr val="FFFFFF"/>
                  </a:solidFill>
                  <a:latin typeface="Century Gothic"/>
                  <a:ea typeface="Century Gothic"/>
                  <a:cs typeface="Century Gothic"/>
                  <a:sym typeface="Century Gothic"/>
                </a:defRPr>
              </a:pPr>
              <a:r>
                <a:t>If one were to reduce the structural-functionalist position to only four words or phrases, they might be </a:t>
              </a:r>
              <a:r>
                <a:rPr i="1"/>
                <a:t>synchronic</a:t>
              </a:r>
              <a:r>
                <a:t>, </a:t>
              </a:r>
              <a:r>
                <a:rPr b="1" i="1"/>
                <a:t>teleological</a:t>
              </a:r>
              <a:r>
                <a:t>, </a:t>
              </a:r>
              <a:r>
                <a:rPr i="1"/>
                <a:t>Africa</a:t>
              </a:r>
              <a:r>
                <a:t>, and </a:t>
              </a:r>
              <a:r>
                <a:rPr i="1"/>
                <a:t>closed system</a:t>
              </a:r>
              <a:r>
                <a:t> (Lewellen 2003).</a:t>
              </a:r>
            </a:p>
          </p:txBody>
        </p:sp>
      </p:grpSp>
      <p:sp>
        <p:nvSpPr>
          <p:cNvPr id="82" name="Content Placeholder 2"/>
          <p:cNvSpPr txBox="1"/>
          <p:nvPr>
            <p:ph type="body" sz="half" idx="4294967295"/>
          </p:nvPr>
        </p:nvSpPr>
        <p:spPr>
          <a:xfrm>
            <a:off x="622830" y="1789635"/>
            <a:ext cx="5909279" cy="3278730"/>
          </a:xfrm>
          <a:prstGeom prst="rect">
            <a:avLst/>
          </a:prstGeom>
        </p:spPr>
        <p:txBody>
          <a:bodyPr/>
          <a:lstStyle/>
          <a:p>
            <a:pPr marL="342900" indent="-342900">
              <a:spcBef>
                <a:spcPts val="2000"/>
              </a:spcBef>
              <a:buClr>
                <a:srgbClr val="A2C816"/>
              </a:buClr>
              <a:buFontTx/>
              <a:buChar char=""/>
              <a:defRPr i="1" sz="1800">
                <a:solidFill>
                  <a:srgbClr val="595959"/>
                </a:solidFill>
                <a:latin typeface="Century Gothic"/>
                <a:ea typeface="Century Gothic"/>
                <a:cs typeface="Century Gothic"/>
                <a:sym typeface="Century Gothic"/>
              </a:defRPr>
            </a:pPr>
            <a:r>
              <a:t>The Andaman Islanders (1922)</a:t>
            </a:r>
            <a:r>
              <a:rPr i="0"/>
              <a:t>; </a:t>
            </a:r>
            <a:r>
              <a:t>Structure and function in primitive society</a:t>
            </a:r>
            <a:r>
              <a:rPr i="0"/>
              <a:t>, (1952)</a:t>
            </a:r>
          </a:p>
          <a:p>
            <a:pPr marL="342900" indent="-342900">
              <a:spcBef>
                <a:spcPts val="2000"/>
              </a:spcBef>
              <a:buClr>
                <a:srgbClr val="A2C816"/>
              </a:buClr>
              <a:buFontTx/>
              <a:buChar char=""/>
              <a:defRPr sz="1800">
                <a:solidFill>
                  <a:srgbClr val="595959"/>
                </a:solidFill>
                <a:latin typeface="Century Gothic"/>
                <a:ea typeface="Century Gothic"/>
                <a:cs typeface="Century Gothic"/>
                <a:sym typeface="Century Gothic"/>
              </a:defRPr>
            </a:pPr>
            <a:r>
              <a:t>La scuola britannica </a:t>
            </a:r>
          </a:p>
          <a:p>
            <a:pPr marL="342900" indent="-342900">
              <a:spcBef>
                <a:spcPts val="2000"/>
              </a:spcBef>
              <a:buClr>
                <a:srgbClr val="A2C816"/>
              </a:buClr>
              <a:buFontTx/>
              <a:buChar char=""/>
              <a:defRPr b="1" sz="1800">
                <a:solidFill>
                  <a:srgbClr val="595959"/>
                </a:solidFill>
                <a:latin typeface="Century Gothic"/>
                <a:ea typeface="Century Gothic"/>
                <a:cs typeface="Century Gothic"/>
                <a:sym typeface="Century Gothic"/>
              </a:defRPr>
            </a:pPr>
            <a:r>
              <a:t>l’equilibrio</a:t>
            </a:r>
            <a:r>
              <a:rPr b="0"/>
              <a:t>: mostrare come funzionano le relazioni, norme e valori che mantengono l’equilibrio. </a:t>
            </a:r>
          </a:p>
          <a:p>
            <a:pPr marL="342900" indent="-342900">
              <a:spcBef>
                <a:spcPts val="2000"/>
              </a:spcBef>
              <a:buClr>
                <a:srgbClr val="A2C816"/>
              </a:buClr>
              <a:buFontTx/>
              <a:buChar char=""/>
              <a:defRPr sz="1800">
                <a:solidFill>
                  <a:srgbClr val="595959"/>
                </a:solidFill>
                <a:latin typeface="Century Gothic"/>
                <a:ea typeface="Century Gothic"/>
                <a:cs typeface="Century Gothic"/>
                <a:sym typeface="Century Gothic"/>
              </a:defRPr>
            </a:pPr>
            <a:r>
              <a:t>Scarsa attenzione ai processi storici e al </a:t>
            </a:r>
            <a:r>
              <a:rPr b="1"/>
              <a:t>colonialismo</a:t>
            </a:r>
          </a:p>
        </p:txBody>
      </p:sp>
      <p:sp>
        <p:nvSpPr>
          <p:cNvPr id="83" name="Alfred Reginald Radcliffe Brown (Birmingham 1881 – Londra, 1955)"/>
          <p:cNvSpPr txBox="1"/>
          <p:nvPr/>
        </p:nvSpPr>
        <p:spPr>
          <a:xfrm>
            <a:off x="59112" y="5465287"/>
            <a:ext cx="11413342" cy="586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3200">
                <a:latin typeface="Century Gothic"/>
                <a:ea typeface="Century Gothic"/>
                <a:cs typeface="Century Gothic"/>
                <a:sym typeface="Century Gothic"/>
              </a:defRPr>
            </a:pPr>
            <a:r>
              <a:t>Alfred Reginald Radcliffe Brown </a:t>
            </a:r>
            <a:r>
              <a:rPr sz="2400"/>
              <a:t>(Birmingham 1881 – Londra, 1955) </a:t>
            </a:r>
          </a:p>
        </p:txBody>
      </p:sp>
      <p:sp>
        <p:nvSpPr>
          <p:cNvPr id="84"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a:t>
            </a:r>
            <a:r>
              <a:t>–</a:t>
            </a:r>
            <a:r>
              <a:t> Antropologia Politica</a:t>
            </a:r>
          </a:p>
        </p:txBody>
      </p:sp>
      <p:sp>
        <p:nvSpPr>
          <p:cNvPr id="85"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solidFill>
                  <a:srgbClr val="FFFFFF"/>
                </a:solidFill>
                <a:latin typeface="Tahoma"/>
                <a:ea typeface="Tahoma"/>
                <a:cs typeface="Tahoma"/>
                <a:sym typeface="Tahoma"/>
              </a:defRPr>
            </a:lvl1pPr>
          </a:lstStyle>
          <a:p>
            <a:pPr/>
            <a:r>
              <a:t>Sofia Venturoli</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9" name="Title 1"/>
          <p:cNvGrpSpPr/>
          <p:nvPr/>
        </p:nvGrpSpPr>
        <p:grpSpPr>
          <a:xfrm>
            <a:off x="-420819" y="6920"/>
            <a:ext cx="8913814" cy="914401"/>
            <a:chOff x="0" y="0"/>
            <a:chExt cx="8913813" cy="914400"/>
          </a:xfrm>
        </p:grpSpPr>
        <p:sp>
          <p:nvSpPr>
            <p:cNvPr id="87" name="Rettangolo"/>
            <p:cNvSpPr/>
            <p:nvPr/>
          </p:nvSpPr>
          <p:spPr>
            <a:xfrm>
              <a:off x="-1" y="0"/>
              <a:ext cx="8913815" cy="914400"/>
            </a:xfrm>
            <a:prstGeom prst="rect">
              <a:avLst/>
            </a:prstGeom>
            <a:solidFill>
              <a:srgbClr val="333333"/>
            </a:solidFill>
            <a:ln w="12700" cap="flat">
              <a:noFill/>
              <a:miter lim="400000"/>
            </a:ln>
            <a:effectLst/>
          </p:spPr>
          <p:txBody>
            <a:bodyPr wrap="square" lIns="45719" tIns="45719" rIns="45719" bIns="45719" numCol="1" anchor="ctr">
              <a:noAutofit/>
            </a:bodyPr>
            <a:lstStyle/>
            <a:p>
              <a:pPr>
                <a:defRPr sz="3600">
                  <a:solidFill>
                    <a:srgbClr val="FFFFFF"/>
                  </a:solidFill>
                  <a:latin typeface="Century Gothic"/>
                  <a:ea typeface="Century Gothic"/>
                  <a:cs typeface="Century Gothic"/>
                  <a:sym typeface="Century Gothic"/>
                </a:defRPr>
              </a:pPr>
            </a:p>
          </p:txBody>
        </p:sp>
        <p:sp>
          <p:nvSpPr>
            <p:cNvPr id="88" name="Struttural-funzionalismo britannico"/>
            <p:cNvSpPr txBox="1"/>
            <p:nvPr/>
          </p:nvSpPr>
          <p:spPr>
            <a:xfrm>
              <a:off x="1142999" y="0"/>
              <a:ext cx="754221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rmAutofit fontScale="100000" lnSpcReduction="0"/>
            </a:bodyPr>
            <a:lstStyle>
              <a:lvl1pPr>
                <a:defRPr sz="3600">
                  <a:solidFill>
                    <a:srgbClr val="FFFFFF"/>
                  </a:solidFill>
                  <a:latin typeface="Century Gothic"/>
                  <a:ea typeface="Century Gothic"/>
                  <a:cs typeface="Century Gothic"/>
                  <a:sym typeface="Century Gothic"/>
                </a:defRPr>
              </a:lvl1pPr>
            </a:lstStyle>
            <a:p>
              <a:pPr/>
              <a:r>
                <a:t>Struttural-funzionalismo britannico</a:t>
              </a:r>
            </a:p>
          </p:txBody>
        </p:sp>
      </p:grpSp>
      <p:sp>
        <p:nvSpPr>
          <p:cNvPr id="90" name="Content Placeholder 2"/>
          <p:cNvSpPr txBox="1"/>
          <p:nvPr>
            <p:ph type="body" idx="4294967295"/>
          </p:nvPr>
        </p:nvSpPr>
        <p:spPr>
          <a:xfrm>
            <a:off x="457200" y="2176426"/>
            <a:ext cx="11047414" cy="3697793"/>
          </a:xfrm>
          <a:prstGeom prst="rect">
            <a:avLst/>
          </a:prstGeom>
        </p:spPr>
        <p:txBody>
          <a:bodyPr/>
          <a:lstStyle/>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sincronia: considerare periodi limitati nel tempo ignorando i precedenti storici e le mutazioni. Mancanza della immagine generale</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sistemi chiusi: non solo fuori dal tempo ma anche fuori dallo spazio, ignorare le connessioni esterne. Una cultura chiusa con i suoi specifici meccanismi e dinamiche di mantenimento</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Guardare la società dall’alto come un tutto chiuso per mappare le relazioni tra i vari sistemi interni: parentela, matrimoni, religione, politiche</a:t>
            </a:r>
          </a:p>
        </p:txBody>
      </p:sp>
      <p:sp>
        <p:nvSpPr>
          <p:cNvPr id="91"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a:t>
            </a:r>
            <a:r>
              <a:t>–</a:t>
            </a:r>
            <a:r>
              <a:t> Antropologia Politica</a:t>
            </a:r>
          </a:p>
        </p:txBody>
      </p:sp>
      <p:sp>
        <p:nvSpPr>
          <p:cNvPr id="92"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solidFill>
                  <a:srgbClr val="FFFFFF"/>
                </a:solidFill>
                <a:latin typeface="Tahoma"/>
                <a:ea typeface="Tahoma"/>
                <a:cs typeface="Tahoma"/>
                <a:sym typeface="Tahoma"/>
              </a:defRPr>
            </a:lvl1pPr>
          </a:lstStyle>
          <a:p>
            <a:pPr/>
            <a:r>
              <a:t>Sofia Venturoli</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Content Placeholder 2"/>
          <p:cNvSpPr txBox="1"/>
          <p:nvPr>
            <p:ph type="body" idx="4294967295"/>
          </p:nvPr>
        </p:nvSpPr>
        <p:spPr>
          <a:xfrm>
            <a:off x="336009" y="1315460"/>
            <a:ext cx="9016147" cy="5285752"/>
          </a:xfrm>
          <a:prstGeom prst="rect">
            <a:avLst/>
          </a:prstGeom>
        </p:spPr>
        <p:txBody>
          <a:bodyPr/>
          <a:lstStyle/>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La società funziona e agisce per mantenere </a:t>
            </a:r>
            <a:r>
              <a:rPr i="1"/>
              <a:t>l’equilibrio</a:t>
            </a:r>
            <a:r>
              <a:t> interno tra le varie strutture e per la riproduzione di esse, che non sono statiche ma mutano continuamente per aggiustarsi e mantenere la sopravvivenza dell’intero sistema </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Un rituale religioso per esempio poteva essere spiegato in base alla sua funzione per mantenere l’equilibrio della società</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L’interesse per le funzioni latenti, inconsce</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Struttural-funzionalismo britannico e la colonia: la scelta delle comunità “più tipiche” “più tradizionali”, minimizzando il contatto culturale. Società omogenee</a:t>
            </a:r>
          </a:p>
        </p:txBody>
      </p:sp>
      <p:sp>
        <p:nvSpPr>
          <p:cNvPr id="95"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solidFill>
                  <a:srgbClr val="FFFFFF"/>
                </a:solidFill>
                <a:latin typeface="Tahoma"/>
                <a:ea typeface="Tahoma"/>
                <a:cs typeface="Tahoma"/>
                <a:sym typeface="Tahoma"/>
              </a:defRPr>
            </a:lvl1pPr>
          </a:lstStyle>
          <a:p>
            <a:pPr/>
            <a:r>
              <a:t>Sofia Venturoli</a:t>
            </a:r>
          </a:p>
        </p:txBody>
      </p:sp>
      <p:sp>
        <p:nvSpPr>
          <p:cNvPr id="96"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a:t>
            </a:r>
            <a:r>
              <a:t>–</a:t>
            </a:r>
            <a:r>
              <a:t> Antropologia Politica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a:t>
            </a:r>
            <a:r>
              <a:t>–</a:t>
            </a:r>
            <a:r>
              <a:t> Antropologia Politica</a:t>
            </a:r>
          </a:p>
        </p:txBody>
      </p:sp>
      <p:pic>
        <p:nvPicPr>
          <p:cNvPr id="99" name="Picture 2" descr="Picture 2"/>
          <p:cNvPicPr>
            <a:picLocks noChangeAspect="1"/>
          </p:cNvPicPr>
          <p:nvPr/>
        </p:nvPicPr>
        <p:blipFill>
          <a:blip r:embed="rId2">
            <a:extLst/>
          </a:blip>
          <a:stretch>
            <a:fillRect/>
          </a:stretch>
        </p:blipFill>
        <p:spPr>
          <a:xfrm>
            <a:off x="10330509" y="6199594"/>
            <a:ext cx="1508280" cy="544781"/>
          </a:xfrm>
          <a:prstGeom prst="rect">
            <a:avLst/>
          </a:prstGeom>
          <a:ln w="12700">
            <a:miter lim="400000"/>
          </a:ln>
        </p:spPr>
      </p:pic>
      <p:sp>
        <p:nvSpPr>
          <p:cNvPr id="100"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solidFill>
                  <a:srgbClr val="FFFFFF"/>
                </a:solidFill>
                <a:latin typeface="Tahoma"/>
                <a:ea typeface="Tahoma"/>
                <a:cs typeface="Tahoma"/>
                <a:sym typeface="Tahoma"/>
              </a:defRPr>
            </a:lvl1pPr>
          </a:lstStyle>
          <a:p>
            <a:pPr/>
            <a:r>
              <a:t>Sofia Venturoli</a:t>
            </a:r>
          </a:p>
        </p:txBody>
      </p:sp>
      <p:pic>
        <p:nvPicPr>
          <p:cNvPr id="101" name="Picture 4" descr="Picture 4"/>
          <p:cNvPicPr>
            <a:picLocks noChangeAspect="1"/>
          </p:cNvPicPr>
          <p:nvPr/>
        </p:nvPicPr>
        <p:blipFill>
          <a:blip r:embed="rId3">
            <a:extLst/>
          </a:blip>
          <a:stretch>
            <a:fillRect/>
          </a:stretch>
        </p:blipFill>
        <p:spPr>
          <a:xfrm>
            <a:off x="1" y="0"/>
            <a:ext cx="4161553" cy="6108700"/>
          </a:xfrm>
          <a:prstGeom prst="rect">
            <a:avLst/>
          </a:prstGeom>
          <a:ln w="12700">
            <a:miter lim="400000"/>
          </a:ln>
        </p:spPr>
      </p:pic>
      <p:pic>
        <p:nvPicPr>
          <p:cNvPr id="102" name="Picture 5" descr="Picture 5"/>
          <p:cNvPicPr>
            <a:picLocks noChangeAspect="1"/>
          </p:cNvPicPr>
          <p:nvPr/>
        </p:nvPicPr>
        <p:blipFill>
          <a:blip r:embed="rId4">
            <a:extLst/>
          </a:blip>
          <a:stretch>
            <a:fillRect/>
          </a:stretch>
        </p:blipFill>
        <p:spPr>
          <a:xfrm>
            <a:off x="9055100" y="1884735"/>
            <a:ext cx="3136900" cy="4159036"/>
          </a:xfrm>
          <a:prstGeom prst="rect">
            <a:avLst/>
          </a:prstGeom>
          <a:ln w="12700">
            <a:miter lim="400000"/>
          </a:ln>
        </p:spPr>
      </p:pic>
      <p:pic>
        <p:nvPicPr>
          <p:cNvPr id="103" name="Picture 6" descr="Picture 6"/>
          <p:cNvPicPr>
            <a:picLocks noChangeAspect="1"/>
          </p:cNvPicPr>
          <p:nvPr/>
        </p:nvPicPr>
        <p:blipFill>
          <a:blip r:embed="rId5">
            <a:extLst/>
          </a:blip>
          <a:stretch>
            <a:fillRect/>
          </a:stretch>
        </p:blipFill>
        <p:spPr>
          <a:xfrm>
            <a:off x="4189155" y="2717800"/>
            <a:ext cx="4884995" cy="3352800"/>
          </a:xfrm>
          <a:prstGeom prst="rect">
            <a:avLst/>
          </a:prstGeom>
          <a:ln w="12700">
            <a:miter lim="400000"/>
          </a:ln>
        </p:spPr>
      </p:pic>
      <p:sp>
        <p:nvSpPr>
          <p:cNvPr id="104" name="CasellaDiTesto 9"/>
          <p:cNvSpPr txBox="1"/>
          <p:nvPr/>
        </p:nvSpPr>
        <p:spPr>
          <a:xfrm>
            <a:off x="4224020" y="-1"/>
            <a:ext cx="5166360" cy="252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BB1717"/>
                </a:solidFill>
                <a:latin typeface="Tahoma"/>
                <a:ea typeface="Tahoma"/>
                <a:cs typeface="Tahoma"/>
                <a:sym typeface="Tahoma"/>
              </a:defRPr>
            </a:lvl1pPr>
          </a:lstStyle>
          <a:p>
            <a:pPr/>
            <a:r>
              <a:t>African Political System  M. Fortes, E.E. Evan-Pritchard 1940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plate LA">
  <a:themeElements>
    <a:clrScheme name="Template L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plate LA">
      <a:majorFont>
        <a:latin typeface="Helvetica"/>
        <a:ea typeface="Helvetica"/>
        <a:cs typeface="Helvetica"/>
      </a:majorFont>
      <a:minorFont>
        <a:latin typeface="Calibri"/>
        <a:ea typeface="Calibri"/>
        <a:cs typeface="Calibri"/>
      </a:minorFont>
    </a:fontScheme>
    <a:fmtScheme name="Template L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plate LA">
  <a:themeElements>
    <a:clrScheme name="Template L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plate LA">
      <a:majorFont>
        <a:latin typeface="Helvetica"/>
        <a:ea typeface="Helvetica"/>
        <a:cs typeface="Helvetica"/>
      </a:majorFont>
      <a:minorFont>
        <a:latin typeface="Calibri"/>
        <a:ea typeface="Calibri"/>
        <a:cs typeface="Calibri"/>
      </a:minorFont>
    </a:fontScheme>
    <a:fmtScheme name="Template L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