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60" r:id="rId3"/>
    <p:sldId id="256" r:id="rId4"/>
    <p:sldId id="257" r:id="rId5"/>
    <p:sldId id="258" r:id="rId6"/>
    <p:sldId id="259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0"/>
  </p:normalViewPr>
  <p:slideViewPr>
    <p:cSldViewPr snapToGrid="0" snapToObjects="1">
      <p:cViewPr varScale="1">
        <p:scale>
          <a:sx n="111" d="100"/>
          <a:sy n="111" d="100"/>
        </p:scale>
        <p:origin x="632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4F3483-DCEF-9942-B450-3BD2133B90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F012659-3BB1-0E41-9797-61A87661B5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0C6F1C7-CA6A-214D-B0F5-44DA1EB57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6E62F-A30E-D44E-8737-9C0FD9699A8E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B938102-8BDD-7E4E-870C-DE534C312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1EBB42F-8F9D-4048-8E6F-7EEED9F02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55680-0295-1445-A930-EC0B04BC12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5857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AE84E51-1F03-354B-BF0B-E6AD28BE1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57D29CE-2D49-E24A-8DC3-6D2F5454DD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2A7521C-1769-914C-8F24-311C63A56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6E62F-A30E-D44E-8737-9C0FD9699A8E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10A65B5-037B-2D45-8EB6-C3C31C008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CC44AB0-2E67-0045-B531-4C1923396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55680-0295-1445-A930-EC0B04BC12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3909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59DDA64-05CF-1E4E-9684-9D1E304E1D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1FBF951-25A1-6E42-A86C-67D218B206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5369E91-7CB0-B949-8F8D-8626F7B40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6E62F-A30E-D44E-8737-9C0FD9699A8E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C26F8C4-5EFB-DB4A-9385-879EF633C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29057EA-FC8B-5645-BF71-DB30BCF40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55680-0295-1445-A930-EC0B04BC12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5289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E9B4EC-652E-E74B-BF42-1F1AFB20F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D5491F1-BEE8-8145-BA57-A90F91A071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B7C133B-48C7-8140-964C-093374388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6E62F-A30E-D44E-8737-9C0FD9699A8E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B22FBFB-FCCB-1E46-B444-3519DB63E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E297F77-2545-F54A-AAFE-75A2E68A6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55680-0295-1445-A930-EC0B04BC12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7426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8EDB1D-88F8-9243-AA23-90EED6A29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3AC5543-07C7-AF4F-ACFF-59C3769851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68FEEC1-965D-0A4A-9EDD-814BD4C98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6E62F-A30E-D44E-8737-9C0FD9699A8E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490912F-C080-CD42-B6D6-6D850E0C1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1F78EF0-D628-3244-AE9D-3D44F55DC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55680-0295-1445-A930-EC0B04BC12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5083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19CD34-4976-3541-B99B-C634FC8C3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FD8DC04-41C4-0B41-9877-D8EFA79C80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725AED8-71EA-0149-A6E7-F685E7A536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31E370C-6B29-FE4C-B201-1F70E3829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6E62F-A30E-D44E-8737-9C0FD9699A8E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40DFBD0-A0FE-E841-A193-B4D8A7629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FF96338-077A-1940-8C90-8AE0B41B3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55680-0295-1445-A930-EC0B04BC12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019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3EBB05-8721-6F40-857D-C8C2FB500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AC474CA-F377-C941-9BB4-BC95D2469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D150FF4-1A98-0741-A9EE-DABADFB262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F6EB86F-4768-3043-B801-19C0DE4642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4F57E39-08E3-0F48-BE97-249B3539EA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74038CD-C179-7D4B-B5DC-A1FC244E4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6E62F-A30E-D44E-8737-9C0FD9699A8E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D285786-5847-374F-B9F6-407CE172F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EFE1945-D722-DE45-A4EE-5FC56BB9F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55680-0295-1445-A930-EC0B04BC12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5306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110001-D467-7F47-B63C-F6AF77078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EB1FC02-28C8-2D49-83C2-4DB2AE010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6E62F-A30E-D44E-8737-9C0FD9699A8E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E7D301A-A9BF-C042-AD8C-FCCA46FF1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86B5DB2-364A-C441-B535-036A5E9E9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55680-0295-1445-A930-EC0B04BC12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5690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C7FDCFC-45EE-D24D-A912-3A98FAB57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6E62F-A30E-D44E-8737-9C0FD9699A8E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5047C6D-610D-2C41-9CEC-3C139B260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FFFE69A-061F-834C-9C8F-F6B10C9C7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55680-0295-1445-A930-EC0B04BC12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3431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8D965B-B2A2-FD4B-BF71-1A0532573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CF6394B-4993-4F40-B530-CB70BB639E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BEFF31E-3340-1D4C-BEEE-FEBBF6D2AF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E7BEE36-4150-BD4C-89A7-D69F04A7E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6E62F-A30E-D44E-8737-9C0FD9699A8E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55D8CF1-8895-1347-BA1A-1D55EE181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7723804-1324-C241-84F5-CF05B4E68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55680-0295-1445-A930-EC0B04BC12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5839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C3F16C-9D17-8346-BA4B-E6E344DC3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17052F7-37E8-414F-BACD-60A19ED84B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802BB64-E451-5747-AA31-24E40B572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7B1D058-E697-E444-80F5-F49D710B3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6E62F-A30E-D44E-8737-9C0FD9699A8E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8AB99A9-03A0-C84F-916E-5024D2C63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D2FE003-B884-5D4F-876F-14F5D5FE5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55680-0295-1445-A930-EC0B04BC12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7508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AAA1DFD-DE11-AF41-AD2F-4178D5BBD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4EF5D91-1AFD-E04F-99AE-3E4602D487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09A557D-7F17-CE46-944D-627CC345EF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6E62F-A30E-D44E-8737-9C0FD9699A8E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57DA056-CE81-2542-9AD7-0B3ECCD4F9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7E03F24-C8C6-3844-8D80-343F6F0452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55680-0295-1445-A930-EC0B04BC12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3916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534365" y="2016505"/>
            <a:ext cx="11123270" cy="1965431"/>
          </a:xfrm>
          <a:prstGeom prst="rect">
            <a:avLst/>
          </a:prstGeom>
          <a:solidFill>
            <a:srgbClr val="D25D67"/>
          </a:solidFill>
          <a:ln>
            <a:solidFill>
              <a:srgbClr val="D25D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Storia dell’impresa e </a:t>
            </a:r>
            <a:r>
              <a:rPr lang="it-IT" sz="48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 lavoro</a:t>
            </a:r>
            <a:endParaRPr lang="it-IT" sz="4800" dirty="0">
              <a:solidFill>
                <a:schemeClr val="bg1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-9182" y="4536719"/>
            <a:ext cx="12182818" cy="871169"/>
          </a:xfrm>
        </p:spPr>
        <p:txBody>
          <a:bodyPr>
            <a:normAutofit/>
          </a:bodyPr>
          <a:lstStyle/>
          <a:p>
            <a:r>
              <a:rPr lang="it-IT" sz="2800" b="1" dirty="0">
                <a:solidFill>
                  <a:srgbClr val="5B5A5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Stefano Musso</a:t>
            </a:r>
            <a:endParaRPr lang="it-IT" sz="2800" dirty="0">
              <a:solidFill>
                <a:srgbClr val="5B5A5A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Sottotitolo 2">
            <a:extLst>
              <a:ext uri="{FF2B5EF4-FFF2-40B4-BE49-F238E27FC236}">
                <a16:creationId xmlns:a16="http://schemas.microsoft.com/office/drawing/2014/main" id="{B4C35D45-9251-4921-B7D8-DD171060F540}"/>
              </a:ext>
            </a:extLst>
          </p:cNvPr>
          <p:cNvSpPr txBox="1">
            <a:spLocks/>
          </p:cNvSpPr>
          <p:nvPr/>
        </p:nvSpPr>
        <p:spPr>
          <a:xfrm>
            <a:off x="-9182" y="5986831"/>
            <a:ext cx="12182818" cy="871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000" i="1" dirty="0">
              <a:solidFill>
                <a:srgbClr val="5B5A5A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2A0089A-9769-814E-A328-19604BBB2621}"/>
              </a:ext>
            </a:extLst>
          </p:cNvPr>
          <p:cNvSpPr txBox="1"/>
          <p:nvPr/>
        </p:nvSpPr>
        <p:spPr>
          <a:xfrm>
            <a:off x="1886672" y="544011"/>
            <a:ext cx="81948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/>
              <a:t>      Università degli Studi di Torino</a:t>
            </a:r>
          </a:p>
        </p:txBody>
      </p:sp>
    </p:spTree>
    <p:extLst>
      <p:ext uri="{BB962C8B-B14F-4D97-AF65-F5344CB8AC3E}">
        <p14:creationId xmlns:p14="http://schemas.microsoft.com/office/powerpoint/2010/main" val="4209965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D859A0-A01A-074C-8BF6-2CA371959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   Settori occupazionali e popolazione attiva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EB59BB0-BD83-4449-A21C-75782D77E59A}"/>
              </a:ext>
            </a:extLst>
          </p:cNvPr>
          <p:cNvSpPr txBox="1"/>
          <p:nvPr/>
        </p:nvSpPr>
        <p:spPr>
          <a:xfrm>
            <a:off x="4444679" y="4988689"/>
            <a:ext cx="3660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Università degli Studi di Torino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B1BCA5D0-F8D0-CF46-84D3-3E8E3C2AABF0}"/>
              </a:ext>
            </a:extLst>
          </p:cNvPr>
          <p:cNvSpPr txBox="1"/>
          <p:nvPr/>
        </p:nvSpPr>
        <p:spPr>
          <a:xfrm>
            <a:off x="4664597" y="5648446"/>
            <a:ext cx="1995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        Stefano Musso</a:t>
            </a:r>
          </a:p>
        </p:txBody>
      </p:sp>
    </p:spTree>
    <p:extLst>
      <p:ext uri="{BB962C8B-B14F-4D97-AF65-F5344CB8AC3E}">
        <p14:creationId xmlns:p14="http://schemas.microsoft.com/office/powerpoint/2010/main" val="1091097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C448FEFA-8ADD-7B48-8232-EE735811D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           I grandi settori occupazionali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71DF675-C564-2849-9DA4-9E52BB5F50B5}"/>
              </a:ext>
            </a:extLst>
          </p:cNvPr>
          <p:cNvSpPr txBox="1"/>
          <p:nvPr/>
        </p:nvSpPr>
        <p:spPr>
          <a:xfrm>
            <a:off x="1200150" y="2286000"/>
            <a:ext cx="9418669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/>
              <a:t>Settore primario</a:t>
            </a:r>
            <a:r>
              <a:rPr lang="it-IT" sz="2400" dirty="0"/>
              <a:t> (beni primari)</a:t>
            </a:r>
          </a:p>
          <a:p>
            <a:r>
              <a:rPr lang="it-IT" sz="2400" dirty="0"/>
              <a:t>Agricoltura- caccia, pesca</a:t>
            </a:r>
          </a:p>
          <a:p>
            <a:r>
              <a:rPr lang="it-IT" sz="2400" dirty="0"/>
              <a:t> </a:t>
            </a:r>
          </a:p>
          <a:p>
            <a:r>
              <a:rPr lang="it-IT" sz="2400" b="1" dirty="0"/>
              <a:t>Settore secondario </a:t>
            </a:r>
            <a:r>
              <a:rPr lang="it-IT" sz="2400" dirty="0"/>
              <a:t>(beni secondari)</a:t>
            </a:r>
          </a:p>
          <a:p>
            <a:r>
              <a:rPr lang="it-IT" sz="2400" dirty="0"/>
              <a:t>Industria (costruzioni/edilizia, estrattiva, energetica, manifatturiera)</a:t>
            </a:r>
          </a:p>
          <a:p>
            <a:r>
              <a:rPr lang="it-IT" sz="2400" dirty="0"/>
              <a:t> </a:t>
            </a:r>
          </a:p>
          <a:p>
            <a:r>
              <a:rPr lang="it-IT" sz="2400" b="1" dirty="0"/>
              <a:t>Settore terziario  </a:t>
            </a:r>
            <a:r>
              <a:rPr lang="it-IT" sz="2400" dirty="0"/>
              <a:t>(servizi)</a:t>
            </a:r>
          </a:p>
          <a:p>
            <a:r>
              <a:rPr lang="it-IT" sz="2400" dirty="0"/>
              <a:t>Trasporti, telecomunicazioni, credito-assicurazioni, turismo, tempo libero, </a:t>
            </a:r>
          </a:p>
          <a:p>
            <a:r>
              <a:rPr lang="it-IT" sz="2400" dirty="0"/>
              <a:t>pubblica amministrazione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78786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40CE8F-F357-7241-B670-1668B38AE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	     Popolazione attiva e non attiva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C0AF5E7-59AB-CE4B-9E8A-E795F1390E2C}"/>
              </a:ext>
            </a:extLst>
          </p:cNvPr>
          <p:cNvSpPr txBox="1"/>
          <p:nvPr/>
        </p:nvSpPr>
        <p:spPr>
          <a:xfrm>
            <a:off x="1131570" y="1577340"/>
            <a:ext cx="10213693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/>
              <a:t>Attivi</a:t>
            </a:r>
            <a:r>
              <a:rPr lang="it-IT" sz="2400" dirty="0"/>
              <a:t> (forze di lavoro)  </a:t>
            </a:r>
          </a:p>
          <a:p>
            <a:r>
              <a:rPr lang="it-IT" sz="2400" dirty="0"/>
              <a:t>tutti coloro che, occupati, svolgono un’attività legale che comporta </a:t>
            </a:r>
          </a:p>
          <a:p>
            <a:r>
              <a:rPr lang="it-IT" sz="2400" dirty="0"/>
              <a:t>acquisizione di reddito da lavoro (lavoratori dipendenti, autonomi, dirigenti, </a:t>
            </a:r>
          </a:p>
          <a:p>
            <a:r>
              <a:rPr lang="it-IT" sz="2400" dirty="0"/>
              <a:t>imprenditori)</a:t>
            </a:r>
          </a:p>
          <a:p>
            <a:r>
              <a:rPr lang="it-IT" sz="2400" dirty="0"/>
              <a:t>I disoccupati che hanno perso il lavoro o che sono in cerca di prima occupazione </a:t>
            </a:r>
          </a:p>
          <a:p>
            <a:r>
              <a:rPr lang="it-IT" sz="2400" dirty="0"/>
              <a:t>sono parte della popolazione attiva in quanto disponibili a lavorare: partecipano </a:t>
            </a:r>
          </a:p>
          <a:p>
            <a:r>
              <a:rPr lang="it-IT" sz="2400" dirty="0"/>
              <a:t>al mercato del lavoro (costituendone l’offerta, mentre le imprese che assumono </a:t>
            </a:r>
          </a:p>
          <a:p>
            <a:r>
              <a:rPr lang="it-IT" sz="2400" dirty="0"/>
              <a:t>Costituiscono la domanda)    </a:t>
            </a:r>
          </a:p>
          <a:p>
            <a:r>
              <a:rPr lang="it-IT" sz="2400" dirty="0"/>
              <a:t> </a:t>
            </a:r>
          </a:p>
          <a:p>
            <a:r>
              <a:rPr lang="it-IT" sz="2400" b="1" dirty="0"/>
              <a:t>Non attivi</a:t>
            </a:r>
            <a:endParaRPr lang="it-IT" sz="2400" dirty="0"/>
          </a:p>
          <a:p>
            <a:r>
              <a:rPr lang="it-IT" sz="2400" dirty="0"/>
              <a:t>persone sotto i 15 anni, pensionati, studenti, casalinghe, inabili permanenti, </a:t>
            </a:r>
          </a:p>
          <a:p>
            <a:r>
              <a:rPr lang="it-IT" sz="2400" dirty="0"/>
              <a:t>persone che vivono di beneficienza, condannati a pene superiori ai 5 anni.  </a:t>
            </a:r>
          </a:p>
        </p:txBody>
      </p:sp>
    </p:spTree>
    <p:extLst>
      <p:ext uri="{BB962C8B-B14F-4D97-AF65-F5344CB8AC3E}">
        <p14:creationId xmlns:p14="http://schemas.microsoft.com/office/powerpoint/2010/main" val="3012781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FCF9F7-5C88-C646-85E2-41197B99434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>
            <a:normAutofit/>
          </a:bodyPr>
          <a:lstStyle/>
          <a:p>
            <a:r>
              <a:rPr lang="it-IT" sz="4000" dirty="0"/>
              <a:t>   Distribuzione della popolazione attiva nei settori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360D2D3E-E9C7-F84D-B11C-2FDC648DB3F8}"/>
              </a:ext>
            </a:extLst>
          </p:cNvPr>
          <p:cNvSpPr txBox="1"/>
          <p:nvPr/>
        </p:nvSpPr>
        <p:spPr>
          <a:xfrm>
            <a:off x="838199" y="1690688"/>
            <a:ext cx="104060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                             Agricoltura	           Industria                Servizi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8AAF404-7864-C143-9113-CB571FE9F12E}"/>
              </a:ext>
            </a:extLst>
          </p:cNvPr>
          <p:cNvSpPr txBox="1"/>
          <p:nvPr/>
        </p:nvSpPr>
        <p:spPr>
          <a:xfrm>
            <a:off x="1228726" y="2471738"/>
            <a:ext cx="739978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/>
              <a:t> 1861                69,7                           18,1                          12,2</a:t>
            </a:r>
          </a:p>
          <a:p>
            <a:endParaRPr lang="it-IT" sz="2400" dirty="0"/>
          </a:p>
          <a:p>
            <a:r>
              <a:rPr lang="it-IT" sz="2400" dirty="0"/>
              <a:t> 1921                51,7                           26,3                          22,0  </a:t>
            </a:r>
          </a:p>
          <a:p>
            <a:endParaRPr lang="it-IT" sz="2400" dirty="0"/>
          </a:p>
          <a:p>
            <a:pPr marL="457200" indent="-457200">
              <a:buAutoNum type="arabicPlain" startAt="1951"/>
            </a:pPr>
            <a:r>
              <a:rPr lang="it-IT" sz="2400" dirty="0"/>
              <a:t>                 42,2                           32,1                          25,7</a:t>
            </a:r>
          </a:p>
          <a:p>
            <a:endParaRPr lang="it-IT" sz="2400" dirty="0"/>
          </a:p>
          <a:p>
            <a:r>
              <a:rPr lang="it-IT" sz="2400" dirty="0"/>
              <a:t>1971                 17,2                           44,4                          38,4</a:t>
            </a:r>
          </a:p>
          <a:p>
            <a:endParaRPr lang="it-IT" sz="2400" dirty="0"/>
          </a:p>
          <a:p>
            <a:r>
              <a:rPr lang="it-IT" sz="2400" dirty="0"/>
              <a:t>2013                   3,6                           27,3                          69,1</a:t>
            </a:r>
          </a:p>
        </p:txBody>
      </p:sp>
    </p:spTree>
    <p:extLst>
      <p:ext uri="{BB962C8B-B14F-4D97-AF65-F5344CB8AC3E}">
        <p14:creationId xmlns:p14="http://schemas.microsoft.com/office/powerpoint/2010/main" val="1782429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5462AFD5-882B-2B43-ACA6-3057F5ED9673}"/>
              </a:ext>
            </a:extLst>
          </p:cNvPr>
          <p:cNvSpPr txBox="1"/>
          <p:nvPr/>
        </p:nvSpPr>
        <p:spPr>
          <a:xfrm>
            <a:off x="1671638" y="1028700"/>
            <a:ext cx="599959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400" b="1" dirty="0"/>
              <a:t>                 Tasso di attività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FA4AAE7C-D9C4-3347-8B67-AD11796F4EB7}"/>
              </a:ext>
            </a:extLst>
          </p:cNvPr>
          <p:cNvSpPr txBox="1"/>
          <p:nvPr/>
        </p:nvSpPr>
        <p:spPr>
          <a:xfrm>
            <a:off x="1571624" y="2371725"/>
            <a:ext cx="861536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lain" startAt="1861"/>
            </a:pPr>
            <a:r>
              <a:rPr lang="it-IT" sz="2400" dirty="0"/>
              <a:t>                                59</a:t>
            </a:r>
          </a:p>
          <a:p>
            <a:endParaRPr lang="it-IT" sz="2400" dirty="0"/>
          </a:p>
          <a:p>
            <a:r>
              <a:rPr lang="it-IT" sz="2400" dirty="0"/>
              <a:t>1901                                47</a:t>
            </a:r>
          </a:p>
          <a:p>
            <a:endParaRPr lang="it-IT" sz="2400" dirty="0"/>
          </a:p>
          <a:p>
            <a:r>
              <a:rPr lang="it-IT" sz="2400" dirty="0"/>
              <a:t>1921                                44</a:t>
            </a:r>
          </a:p>
          <a:p>
            <a:endParaRPr lang="it-IT" sz="2400" dirty="0"/>
          </a:p>
          <a:p>
            <a:r>
              <a:rPr lang="it-IT" sz="2400" dirty="0"/>
              <a:t>1951                                41</a:t>
            </a:r>
          </a:p>
          <a:p>
            <a:endParaRPr lang="it-IT" sz="2400" dirty="0"/>
          </a:p>
          <a:p>
            <a:r>
              <a:rPr lang="it-IT" sz="2400" dirty="0"/>
              <a:t>1971                                35</a:t>
            </a:r>
          </a:p>
          <a:p>
            <a:endParaRPr lang="it-IT" sz="2400" dirty="0"/>
          </a:p>
          <a:p>
            <a:r>
              <a:rPr lang="it-IT" sz="2400" dirty="0"/>
              <a:t>2013                                64        Nord  70     Centro </a:t>
            </a:r>
            <a:r>
              <a:rPr lang="it-IT" sz="2400"/>
              <a:t>67    Sud 53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3520148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252</Words>
  <Application>Microsoft Macintosh PowerPoint</Application>
  <PresentationFormat>Widescreen</PresentationFormat>
  <Paragraphs>52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Tahoma</vt:lpstr>
      <vt:lpstr>Tema di Office</vt:lpstr>
      <vt:lpstr>Presentazione standard di PowerPoint</vt:lpstr>
      <vt:lpstr>   Settori occupazionali e popolazione attiva</vt:lpstr>
      <vt:lpstr>           I grandi settori occupazionali</vt:lpstr>
      <vt:lpstr>      Popolazione attiva e non attiva</vt:lpstr>
      <vt:lpstr>   Distribuzione della popolazione attiva nei settori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I grandi settori occupazionali</dc:title>
  <dc:creator>Microsoft Office User</dc:creator>
  <cp:lastModifiedBy>Microsoft Office User</cp:lastModifiedBy>
  <cp:revision>9</cp:revision>
  <dcterms:created xsi:type="dcterms:W3CDTF">2020-09-05T14:05:28Z</dcterms:created>
  <dcterms:modified xsi:type="dcterms:W3CDTF">2021-02-09T08:12:52Z</dcterms:modified>
</cp:coreProperties>
</file>