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F3483-DCEF-9942-B450-3BD2133B9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012659-3BB1-0E41-9797-61A87661B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C6F1C7-CA6A-214D-B0F5-44DA1EB57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938102-8BDD-7E4E-870C-DE534C31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EBB42F-8F9D-4048-8E6F-7EEED9F0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85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E84E51-1F03-354B-BF0B-E6AD28BE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7D29CE-2D49-E24A-8DC3-6D2F5454D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A7521C-1769-914C-8F24-311C63A5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0A65B5-037B-2D45-8EB6-C3C31C00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C44AB0-2E67-0045-B531-4C192339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90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9DDA64-05CF-1E4E-9684-9D1E304E1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FBF951-25A1-6E42-A86C-67D218B20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369E91-7CB0-B949-8F8D-8626F7B4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26F8C4-5EFB-DB4A-9385-879EF633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9057EA-FC8B-5645-BF71-DB30BCF4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8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9B4EC-652E-E74B-BF42-1F1AFB20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5491F1-BEE8-8145-BA57-A90F91A07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7C133B-48C7-8140-964C-09337438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22FBFB-FCCB-1E46-B444-3519DB63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297F77-2545-F54A-AAFE-75A2E68A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42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8EDB1D-88F8-9243-AA23-90EED6A2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AC5543-07C7-AF4F-ACFF-59C376985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8FEEC1-965D-0A4A-9EDD-814BD4C9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90912F-C080-CD42-B6D6-6D850E0C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F78EF0-D628-3244-AE9D-3D44F55D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08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9CD34-4976-3541-B99B-C634FC8C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D8DC04-41C4-0B41-9877-D8EFA79C8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25AED8-71EA-0149-A6E7-F685E7A53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1E370C-6B29-FE4C-B201-1F70E382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0DFBD0-A0FE-E841-A193-B4D8A762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F96338-077A-1940-8C90-8AE0B41B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1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3EBB05-8721-6F40-857D-C8C2FB50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C474CA-F377-C941-9BB4-BC95D246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150FF4-1A98-0741-A9EE-DABADFB26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F6EB86F-4768-3043-B801-19C0DE464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4F57E39-08E3-0F48-BE97-249B3539E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74038CD-C179-7D4B-B5DC-A1FC244E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D285786-5847-374F-B9F6-407CE172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EFE1945-D722-DE45-A4EE-5FC56BB9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30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10001-D467-7F47-B63C-F6AF7707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EB1FC02-28C8-2D49-83C2-4DB2AE01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E7D301A-A9BF-C042-AD8C-FCCA46FF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6B5DB2-364A-C441-B535-036A5E9E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69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C7FDCFC-45EE-D24D-A912-3A98FAB5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5047C6D-610D-2C41-9CEC-3C139B26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FFE69A-061F-834C-9C8F-F6B10C9C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D965B-B2A2-FD4B-BF71-1A0532573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F6394B-4993-4F40-B530-CB70BB63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EFF31E-3340-1D4C-BEEE-FEBBF6D2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7BEE36-4150-BD4C-89A7-D69F04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5D8CF1-8895-1347-BA1A-1D55EE18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723804-1324-C241-84F5-CF05B4E6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8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3F16C-9D17-8346-BA4B-E6E344DC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7052F7-37E8-414F-BACD-60A19ED84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02BB64-E451-5747-AA31-24E40B57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B1D058-E697-E444-80F5-F49D710B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AB99A9-03A0-C84F-916E-5024D2C6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2FE003-B884-5D4F-876F-14F5D5FE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AAA1DFD-DE11-AF41-AD2F-4178D5BBD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EF5D91-1AFD-E04F-99AE-3E4602D48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9A557D-7F17-CE46-944D-627CC345E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E62F-A30E-D44E-8737-9C0FD9699A8E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7DA056-CE81-2542-9AD7-0B3ECCD4F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E03F24-C8C6-3844-8D80-343F6F045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5680-0295-1445-A930-EC0B04BC12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9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</a:t>
            </a:r>
            <a:r>
              <a:rPr lang="it-IT"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420996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D859A0-A01A-074C-8BF6-2CA37195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Settori occupazionali e popolazione attiva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B59BB0-BD83-4449-A21C-75782D77E59A}"/>
              </a:ext>
            </a:extLst>
          </p:cNvPr>
          <p:cNvSpPr txBox="1"/>
          <p:nvPr/>
        </p:nvSpPr>
        <p:spPr>
          <a:xfrm>
            <a:off x="4444679" y="4988689"/>
            <a:ext cx="366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1BCA5D0-F8D0-CF46-84D3-3E8E3C2AABF0}"/>
              </a:ext>
            </a:extLst>
          </p:cNvPr>
          <p:cNvSpPr txBox="1"/>
          <p:nvPr/>
        </p:nvSpPr>
        <p:spPr>
          <a:xfrm>
            <a:off x="4664597" y="5648446"/>
            <a:ext cx="1995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       Stefano Musso</a:t>
            </a:r>
          </a:p>
        </p:txBody>
      </p:sp>
    </p:spTree>
    <p:extLst>
      <p:ext uri="{BB962C8B-B14F-4D97-AF65-F5344CB8AC3E}">
        <p14:creationId xmlns:p14="http://schemas.microsoft.com/office/powerpoint/2010/main" val="109109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448FEFA-8ADD-7B48-8232-EE735811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I grandi settori occupazionali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1DF675-C564-2849-9DA4-9E52BB5F50B5}"/>
              </a:ext>
            </a:extLst>
          </p:cNvPr>
          <p:cNvSpPr txBox="1"/>
          <p:nvPr/>
        </p:nvSpPr>
        <p:spPr>
          <a:xfrm>
            <a:off x="1200150" y="2286000"/>
            <a:ext cx="941866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Settore primario</a:t>
            </a:r>
            <a:r>
              <a:rPr lang="it-IT" sz="2400" dirty="0"/>
              <a:t> (beni primari)</a:t>
            </a:r>
          </a:p>
          <a:p>
            <a:r>
              <a:rPr lang="it-IT" sz="2400" dirty="0"/>
              <a:t>Agricoltura- caccia, pesca</a:t>
            </a:r>
          </a:p>
          <a:p>
            <a:r>
              <a:rPr lang="it-IT" sz="2400" dirty="0"/>
              <a:t> </a:t>
            </a:r>
          </a:p>
          <a:p>
            <a:r>
              <a:rPr lang="it-IT" sz="2400" b="1" dirty="0"/>
              <a:t>Settore secondario </a:t>
            </a:r>
            <a:r>
              <a:rPr lang="it-IT" sz="2400" dirty="0"/>
              <a:t>(beni secondari)</a:t>
            </a:r>
          </a:p>
          <a:p>
            <a:r>
              <a:rPr lang="it-IT" sz="2400" dirty="0"/>
              <a:t>Industria (costruzioni/edilizia, estrattiva, energetica, manifatturiera)</a:t>
            </a:r>
          </a:p>
          <a:p>
            <a:r>
              <a:rPr lang="it-IT" sz="2400" dirty="0"/>
              <a:t> </a:t>
            </a:r>
          </a:p>
          <a:p>
            <a:r>
              <a:rPr lang="it-IT" sz="2400" b="1" dirty="0"/>
              <a:t>Settore terziario  </a:t>
            </a:r>
            <a:r>
              <a:rPr lang="it-IT" sz="2400" dirty="0"/>
              <a:t>(servizi)</a:t>
            </a:r>
          </a:p>
          <a:p>
            <a:r>
              <a:rPr lang="it-IT" sz="2400" dirty="0"/>
              <a:t>Trasporti, telecomunicazioni, credito-assicurazioni, turismo, tempo libero, </a:t>
            </a:r>
          </a:p>
          <a:p>
            <a:r>
              <a:rPr lang="it-IT" sz="2400" dirty="0"/>
              <a:t>pubblica amministrazione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878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40CE8F-F357-7241-B670-1668B38A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     Popolazione attiva e non attiva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C0AF5E7-59AB-CE4B-9E8A-E795F1390E2C}"/>
              </a:ext>
            </a:extLst>
          </p:cNvPr>
          <p:cNvSpPr txBox="1"/>
          <p:nvPr/>
        </p:nvSpPr>
        <p:spPr>
          <a:xfrm>
            <a:off x="1131570" y="1577340"/>
            <a:ext cx="1021369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Attivi</a:t>
            </a:r>
            <a:r>
              <a:rPr lang="it-IT" sz="2400" dirty="0"/>
              <a:t> (forze di lavoro)  </a:t>
            </a:r>
          </a:p>
          <a:p>
            <a:r>
              <a:rPr lang="it-IT" sz="2400" dirty="0"/>
              <a:t>tutti coloro che, occupati, svolgono un’attività legale che comporta </a:t>
            </a:r>
          </a:p>
          <a:p>
            <a:r>
              <a:rPr lang="it-IT" sz="2400" dirty="0"/>
              <a:t>acquisizione di reddito da lavoro (lavoratori dipendenti, autonomi, dirigenti, </a:t>
            </a:r>
          </a:p>
          <a:p>
            <a:r>
              <a:rPr lang="it-IT" sz="2400" dirty="0"/>
              <a:t>imprenditori)</a:t>
            </a:r>
          </a:p>
          <a:p>
            <a:r>
              <a:rPr lang="it-IT" sz="2400" dirty="0"/>
              <a:t>I disoccupati che hanno perso il lavoro o che sono in cerca di prima occupazione </a:t>
            </a:r>
          </a:p>
          <a:p>
            <a:r>
              <a:rPr lang="it-IT" sz="2400" dirty="0"/>
              <a:t>sono parte della popolazione attiva in quanto disponibili a lavorare: partecipano </a:t>
            </a:r>
          </a:p>
          <a:p>
            <a:r>
              <a:rPr lang="it-IT" sz="2400" dirty="0"/>
              <a:t>al mercato del lavoro (costituendone l’offerta, mentre le imprese che assumono </a:t>
            </a:r>
          </a:p>
          <a:p>
            <a:r>
              <a:rPr lang="it-IT" sz="2400" dirty="0"/>
              <a:t>Costituiscono la domanda)    </a:t>
            </a:r>
          </a:p>
          <a:p>
            <a:r>
              <a:rPr lang="it-IT" sz="2400" dirty="0"/>
              <a:t> </a:t>
            </a:r>
          </a:p>
          <a:p>
            <a:r>
              <a:rPr lang="it-IT" sz="2400" b="1" dirty="0"/>
              <a:t>Non attivi</a:t>
            </a:r>
            <a:endParaRPr lang="it-IT" sz="2400" dirty="0"/>
          </a:p>
          <a:p>
            <a:r>
              <a:rPr lang="it-IT" sz="2400" dirty="0"/>
              <a:t>persone sotto i 15 anni, pensionati, studenti, casalinghe, inabili permanenti, </a:t>
            </a:r>
          </a:p>
          <a:p>
            <a:r>
              <a:rPr lang="it-IT" sz="2400" dirty="0"/>
              <a:t>persone che vivono di beneficienza, condannati a pene superiori ai 5 anni.  </a:t>
            </a:r>
          </a:p>
        </p:txBody>
      </p:sp>
    </p:spTree>
    <p:extLst>
      <p:ext uri="{BB962C8B-B14F-4D97-AF65-F5344CB8AC3E}">
        <p14:creationId xmlns:p14="http://schemas.microsoft.com/office/powerpoint/2010/main" val="301278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FCF9F7-5C88-C646-85E2-41197B9943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dirty="0"/>
              <a:t>   Distribuzione della popolazione attiva nei settori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60D2D3E-E9C7-F84D-B11C-2FDC648DB3F8}"/>
              </a:ext>
            </a:extLst>
          </p:cNvPr>
          <p:cNvSpPr txBox="1"/>
          <p:nvPr/>
        </p:nvSpPr>
        <p:spPr>
          <a:xfrm>
            <a:off x="838199" y="1690688"/>
            <a:ext cx="1040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                             Agricoltura	           Industria                Servizi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AAF404-7864-C143-9113-CB571FE9F12E}"/>
              </a:ext>
            </a:extLst>
          </p:cNvPr>
          <p:cNvSpPr txBox="1"/>
          <p:nvPr/>
        </p:nvSpPr>
        <p:spPr>
          <a:xfrm>
            <a:off x="1228726" y="2471738"/>
            <a:ext cx="73997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 1861                69,7                           18,1                          12,2</a:t>
            </a:r>
          </a:p>
          <a:p>
            <a:endParaRPr lang="it-IT" sz="2400" dirty="0"/>
          </a:p>
          <a:p>
            <a:r>
              <a:rPr lang="it-IT" sz="2400" dirty="0"/>
              <a:t> 1921                51,7                           26,3                          22,0  </a:t>
            </a:r>
          </a:p>
          <a:p>
            <a:endParaRPr lang="it-IT" sz="2400" dirty="0"/>
          </a:p>
          <a:p>
            <a:pPr marL="457200" indent="-457200">
              <a:buAutoNum type="arabicPlain" startAt="1951"/>
            </a:pPr>
            <a:r>
              <a:rPr lang="it-IT" sz="2400" dirty="0"/>
              <a:t>                 42,2                           32,1                          25,7</a:t>
            </a:r>
          </a:p>
          <a:p>
            <a:endParaRPr lang="it-IT" sz="2400" dirty="0"/>
          </a:p>
          <a:p>
            <a:r>
              <a:rPr lang="it-IT" sz="2400" dirty="0"/>
              <a:t>1971                 17,2                           44,4                          38,4</a:t>
            </a:r>
          </a:p>
          <a:p>
            <a:endParaRPr lang="it-IT" sz="2400" dirty="0"/>
          </a:p>
          <a:p>
            <a:r>
              <a:rPr lang="it-IT" sz="2400" dirty="0"/>
              <a:t>2013                   3,6                           27,3                          69,1</a:t>
            </a:r>
          </a:p>
        </p:txBody>
      </p:sp>
    </p:spTree>
    <p:extLst>
      <p:ext uri="{BB962C8B-B14F-4D97-AF65-F5344CB8AC3E}">
        <p14:creationId xmlns:p14="http://schemas.microsoft.com/office/powerpoint/2010/main" val="178242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462AFD5-882B-2B43-ACA6-3057F5ED9673}"/>
              </a:ext>
            </a:extLst>
          </p:cNvPr>
          <p:cNvSpPr txBox="1"/>
          <p:nvPr/>
        </p:nvSpPr>
        <p:spPr>
          <a:xfrm>
            <a:off x="1671638" y="1028700"/>
            <a:ext cx="5999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/>
              <a:t>                 Tasso di attività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4AAE7C-D9C4-3347-8B67-AD11796F4EB7}"/>
              </a:ext>
            </a:extLst>
          </p:cNvPr>
          <p:cNvSpPr txBox="1"/>
          <p:nvPr/>
        </p:nvSpPr>
        <p:spPr>
          <a:xfrm>
            <a:off x="1571624" y="2371725"/>
            <a:ext cx="86153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1861"/>
            </a:pPr>
            <a:r>
              <a:rPr lang="it-IT" sz="2400" dirty="0"/>
              <a:t>                                59</a:t>
            </a:r>
          </a:p>
          <a:p>
            <a:endParaRPr lang="it-IT" sz="2400" dirty="0"/>
          </a:p>
          <a:p>
            <a:r>
              <a:rPr lang="it-IT" sz="2400" dirty="0"/>
              <a:t>1901                                47</a:t>
            </a:r>
          </a:p>
          <a:p>
            <a:endParaRPr lang="it-IT" sz="2400" dirty="0"/>
          </a:p>
          <a:p>
            <a:r>
              <a:rPr lang="it-IT" sz="2400" dirty="0"/>
              <a:t>1921                                44</a:t>
            </a:r>
          </a:p>
          <a:p>
            <a:endParaRPr lang="it-IT" sz="2400" dirty="0"/>
          </a:p>
          <a:p>
            <a:r>
              <a:rPr lang="it-IT" sz="2400" dirty="0"/>
              <a:t>1951                                41</a:t>
            </a:r>
          </a:p>
          <a:p>
            <a:endParaRPr lang="it-IT" sz="2400" dirty="0"/>
          </a:p>
          <a:p>
            <a:r>
              <a:rPr lang="it-IT" sz="2400" dirty="0"/>
              <a:t>1971                                35</a:t>
            </a:r>
          </a:p>
          <a:p>
            <a:endParaRPr lang="it-IT" sz="2400" dirty="0"/>
          </a:p>
          <a:p>
            <a:r>
              <a:rPr lang="it-IT" sz="2400" dirty="0"/>
              <a:t>2013                                64        Nord  70     Centro </a:t>
            </a:r>
            <a:r>
              <a:rPr lang="it-IT" sz="2400"/>
              <a:t>67    Sud 53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52014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252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   Settori occupazionali e popolazione attiva</vt:lpstr>
      <vt:lpstr>           I grandi settori occupazionali</vt:lpstr>
      <vt:lpstr>      Popolazione attiva e non attiva</vt:lpstr>
      <vt:lpstr>   Distribuzione della popolazione attiva nei settori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I grandi settori occupazionali</dc:title>
  <dc:creator>Microsoft Office User</dc:creator>
  <cp:lastModifiedBy>Microsoft Office User</cp:lastModifiedBy>
  <cp:revision>9</cp:revision>
  <dcterms:created xsi:type="dcterms:W3CDTF">2020-09-05T14:05:28Z</dcterms:created>
  <dcterms:modified xsi:type="dcterms:W3CDTF">2021-02-09T08:12:52Z</dcterms:modified>
</cp:coreProperties>
</file>