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87" r:id="rId4"/>
    <p:sldId id="291" r:id="rId5"/>
    <p:sldId id="292" r:id="rId6"/>
    <p:sldId id="293" r:id="rId7"/>
    <p:sldId id="281" r:id="rId8"/>
    <p:sldId id="279" r:id="rId9"/>
    <p:sldId id="280" r:id="rId10"/>
    <p:sldId id="283" r:id="rId11"/>
    <p:sldId id="284" r:id="rId12"/>
    <p:sldId id="286" r:id="rId13"/>
    <p:sldId id="285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5501" autoAdjust="0"/>
  </p:normalViewPr>
  <p:slideViewPr>
    <p:cSldViewPr snapToGrid="0">
      <p:cViewPr varScale="1">
        <p:scale>
          <a:sx n="108" d="100"/>
          <a:sy n="108" d="100"/>
        </p:scale>
        <p:origin x="-192" y="-1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11/3/20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657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Click to edit Master title style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Click to edit Master subtitle style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11/3/20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‹#›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xmlns="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11/3/20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‹#›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xmlns="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11/3/20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Indigenism to Anthropology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4000" b="1" dirty="0" smtClean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2800" dirty="0">
              <a:solidFill>
                <a:srgbClr val="5B5A5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xmlns="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A.A</a:t>
            </a:r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2020/21</a:t>
            </a:r>
          </a:p>
          <a:p>
            <a:r>
              <a:rPr lang="it-IT" sz="2000" b="1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Antropologia </a:t>
            </a:r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Culturale ed Etnologia </a:t>
            </a:r>
            <a:endParaRPr lang="it-IT" sz="2000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19327" y="1074852"/>
            <a:ext cx="1093850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Lo </a:t>
            </a:r>
            <a:r>
              <a:rPr lang="en-US" sz="2200" dirty="0" err="1"/>
              <a:t>andino</a:t>
            </a:r>
            <a:r>
              <a:rPr lang="en-US" sz="2200" dirty="0"/>
              <a:t> [...] ha </a:t>
            </a:r>
            <a:r>
              <a:rPr lang="en-US" sz="2200" dirty="0" err="1"/>
              <a:t>dejado</a:t>
            </a:r>
            <a:r>
              <a:rPr lang="en-US" sz="2200" dirty="0"/>
              <a:t> de </a:t>
            </a:r>
            <a:r>
              <a:rPr lang="en-US" sz="2200" dirty="0" err="1"/>
              <a:t>ser</a:t>
            </a:r>
            <a:r>
              <a:rPr lang="en-US" sz="2200" dirty="0"/>
              <a:t> </a:t>
            </a:r>
            <a:r>
              <a:rPr lang="en-US" sz="2200" dirty="0" err="1"/>
              <a:t>sinónimo</a:t>
            </a:r>
            <a:r>
              <a:rPr lang="en-US" sz="2200" dirty="0"/>
              <a:t> </a:t>
            </a:r>
            <a:r>
              <a:rPr lang="en-US" sz="2200" dirty="0" err="1"/>
              <a:t>exclusivo</a:t>
            </a:r>
            <a:r>
              <a:rPr lang="en-US" sz="2200" dirty="0"/>
              <a:t> de </a:t>
            </a:r>
            <a:r>
              <a:rPr lang="en-US" sz="2200" dirty="0" err="1"/>
              <a:t>términos</a:t>
            </a:r>
            <a:r>
              <a:rPr lang="en-US" sz="2200" dirty="0"/>
              <a:t> </a:t>
            </a:r>
            <a:r>
              <a:rPr lang="en-US" sz="2200" dirty="0" err="1"/>
              <a:t>como</a:t>
            </a:r>
            <a:r>
              <a:rPr lang="en-US" sz="2200" dirty="0"/>
              <a:t> </a:t>
            </a:r>
            <a:r>
              <a:rPr lang="en-US" sz="2200" dirty="0" err="1"/>
              <a:t>indígena</a:t>
            </a:r>
            <a:r>
              <a:rPr lang="en-US" sz="2200" dirty="0"/>
              <a:t>, sierra, </a:t>
            </a:r>
            <a:r>
              <a:rPr lang="en-US" sz="2200" dirty="0" err="1"/>
              <a:t>medios</a:t>
            </a:r>
            <a:r>
              <a:rPr lang="en-US" sz="2200" dirty="0"/>
              <a:t> </a:t>
            </a:r>
            <a:r>
              <a:rPr lang="en-US" sz="2200" dirty="0" err="1"/>
              <a:t>rurales</a:t>
            </a:r>
            <a:r>
              <a:rPr lang="en-US" sz="2200" dirty="0"/>
              <a:t>. Las </a:t>
            </a:r>
            <a:r>
              <a:rPr lang="en-US" sz="2200" dirty="0" err="1"/>
              <a:t>migraciones</a:t>
            </a:r>
            <a:r>
              <a:rPr lang="en-US" sz="2200" dirty="0"/>
              <a:t> </a:t>
            </a:r>
            <a:r>
              <a:rPr lang="en-US" sz="2200" dirty="0" err="1"/>
              <a:t>han</a:t>
            </a:r>
            <a:r>
              <a:rPr lang="en-US" sz="2200" dirty="0"/>
              <a:t> </a:t>
            </a:r>
            <a:r>
              <a:rPr lang="en-US" sz="2200" dirty="0" err="1"/>
              <a:t>generado</a:t>
            </a:r>
            <a:r>
              <a:rPr lang="en-US" sz="2200" dirty="0"/>
              <a:t> el </a:t>
            </a:r>
            <a:r>
              <a:rPr lang="en-US" sz="2200" dirty="0" err="1"/>
              <a:t>fenómeno</a:t>
            </a:r>
            <a:r>
              <a:rPr lang="en-US" sz="2200" dirty="0"/>
              <a:t> sin </a:t>
            </a:r>
            <a:r>
              <a:rPr lang="en-US" sz="2200" dirty="0" err="1"/>
              <a:t>precedentes</a:t>
            </a:r>
            <a:r>
              <a:rPr lang="en-US" sz="2200" dirty="0"/>
              <a:t> del </a:t>
            </a:r>
            <a:r>
              <a:rPr lang="en-US" sz="2200" dirty="0" err="1"/>
              <a:t>descenso</a:t>
            </a:r>
            <a:r>
              <a:rPr lang="en-US" sz="2200" dirty="0"/>
              <a:t> </a:t>
            </a:r>
            <a:r>
              <a:rPr lang="en-US" sz="2200" dirty="0" err="1"/>
              <a:t>masivo</a:t>
            </a:r>
            <a:r>
              <a:rPr lang="en-US" sz="2200" dirty="0"/>
              <a:t> de los hombres </a:t>
            </a:r>
            <a:r>
              <a:rPr lang="en-US" sz="2200" dirty="0" err="1"/>
              <a:t>andinos</a:t>
            </a:r>
            <a:r>
              <a:rPr lang="en-US" sz="2200" dirty="0"/>
              <a:t> a la costa. Ha </a:t>
            </a:r>
            <a:r>
              <a:rPr lang="en-US" sz="2200" dirty="0" err="1"/>
              <a:t>terminado</a:t>
            </a:r>
            <a:r>
              <a:rPr lang="en-US" sz="2200" dirty="0"/>
              <a:t> </a:t>
            </a:r>
            <a:r>
              <a:rPr lang="en-US" sz="2200" dirty="0" err="1"/>
              <a:t>ocurriendo</a:t>
            </a:r>
            <a:r>
              <a:rPr lang="en-US" sz="2200" dirty="0"/>
              <a:t> el </a:t>
            </a:r>
            <a:r>
              <a:rPr lang="en-US" sz="2200" dirty="0" err="1"/>
              <a:t>vaticinio</a:t>
            </a:r>
            <a:r>
              <a:rPr lang="en-US" sz="2200" dirty="0"/>
              <a:t> de Luis </a:t>
            </a:r>
            <a:r>
              <a:rPr lang="en-US" sz="2200" dirty="0" err="1"/>
              <a:t>Valcárcel</a:t>
            </a:r>
            <a:r>
              <a:rPr lang="en-US" sz="2200" dirty="0"/>
              <a:t> </a:t>
            </a:r>
            <a:r>
              <a:rPr lang="en-US" sz="2200" dirty="0" err="1"/>
              <a:t>pero</a:t>
            </a:r>
            <a:r>
              <a:rPr lang="en-US" sz="2200" dirty="0"/>
              <a:t> sin </a:t>
            </a:r>
            <a:r>
              <a:rPr lang="en-US" sz="2200" dirty="0" err="1"/>
              <a:t>sus</a:t>
            </a:r>
            <a:r>
              <a:rPr lang="en-US" sz="2200" dirty="0"/>
              <a:t> </a:t>
            </a:r>
            <a:r>
              <a:rPr lang="en-US" sz="2200" dirty="0" err="1"/>
              <a:t>rasgos</a:t>
            </a:r>
            <a:r>
              <a:rPr lang="en-US" sz="2200" dirty="0"/>
              <a:t> </a:t>
            </a:r>
            <a:r>
              <a:rPr lang="en-US" sz="2200" dirty="0" err="1"/>
              <a:t>apocalípticos</a:t>
            </a:r>
            <a:r>
              <a:rPr lang="en-US" sz="2200" dirty="0"/>
              <a:t>. </a:t>
            </a:r>
            <a:r>
              <a:rPr lang="en-US" sz="2200" dirty="0" err="1"/>
              <a:t>Estos</a:t>
            </a:r>
            <a:r>
              <a:rPr lang="en-US" sz="2200" dirty="0"/>
              <a:t> hombres </a:t>
            </a:r>
            <a:r>
              <a:rPr lang="en-US" sz="2200" dirty="0" err="1"/>
              <a:t>reclaman</a:t>
            </a:r>
            <a:r>
              <a:rPr lang="en-US" sz="2200" dirty="0"/>
              <a:t> </a:t>
            </a:r>
            <a:r>
              <a:rPr lang="en-US" sz="2200" dirty="0" err="1"/>
              <a:t>respuestas</a:t>
            </a:r>
            <a:r>
              <a:rPr lang="en-US" sz="2200" dirty="0"/>
              <a:t> </a:t>
            </a:r>
            <a:r>
              <a:rPr lang="en-US" sz="2200" dirty="0" err="1"/>
              <a:t>nuevas</a:t>
            </a:r>
            <a:r>
              <a:rPr lang="en-US" sz="2200" dirty="0"/>
              <a:t>” (Flores-Galindo 1987a: 365-366)</a:t>
            </a:r>
          </a:p>
          <a:p>
            <a:r>
              <a:rPr lang="en-US" sz="2200" dirty="0"/>
              <a:t>A </a:t>
            </a:r>
            <a:r>
              <a:rPr lang="en-US" sz="2200" dirty="0" err="1"/>
              <a:t>pesar</a:t>
            </a:r>
            <a:r>
              <a:rPr lang="en-US" sz="2200" dirty="0"/>
              <a:t> de los </a:t>
            </a:r>
            <a:r>
              <a:rPr lang="en-US" sz="2200" dirty="0" err="1"/>
              <a:t>aspectos</a:t>
            </a:r>
            <a:r>
              <a:rPr lang="en-US" sz="2200" dirty="0"/>
              <a:t> </a:t>
            </a:r>
            <a:r>
              <a:rPr lang="en-US" sz="2200" dirty="0" err="1"/>
              <a:t>etnocidas</a:t>
            </a:r>
            <a:r>
              <a:rPr lang="en-US" sz="2200" dirty="0"/>
              <a:t> [de la </a:t>
            </a:r>
            <a:r>
              <a:rPr lang="en-US" sz="2200" dirty="0" err="1"/>
              <a:t>migración</a:t>
            </a:r>
            <a:r>
              <a:rPr lang="en-US" sz="2200" dirty="0"/>
              <a:t>], </a:t>
            </a:r>
            <a:r>
              <a:rPr lang="en-US" sz="2200" dirty="0" err="1"/>
              <a:t>es</a:t>
            </a:r>
            <a:r>
              <a:rPr lang="en-US" sz="2200" dirty="0"/>
              <a:t> </a:t>
            </a:r>
            <a:r>
              <a:rPr lang="en-US" sz="2200" dirty="0" err="1"/>
              <a:t>posible</a:t>
            </a:r>
            <a:r>
              <a:rPr lang="en-US" sz="2200" dirty="0"/>
              <a:t> </a:t>
            </a:r>
            <a:r>
              <a:rPr lang="en-US" sz="2200" dirty="0" err="1"/>
              <a:t>afirmar</a:t>
            </a:r>
            <a:r>
              <a:rPr lang="en-US" sz="2200" dirty="0"/>
              <a:t> </a:t>
            </a:r>
            <a:r>
              <a:rPr lang="en-US" sz="2200" dirty="0" err="1"/>
              <a:t>que</a:t>
            </a:r>
            <a:r>
              <a:rPr lang="en-US" sz="2200" dirty="0"/>
              <a:t> los </a:t>
            </a:r>
            <a:r>
              <a:rPr lang="en-US" sz="2200" dirty="0" err="1"/>
              <a:t>efectos</a:t>
            </a:r>
            <a:r>
              <a:rPr lang="en-US" sz="2200" dirty="0"/>
              <a:t> de </a:t>
            </a:r>
            <a:r>
              <a:rPr lang="en-US" sz="2200" dirty="0" err="1"/>
              <a:t>ese</a:t>
            </a:r>
            <a:r>
              <a:rPr lang="en-US" sz="2200" dirty="0"/>
              <a:t> </a:t>
            </a:r>
            <a:r>
              <a:rPr lang="en-US" sz="2200" dirty="0" err="1"/>
              <a:t>tránsito</a:t>
            </a:r>
            <a:r>
              <a:rPr lang="en-US" sz="2200" dirty="0"/>
              <a:t> </a:t>
            </a:r>
            <a:r>
              <a:rPr lang="en-US" sz="2200" dirty="0" err="1"/>
              <a:t>han</a:t>
            </a:r>
            <a:r>
              <a:rPr lang="en-US" sz="2200" dirty="0"/>
              <a:t> </a:t>
            </a:r>
            <a:r>
              <a:rPr lang="en-US" sz="2200" dirty="0" err="1"/>
              <a:t>sido</a:t>
            </a:r>
            <a:r>
              <a:rPr lang="en-US" sz="2200" dirty="0"/>
              <a:t> principal y </a:t>
            </a:r>
            <a:r>
              <a:rPr lang="en-US" sz="2200" dirty="0" err="1"/>
              <a:t>profundamente</a:t>
            </a:r>
            <a:r>
              <a:rPr lang="en-US" sz="2200" dirty="0"/>
              <a:t> </a:t>
            </a:r>
            <a:r>
              <a:rPr lang="en-US" sz="2200" dirty="0" err="1"/>
              <a:t>democratizadores</a:t>
            </a:r>
            <a:r>
              <a:rPr lang="en-US" sz="2200" dirty="0"/>
              <a:t> e </a:t>
            </a:r>
            <a:r>
              <a:rPr lang="en-US" sz="2200" dirty="0" err="1"/>
              <a:t>integradores</a:t>
            </a:r>
            <a:r>
              <a:rPr lang="en-US" sz="2200" dirty="0"/>
              <a:t> en la </a:t>
            </a:r>
            <a:r>
              <a:rPr lang="en-US" sz="2200" dirty="0" err="1"/>
              <a:t>sociedad</a:t>
            </a:r>
            <a:r>
              <a:rPr lang="en-US" sz="2200" dirty="0"/>
              <a:t> </a:t>
            </a:r>
            <a:r>
              <a:rPr lang="en-US" sz="2200" dirty="0" err="1"/>
              <a:t>peruana</a:t>
            </a:r>
            <a:r>
              <a:rPr lang="en-US" sz="2200" dirty="0"/>
              <a:t>. La </a:t>
            </a:r>
            <a:r>
              <a:rPr lang="en-US" sz="2200" dirty="0" err="1"/>
              <a:t>lucha</a:t>
            </a:r>
            <a:r>
              <a:rPr lang="en-US" sz="2200" dirty="0"/>
              <a:t> </a:t>
            </a:r>
            <a:r>
              <a:rPr lang="en-US" sz="2200" dirty="0" err="1"/>
              <a:t>por</a:t>
            </a:r>
            <a:r>
              <a:rPr lang="en-US" sz="2200" dirty="0"/>
              <a:t> la </a:t>
            </a:r>
            <a:r>
              <a:rPr lang="en-US" sz="2200" dirty="0" err="1"/>
              <a:t>tierra</a:t>
            </a:r>
            <a:r>
              <a:rPr lang="en-US" sz="2200" dirty="0"/>
              <a:t> [...] </a:t>
            </a:r>
            <a:r>
              <a:rPr lang="en-US" sz="2200" dirty="0" err="1"/>
              <a:t>golpeó</a:t>
            </a:r>
            <a:r>
              <a:rPr lang="en-US" sz="2200" dirty="0"/>
              <a:t> de </a:t>
            </a:r>
            <a:r>
              <a:rPr lang="en-US" sz="2200" dirty="0" err="1"/>
              <a:t>muerte</a:t>
            </a:r>
            <a:r>
              <a:rPr lang="en-US" sz="2200" dirty="0"/>
              <a:t> el </a:t>
            </a:r>
            <a:r>
              <a:rPr lang="en-US" sz="2200" dirty="0" err="1"/>
              <a:t>poder</a:t>
            </a:r>
            <a:r>
              <a:rPr lang="en-US" sz="2200" dirty="0"/>
              <a:t> </a:t>
            </a:r>
            <a:r>
              <a:rPr lang="en-US" sz="2200" dirty="0" err="1"/>
              <a:t>político</a:t>
            </a:r>
            <a:r>
              <a:rPr lang="en-US" sz="2200" dirty="0"/>
              <a:t> de los </a:t>
            </a:r>
            <a:r>
              <a:rPr lang="en-US" sz="2200" dirty="0" err="1"/>
              <a:t>gamonales</a:t>
            </a:r>
            <a:r>
              <a:rPr lang="en-US" sz="2200" dirty="0"/>
              <a:t>, </a:t>
            </a:r>
            <a:r>
              <a:rPr lang="en-US" sz="2200" dirty="0" err="1"/>
              <a:t>resquebrajó</a:t>
            </a:r>
            <a:r>
              <a:rPr lang="en-US" sz="2200" dirty="0"/>
              <a:t> </a:t>
            </a:r>
            <a:r>
              <a:rPr lang="en-US" sz="2200" dirty="0" err="1"/>
              <a:t>las</a:t>
            </a:r>
            <a:r>
              <a:rPr lang="en-US" sz="2200" dirty="0"/>
              <a:t> </a:t>
            </a:r>
            <a:r>
              <a:rPr lang="en-US" sz="2200" dirty="0" err="1"/>
              <a:t>barreras</a:t>
            </a:r>
            <a:r>
              <a:rPr lang="en-US" sz="2200" dirty="0"/>
              <a:t> </a:t>
            </a:r>
            <a:r>
              <a:rPr lang="en-US" sz="2200" dirty="0" err="1"/>
              <a:t>estamentales</a:t>
            </a:r>
            <a:r>
              <a:rPr lang="en-US" sz="2200" dirty="0"/>
              <a:t> </a:t>
            </a:r>
            <a:r>
              <a:rPr lang="en-US" sz="2200" dirty="0" err="1"/>
              <a:t>subsistentes</a:t>
            </a:r>
            <a:r>
              <a:rPr lang="en-US" sz="2200" dirty="0"/>
              <a:t> en el campo y </a:t>
            </a:r>
            <a:r>
              <a:rPr lang="en-US" sz="2200" dirty="0" err="1"/>
              <a:t>conquistó</a:t>
            </a:r>
            <a:r>
              <a:rPr lang="en-US" sz="2200" dirty="0"/>
              <a:t> la </a:t>
            </a:r>
            <a:r>
              <a:rPr lang="en-US" sz="2200" dirty="0" err="1"/>
              <a:t>ampliación</a:t>
            </a:r>
            <a:r>
              <a:rPr lang="en-US" sz="2200" dirty="0"/>
              <a:t> de la </a:t>
            </a:r>
            <a:r>
              <a:rPr lang="en-US" sz="2200" dirty="0" err="1"/>
              <a:t>ciudadanía</a:t>
            </a:r>
            <a:r>
              <a:rPr lang="en-US" sz="2200" dirty="0"/>
              <a:t>. (</a:t>
            </a:r>
            <a:r>
              <a:rPr lang="en-US" sz="2200" dirty="0" err="1"/>
              <a:t>Degregori</a:t>
            </a:r>
            <a:r>
              <a:rPr lang="en-US" sz="2200" dirty="0"/>
              <a:t> 1986: 53)</a:t>
            </a:r>
          </a:p>
          <a:p>
            <a:pPr algn="just"/>
            <a:r>
              <a:rPr lang="en-US" sz="2200" dirty="0"/>
              <a:t>En </a:t>
            </a:r>
            <a:r>
              <a:rPr lang="en-US" sz="2200" dirty="0" err="1"/>
              <a:t>otras</a:t>
            </a:r>
            <a:r>
              <a:rPr lang="en-US" sz="2200" dirty="0"/>
              <a:t> </a:t>
            </a:r>
            <a:r>
              <a:rPr lang="en-US" sz="2200" dirty="0" err="1"/>
              <a:t>palabras</a:t>
            </a:r>
            <a:r>
              <a:rPr lang="en-US" sz="2200" dirty="0"/>
              <a:t>, </a:t>
            </a:r>
            <a:r>
              <a:rPr lang="en-US" sz="2200" dirty="0" err="1"/>
              <a:t>para</a:t>
            </a:r>
            <a:r>
              <a:rPr lang="en-US" sz="2200" dirty="0"/>
              <a:t> la </a:t>
            </a:r>
            <a:r>
              <a:rPr lang="en-US" sz="2200" dirty="0" err="1"/>
              <a:t>solución</a:t>
            </a:r>
            <a:r>
              <a:rPr lang="en-US" sz="2200" dirty="0"/>
              <a:t> del </a:t>
            </a:r>
            <a:r>
              <a:rPr lang="en-US" sz="2200" dirty="0" err="1"/>
              <a:t>problema</a:t>
            </a:r>
            <a:r>
              <a:rPr lang="en-US" sz="2200" dirty="0"/>
              <a:t> </a:t>
            </a:r>
            <a:r>
              <a:rPr lang="en-US" sz="2200" dirty="0" err="1"/>
              <a:t>nacional</a:t>
            </a:r>
            <a:r>
              <a:rPr lang="en-US" sz="2200" dirty="0"/>
              <a:t> no </a:t>
            </a:r>
            <a:r>
              <a:rPr lang="en-US" sz="2200" dirty="0" err="1"/>
              <a:t>basta</a:t>
            </a:r>
            <a:r>
              <a:rPr lang="en-US" sz="2200" dirty="0"/>
              <a:t> </a:t>
            </a:r>
            <a:r>
              <a:rPr lang="en-US" sz="2200" dirty="0" err="1"/>
              <a:t>alcanzar</a:t>
            </a:r>
            <a:r>
              <a:rPr lang="en-US" sz="2200" dirty="0"/>
              <a:t> </a:t>
            </a:r>
            <a:r>
              <a:rPr lang="en-US" sz="2200" dirty="0" err="1"/>
              <a:t>una</a:t>
            </a:r>
            <a:r>
              <a:rPr lang="en-US" sz="2200" dirty="0"/>
              <a:t> </a:t>
            </a:r>
            <a:r>
              <a:rPr lang="en-US" sz="2200" dirty="0" err="1"/>
              <a:t>identidad</a:t>
            </a:r>
            <a:r>
              <a:rPr lang="en-US" sz="2200" dirty="0"/>
              <a:t> cultural “</a:t>
            </a:r>
            <a:r>
              <a:rPr lang="en-US" sz="2200" dirty="0" err="1"/>
              <a:t>chola</a:t>
            </a:r>
            <a:r>
              <a:rPr lang="en-US" sz="2200" dirty="0"/>
              <a:t>”. </a:t>
            </a:r>
            <a:r>
              <a:rPr lang="en-US" sz="2200" dirty="0" err="1"/>
              <a:t>Es</a:t>
            </a:r>
            <a:r>
              <a:rPr lang="en-US" sz="2200" dirty="0"/>
              <a:t> </a:t>
            </a:r>
            <a:r>
              <a:rPr lang="en-US" sz="2200" dirty="0" err="1"/>
              <a:t>necesario</a:t>
            </a:r>
            <a:r>
              <a:rPr lang="en-US" sz="2200" dirty="0"/>
              <a:t>, </a:t>
            </a:r>
            <a:r>
              <a:rPr lang="en-US" sz="2200" dirty="0" err="1"/>
              <a:t>además</a:t>
            </a:r>
            <a:r>
              <a:rPr lang="en-US" sz="2200" dirty="0"/>
              <a:t>, el </a:t>
            </a:r>
            <a:r>
              <a:rPr lang="en-US" sz="2200" dirty="0" err="1"/>
              <a:t>desarrollo</a:t>
            </a:r>
            <a:r>
              <a:rPr lang="en-US" sz="2200" dirty="0"/>
              <a:t> de un </a:t>
            </a:r>
            <a:r>
              <a:rPr lang="en-US" sz="2200" dirty="0" err="1"/>
              <a:t>bloque</a:t>
            </a:r>
            <a:r>
              <a:rPr lang="en-US" sz="2200" dirty="0"/>
              <a:t> </a:t>
            </a:r>
            <a:r>
              <a:rPr lang="en-US" sz="2200" dirty="0" err="1"/>
              <a:t>nacional</a:t>
            </a:r>
            <a:r>
              <a:rPr lang="en-US" sz="2200" dirty="0"/>
              <a:t>-popular </a:t>
            </a:r>
            <a:r>
              <a:rPr lang="en-US" sz="2200" dirty="0" err="1"/>
              <a:t>que</a:t>
            </a:r>
            <a:r>
              <a:rPr lang="en-US" sz="2200" dirty="0"/>
              <a:t> </a:t>
            </a:r>
            <a:r>
              <a:rPr lang="en-US" sz="2200" dirty="0" err="1"/>
              <a:t>transforme</a:t>
            </a:r>
            <a:r>
              <a:rPr lang="en-US" sz="2200" dirty="0"/>
              <a:t> </a:t>
            </a:r>
            <a:r>
              <a:rPr lang="en-US" sz="2200" dirty="0" err="1"/>
              <a:t>revolucionariamente</a:t>
            </a:r>
            <a:r>
              <a:rPr lang="en-US" sz="2200" dirty="0"/>
              <a:t> el Estado, de </a:t>
            </a:r>
            <a:r>
              <a:rPr lang="en-US" sz="2200" dirty="0" err="1"/>
              <a:t>modo</a:t>
            </a:r>
            <a:r>
              <a:rPr lang="en-US" sz="2200" dirty="0"/>
              <a:t> </a:t>
            </a:r>
            <a:r>
              <a:rPr lang="en-US" sz="2200" dirty="0" err="1"/>
              <a:t>que</a:t>
            </a:r>
            <a:r>
              <a:rPr lang="en-US" sz="2200" dirty="0"/>
              <a:t> la </a:t>
            </a:r>
            <a:r>
              <a:rPr lang="en-US" sz="2200" dirty="0" err="1"/>
              <a:t>sociedad</a:t>
            </a:r>
            <a:r>
              <a:rPr lang="en-US" sz="2200" dirty="0"/>
              <a:t> se </a:t>
            </a:r>
            <a:r>
              <a:rPr lang="en-US" sz="2200" dirty="0" err="1"/>
              <a:t>reconozca</a:t>
            </a:r>
            <a:r>
              <a:rPr lang="en-US" sz="2200" dirty="0"/>
              <a:t> </a:t>
            </a:r>
            <a:r>
              <a:rPr lang="en-US" sz="2200" dirty="0" err="1"/>
              <a:t>plenamente</a:t>
            </a:r>
            <a:r>
              <a:rPr lang="en-US" sz="2200" dirty="0"/>
              <a:t> en </a:t>
            </a:r>
            <a:r>
              <a:rPr lang="en-US" sz="2200" dirty="0" err="1"/>
              <a:t>él</a:t>
            </a:r>
            <a:r>
              <a:rPr lang="en-US" sz="2200" dirty="0"/>
              <a:t>. (</a:t>
            </a:r>
            <a:r>
              <a:rPr lang="en-US" sz="2200" dirty="0" err="1"/>
              <a:t>Degregori</a:t>
            </a:r>
            <a:r>
              <a:rPr lang="en-US" sz="2200" dirty="0"/>
              <a:t> 1986: 55)</a:t>
            </a:r>
          </a:p>
        </p:txBody>
      </p:sp>
    </p:spTree>
    <p:extLst>
      <p:ext uri="{BB962C8B-B14F-4D97-AF65-F5344CB8AC3E}">
        <p14:creationId xmlns:p14="http://schemas.microsoft.com/office/powerpoint/2010/main" val="2697680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10" name="CasellaDiTesto 2"/>
          <p:cNvSpPr txBox="1"/>
          <p:nvPr/>
        </p:nvSpPr>
        <p:spPr>
          <a:xfrm>
            <a:off x="126424" y="102517"/>
            <a:ext cx="8314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Marxist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essentialization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it-IT" sz="3600" b="1" dirty="0" smtClean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3600" b="1" dirty="0" err="1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Sendero</a:t>
            </a:r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Luminoso</a:t>
            </a: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5882592" y="1485725"/>
            <a:ext cx="5839740" cy="43493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/>
              <a:buChar char="•"/>
            </a:pPr>
            <a:r>
              <a:rPr lang="en-US" sz="2400" dirty="0"/>
              <a:t>Indigenous peoples as mere bearers of structures, intended to interpret a script generated at the level of economic relations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Lack on cultural and ethnic issues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The indigenous "culture" as backward and superstitious</a:t>
            </a:r>
          </a:p>
          <a:p>
            <a:pPr marL="342900" indent="-342900">
              <a:buFont typeface="Arial"/>
              <a:buChar char="•"/>
            </a:pPr>
            <a:r>
              <a:rPr lang="en-US" sz="2400" i="1" dirty="0" err="1"/>
              <a:t>Uchuraccay</a:t>
            </a:r>
            <a:r>
              <a:rPr lang="en-US" sz="2400" i="1" dirty="0"/>
              <a:t> Report 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Orin </a:t>
            </a:r>
            <a:r>
              <a:rPr lang="en-US" sz="2400" dirty="0" err="1"/>
              <a:t>Starn</a:t>
            </a:r>
            <a:r>
              <a:rPr lang="en-US" sz="2400" dirty="0"/>
              <a:t> </a:t>
            </a:r>
            <a:r>
              <a:rPr lang="mr-IN" sz="2400" dirty="0"/>
              <a:t>–</a:t>
            </a:r>
            <a:r>
              <a:rPr lang="en-US" sz="2400" dirty="0"/>
              <a:t> </a:t>
            </a:r>
            <a:r>
              <a:rPr lang="en-US" sz="2400" i="1" dirty="0"/>
              <a:t>Missing the Revolution</a:t>
            </a:r>
            <a:r>
              <a:rPr lang="en-US" sz="2400" dirty="0"/>
              <a:t>. </a:t>
            </a:r>
            <a:r>
              <a:rPr lang="en-US" sz="2400" i="1" dirty="0"/>
              <a:t>Anthropologists and the War in Peru </a:t>
            </a:r>
            <a:r>
              <a:rPr lang="en-US" sz="2400" dirty="0"/>
              <a:t>(1991</a:t>
            </a:r>
            <a:r>
              <a:rPr lang="en-US" sz="2400" dirty="0" smtClean="0"/>
              <a:t>)</a:t>
            </a:r>
          </a:p>
          <a:p>
            <a:pPr marL="285750" indent="-285750">
              <a:buFontTx/>
              <a:buChar char="•"/>
            </a:pPr>
            <a:endParaRPr lang="en-US" sz="2400" dirty="0"/>
          </a:p>
        </p:txBody>
      </p:sp>
      <p:pic>
        <p:nvPicPr>
          <p:cNvPr id="13" name="Picture Placeholder 4"/>
          <p:cNvPicPr>
            <a:picLocks noChangeAspect="1"/>
          </p:cNvPicPr>
          <p:nvPr/>
        </p:nvPicPr>
        <p:blipFill rotWithShape="1">
          <a:blip r:embed="rId4"/>
          <a:srcRect l="-111"/>
          <a:stretch/>
        </p:blipFill>
        <p:spPr>
          <a:xfrm>
            <a:off x="0" y="1403241"/>
            <a:ext cx="4967100" cy="468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80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10" name="CasellaDiTesto 2"/>
          <p:cNvSpPr txBox="1"/>
          <p:nvPr/>
        </p:nvSpPr>
        <p:spPr>
          <a:xfrm>
            <a:off x="126424" y="102517"/>
            <a:ext cx="831470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defeat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previous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paradigms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the end of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essentialist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exotic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visions</a:t>
            </a:r>
            <a:endParaRPr lang="it-IT" sz="36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7296329" y="1305998"/>
            <a:ext cx="4809389" cy="492446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The great internal migratory flows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The internal violence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Diachronic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i="1" dirty="0"/>
              <a:t>Actor oriented </a:t>
            </a:r>
            <a:r>
              <a:rPr lang="en-US" sz="2000" dirty="0"/>
              <a:t>analysis: “</a:t>
            </a:r>
            <a:r>
              <a:rPr lang="en-US" sz="2000" dirty="0" err="1"/>
              <a:t>protagonismo</a:t>
            </a:r>
            <a:r>
              <a:rPr lang="en-US" sz="2000" dirty="0"/>
              <a:t> popular”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IEP: </a:t>
            </a:r>
            <a:r>
              <a:rPr lang="en-US" sz="2000" i="1" dirty="0" err="1"/>
              <a:t>Clases</a:t>
            </a:r>
            <a:r>
              <a:rPr lang="en-US" sz="2000" i="1" dirty="0"/>
              <a:t> </a:t>
            </a:r>
            <a:r>
              <a:rPr lang="en-US" sz="2000" i="1" dirty="0" err="1"/>
              <a:t>populares</a:t>
            </a:r>
            <a:r>
              <a:rPr lang="en-US" sz="2000" i="1" dirty="0"/>
              <a:t> y </a:t>
            </a:r>
            <a:r>
              <a:rPr lang="en-US" sz="2000" i="1" dirty="0" err="1"/>
              <a:t>urbanización</a:t>
            </a:r>
            <a:r>
              <a:rPr lang="en-US" sz="2000" i="1" dirty="0"/>
              <a:t> en el </a:t>
            </a:r>
            <a:r>
              <a:rPr lang="en-US" sz="2000" i="1" dirty="0" err="1"/>
              <a:t>Perú</a:t>
            </a:r>
            <a:endParaRPr lang="en-US" sz="2000" i="1" dirty="0"/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Gender studies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Attention to the changes, to interethnic relations, and identity redefinitions </a:t>
            </a:r>
          </a:p>
          <a:p>
            <a:pPr marL="342900" indent="-34290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000" dirty="0"/>
              <a:t>Urbanization: from an ethnic identity to a national identity</a:t>
            </a:r>
          </a:p>
          <a:p>
            <a:pPr marL="285750" indent="-285750">
              <a:buFontTx/>
              <a:buChar char="•"/>
            </a:pPr>
            <a:endParaRPr lang="en-US" sz="2000" dirty="0"/>
          </a:p>
        </p:txBody>
      </p:sp>
      <p:pic>
        <p:nvPicPr>
          <p:cNvPr id="2" name="Picture 1" descr="Elena Moyano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0935"/>
            <a:ext cx="7171375" cy="4117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459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2"/>
          <p:cNvSpPr txBox="1"/>
          <p:nvPr/>
        </p:nvSpPr>
        <p:spPr>
          <a:xfrm>
            <a:off x="4325082" y="1372572"/>
            <a:ext cx="73987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Josè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M.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Arguedas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the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contemporay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quechua </a:t>
            </a:r>
            <a:r>
              <a:rPr lang="it-IT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 </a:t>
            </a:r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4444891" y="3306937"/>
            <a:ext cx="7747109" cy="276776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i="1" dirty="0"/>
              <a:t>"</a:t>
            </a:r>
            <a:r>
              <a:rPr lang="en-US" sz="2000" dirty="0" err="1"/>
              <a:t>Yo</a:t>
            </a:r>
            <a:r>
              <a:rPr lang="en-US" sz="2000" dirty="0"/>
              <a:t> no soy un </a:t>
            </a:r>
            <a:r>
              <a:rPr lang="en-US" sz="2000" dirty="0" err="1"/>
              <a:t>aculturado</a:t>
            </a:r>
            <a:r>
              <a:rPr lang="en-US" sz="2000" dirty="0"/>
              <a:t>; </a:t>
            </a:r>
            <a:r>
              <a:rPr lang="en-US" sz="2000" dirty="0" err="1"/>
              <a:t>yo</a:t>
            </a:r>
            <a:r>
              <a:rPr lang="en-US" sz="2000" dirty="0"/>
              <a:t> soy un </a:t>
            </a:r>
            <a:r>
              <a:rPr lang="en-US" sz="2000" dirty="0" err="1"/>
              <a:t>peruano</a:t>
            </a:r>
            <a:r>
              <a:rPr lang="en-US" sz="2000" dirty="0"/>
              <a:t> </a:t>
            </a:r>
            <a:r>
              <a:rPr lang="en-US" sz="2000" dirty="0" err="1"/>
              <a:t>que</a:t>
            </a:r>
            <a:r>
              <a:rPr lang="en-US" sz="2000" dirty="0"/>
              <a:t> </a:t>
            </a:r>
            <a:r>
              <a:rPr lang="en-US" sz="2000" dirty="0" err="1"/>
              <a:t>orgullosamente</a:t>
            </a:r>
            <a:r>
              <a:rPr lang="en-US" sz="2000" dirty="0"/>
              <a:t>, </a:t>
            </a:r>
            <a:r>
              <a:rPr lang="en-US" sz="2000" dirty="0" err="1"/>
              <a:t>como</a:t>
            </a:r>
            <a:r>
              <a:rPr lang="en-US" sz="2000" dirty="0"/>
              <a:t> un </a:t>
            </a:r>
            <a:r>
              <a:rPr lang="en-US" sz="2000" dirty="0" err="1"/>
              <a:t>demonio</a:t>
            </a:r>
            <a:r>
              <a:rPr lang="en-US" sz="2000" dirty="0"/>
              <a:t> </a:t>
            </a:r>
            <a:r>
              <a:rPr lang="en-US" sz="2000" dirty="0" err="1"/>
              <a:t>feliz</a:t>
            </a:r>
            <a:r>
              <a:rPr lang="en-US" sz="2000" dirty="0"/>
              <a:t>, </a:t>
            </a:r>
            <a:r>
              <a:rPr lang="en-US" sz="2000" dirty="0" err="1"/>
              <a:t>habla</a:t>
            </a:r>
            <a:r>
              <a:rPr lang="en-US" sz="2000" dirty="0"/>
              <a:t> en </a:t>
            </a:r>
            <a:r>
              <a:rPr lang="en-US" sz="2000" dirty="0" err="1"/>
              <a:t>cristiano</a:t>
            </a:r>
            <a:r>
              <a:rPr lang="en-US" sz="2000" dirty="0"/>
              <a:t> y en </a:t>
            </a:r>
            <a:r>
              <a:rPr lang="en-US" sz="2000" dirty="0" err="1"/>
              <a:t>indio</a:t>
            </a:r>
            <a:r>
              <a:rPr lang="en-US" sz="2000" dirty="0"/>
              <a:t>, en </a:t>
            </a:r>
            <a:r>
              <a:rPr lang="en-US" sz="2000" dirty="0" err="1"/>
              <a:t>español</a:t>
            </a:r>
            <a:r>
              <a:rPr lang="en-US" sz="2000" dirty="0"/>
              <a:t> y en </a:t>
            </a:r>
            <a:r>
              <a:rPr lang="en-US" sz="2000" dirty="0" err="1"/>
              <a:t>quechua</a:t>
            </a:r>
            <a:r>
              <a:rPr lang="en-US" sz="2000" i="1" dirty="0"/>
              <a:t>” 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attempt to overcome the homogenizing </a:t>
            </a:r>
            <a:r>
              <a:rPr lang="en-US" sz="2000" dirty="0" smtClean="0"/>
              <a:t>mestizaje: </a:t>
            </a:r>
            <a:r>
              <a:rPr lang="en-US" sz="2000" dirty="0"/>
              <a:t>a “</a:t>
            </a:r>
            <a:r>
              <a:rPr lang="en-US" sz="2000" dirty="0" err="1"/>
              <a:t>nosostros</a:t>
            </a:r>
            <a:r>
              <a:rPr lang="en-US" sz="2000" dirty="0"/>
              <a:t> </a:t>
            </a:r>
            <a:r>
              <a:rPr lang="en-US" sz="2000" dirty="0" err="1"/>
              <a:t>diverso</a:t>
            </a:r>
            <a:r>
              <a:rPr lang="en-US" sz="2000" dirty="0" smtClean="0"/>
              <a:t>”</a:t>
            </a:r>
            <a:endParaRPr lang="en-US" sz="2000" dirty="0"/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000" dirty="0" smtClean="0"/>
              <a:t>La </a:t>
            </a:r>
            <a:r>
              <a:rPr lang="en-US" sz="2000" dirty="0" err="1" smtClean="0"/>
              <a:t>cultura</a:t>
            </a:r>
            <a:r>
              <a:rPr lang="en-US" sz="2000" dirty="0" smtClean="0"/>
              <a:t> </a:t>
            </a:r>
            <a:r>
              <a:rPr lang="en-US" sz="2000" i="1" u="sng" dirty="0" err="1" smtClean="0"/>
              <a:t>chola</a:t>
            </a:r>
            <a:endParaRPr lang="en-US" sz="2000" i="1" u="sng" dirty="0"/>
          </a:p>
        </p:txBody>
      </p:sp>
      <p:pic>
        <p:nvPicPr>
          <p:cNvPr id="4" name="Picture 3" descr="argueda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9601"/>
            <a:ext cx="3953676" cy="6177619"/>
          </a:xfrm>
          <a:prstGeom prst="rect">
            <a:avLst/>
          </a:prstGeom>
        </p:spPr>
      </p:pic>
      <p:pic>
        <p:nvPicPr>
          <p:cNvPr id="5" name="Picture 4" descr="CC-BY-SA_icon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98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4A1BC144-F9D3-4C42-96B8-114CC271BCF0}"/>
              </a:ext>
            </a:extLst>
          </p:cNvPr>
          <p:cNvSpPr txBox="1"/>
          <p:nvPr/>
        </p:nvSpPr>
        <p:spPr>
          <a:xfrm>
            <a:off x="587991" y="1152309"/>
            <a:ext cx="111771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“… qué tenían en común antropólogos “estructuralistas” limeños con antropólogos “marxistas-leninistas” provincianos (</a:t>
            </a:r>
            <a:r>
              <a:rPr lang="es-ES_tradnl" sz="2400" dirty="0" err="1"/>
              <a:t>Degregori</a:t>
            </a:r>
            <a:r>
              <a:rPr lang="es-ES_tradnl" sz="2400" dirty="0"/>
              <a:t> et al. 2001). </a:t>
            </a:r>
            <a:endParaRPr lang="es-ES_tradnl" sz="2400" dirty="0" smtClean="0"/>
          </a:p>
          <a:p>
            <a:endParaRPr lang="es-ES_tradnl" sz="2400" dirty="0"/>
          </a:p>
          <a:p>
            <a:r>
              <a:rPr lang="es-ES_tradnl" sz="2400" dirty="0" smtClean="0"/>
              <a:t>O </a:t>
            </a:r>
            <a:r>
              <a:rPr lang="es-ES_tradnl" sz="2400" dirty="0"/>
              <a:t>para plantearlo en palabras de la historiadora </a:t>
            </a:r>
            <a:r>
              <a:rPr lang="es-ES_tradnl" sz="2400" dirty="0" err="1"/>
              <a:t>Brooke</a:t>
            </a:r>
            <a:r>
              <a:rPr lang="es-ES_tradnl" sz="2400" dirty="0"/>
              <a:t> </a:t>
            </a:r>
            <a:r>
              <a:rPr lang="es-ES_tradnl" sz="2400" dirty="0" err="1"/>
              <a:t>Larson</a:t>
            </a:r>
            <a:r>
              <a:rPr lang="es-ES_tradnl" sz="2400" dirty="0"/>
              <a:t> (1998): cómo fue posible que en la misma comunidad académica conviviera una corriente que descifraba las prácticas andinas de parentesco y los verdaderos parámetros conceptuales del </a:t>
            </a:r>
            <a:r>
              <a:rPr lang="es-ES_tradnl" sz="2400" i="1" dirty="0"/>
              <a:t>ayllu</a:t>
            </a:r>
            <a:r>
              <a:rPr lang="es-ES_tradnl" sz="2400" dirty="0"/>
              <a:t>, con otros antropólogos marxistas que debatían sobre los modos de producción y el lugar que ocupaba el campesinado en la transición al capitalismo. ¿Por qué y cómo se abrió esta brecha? ¿Cuáles fueron las consecuencias en la comprensión del “mundo andino”? (</a:t>
            </a:r>
            <a:r>
              <a:rPr lang="es-ES_tradnl" sz="2400" dirty="0" err="1"/>
              <a:t>Degregori</a:t>
            </a:r>
            <a:r>
              <a:rPr lang="es-ES_tradnl" sz="2400" dirty="0"/>
              <a:t> 2005)</a:t>
            </a: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6470" y="0"/>
            <a:ext cx="10034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=""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=""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518587" y="1193742"/>
            <a:ext cx="1106200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A Latin American concept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Raises the question of indigenous peoples in new ways: in relation to land, social and ethnic questions, and not in theological, ethical or biological terms.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Amplification of the concept in various contexts which  transcend the initial concept of the “indigenous problem”: politics, art and social research.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Indigenism and socialism: reforms to land ownership, expropriation, resource management at state level, research into </a:t>
            </a:r>
            <a:r>
              <a:rPr lang="en-US" sz="2800" dirty="0" err="1"/>
              <a:t>antifeudal</a:t>
            </a:r>
            <a:r>
              <a:rPr lang="en-US" sz="2800" dirty="0"/>
              <a:t> systems of productions, popular demands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9" name="CasellaDiTesto 2"/>
          <p:cNvSpPr txBox="1"/>
          <p:nvPr/>
        </p:nvSpPr>
        <p:spPr>
          <a:xfrm>
            <a:off x="215655" y="497743"/>
            <a:ext cx="8314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it-IT" sz="40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ndigenism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987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952999" y="112889"/>
            <a:ext cx="4727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José C. </a:t>
            </a:r>
            <a:r>
              <a:rPr lang="pt-BR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Mariategui</a:t>
            </a:r>
            <a:endParaRPr lang="pt-BR" sz="36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(1894-1930)</a:t>
            </a: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12" name="CasellaDiTesto 6">
            <a:extLst>
              <a:ext uri="{FF2B5EF4-FFF2-40B4-BE49-F238E27FC236}">
                <a16:creationId xmlns=""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4851890" y="1560333"/>
            <a:ext cx="707199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“</a:t>
            </a:r>
            <a:r>
              <a:rPr lang="it-IT" sz="2800" dirty="0" err="1"/>
              <a:t>el</a:t>
            </a:r>
            <a:r>
              <a:rPr lang="it-IT" sz="2800" dirty="0"/>
              <a:t> alfabeto no redime </a:t>
            </a:r>
            <a:r>
              <a:rPr lang="it-IT" sz="2800" dirty="0" err="1"/>
              <a:t>el</a:t>
            </a:r>
            <a:r>
              <a:rPr lang="it-IT" sz="2800" dirty="0"/>
              <a:t> indio”</a:t>
            </a:r>
          </a:p>
          <a:p>
            <a:endParaRPr lang="it-IT" sz="2800" dirty="0"/>
          </a:p>
          <a:p>
            <a:pPr marL="457200" indent="-457200">
              <a:buFont typeface="Arial"/>
              <a:buChar char="•"/>
            </a:pPr>
            <a:r>
              <a:rPr lang="it-IT" sz="2800" dirty="0" err="1"/>
              <a:t>Fondation</a:t>
            </a:r>
            <a:r>
              <a:rPr lang="it-IT" sz="2800" dirty="0"/>
              <a:t> of the PCP 1928</a:t>
            </a:r>
          </a:p>
          <a:p>
            <a:pPr marL="457200" indent="-457200">
              <a:buFont typeface="Arial"/>
              <a:buChar char="•"/>
            </a:pPr>
            <a:r>
              <a:rPr lang="it-IT" sz="2800" dirty="0"/>
              <a:t>The </a:t>
            </a: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problem</a:t>
            </a:r>
            <a:r>
              <a:rPr lang="it-IT" sz="2800" dirty="0"/>
              <a:t> and the </a:t>
            </a:r>
            <a:r>
              <a:rPr lang="it-IT" sz="2800" dirty="0" err="1"/>
              <a:t>problem</a:t>
            </a:r>
            <a:r>
              <a:rPr lang="it-IT" sz="2800" dirty="0"/>
              <a:t> of </a:t>
            </a:r>
            <a:r>
              <a:rPr lang="it-IT" sz="2800" dirty="0" err="1"/>
              <a:t>land</a:t>
            </a:r>
            <a:r>
              <a:rPr lang="it-IT" sz="2800" dirty="0"/>
              <a:t>, indigenism and </a:t>
            </a:r>
            <a:r>
              <a:rPr lang="it-IT" sz="2800" dirty="0" err="1"/>
              <a:t>socialism</a:t>
            </a:r>
            <a:endParaRPr lang="it-IT" sz="2800" dirty="0"/>
          </a:p>
          <a:p>
            <a:pPr marL="457200" indent="-457200">
              <a:buFont typeface="Arial"/>
              <a:buChar char="•"/>
            </a:pPr>
            <a:r>
              <a:rPr lang="it-IT" sz="2800" dirty="0"/>
              <a:t>The </a:t>
            </a:r>
            <a:r>
              <a:rPr lang="it-IT" sz="2800" dirty="0" err="1"/>
              <a:t>economic</a:t>
            </a:r>
            <a:r>
              <a:rPr lang="it-IT" sz="2800" dirty="0"/>
              <a:t> </a:t>
            </a:r>
            <a:r>
              <a:rPr lang="it-IT" sz="2800" dirty="0" err="1"/>
              <a:t>problem</a:t>
            </a:r>
            <a:r>
              <a:rPr lang="it-IT" sz="2800" dirty="0"/>
              <a:t>: indios and </a:t>
            </a:r>
            <a:r>
              <a:rPr lang="it-IT" sz="2800" dirty="0" err="1"/>
              <a:t>farmers</a:t>
            </a:r>
            <a:r>
              <a:rPr lang="it-IT" sz="2800" dirty="0"/>
              <a:t>, the indio </a:t>
            </a:r>
            <a:r>
              <a:rPr lang="it-IT" sz="2800" dirty="0" err="1"/>
              <a:t>as</a:t>
            </a:r>
            <a:r>
              <a:rPr lang="it-IT" sz="2800" dirty="0"/>
              <a:t> the </a:t>
            </a:r>
            <a:r>
              <a:rPr lang="it-IT" sz="2800" dirty="0" err="1"/>
              <a:t>incarnation</a:t>
            </a:r>
            <a:r>
              <a:rPr lang="it-IT" sz="2800" dirty="0"/>
              <a:t> of the </a:t>
            </a:r>
            <a:r>
              <a:rPr lang="it-IT" sz="2800" dirty="0" err="1"/>
              <a:t>nation</a:t>
            </a:r>
            <a:endParaRPr lang="it-IT" sz="2800" dirty="0"/>
          </a:p>
          <a:p>
            <a:pPr marL="457200" indent="-457200">
              <a:buFont typeface="Arial"/>
              <a:buChar char="•"/>
            </a:pPr>
            <a:r>
              <a:rPr lang="it-IT" sz="2800" dirty="0"/>
              <a:t>The </a:t>
            </a:r>
            <a:r>
              <a:rPr lang="it-IT" sz="2800" dirty="0" err="1"/>
              <a:t>exclusionary</a:t>
            </a:r>
            <a:r>
              <a:rPr lang="it-IT" sz="2800" dirty="0"/>
              <a:t> </a:t>
            </a:r>
            <a:r>
              <a:rPr lang="it-IT" sz="2800" dirty="0" err="1"/>
              <a:t>paradigm</a:t>
            </a:r>
            <a:r>
              <a:rPr lang="it-IT" sz="2800" dirty="0"/>
              <a:t> of the </a:t>
            </a:r>
            <a:r>
              <a:rPr lang="it-IT" sz="2800" dirty="0" err="1"/>
              <a:t>oligarchy</a:t>
            </a:r>
            <a:r>
              <a:rPr lang="it-IT" sz="2800" dirty="0"/>
              <a:t> </a:t>
            </a:r>
          </a:p>
          <a:p>
            <a:pPr marL="457200" indent="-457200">
              <a:buFont typeface="Arial"/>
              <a:buChar char="•"/>
            </a:pPr>
            <a:r>
              <a:rPr lang="it-IT" sz="2800" dirty="0" err="1"/>
              <a:t>Amauta</a:t>
            </a:r>
            <a:r>
              <a:rPr lang="it-IT" sz="2800" dirty="0"/>
              <a:t> and the </a:t>
            </a:r>
            <a:r>
              <a:rPr lang="it-IT" sz="2800" dirty="0" err="1"/>
              <a:t>Grupo</a:t>
            </a:r>
            <a:r>
              <a:rPr lang="it-IT" sz="2800" dirty="0"/>
              <a:t> </a:t>
            </a:r>
            <a:r>
              <a:rPr lang="it-IT" sz="2800" dirty="0" err="1"/>
              <a:t>Resurgimiento</a:t>
            </a:r>
            <a:r>
              <a:rPr lang="it-IT" sz="2800" dirty="0"/>
              <a:t>: “</a:t>
            </a:r>
            <a:r>
              <a:rPr lang="it-IT" sz="2800" dirty="0" err="1"/>
              <a:t>hermanos</a:t>
            </a:r>
            <a:r>
              <a:rPr lang="it-IT" sz="2800" dirty="0"/>
              <a:t> </a:t>
            </a:r>
            <a:r>
              <a:rPr lang="it-IT" sz="2800" dirty="0" err="1"/>
              <a:t>menores</a:t>
            </a:r>
            <a:r>
              <a:rPr lang="it-IT" sz="2800" dirty="0"/>
              <a:t> en </a:t>
            </a:r>
            <a:r>
              <a:rPr lang="it-IT" sz="2800" dirty="0" err="1"/>
              <a:t>desgracia</a:t>
            </a:r>
            <a:r>
              <a:rPr lang="it-IT" sz="2800" dirty="0"/>
              <a:t>”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8198" cy="6081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781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23332" y="0"/>
            <a:ext cx="93415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Luis </a:t>
            </a:r>
            <a:r>
              <a:rPr lang="nl-NL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Valcarcél</a:t>
            </a:r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(1891-1987</a:t>
            </a:r>
            <a:r>
              <a:rPr lang="nl-NL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nl-NL" sz="3600" b="1" i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Tempestad </a:t>
            </a:r>
            <a:r>
              <a:rPr lang="nl-NL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los </a:t>
            </a:r>
            <a:r>
              <a:rPr lang="nl-NL" sz="3600" b="1" i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Andes: </a:t>
            </a:r>
            <a:r>
              <a:rPr lang="nl-NL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nl-NL" sz="3600" b="1" i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r>
              <a:rPr lang="nl-NL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</a:t>
            </a:r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mal de la </a:t>
            </a:r>
            <a:r>
              <a:rPr lang="nl-NL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raza</a:t>
            </a:r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es el </a:t>
            </a:r>
            <a:r>
              <a:rPr lang="nl-NL" sz="3600" b="1" dirty="0" err="1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olvido</a:t>
            </a:r>
            <a:r>
              <a:rPr lang="nl-NL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b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it-IT" sz="36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12" name="CasellaDiTesto 6">
            <a:extLst>
              <a:ext uri="{FF2B5EF4-FFF2-40B4-BE49-F238E27FC236}">
                <a16:creationId xmlns=""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5374001" y="3281889"/>
            <a:ext cx="65357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The </a:t>
            </a:r>
            <a:r>
              <a:rPr lang="it-IT" sz="3200" dirty="0" err="1"/>
              <a:t>mystical</a:t>
            </a:r>
            <a:r>
              <a:rPr lang="it-IT" sz="3200" dirty="0"/>
              <a:t> </a:t>
            </a:r>
            <a:r>
              <a:rPr lang="it-IT" sz="3200" dirty="0" err="1"/>
              <a:t>view</a:t>
            </a:r>
            <a:r>
              <a:rPr lang="it-IT" sz="3200" dirty="0"/>
              <a:t> and and the </a:t>
            </a:r>
            <a:r>
              <a:rPr lang="it-IT" sz="3200" dirty="0" err="1"/>
              <a:t>chosen</a:t>
            </a:r>
            <a:r>
              <a:rPr lang="it-IT" sz="3200" dirty="0"/>
              <a:t> </a:t>
            </a:r>
            <a:r>
              <a:rPr lang="it-IT" sz="3200" dirty="0" err="1"/>
              <a:t>people</a:t>
            </a:r>
            <a:endParaRPr lang="it-IT" sz="3200" dirty="0"/>
          </a:p>
          <a:p>
            <a:r>
              <a:rPr lang="it-IT" sz="3200" dirty="0"/>
              <a:t>Attack on </a:t>
            </a:r>
            <a:r>
              <a:rPr lang="it-IT" sz="3200" i="1" dirty="0"/>
              <a:t>mestizaje</a:t>
            </a:r>
          </a:p>
          <a:p>
            <a:r>
              <a:rPr lang="it-IT" sz="3200" dirty="0" err="1"/>
              <a:t>Ethnohistory</a:t>
            </a:r>
            <a:r>
              <a:rPr lang="it-IT" sz="3200" dirty="0"/>
              <a:t> of </a:t>
            </a:r>
            <a:r>
              <a:rPr lang="it-IT" sz="3200" dirty="0" err="1"/>
              <a:t>ancient</a:t>
            </a:r>
            <a:r>
              <a:rPr lang="it-IT" sz="3200" dirty="0"/>
              <a:t> Peru</a:t>
            </a:r>
            <a:endParaRPr lang="en-US" sz="3200" dirty="0"/>
          </a:p>
        </p:txBody>
      </p:sp>
      <p:pic>
        <p:nvPicPr>
          <p:cNvPr id="11" name="Picture 4" descr="sechura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8" t="4811" b="4811"/>
          <a:stretch/>
        </p:blipFill>
        <p:spPr bwMode="auto">
          <a:xfrm>
            <a:off x="0" y="1824190"/>
            <a:ext cx="4529667" cy="4260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508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95109" y="635000"/>
            <a:ext cx="9341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nl-NL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Myth</a:t>
            </a:r>
            <a:r>
              <a:rPr lang="nl-NL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</a:t>
            </a:r>
            <a:r>
              <a:rPr lang="nl-NL" sz="36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Andinidad</a:t>
            </a:r>
            <a:endParaRPr lang="it-IT" sz="3600" b="1" i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=""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=""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12" name="CasellaDiTesto 6">
            <a:extLst>
              <a:ext uri="{FF2B5EF4-FFF2-40B4-BE49-F238E27FC236}">
                <a16:creationId xmlns=""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886667" y="1475668"/>
            <a:ext cx="10162333" cy="4493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/>
              <a:t>La </a:t>
            </a:r>
            <a:r>
              <a:rPr lang="en-US" sz="2200" i="1" dirty="0" err="1"/>
              <a:t>cultura</a:t>
            </a:r>
            <a:r>
              <a:rPr lang="en-US" sz="2200" i="1" dirty="0"/>
              <a:t> </a:t>
            </a:r>
            <a:r>
              <a:rPr lang="en-US" sz="2200" i="1" dirty="0" err="1"/>
              <a:t>bajará</a:t>
            </a:r>
            <a:r>
              <a:rPr lang="en-US" sz="2200" i="1" dirty="0"/>
              <a:t> </a:t>
            </a:r>
            <a:r>
              <a:rPr lang="en-US" sz="2200" i="1" dirty="0" err="1"/>
              <a:t>otra</a:t>
            </a:r>
            <a:r>
              <a:rPr lang="en-US" sz="2200" i="1" dirty="0"/>
              <a:t> </a:t>
            </a:r>
            <a:r>
              <a:rPr lang="en-US" sz="2200" i="1" dirty="0" err="1"/>
              <a:t>vez</a:t>
            </a:r>
            <a:r>
              <a:rPr lang="en-US" sz="2200" i="1" dirty="0"/>
              <a:t> de los Andes. De </a:t>
            </a:r>
            <a:r>
              <a:rPr lang="en-US" sz="2200" i="1" dirty="0" err="1"/>
              <a:t>las</a:t>
            </a:r>
            <a:r>
              <a:rPr lang="en-US" sz="2200" i="1" dirty="0"/>
              <a:t> </a:t>
            </a:r>
            <a:r>
              <a:rPr lang="en-US" sz="2200" i="1" dirty="0" err="1"/>
              <a:t>altas</a:t>
            </a:r>
            <a:r>
              <a:rPr lang="en-US" sz="2200" i="1" dirty="0"/>
              <a:t> </a:t>
            </a:r>
            <a:r>
              <a:rPr lang="en-US" sz="2200" i="1" dirty="0" err="1"/>
              <a:t>mesetas</a:t>
            </a:r>
            <a:r>
              <a:rPr lang="en-US" sz="2200" i="1" dirty="0"/>
              <a:t> </a:t>
            </a:r>
            <a:r>
              <a:rPr lang="en-US" sz="2200" i="1" dirty="0" err="1"/>
              <a:t>descendió</a:t>
            </a:r>
            <a:r>
              <a:rPr lang="en-US" sz="2200" i="1" dirty="0"/>
              <a:t> la </a:t>
            </a:r>
            <a:r>
              <a:rPr lang="en-US" sz="2200" i="1" dirty="0" err="1"/>
              <a:t>tribu</a:t>
            </a:r>
            <a:r>
              <a:rPr lang="en-US" sz="2200" i="1" dirty="0"/>
              <a:t> </a:t>
            </a:r>
            <a:r>
              <a:rPr lang="en-US" sz="2200" i="1" dirty="0" err="1"/>
              <a:t>primigenia</a:t>
            </a:r>
            <a:r>
              <a:rPr lang="en-US" sz="2200" i="1" dirty="0"/>
              <a:t> a </a:t>
            </a:r>
            <a:r>
              <a:rPr lang="en-US" sz="2200" i="1" dirty="0" err="1"/>
              <a:t>poblar</a:t>
            </a:r>
            <a:r>
              <a:rPr lang="en-US" sz="2200" i="1" dirty="0"/>
              <a:t> </a:t>
            </a:r>
            <a:r>
              <a:rPr lang="en-US" sz="2200" i="1" dirty="0" err="1"/>
              <a:t>planicies</a:t>
            </a:r>
            <a:r>
              <a:rPr lang="en-US" sz="2200" i="1" dirty="0"/>
              <a:t> y </a:t>
            </a:r>
            <a:r>
              <a:rPr lang="en-US" sz="2200" i="1" dirty="0" err="1"/>
              <a:t>valles</a:t>
            </a:r>
            <a:r>
              <a:rPr lang="en-US" sz="2200" i="1" dirty="0"/>
              <a:t> (...). De la </a:t>
            </a:r>
            <a:r>
              <a:rPr lang="en-US" sz="2200" i="1" dirty="0" err="1"/>
              <a:t>humana</a:t>
            </a:r>
            <a:r>
              <a:rPr lang="en-US" sz="2200" i="1" dirty="0"/>
              <a:t> </a:t>
            </a:r>
            <a:r>
              <a:rPr lang="en-US" sz="2200" i="1" dirty="0" err="1"/>
              <a:t>nebulosa</a:t>
            </a:r>
            <a:r>
              <a:rPr lang="en-US" sz="2200" i="1" dirty="0"/>
              <a:t>, </a:t>
            </a:r>
            <a:r>
              <a:rPr lang="en-US" sz="2200" i="1" dirty="0" err="1"/>
              <a:t>casi</a:t>
            </a:r>
            <a:r>
              <a:rPr lang="en-US" sz="2200" i="1" dirty="0"/>
              <a:t> </a:t>
            </a:r>
            <a:r>
              <a:rPr lang="en-US" sz="2200" i="1" dirty="0" err="1"/>
              <a:t>antropopiteca</a:t>
            </a:r>
            <a:r>
              <a:rPr lang="en-US" sz="2200" i="1" dirty="0"/>
              <a:t>, </a:t>
            </a:r>
            <a:r>
              <a:rPr lang="en-US" sz="2200" i="1" dirty="0" err="1"/>
              <a:t>surgió</a:t>
            </a:r>
            <a:r>
              <a:rPr lang="en-US" sz="2200" i="1" dirty="0"/>
              <a:t> el </a:t>
            </a:r>
            <a:r>
              <a:rPr lang="en-US" sz="2200" i="1" dirty="0" err="1"/>
              <a:t>Inkario</a:t>
            </a:r>
            <a:r>
              <a:rPr lang="en-US" sz="2200" i="1" dirty="0"/>
              <a:t>, </a:t>
            </a:r>
            <a:r>
              <a:rPr lang="en-US" sz="2200" i="1" dirty="0" err="1"/>
              <a:t>otro</a:t>
            </a:r>
            <a:r>
              <a:rPr lang="en-US" sz="2200" i="1" dirty="0"/>
              <a:t> </a:t>
            </a:r>
            <a:r>
              <a:rPr lang="en-US" sz="2200" i="1" dirty="0" err="1"/>
              <a:t>luminar</a:t>
            </a:r>
            <a:r>
              <a:rPr lang="en-US" sz="2200" i="1" dirty="0"/>
              <a:t> </a:t>
            </a:r>
            <a:r>
              <a:rPr lang="en-US" sz="2200" i="1" dirty="0" err="1"/>
              <a:t>que</a:t>
            </a:r>
            <a:r>
              <a:rPr lang="en-US" sz="2200" i="1" dirty="0"/>
              <a:t> </a:t>
            </a:r>
            <a:r>
              <a:rPr lang="en-US" sz="2200" i="1" dirty="0" err="1"/>
              <a:t>duró</a:t>
            </a:r>
            <a:r>
              <a:rPr lang="en-US" sz="2200" i="1" dirty="0"/>
              <a:t> </a:t>
            </a:r>
            <a:r>
              <a:rPr lang="en-US" sz="2200" i="1" dirty="0" err="1"/>
              <a:t>cinco</a:t>
            </a:r>
            <a:r>
              <a:rPr lang="en-US" sz="2200" i="1" dirty="0"/>
              <a:t> </a:t>
            </a:r>
            <a:r>
              <a:rPr lang="en-US" sz="2200" i="1" dirty="0" err="1"/>
              <a:t>siglos</a:t>
            </a:r>
            <a:r>
              <a:rPr lang="en-US" sz="2200" i="1" dirty="0"/>
              <a:t>, y </a:t>
            </a:r>
            <a:r>
              <a:rPr lang="en-US" sz="2200" i="1" dirty="0" err="1"/>
              <a:t>habíaalumbrado</a:t>
            </a:r>
            <a:r>
              <a:rPr lang="en-US" sz="2200" i="1" dirty="0"/>
              <a:t> </a:t>
            </a:r>
            <a:r>
              <a:rPr lang="en-US" sz="2200" i="1" dirty="0" err="1"/>
              <a:t>cinco</a:t>
            </a:r>
            <a:r>
              <a:rPr lang="en-US" sz="2200" i="1" dirty="0"/>
              <a:t> </a:t>
            </a:r>
            <a:r>
              <a:rPr lang="en-US" sz="2200" i="1" dirty="0" err="1"/>
              <a:t>más</a:t>
            </a:r>
            <a:r>
              <a:rPr lang="en-US" sz="2200" i="1" dirty="0"/>
              <a:t> sin la </a:t>
            </a:r>
            <a:r>
              <a:rPr lang="en-US" sz="2200" i="1" dirty="0" err="1"/>
              <a:t>atilana</a:t>
            </a:r>
            <a:r>
              <a:rPr lang="en-US" sz="2200" i="1" dirty="0"/>
              <a:t> </a:t>
            </a:r>
            <a:r>
              <a:rPr lang="en-US" sz="2200" i="1" dirty="0" err="1"/>
              <a:t>invasión</a:t>
            </a:r>
            <a:r>
              <a:rPr lang="en-US" sz="2200" i="1" dirty="0"/>
              <a:t> de Pizarro. De </a:t>
            </a:r>
            <a:r>
              <a:rPr lang="en-US" sz="2200" i="1" dirty="0" err="1"/>
              <a:t>ese</a:t>
            </a:r>
            <a:r>
              <a:rPr lang="en-US" sz="2200" i="1" dirty="0"/>
              <a:t> </a:t>
            </a:r>
            <a:r>
              <a:rPr lang="en-US" sz="2200" i="1" dirty="0" err="1"/>
              <a:t>rescoldo</a:t>
            </a:r>
            <a:r>
              <a:rPr lang="en-US" sz="2200" i="1" dirty="0"/>
              <a:t> cultural </a:t>
            </a:r>
            <a:r>
              <a:rPr lang="en-US" sz="2200" i="1" dirty="0" err="1"/>
              <a:t>todavía</a:t>
            </a:r>
            <a:r>
              <a:rPr lang="en-US" sz="2200" i="1" dirty="0"/>
              <a:t> </a:t>
            </a:r>
            <a:r>
              <a:rPr lang="en-US" sz="2200" i="1" dirty="0" err="1"/>
              <a:t>viven</a:t>
            </a:r>
            <a:r>
              <a:rPr lang="en-US" sz="2200" i="1" dirty="0"/>
              <a:t> (...) </a:t>
            </a:r>
            <a:r>
              <a:rPr lang="en-US" sz="2200" i="1" dirty="0" err="1"/>
              <a:t>diez</a:t>
            </a:r>
            <a:r>
              <a:rPr lang="en-US" sz="2200" i="1" dirty="0"/>
              <a:t> </a:t>
            </a:r>
            <a:r>
              <a:rPr lang="en-US" sz="2200" i="1" dirty="0" err="1"/>
              <a:t>millones</a:t>
            </a:r>
            <a:r>
              <a:rPr lang="en-US" sz="2200" i="1" dirty="0"/>
              <a:t> de </a:t>
            </a:r>
            <a:r>
              <a:rPr lang="en-US" sz="2200" i="1" dirty="0" err="1"/>
              <a:t>indios</a:t>
            </a:r>
            <a:r>
              <a:rPr lang="en-US" sz="2200" i="1" dirty="0"/>
              <a:t>, </a:t>
            </a:r>
            <a:r>
              <a:rPr lang="en-US" sz="2200" i="1" dirty="0" err="1"/>
              <a:t>caídos</a:t>
            </a:r>
            <a:r>
              <a:rPr lang="en-US" sz="2200" i="1" dirty="0"/>
              <a:t> en la penumbra de </a:t>
            </a:r>
            <a:r>
              <a:rPr lang="en-US" sz="2200" i="1" dirty="0" err="1"/>
              <a:t>las</a:t>
            </a:r>
            <a:r>
              <a:rPr lang="en-US" sz="2200" i="1" dirty="0"/>
              <a:t> </a:t>
            </a:r>
            <a:r>
              <a:rPr lang="en-US" sz="2200" i="1" dirty="0" err="1"/>
              <a:t>culturas</a:t>
            </a:r>
            <a:r>
              <a:rPr lang="en-US" sz="2200" i="1" dirty="0"/>
              <a:t> </a:t>
            </a:r>
            <a:r>
              <a:rPr lang="en-US" sz="2200" i="1" dirty="0" err="1"/>
              <a:t>muertas</a:t>
            </a:r>
            <a:r>
              <a:rPr lang="en-US" sz="2200" i="1" dirty="0"/>
              <a:t>. De </a:t>
            </a:r>
            <a:r>
              <a:rPr lang="en-US" sz="2200" i="1" dirty="0" err="1"/>
              <a:t>las</a:t>
            </a:r>
            <a:r>
              <a:rPr lang="en-US" sz="2200" i="1" dirty="0"/>
              <a:t> </a:t>
            </a:r>
            <a:r>
              <a:rPr lang="en-US" sz="2200" i="1" dirty="0" err="1"/>
              <a:t>tumbas</a:t>
            </a:r>
            <a:r>
              <a:rPr lang="en-US" sz="2200" i="1" dirty="0"/>
              <a:t> </a:t>
            </a:r>
            <a:r>
              <a:rPr lang="en-US" sz="2200" i="1" dirty="0" err="1"/>
              <a:t>saldrán</a:t>
            </a:r>
            <a:r>
              <a:rPr lang="en-US" sz="2200" i="1" dirty="0"/>
              <a:t> los </a:t>
            </a:r>
            <a:r>
              <a:rPr lang="en-US" sz="2200" i="1" dirty="0" err="1"/>
              <a:t>gérmenes</a:t>
            </a:r>
            <a:r>
              <a:rPr lang="en-US" sz="2200" i="1" dirty="0"/>
              <a:t> de la Nueva </a:t>
            </a:r>
            <a:r>
              <a:rPr lang="en-US" sz="2200" i="1" dirty="0" err="1"/>
              <a:t>Edad</a:t>
            </a:r>
            <a:r>
              <a:rPr lang="en-US" sz="2200" i="1" dirty="0"/>
              <a:t>. </a:t>
            </a:r>
            <a:r>
              <a:rPr lang="en-US" sz="2200" i="1" dirty="0" err="1"/>
              <a:t>Es</a:t>
            </a:r>
            <a:r>
              <a:rPr lang="en-US" sz="2200" i="1" dirty="0"/>
              <a:t> el avatar de la </a:t>
            </a:r>
            <a:r>
              <a:rPr lang="en-US" sz="2200" i="1" dirty="0" err="1"/>
              <a:t>Raza</a:t>
            </a:r>
            <a:r>
              <a:rPr lang="en-US" sz="2200" i="1" dirty="0"/>
              <a:t>.</a:t>
            </a:r>
          </a:p>
          <a:p>
            <a:r>
              <a:rPr lang="en-US" sz="2200" i="1" dirty="0"/>
              <a:t>La </a:t>
            </a:r>
            <a:r>
              <a:rPr lang="en-US" sz="2200" i="1" dirty="0" err="1"/>
              <a:t>raza</a:t>
            </a:r>
            <a:r>
              <a:rPr lang="en-US" sz="2200" i="1" dirty="0"/>
              <a:t>, en el </a:t>
            </a:r>
            <a:r>
              <a:rPr lang="en-US" sz="2200" i="1" dirty="0" err="1"/>
              <a:t>nuevo</a:t>
            </a:r>
            <a:r>
              <a:rPr lang="en-US" sz="2200" i="1" dirty="0"/>
              <a:t> </a:t>
            </a:r>
            <a:r>
              <a:rPr lang="en-US" sz="2200" i="1" dirty="0" err="1"/>
              <a:t>ciclo</a:t>
            </a:r>
            <a:r>
              <a:rPr lang="en-US" sz="2200" i="1" dirty="0"/>
              <a:t> </a:t>
            </a:r>
            <a:r>
              <a:rPr lang="en-US" sz="2200" i="1" dirty="0" err="1"/>
              <a:t>que</a:t>
            </a:r>
            <a:r>
              <a:rPr lang="en-US" sz="2200" i="1" dirty="0"/>
              <a:t> se </a:t>
            </a:r>
            <a:r>
              <a:rPr lang="en-US" sz="2200" i="1" dirty="0" err="1"/>
              <a:t>avecina</a:t>
            </a:r>
            <a:r>
              <a:rPr lang="en-US" sz="2200" i="1" dirty="0"/>
              <a:t>, </a:t>
            </a:r>
            <a:r>
              <a:rPr lang="en-US" sz="2200" i="1" dirty="0" err="1"/>
              <a:t>reaparecerá</a:t>
            </a:r>
            <a:r>
              <a:rPr lang="en-US" sz="2200" i="1" dirty="0"/>
              <a:t> </a:t>
            </a:r>
            <a:r>
              <a:rPr lang="en-US" sz="2200" i="1" dirty="0" err="1"/>
              <a:t>esplendente</a:t>
            </a:r>
            <a:r>
              <a:rPr lang="en-US" sz="2200" i="1" dirty="0"/>
              <a:t>, </a:t>
            </a:r>
            <a:r>
              <a:rPr lang="en-US" sz="2200" i="1" dirty="0" err="1"/>
              <a:t>nimbada</a:t>
            </a:r>
            <a:r>
              <a:rPr lang="en-US" sz="2200" i="1" dirty="0"/>
              <a:t> </a:t>
            </a:r>
            <a:r>
              <a:rPr lang="en-US" sz="2200" i="1" dirty="0" err="1"/>
              <a:t>por</a:t>
            </a:r>
            <a:r>
              <a:rPr lang="en-US" sz="2200" i="1" dirty="0"/>
              <a:t> </a:t>
            </a:r>
            <a:r>
              <a:rPr lang="en-US" sz="2200" i="1" dirty="0" err="1"/>
              <a:t>sus</a:t>
            </a:r>
            <a:r>
              <a:rPr lang="en-US" sz="2200" i="1" dirty="0"/>
              <a:t> </a:t>
            </a:r>
            <a:r>
              <a:rPr lang="en-US" sz="2200" i="1" dirty="0" err="1"/>
              <a:t>eternos</a:t>
            </a:r>
            <a:r>
              <a:rPr lang="en-US" sz="2200" i="1" dirty="0"/>
              <a:t> </a:t>
            </a:r>
            <a:r>
              <a:rPr lang="en-US" sz="2200" i="1" dirty="0" err="1"/>
              <a:t>valores</a:t>
            </a:r>
            <a:r>
              <a:rPr lang="en-US" sz="2200" i="1" dirty="0"/>
              <a:t> (...); </a:t>
            </a:r>
            <a:r>
              <a:rPr lang="en-US" sz="2200" i="1" dirty="0" err="1"/>
              <a:t>es</a:t>
            </a:r>
            <a:r>
              <a:rPr lang="en-US" sz="2200" i="1" dirty="0"/>
              <a:t> el avatar </a:t>
            </a:r>
            <a:r>
              <a:rPr lang="en-US" sz="2200" i="1" dirty="0" err="1"/>
              <a:t>que</a:t>
            </a:r>
            <a:r>
              <a:rPr lang="en-US" sz="2200" i="1" dirty="0"/>
              <a:t> </a:t>
            </a:r>
            <a:r>
              <a:rPr lang="en-US" sz="2200" i="1" dirty="0" err="1"/>
              <a:t>marca</a:t>
            </a:r>
            <a:r>
              <a:rPr lang="en-US" sz="2200" i="1" dirty="0"/>
              <a:t> la </a:t>
            </a:r>
            <a:r>
              <a:rPr lang="en-US" sz="2200" i="1" dirty="0" err="1"/>
              <a:t>reaparición</a:t>
            </a:r>
            <a:r>
              <a:rPr lang="en-US" sz="2200" i="1" dirty="0"/>
              <a:t> de los pueblos </a:t>
            </a:r>
            <a:r>
              <a:rPr lang="en-US" sz="2200" i="1" dirty="0" err="1"/>
              <a:t>andinos</a:t>
            </a:r>
            <a:r>
              <a:rPr lang="en-US" sz="2200" i="1" dirty="0"/>
              <a:t> en el </a:t>
            </a:r>
            <a:r>
              <a:rPr lang="en-US" sz="2200" i="1" dirty="0" err="1"/>
              <a:t>escenario</a:t>
            </a:r>
            <a:r>
              <a:rPr lang="en-US" sz="2200" i="1" dirty="0"/>
              <a:t> de </a:t>
            </a:r>
            <a:r>
              <a:rPr lang="en-US" sz="2200" i="1" dirty="0" err="1"/>
              <a:t>las</a:t>
            </a:r>
            <a:r>
              <a:rPr lang="en-US" sz="2200" i="1" dirty="0"/>
              <a:t> </a:t>
            </a:r>
            <a:r>
              <a:rPr lang="en-US" sz="2200" i="1" dirty="0" err="1"/>
              <a:t>culturas</a:t>
            </a:r>
            <a:r>
              <a:rPr lang="en-US" sz="2200" i="1" dirty="0"/>
              <a:t>. Los hombres de la Nueva </a:t>
            </a:r>
            <a:r>
              <a:rPr lang="en-US" sz="2200" i="1" dirty="0" err="1"/>
              <a:t>Edad</a:t>
            </a:r>
            <a:r>
              <a:rPr lang="en-US" sz="2200" i="1" dirty="0"/>
              <a:t> </a:t>
            </a:r>
            <a:r>
              <a:rPr lang="en-US" sz="2200" i="1" dirty="0" err="1"/>
              <a:t>habrán</a:t>
            </a:r>
            <a:r>
              <a:rPr lang="en-US" sz="2200" i="1" dirty="0"/>
              <a:t> </a:t>
            </a:r>
            <a:r>
              <a:rPr lang="en-US" sz="2200" i="1" dirty="0" err="1"/>
              <a:t>enriquecido</a:t>
            </a:r>
            <a:r>
              <a:rPr lang="en-US" sz="2200" i="1" dirty="0"/>
              <a:t> </a:t>
            </a:r>
            <a:r>
              <a:rPr lang="en-US" sz="2200" i="1" dirty="0" err="1"/>
              <a:t>su</a:t>
            </a:r>
            <a:r>
              <a:rPr lang="en-US" sz="2200" i="1" dirty="0"/>
              <a:t> </a:t>
            </a:r>
            <a:r>
              <a:rPr lang="en-US" sz="2200" i="1" dirty="0" err="1"/>
              <a:t>acervo</a:t>
            </a:r>
            <a:r>
              <a:rPr lang="en-US" sz="2200" i="1" dirty="0"/>
              <a:t> con </a:t>
            </a:r>
            <a:r>
              <a:rPr lang="en-US" sz="2200" i="1" dirty="0" err="1"/>
              <a:t>las</a:t>
            </a:r>
            <a:r>
              <a:rPr lang="en-US" sz="2200" i="1" dirty="0"/>
              <a:t> </a:t>
            </a:r>
            <a:r>
              <a:rPr lang="en-US" sz="2200" i="1" dirty="0" err="1"/>
              <a:t>conquistas</a:t>
            </a:r>
            <a:r>
              <a:rPr lang="en-US" sz="2200" i="1" dirty="0"/>
              <a:t> de la </a:t>
            </a:r>
            <a:r>
              <a:rPr lang="en-US" sz="2200" i="1" dirty="0" err="1"/>
              <a:t>ciencia</a:t>
            </a:r>
            <a:r>
              <a:rPr lang="en-US" sz="2200" i="1" dirty="0"/>
              <a:t> occidental y la </a:t>
            </a:r>
            <a:r>
              <a:rPr lang="en-US" sz="2200" i="1" dirty="0" err="1"/>
              <a:t>sabiduría</a:t>
            </a:r>
            <a:r>
              <a:rPr lang="en-US" sz="2200" i="1" dirty="0"/>
              <a:t> de los maestros de </a:t>
            </a:r>
            <a:r>
              <a:rPr lang="en-US" sz="2200" i="1" dirty="0" err="1"/>
              <a:t>Oriente</a:t>
            </a:r>
            <a:r>
              <a:rPr lang="en-US" sz="2200" i="1" dirty="0"/>
              <a:t>. El </a:t>
            </a:r>
            <a:r>
              <a:rPr lang="en-US" sz="2200" i="1" dirty="0" err="1"/>
              <a:t>instrumento</a:t>
            </a:r>
            <a:r>
              <a:rPr lang="en-US" sz="2200" i="1" dirty="0"/>
              <a:t> y la </a:t>
            </a:r>
            <a:r>
              <a:rPr lang="en-US" sz="2200" i="1" dirty="0" err="1"/>
              <a:t>herramienta</a:t>
            </a:r>
            <a:r>
              <a:rPr lang="en-US" sz="2200" i="1" dirty="0"/>
              <a:t>, la </a:t>
            </a:r>
            <a:r>
              <a:rPr lang="en-US" sz="2200" i="1" dirty="0" err="1"/>
              <a:t>maquina</a:t>
            </a:r>
            <a:r>
              <a:rPr lang="en-US" sz="2200" i="1" dirty="0"/>
              <a:t>, el </a:t>
            </a:r>
            <a:r>
              <a:rPr lang="en-US" sz="2200" i="1" dirty="0" err="1"/>
              <a:t>libro</a:t>
            </a:r>
            <a:r>
              <a:rPr lang="en-US" sz="2200" i="1" dirty="0"/>
              <a:t> y el </a:t>
            </a:r>
            <a:r>
              <a:rPr lang="en-US" sz="2200" i="1" dirty="0" err="1"/>
              <a:t>arma</a:t>
            </a:r>
            <a:r>
              <a:rPr lang="en-US" sz="2200" i="1" dirty="0"/>
              <a:t> </a:t>
            </a:r>
            <a:r>
              <a:rPr lang="en-US" sz="2200" i="1" dirty="0" err="1"/>
              <a:t>nos</a:t>
            </a:r>
            <a:r>
              <a:rPr lang="en-US" sz="2200" i="1" dirty="0"/>
              <a:t> </a:t>
            </a:r>
            <a:r>
              <a:rPr lang="en-US" sz="2200" i="1" dirty="0" err="1"/>
              <a:t>darán</a:t>
            </a:r>
            <a:r>
              <a:rPr lang="en-US" sz="2200" i="1" dirty="0"/>
              <a:t> el </a:t>
            </a:r>
            <a:r>
              <a:rPr lang="en-US" sz="2200" i="1" dirty="0" err="1"/>
              <a:t>dominio</a:t>
            </a:r>
            <a:r>
              <a:rPr lang="en-US" sz="2200" i="1" dirty="0"/>
              <a:t> de la </a:t>
            </a:r>
            <a:r>
              <a:rPr lang="en-US" sz="2200" i="1" dirty="0" err="1"/>
              <a:t>naturaleza</a:t>
            </a:r>
            <a:r>
              <a:rPr lang="en-US" sz="2200" i="1" dirty="0"/>
              <a:t>; la </a:t>
            </a:r>
            <a:r>
              <a:rPr lang="en-US" sz="2200" i="1" dirty="0" err="1"/>
              <a:t>filosofía</a:t>
            </a:r>
            <a:r>
              <a:rPr lang="en-US" sz="2200" i="1" dirty="0"/>
              <a:t> (...) </a:t>
            </a:r>
            <a:r>
              <a:rPr lang="en-US" sz="2200" i="1" dirty="0" err="1"/>
              <a:t>hará</a:t>
            </a:r>
            <a:r>
              <a:rPr lang="en-US" sz="2200" i="1" dirty="0"/>
              <a:t> </a:t>
            </a:r>
            <a:r>
              <a:rPr lang="en-US" sz="2200" i="1" dirty="0" err="1"/>
              <a:t>penetrante</a:t>
            </a:r>
            <a:r>
              <a:rPr lang="en-US" sz="2200" i="1" dirty="0"/>
              <a:t> </a:t>
            </a:r>
            <a:r>
              <a:rPr lang="en-US" sz="2200" i="1" dirty="0" err="1"/>
              <a:t>nuestra</a:t>
            </a:r>
            <a:r>
              <a:rPr lang="en-US" sz="2200" i="1" dirty="0"/>
              <a:t> </a:t>
            </a:r>
            <a:r>
              <a:rPr lang="en-US" sz="2200" i="1" dirty="0" err="1"/>
              <a:t>mirada</a:t>
            </a:r>
            <a:r>
              <a:rPr lang="en-US" sz="2200" i="1" dirty="0"/>
              <a:t> en el </a:t>
            </a:r>
            <a:r>
              <a:rPr lang="en-US" sz="2200" i="1" dirty="0" err="1"/>
              <a:t>mundo</a:t>
            </a:r>
            <a:r>
              <a:rPr lang="en-US" sz="2200" i="1" dirty="0"/>
              <a:t> del </a:t>
            </a:r>
            <a:r>
              <a:rPr lang="en-US" sz="2200" i="1" dirty="0" err="1"/>
              <a:t>espíritu</a:t>
            </a:r>
            <a:r>
              <a:rPr lang="en-US" sz="2200" i="1" dirty="0"/>
              <a:t> </a:t>
            </a:r>
            <a:r>
              <a:rPr lang="en-US" sz="2200" i="1" dirty="0" smtClean="0"/>
              <a:t>(</a:t>
            </a:r>
            <a:r>
              <a:rPr lang="en-US" sz="2200" i="1" dirty="0" err="1" smtClean="0"/>
              <a:t>Valcarcel</a:t>
            </a:r>
            <a:r>
              <a:rPr lang="en-US" sz="2200" i="1" dirty="0" smtClean="0"/>
              <a:t>, </a:t>
            </a:r>
            <a:r>
              <a:rPr lang="en-US" sz="2200" i="1" dirty="0" err="1" smtClean="0"/>
              <a:t>Tempestad</a:t>
            </a:r>
            <a:r>
              <a:rPr lang="en-US" sz="2200" i="1" dirty="0" smtClean="0"/>
              <a:t> en los Andes)</a:t>
            </a:r>
            <a:r>
              <a:rPr lang="en-US" sz="22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3857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10" name="CasellaDiTesto 2"/>
          <p:cNvSpPr txBox="1"/>
          <p:nvPr/>
        </p:nvSpPr>
        <p:spPr>
          <a:xfrm>
            <a:off x="179713" y="90366"/>
            <a:ext cx="83147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 Andino and the </a:t>
            </a:r>
            <a:r>
              <a:rPr lang="it-IT" sz="3600" b="1" dirty="0" err="1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ecological</a:t>
            </a:r>
            <a:r>
              <a:rPr lang="it-IT" sz="3600" b="1" dirty="0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600" b="1" dirty="0" err="1" smtClean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estructuralism</a:t>
            </a:r>
            <a:endParaRPr lang="it-IT" sz="36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6949207" y="1308095"/>
            <a:ext cx="4809067" cy="60838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Tx/>
              <a:buChar char="•"/>
            </a:pPr>
            <a:r>
              <a:rPr lang="en-US" sz="2000" dirty="0" smtClean="0"/>
              <a:t>The elegant model of Andean communities</a:t>
            </a:r>
          </a:p>
          <a:p>
            <a:pPr marL="285750" indent="-285750">
              <a:buFontTx/>
              <a:buChar char="•"/>
            </a:pPr>
            <a:r>
              <a:rPr lang="en-US" sz="2000" i="1" dirty="0" smtClean="0"/>
              <a:t>Closed corporate community: </a:t>
            </a:r>
            <a:r>
              <a:rPr lang="en-US" sz="2000" dirty="0" smtClean="0"/>
              <a:t>out of the time and the space</a:t>
            </a:r>
            <a:endParaRPr lang="en-US" sz="2000" i="1" dirty="0" smtClean="0"/>
          </a:p>
          <a:p>
            <a:pPr marL="285750" indent="-285750">
              <a:buFontTx/>
              <a:buChar char="•"/>
            </a:pPr>
            <a:r>
              <a:rPr lang="en-US" sz="2000" dirty="0" smtClean="0"/>
              <a:t>Dogmatism of the structure: the indigenous community as a coherent and stable social system</a:t>
            </a:r>
          </a:p>
          <a:p>
            <a:pPr marL="285750" indent="-285750">
              <a:buFontTx/>
              <a:buChar char="•"/>
            </a:pPr>
            <a:r>
              <a:rPr lang="en-US" sz="2000" dirty="0" smtClean="0"/>
              <a:t>The socio political organization seen from the vertical-archipelago socio-environmental logic </a:t>
            </a:r>
          </a:p>
          <a:p>
            <a:pPr marL="285750" indent="-285750">
              <a:buFontTx/>
              <a:buChar char="•"/>
            </a:pPr>
            <a:r>
              <a:rPr lang="en-US" sz="2000" dirty="0" smtClean="0"/>
              <a:t>Complementarity, reciprocity, redistribution </a:t>
            </a:r>
          </a:p>
          <a:p>
            <a:pPr marL="285750" indent="-285750">
              <a:buFontTx/>
              <a:buChar char="•"/>
            </a:pPr>
            <a:r>
              <a:rPr lang="en-US" sz="2000" i="1" dirty="0" smtClean="0"/>
              <a:t>Longue </a:t>
            </a:r>
            <a:r>
              <a:rPr lang="en-US" sz="2000" i="1" dirty="0" err="1" smtClean="0"/>
              <a:t>durée</a:t>
            </a:r>
            <a:r>
              <a:rPr lang="en-US" sz="2000" dirty="0" smtClean="0"/>
              <a:t>, pan-</a:t>
            </a:r>
            <a:r>
              <a:rPr lang="en-US" sz="2000" dirty="0" err="1" smtClean="0"/>
              <a:t>andean</a:t>
            </a:r>
            <a:r>
              <a:rPr lang="en-US" sz="2000" dirty="0" smtClean="0"/>
              <a:t> models generic Andean order of things</a:t>
            </a:r>
          </a:p>
          <a:p>
            <a:endParaRPr lang="en-US" sz="2000" dirty="0" smtClean="0"/>
          </a:p>
          <a:p>
            <a:pPr marL="285750" indent="-285750">
              <a:buFontTx/>
              <a:buChar char="•"/>
            </a:pPr>
            <a:endParaRPr lang="en-US" sz="2000" dirty="0"/>
          </a:p>
        </p:txBody>
      </p:sp>
      <p:pic>
        <p:nvPicPr>
          <p:cNvPr id="3" name="Picture 2" descr="Tristeza Andina Chambi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6000"/>
            <a:ext cx="6574832" cy="478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78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10" name="CasellaDiTesto 2"/>
          <p:cNvSpPr txBox="1"/>
          <p:nvPr/>
        </p:nvSpPr>
        <p:spPr>
          <a:xfrm>
            <a:off x="215655" y="497743"/>
            <a:ext cx="8314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Post-World War</a:t>
            </a:r>
          </a:p>
        </p:txBody>
      </p:sp>
      <p:sp>
        <p:nvSpPr>
          <p:cNvPr id="2" name="Rectangle 1"/>
          <p:cNvSpPr/>
          <p:nvPr/>
        </p:nvSpPr>
        <p:spPr>
          <a:xfrm>
            <a:off x="898563" y="1605542"/>
            <a:ext cx="8710069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/>
              <a:t>The </a:t>
            </a:r>
            <a:r>
              <a:rPr lang="en-US" sz="2400" i="1" dirty="0"/>
              <a:t>development</a:t>
            </a:r>
            <a:r>
              <a:rPr lang="en-US" sz="2400" dirty="0"/>
              <a:t> anthropology: anthropology and the “directed change”, </a:t>
            </a:r>
            <a:r>
              <a:rPr lang="en-US" sz="2400" i="1" dirty="0"/>
              <a:t>Plan </a:t>
            </a:r>
            <a:r>
              <a:rPr lang="en-US" sz="2400" i="1" dirty="0" err="1"/>
              <a:t>Nacional</a:t>
            </a:r>
            <a:r>
              <a:rPr lang="en-US" sz="2400" i="1" dirty="0"/>
              <a:t> de </a:t>
            </a:r>
            <a:r>
              <a:rPr lang="en-US" sz="2400" i="1" dirty="0" err="1"/>
              <a:t>Integración</a:t>
            </a:r>
            <a:r>
              <a:rPr lang="en-US" sz="2400" i="1" dirty="0"/>
              <a:t> de la </a:t>
            </a:r>
            <a:r>
              <a:rPr lang="en-US" sz="2400" i="1" dirty="0" err="1"/>
              <a:t>Población</a:t>
            </a:r>
            <a:r>
              <a:rPr lang="en-US" sz="2400" i="1" dirty="0"/>
              <a:t> </a:t>
            </a:r>
            <a:r>
              <a:rPr lang="en-US" sz="2400" i="1" dirty="0" err="1"/>
              <a:t>Aborigen</a:t>
            </a:r>
            <a:r>
              <a:rPr lang="en-US" sz="2400" i="1" dirty="0"/>
              <a:t> </a:t>
            </a:r>
            <a:r>
              <a:rPr lang="en-US" sz="2400" dirty="0"/>
              <a:t>(1959), modernization and cultural change 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The modernization: ethnology, fieldwork and integration in the national order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The tension between exotic and the need of assimilation: tradition and modernity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Structuralism: synchrony 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Dependence theory 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Ethnicity as class: Marxism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Peasant movements and internal migration</a:t>
            </a:r>
          </a:p>
        </p:txBody>
      </p:sp>
    </p:spTree>
    <p:extLst>
      <p:ext uri="{BB962C8B-B14F-4D97-AF65-F5344CB8AC3E}">
        <p14:creationId xmlns:p14="http://schemas.microsoft.com/office/powerpoint/2010/main" val="2376821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xmlns="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xmlns="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xmlns="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Anthropology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203" y="6193574"/>
            <a:ext cx="1546160" cy="544780"/>
          </a:xfrm>
          <a:prstGeom prst="rect">
            <a:avLst/>
          </a:prstGeom>
        </p:spPr>
      </p:pic>
      <p:sp>
        <p:nvSpPr>
          <p:cNvPr id="10" name="CasellaDiTesto 2"/>
          <p:cNvSpPr txBox="1"/>
          <p:nvPr/>
        </p:nvSpPr>
        <p:spPr>
          <a:xfrm>
            <a:off x="155750" y="0"/>
            <a:ext cx="83147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Overcoming</a:t>
            </a:r>
            <a:r>
              <a:rPr lang="it-IT" sz="32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the </a:t>
            </a:r>
            <a:r>
              <a:rPr lang="it-IT" sz="32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indigenist</a:t>
            </a:r>
            <a:r>
              <a:rPr lang="it-IT" sz="32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2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vision</a:t>
            </a:r>
            <a:r>
              <a:rPr lang="it-IT" sz="32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(1950-1970) and the </a:t>
            </a:r>
            <a:r>
              <a:rPr lang="it-IT" sz="32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dependency</a:t>
            </a:r>
            <a:r>
              <a:rPr lang="it-IT" sz="32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32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theory</a:t>
            </a:r>
            <a:endParaRPr lang="it-IT" sz="32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 Placeholder 3"/>
          <p:cNvSpPr txBox="1">
            <a:spLocks/>
          </p:cNvSpPr>
          <p:nvPr/>
        </p:nvSpPr>
        <p:spPr>
          <a:xfrm>
            <a:off x="4984028" y="1473744"/>
            <a:ext cx="6570571" cy="58822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lang="en-US" sz="2300" dirty="0">
                <a:solidFill>
                  <a:prstClr val="black"/>
                </a:solidFill>
              </a:rPr>
              <a:t>Socio-economic changes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300" dirty="0">
                <a:solidFill>
                  <a:prstClr val="black"/>
                </a:solidFill>
              </a:rPr>
              <a:t>Conflict and peasant movements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300" dirty="0">
                <a:solidFill>
                  <a:prstClr val="black"/>
                </a:solidFill>
              </a:rPr>
              <a:t>Urban studies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300" dirty="0">
                <a:solidFill>
                  <a:prstClr val="black"/>
                </a:solidFill>
              </a:rPr>
              <a:t>Indigenous in the history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sz="2300" b="1" dirty="0">
                <a:solidFill>
                  <a:prstClr val="black"/>
                </a:solidFill>
              </a:rPr>
              <a:t>The role of the concept of power</a:t>
            </a:r>
          </a:p>
          <a:p>
            <a:pPr marL="285750" lvl="0" indent="-285750">
              <a:lnSpc>
                <a:spcPct val="100000"/>
              </a:lnSpc>
              <a:buFont typeface="Arial"/>
              <a:buChar char="•"/>
            </a:pPr>
            <a:r>
              <a:rPr lang="en-US" sz="2300" dirty="0">
                <a:solidFill>
                  <a:prstClr val="black"/>
                </a:solidFill>
              </a:rPr>
              <a:t>Interethnic relations: Enrique Mayer (1970), Fernando </a:t>
            </a:r>
            <a:r>
              <a:rPr lang="en-US" sz="2300" dirty="0" err="1">
                <a:solidFill>
                  <a:prstClr val="black"/>
                </a:solidFill>
              </a:rPr>
              <a:t>Fuenzalida</a:t>
            </a:r>
            <a:r>
              <a:rPr lang="en-US" sz="2300" dirty="0">
                <a:solidFill>
                  <a:prstClr val="black"/>
                </a:solidFill>
              </a:rPr>
              <a:t> (1970)</a:t>
            </a:r>
          </a:p>
          <a:p>
            <a:pPr marL="342900" lvl="0" indent="-342900">
              <a:lnSpc>
                <a:spcPct val="100000"/>
              </a:lnSpc>
              <a:buFont typeface="Arial"/>
              <a:buChar char="•"/>
            </a:pPr>
            <a:r>
              <a:rPr lang="en-US" sz="2300" dirty="0">
                <a:solidFill>
                  <a:prstClr val="black"/>
                </a:solidFill>
              </a:rPr>
              <a:t>Local traditional power: Julio </a:t>
            </a:r>
            <a:r>
              <a:rPr lang="en-US" sz="2300" dirty="0" err="1">
                <a:solidFill>
                  <a:prstClr val="black"/>
                </a:solidFill>
              </a:rPr>
              <a:t>Cotler</a:t>
            </a:r>
            <a:r>
              <a:rPr lang="en-US" sz="2300" dirty="0">
                <a:solidFill>
                  <a:prstClr val="black"/>
                </a:solidFill>
              </a:rPr>
              <a:t> (1968)</a:t>
            </a:r>
          </a:p>
          <a:p>
            <a:pPr marL="342900" lvl="0" indent="-342900">
              <a:lnSpc>
                <a:spcPct val="100000"/>
              </a:lnSpc>
              <a:buFont typeface="Arial"/>
              <a:buChar char="•"/>
            </a:pPr>
            <a:r>
              <a:rPr lang="en-US" sz="2300" dirty="0">
                <a:solidFill>
                  <a:prstClr val="black"/>
                </a:solidFill>
              </a:rPr>
              <a:t> internal migrations </a:t>
            </a:r>
            <a:r>
              <a:rPr lang="en-US" sz="2300" i="1" dirty="0" err="1">
                <a:solidFill>
                  <a:prstClr val="black"/>
                </a:solidFill>
              </a:rPr>
              <a:t>cholificación</a:t>
            </a:r>
            <a:r>
              <a:rPr lang="en-US" sz="2300" dirty="0">
                <a:solidFill>
                  <a:prstClr val="black"/>
                </a:solidFill>
              </a:rPr>
              <a:t>: </a:t>
            </a:r>
            <a:r>
              <a:rPr lang="en-US" sz="2300" dirty="0" err="1">
                <a:solidFill>
                  <a:prstClr val="black"/>
                </a:solidFill>
              </a:rPr>
              <a:t>Aníbal</a:t>
            </a:r>
            <a:r>
              <a:rPr lang="en-US" sz="2300" dirty="0">
                <a:solidFill>
                  <a:prstClr val="black"/>
                </a:solidFill>
              </a:rPr>
              <a:t> </a:t>
            </a:r>
            <a:r>
              <a:rPr lang="en-US" sz="2300" dirty="0" err="1">
                <a:solidFill>
                  <a:prstClr val="black"/>
                </a:solidFill>
              </a:rPr>
              <a:t>Quijano</a:t>
            </a:r>
            <a:r>
              <a:rPr lang="en-US" sz="2300" dirty="0">
                <a:solidFill>
                  <a:prstClr val="black"/>
                </a:solidFill>
              </a:rPr>
              <a:t> (1964)</a:t>
            </a:r>
          </a:p>
          <a:p>
            <a:endParaRPr lang="en-US" sz="2300" dirty="0" smtClean="0"/>
          </a:p>
          <a:p>
            <a:pPr marL="285750" indent="-285750">
              <a:buFontTx/>
              <a:buChar char="•"/>
            </a:pPr>
            <a:endParaRPr lang="en-US" sz="2300" dirty="0"/>
          </a:p>
        </p:txBody>
      </p:sp>
      <p:pic>
        <p:nvPicPr>
          <p:cNvPr id="13" name="Picture Placeholder 6"/>
          <p:cNvPicPr>
            <a:picLocks noChangeAspect="1"/>
          </p:cNvPicPr>
          <p:nvPr/>
        </p:nvPicPr>
        <p:blipFill rotWithShape="1">
          <a:blip r:embed="rId4"/>
          <a:srcRect l="482" r="692"/>
          <a:stretch/>
        </p:blipFill>
        <p:spPr>
          <a:xfrm>
            <a:off x="13214" y="1593560"/>
            <a:ext cx="4299886" cy="446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74924"/>
      </p:ext>
    </p:extLst>
  </p:cSld>
  <p:clrMapOvr>
    <a:masterClrMapping/>
  </p:clrMapOvr>
</p:sld>
</file>

<file path=ppt/theme/theme1.xml><?xml version="1.0" encoding="utf-8"?>
<a:theme xmlns:a="http://schemas.openxmlformats.org/drawingml/2006/main" name="20200910_rep_Templat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20200910_rep_Template2.potx</Template>
  <TotalTime>5806</TotalTime>
  <Words>1046</Words>
  <Application>Microsoft Macintosh PowerPoint</Application>
  <PresentationFormat>Custom</PresentationFormat>
  <Paragraphs>119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20200910_rep_Template2</vt:lpstr>
      <vt:lpstr>From Indigenism to Anthropology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sofia venturoli</cp:lastModifiedBy>
  <cp:revision>76</cp:revision>
  <dcterms:created xsi:type="dcterms:W3CDTF">2019-05-28T15:53:33Z</dcterms:created>
  <dcterms:modified xsi:type="dcterms:W3CDTF">2020-11-04T09:31:42Z</dcterms:modified>
</cp:coreProperties>
</file>