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1" r:id="rId4"/>
    <p:sldId id="262" r:id="rId5"/>
    <p:sldId id="263" r:id="rId6"/>
    <p:sldId id="259"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272"/>
    <a:srgbClr val="BECF42"/>
    <a:srgbClr val="E5454B"/>
    <a:srgbClr val="00622A"/>
    <a:srgbClr val="86603F"/>
    <a:srgbClr val="DE5F9B"/>
    <a:srgbClr val="FFD50C"/>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69" d="100"/>
          <a:sy n="69" d="100"/>
        </p:scale>
        <p:origin x="6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25/10/2020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25/10/2020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25/10/2020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flipH="1">
            <a:off x="498765" y="651164"/>
            <a:ext cx="623454" cy="369332"/>
          </a:xfrm>
          <a:prstGeom prst="rect">
            <a:avLst/>
          </a:prstGeom>
          <a:noFill/>
        </p:spPr>
        <p:txBody>
          <a:bodyPr wrap="square" rtlCol="0">
            <a:spAutoFit/>
          </a:bodyPr>
          <a:lstStyle/>
          <a:p>
            <a:endParaRPr lang="it-IT" dirty="0"/>
          </a:p>
        </p:txBody>
      </p:sp>
      <p:sp>
        <p:nvSpPr>
          <p:cNvPr id="4" name="CasellaDiTesto 3"/>
          <p:cNvSpPr txBox="1"/>
          <p:nvPr/>
        </p:nvSpPr>
        <p:spPr>
          <a:xfrm>
            <a:off x="346364" y="360218"/>
            <a:ext cx="9545781" cy="954107"/>
          </a:xfrm>
          <a:prstGeom prst="rect">
            <a:avLst/>
          </a:prstGeom>
          <a:noFill/>
        </p:spPr>
        <p:txBody>
          <a:bodyPr wrap="square" rtlCol="0">
            <a:spAutoFit/>
          </a:bodyPr>
          <a:lstStyle/>
          <a:p>
            <a:pPr algn="ctr"/>
            <a:r>
              <a:rPr lang="it-IT" sz="2800" b="1" dirty="0">
                <a:latin typeface="Tahoma" panose="020B0604030504040204" pitchFamily="34" charset="0"/>
                <a:ea typeface="Tahoma" panose="020B0604030504040204" pitchFamily="34" charset="0"/>
                <a:cs typeface="Tahoma" panose="020B0604030504040204" pitchFamily="34" charset="0"/>
              </a:rPr>
              <a:t>L</a:t>
            </a:r>
            <a:r>
              <a:rPr lang="it-IT" sz="2800" b="1" dirty="0" smtClean="0">
                <a:latin typeface="Tahoma" panose="020B0604030504040204" pitchFamily="34" charset="0"/>
                <a:ea typeface="Tahoma" panose="020B0604030504040204" pitchFamily="34" charset="0"/>
                <a:cs typeface="Tahoma" panose="020B0604030504040204" pitchFamily="34" charset="0"/>
              </a:rPr>
              <a:t>’attraversamento </a:t>
            </a:r>
            <a:r>
              <a:rPr lang="it-IT" sz="2800" b="1" dirty="0">
                <a:latin typeface="Tahoma" panose="020B0604030504040204" pitchFamily="34" charset="0"/>
                <a:ea typeface="Tahoma" panose="020B0604030504040204" pitchFamily="34" charset="0"/>
                <a:cs typeface="Tahoma" panose="020B0604030504040204" pitchFamily="34" charset="0"/>
              </a:rPr>
              <a:t>delle frontiere religiose piuttosto che lo scontro delle civiltà</a:t>
            </a:r>
            <a:r>
              <a:rPr lang="it-IT" sz="2800" b="1" dirty="0" smtClean="0">
                <a:latin typeface="Tahoma" panose="020B0604030504040204" pitchFamily="34" charset="0"/>
                <a:ea typeface="Tahoma" panose="020B0604030504040204" pitchFamily="34" charset="0"/>
                <a:cs typeface="Tahoma" panose="020B0604030504040204" pitchFamily="34" charset="0"/>
              </a:rPr>
              <a:t>.</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346364" y="2188987"/>
            <a:ext cx="6096000" cy="1200329"/>
          </a:xfrm>
          <a:prstGeom prst="rect">
            <a:avLst/>
          </a:prstGeom>
        </p:spPr>
        <p:txBody>
          <a:bodyPr>
            <a:spAutoFit/>
          </a:bodyPr>
          <a:lstStyle/>
          <a:p>
            <a:pPr algn="just">
              <a:spcAft>
                <a:spcPts val="0"/>
              </a:spcAft>
            </a:pPr>
            <a:r>
              <a:rPr lang="it-IT" dirty="0" smtClean="0">
                <a:ea typeface="Times New Roman" panose="02020603050405020304" pitchFamily="18" charset="0"/>
                <a:cs typeface="Times New Roman" panose="02020603050405020304" pitchFamily="18" charset="0"/>
              </a:rPr>
              <a:t>Questi studi si pongono in posizione critica e alternativa alle tesi di                                                                     </a:t>
            </a:r>
          </a:p>
          <a:p>
            <a:pPr algn="just">
              <a:spcAft>
                <a:spcPts val="0"/>
              </a:spcAft>
            </a:pPr>
            <a:r>
              <a:rPr lang="it-IT" u="sng" dirty="0" smtClean="0">
                <a:ea typeface="Times New Roman" panose="02020603050405020304" pitchFamily="18" charset="0"/>
                <a:cs typeface="Times New Roman" panose="02020603050405020304" pitchFamily="18" charset="0"/>
              </a:rPr>
              <a:t>Samuel Huntington</a:t>
            </a:r>
            <a:r>
              <a:rPr lang="it-IT" dirty="0">
                <a:ea typeface="Times New Roman" panose="02020603050405020304" pitchFamily="18" charset="0"/>
                <a:cs typeface="Times New Roman" panose="02020603050405020304" pitchFamily="18" charset="0"/>
              </a:rPr>
              <a:t>, </a:t>
            </a:r>
            <a:r>
              <a:rPr lang="it-IT" i="1" dirty="0">
                <a:ea typeface="Times New Roman" panose="02020603050405020304" pitchFamily="18" charset="0"/>
                <a:cs typeface="Times New Roman" panose="02020603050405020304" pitchFamily="18" charset="0"/>
              </a:rPr>
              <a:t>Lo scontro delle civiltà. E il nuovo ordine mondiale</a:t>
            </a:r>
            <a:r>
              <a:rPr lang="it-IT" dirty="0">
                <a:ea typeface="Times New Roman" panose="02020603050405020304" pitchFamily="18" charset="0"/>
                <a:cs typeface="Times New Roman" panose="02020603050405020304" pitchFamily="18" charset="0"/>
              </a:rPr>
              <a:t>, Milano, Garzanti, 1997 (ed. or. </a:t>
            </a:r>
            <a:r>
              <a:rPr lang="it-IT" dirty="0" smtClean="0">
                <a:ea typeface="Times New Roman" panose="02020603050405020304" pitchFamily="18" charset="0"/>
                <a:cs typeface="Times New Roman" panose="02020603050405020304" pitchFamily="18" charset="0"/>
              </a:rPr>
              <a:t>1996)</a:t>
            </a:r>
            <a:endParaRPr lang="it-IT" dirty="0">
              <a:ea typeface="Times New Roman" panose="02020603050405020304" pitchFamily="18" charset="0"/>
              <a:cs typeface="Times New Roman" panose="02020603050405020304" pitchFamily="18" charset="0"/>
            </a:endParaRPr>
          </a:p>
        </p:txBody>
      </p:sp>
      <p:sp>
        <p:nvSpPr>
          <p:cNvPr id="6" name="Rettangolo 5"/>
          <p:cNvSpPr/>
          <p:nvPr/>
        </p:nvSpPr>
        <p:spPr>
          <a:xfrm>
            <a:off x="6705600" y="1707040"/>
            <a:ext cx="4959927" cy="3416320"/>
          </a:xfrm>
          <a:prstGeom prst="rect">
            <a:avLst/>
          </a:prstGeom>
        </p:spPr>
        <p:txBody>
          <a:bodyPr wrap="square">
            <a:spAutoFit/>
          </a:bodyPr>
          <a:lstStyle/>
          <a:p>
            <a:pPr algn="just">
              <a:buFont typeface="Wingdings" panose="05000000000000000000" pitchFamily="2" charset="2"/>
              <a:buChar char="Ø"/>
            </a:pPr>
            <a:r>
              <a:rPr lang="it-IT" dirty="0"/>
              <a:t>Nel mondo post-Guerra Fredda le divisioni dell’umanità e le fonti del conflitto non saranno più ideologiche ma culturali.</a:t>
            </a:r>
          </a:p>
          <a:p>
            <a:pPr algn="just">
              <a:buFont typeface="Wingdings" panose="05000000000000000000" pitchFamily="2" charset="2"/>
              <a:buChar char="Ø"/>
            </a:pPr>
            <a:r>
              <a:rPr lang="it-IT" dirty="0"/>
              <a:t> Lo scontro delle civiltà/culture dominerà la politica globale.</a:t>
            </a:r>
          </a:p>
          <a:p>
            <a:pPr algn="just">
              <a:buFont typeface="Wingdings" panose="05000000000000000000" pitchFamily="2" charset="2"/>
              <a:buChar char="Ø"/>
            </a:pPr>
            <a:r>
              <a:rPr lang="it-IT" dirty="0"/>
              <a:t> La civiltà è il più ampio livello di identità culturale.</a:t>
            </a:r>
          </a:p>
          <a:p>
            <a:pPr algn="just">
              <a:buFont typeface="Wingdings" panose="05000000000000000000" pitchFamily="2" charset="2"/>
              <a:buChar char="Ø"/>
            </a:pPr>
            <a:r>
              <a:rPr lang="it-IT" dirty="0"/>
              <a:t> La religione è centrale nella definizione dell’identità.</a:t>
            </a:r>
          </a:p>
          <a:p>
            <a:pPr algn="just">
              <a:buFont typeface="Wingdings" panose="05000000000000000000" pitchFamily="2" charset="2"/>
              <a:buChar char="Ø"/>
            </a:pPr>
            <a:r>
              <a:rPr lang="it-IT" dirty="0"/>
              <a:t> La linea di faglia più virulenta  sarà tra la civiltà occidentale e quella islamica, </a:t>
            </a:r>
            <a:r>
              <a:rPr lang="it-IT" u="sng" dirty="0"/>
              <a:t>e il Mediterraneo lo spazio principale dello scontro.</a:t>
            </a:r>
          </a:p>
        </p:txBody>
      </p:sp>
      <p:sp>
        <p:nvSpPr>
          <p:cNvPr id="7" name="Freccia a destra 6"/>
          <p:cNvSpPr/>
          <p:nvPr/>
        </p:nvSpPr>
        <p:spPr>
          <a:xfrm>
            <a:off x="5203200" y="3058417"/>
            <a:ext cx="900000" cy="28800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52402" y="5666509"/>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ttangolo 8"/>
          <p:cNvSpPr/>
          <p:nvPr/>
        </p:nvSpPr>
        <p:spPr>
          <a:xfrm>
            <a:off x="304800" y="3565634"/>
            <a:ext cx="6096000" cy="2031325"/>
          </a:xfrm>
          <a:prstGeom prst="rect">
            <a:avLst/>
          </a:prstGeom>
        </p:spPr>
        <p:txBody>
          <a:bodyPr>
            <a:spAutoFit/>
          </a:bodyPr>
          <a:lstStyle/>
          <a:p>
            <a:pPr algn="just"/>
            <a:r>
              <a:rPr lang="it-IT" dirty="0">
                <a:solidFill>
                  <a:schemeClr val="accent6">
                    <a:lumMod val="50000"/>
                  </a:schemeClr>
                </a:solidFill>
                <a:ea typeface="Times New Roman" panose="02020603050405020304" pitchFamily="18" charset="0"/>
                <a:cs typeface="Times New Roman" panose="02020603050405020304" pitchFamily="18" charset="0"/>
              </a:rPr>
              <a:t>Albera </a:t>
            </a:r>
            <a:r>
              <a:rPr lang="it-IT" dirty="0" smtClean="0">
                <a:solidFill>
                  <a:schemeClr val="accent6">
                    <a:lumMod val="50000"/>
                  </a:schemeClr>
                </a:solidFill>
                <a:ea typeface="Times New Roman" panose="02020603050405020304" pitchFamily="18" charset="0"/>
                <a:cs typeface="Times New Roman" panose="02020603050405020304" pitchFamily="18" charset="0"/>
              </a:rPr>
              <a:t>e </a:t>
            </a:r>
            <a:r>
              <a:rPr lang="it-IT" dirty="0" err="1" smtClean="0">
                <a:solidFill>
                  <a:schemeClr val="accent6">
                    <a:lumMod val="50000"/>
                  </a:schemeClr>
                </a:solidFill>
                <a:ea typeface="Times New Roman" panose="02020603050405020304" pitchFamily="18" charset="0"/>
                <a:cs typeface="Times New Roman" panose="02020603050405020304" pitchFamily="18" charset="0"/>
              </a:rPr>
              <a:t>Couroucli</a:t>
            </a:r>
            <a:r>
              <a:rPr lang="it-IT" dirty="0" smtClean="0">
                <a:solidFill>
                  <a:schemeClr val="accent6">
                    <a:lumMod val="50000"/>
                  </a:schemeClr>
                </a:solidFill>
                <a:ea typeface="Times New Roman" panose="02020603050405020304" pitchFamily="18" charset="0"/>
                <a:cs typeface="Times New Roman" panose="02020603050405020304" pitchFamily="18" charset="0"/>
              </a:rPr>
              <a:t> sottolineano </a:t>
            </a:r>
            <a:r>
              <a:rPr lang="it-IT" dirty="0">
                <a:solidFill>
                  <a:schemeClr val="accent6">
                    <a:lumMod val="50000"/>
                  </a:schemeClr>
                </a:solidFill>
                <a:ea typeface="Times New Roman" panose="02020603050405020304" pitchFamily="18" charset="0"/>
                <a:cs typeface="Times New Roman" panose="02020603050405020304" pitchFamily="18" charset="0"/>
              </a:rPr>
              <a:t>l’importanza del contributo che gli studi etnografici </a:t>
            </a:r>
            <a:r>
              <a:rPr lang="it-IT" dirty="0" smtClean="0">
                <a:solidFill>
                  <a:schemeClr val="accent6">
                    <a:lumMod val="50000"/>
                  </a:schemeClr>
                </a:solidFill>
                <a:ea typeface="Times New Roman" panose="02020603050405020304" pitchFamily="18" charset="0"/>
                <a:cs typeface="Times New Roman" panose="02020603050405020304" pitchFamily="18" charset="0"/>
              </a:rPr>
              <a:t>sulle </a:t>
            </a:r>
            <a:r>
              <a:rPr lang="it-IT" dirty="0">
                <a:solidFill>
                  <a:schemeClr val="accent6">
                    <a:lumMod val="50000"/>
                  </a:schemeClr>
                </a:solidFill>
                <a:ea typeface="Times New Roman" panose="02020603050405020304" pitchFamily="18" charset="0"/>
                <a:cs typeface="Times New Roman" panose="02020603050405020304" pitchFamily="18" charset="0"/>
              </a:rPr>
              <a:t>forme </a:t>
            </a:r>
            <a:r>
              <a:rPr lang="it-IT" dirty="0" smtClean="0">
                <a:solidFill>
                  <a:schemeClr val="accent6">
                    <a:lumMod val="50000"/>
                  </a:schemeClr>
                </a:solidFill>
                <a:ea typeface="Times New Roman" panose="02020603050405020304" pitchFamily="18" charset="0"/>
                <a:cs typeface="Times New Roman" panose="02020603050405020304" pitchFamily="18" charset="0"/>
              </a:rPr>
              <a:t>di commistione religiosa </a:t>
            </a:r>
            <a:r>
              <a:rPr lang="it-IT" dirty="0">
                <a:solidFill>
                  <a:schemeClr val="accent6">
                    <a:lumMod val="50000"/>
                  </a:schemeClr>
                </a:solidFill>
                <a:ea typeface="Times New Roman" panose="02020603050405020304" pitchFamily="18" charset="0"/>
                <a:cs typeface="Times New Roman" panose="02020603050405020304" pitchFamily="18" charset="0"/>
              </a:rPr>
              <a:t>possono dare </a:t>
            </a:r>
            <a:r>
              <a:rPr lang="it-IT" dirty="0" smtClean="0">
                <a:solidFill>
                  <a:schemeClr val="accent6">
                    <a:lumMod val="50000"/>
                  </a:schemeClr>
                </a:solidFill>
                <a:ea typeface="Times New Roman" panose="02020603050405020304" pitchFamily="18" charset="0"/>
                <a:cs typeface="Times New Roman" panose="02020603050405020304" pitchFamily="18" charset="0"/>
              </a:rPr>
              <a:t>al dibattito sul </a:t>
            </a:r>
            <a:r>
              <a:rPr lang="it-IT" dirty="0">
                <a:solidFill>
                  <a:schemeClr val="accent6">
                    <a:lumMod val="50000"/>
                  </a:schemeClr>
                </a:solidFill>
                <a:ea typeface="Times New Roman" panose="02020603050405020304" pitchFamily="18" charset="0"/>
                <a:cs typeface="Times New Roman" panose="02020603050405020304" pitchFamily="18" charset="0"/>
              </a:rPr>
              <a:t>Mediterraneo tra conflitto e </a:t>
            </a:r>
            <a:r>
              <a:rPr lang="it-IT" u="sng" dirty="0">
                <a:solidFill>
                  <a:schemeClr val="accent6">
                    <a:lumMod val="50000"/>
                  </a:schemeClr>
                </a:solidFill>
                <a:ea typeface="Times New Roman" panose="02020603050405020304" pitchFamily="18" charset="0"/>
                <a:cs typeface="Times New Roman" panose="02020603050405020304" pitchFamily="18" charset="0"/>
              </a:rPr>
              <a:t>convivenza</a:t>
            </a:r>
            <a:r>
              <a:rPr lang="it-IT" dirty="0">
                <a:solidFill>
                  <a:schemeClr val="accent6">
                    <a:lumMod val="50000"/>
                  </a:schemeClr>
                </a:solidFill>
                <a:ea typeface="Times New Roman" panose="02020603050405020304" pitchFamily="18" charset="0"/>
                <a:cs typeface="Times New Roman" panose="02020603050405020304" pitchFamily="18" charset="0"/>
              </a:rPr>
              <a:t>. I casi di culto misto falsificano l’assunto consolidato che nelle società mediterranee le barriere tra i monoteismi siano insormontabili </a:t>
            </a:r>
            <a:r>
              <a:rPr lang="it-IT" dirty="0" smtClean="0">
                <a:solidFill>
                  <a:schemeClr val="accent6">
                    <a:lumMod val="50000"/>
                  </a:schemeClr>
                </a:solidFill>
                <a:ea typeface="Times New Roman" panose="02020603050405020304" pitchFamily="18" charset="0"/>
                <a:cs typeface="Times New Roman" panose="02020603050405020304" pitchFamily="18" charset="0"/>
              </a:rPr>
              <a:t>e che </a:t>
            </a:r>
            <a:r>
              <a:rPr lang="it-IT" dirty="0">
                <a:solidFill>
                  <a:schemeClr val="accent6">
                    <a:lumMod val="50000"/>
                  </a:schemeClr>
                </a:solidFill>
                <a:ea typeface="Times New Roman" panose="02020603050405020304" pitchFamily="18" charset="0"/>
                <a:cs typeface="Times New Roman" panose="02020603050405020304" pitchFamily="18" charset="0"/>
              </a:rPr>
              <a:t>lo scenario </a:t>
            </a:r>
            <a:r>
              <a:rPr lang="it-IT" dirty="0" smtClean="0">
                <a:solidFill>
                  <a:schemeClr val="accent6">
                    <a:lumMod val="50000"/>
                  </a:schemeClr>
                </a:solidFill>
                <a:ea typeface="Times New Roman" panose="02020603050405020304" pitchFamily="18" charset="0"/>
                <a:cs typeface="Times New Roman" panose="02020603050405020304" pitchFamily="18" charset="0"/>
              </a:rPr>
              <a:t>inevitabile sia solo quello cupo </a:t>
            </a:r>
            <a:r>
              <a:rPr lang="it-IT" dirty="0">
                <a:solidFill>
                  <a:schemeClr val="accent6">
                    <a:lumMod val="50000"/>
                  </a:schemeClr>
                </a:solidFill>
                <a:ea typeface="Times New Roman" panose="02020603050405020304" pitchFamily="18" charset="0"/>
                <a:cs typeface="Times New Roman" panose="02020603050405020304" pitchFamily="18" charset="0"/>
              </a:rPr>
              <a:t>di uno scontro </a:t>
            </a:r>
            <a:r>
              <a:rPr lang="it-IT" dirty="0" smtClean="0">
                <a:solidFill>
                  <a:schemeClr val="accent6">
                    <a:lumMod val="50000"/>
                  </a:schemeClr>
                </a:solidFill>
                <a:ea typeface="Times New Roman" panose="02020603050405020304" pitchFamily="18" charset="0"/>
                <a:cs typeface="Times New Roman" panose="02020603050405020304" pitchFamily="18" charset="0"/>
              </a:rPr>
              <a:t>delle civiltà. </a:t>
            </a:r>
            <a:endParaRPr lang="it-IT" dirty="0">
              <a:solidFill>
                <a:schemeClr val="accent6">
                  <a:lumMod val="50000"/>
                </a:schemeClr>
              </a:solidFill>
            </a:endParaRPr>
          </a:p>
        </p:txBody>
      </p:sp>
    </p:spTree>
    <p:extLst>
      <p:ext uri="{BB962C8B-B14F-4D97-AF65-F5344CB8AC3E}">
        <p14:creationId xmlns:p14="http://schemas.microsoft.com/office/powerpoint/2010/main" val="313840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429492" y="498764"/>
            <a:ext cx="9448800"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Luoghi condivisi di culto dei santi nel Mediterraneo orientale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80109" y="5613508"/>
            <a:ext cx="4156364" cy="584775"/>
          </a:xfrm>
          <a:prstGeom prst="rect">
            <a:avLst/>
          </a:prstGeom>
        </p:spPr>
        <p:txBody>
          <a:bodyPr wrap="squar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429492" y="1696198"/>
            <a:ext cx="6096000" cy="3693319"/>
          </a:xfrm>
          <a:prstGeom prst="rect">
            <a:avLst/>
          </a:prstGeom>
        </p:spPr>
        <p:txBody>
          <a:bodyPr>
            <a:spAutoFit/>
          </a:bodyPr>
          <a:lstStyle/>
          <a:p>
            <a:pPr algn="just">
              <a:buFont typeface="Wingdings" panose="05000000000000000000" pitchFamily="2" charset="2"/>
              <a:buChar char="Ø"/>
            </a:pPr>
            <a:r>
              <a:rPr lang="it-IT" dirty="0"/>
              <a:t>I santuari condivisi sono collocati soprattutto in questa parte del </a:t>
            </a:r>
            <a:r>
              <a:rPr lang="it-IT" dirty="0" smtClean="0"/>
              <a:t>Mediterraneo (dai Balcani all’Egitto) </a:t>
            </a:r>
            <a:r>
              <a:rPr lang="it-IT" dirty="0"/>
              <a:t>e principalmente in zone rurali</a:t>
            </a:r>
          </a:p>
          <a:p>
            <a:pPr algn="just">
              <a:buFont typeface="Wingdings" panose="05000000000000000000" pitchFamily="2" charset="2"/>
              <a:buChar char="Ø"/>
            </a:pPr>
            <a:r>
              <a:rPr lang="it-IT" dirty="0"/>
              <a:t> I diversi imperi islamici hanno accordato la </a:t>
            </a:r>
            <a:r>
              <a:rPr lang="it-IT" dirty="0" smtClean="0"/>
              <a:t>loro protezione </a:t>
            </a:r>
            <a:r>
              <a:rPr lang="it-IT" dirty="0"/>
              <a:t>alle minoranze cristiane ed ebraiche generando situazioni di pluralismo culturale assai più marcato rispetto ai loro equivalenti in Occidente</a:t>
            </a:r>
          </a:p>
          <a:p>
            <a:pPr algn="just">
              <a:buFont typeface="Wingdings" panose="05000000000000000000" pitchFamily="2" charset="2"/>
              <a:buChar char="Ø"/>
            </a:pPr>
            <a:r>
              <a:rPr lang="it-IT" dirty="0" smtClean="0"/>
              <a:t>La </a:t>
            </a:r>
            <a:r>
              <a:rPr lang="it-IT" dirty="0"/>
              <a:t>situazione è poi cambiata nel corso del XX secolo, con la dissoluzione dell’Impero Ottomano, la diffusione dei nazionalismi e la costruzione degli stati nazionali postcoloniali. I nazionalismi e i conseguenti processi di omogeneizzazione degli stati hanno alterato il quadro anche dal punto di vista </a:t>
            </a:r>
            <a:r>
              <a:rPr lang="it-IT" dirty="0" smtClean="0"/>
              <a:t>religioso, riducendo la presenza delle minoranze..</a:t>
            </a:r>
            <a:endParaRPr lang="it-IT" dirty="0"/>
          </a:p>
        </p:txBody>
      </p:sp>
      <p:pic>
        <p:nvPicPr>
          <p:cNvPr id="6" name="Segnaposto contenuto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509" y="1807676"/>
            <a:ext cx="5181600" cy="3451026"/>
          </a:xfrm>
          <a:prstGeom prst="rect">
            <a:avLst/>
          </a:prstGeom>
        </p:spPr>
      </p:pic>
    </p:spTree>
    <p:extLst>
      <p:ext uri="{BB962C8B-B14F-4D97-AF65-F5344CB8AC3E}">
        <p14:creationId xmlns:p14="http://schemas.microsoft.com/office/powerpoint/2010/main" val="149049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24691" y="5652655"/>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692728" y="1443841"/>
            <a:ext cx="7079672" cy="3416320"/>
          </a:xfrm>
          <a:prstGeom prst="rect">
            <a:avLst/>
          </a:prstGeom>
        </p:spPr>
        <p:txBody>
          <a:bodyPr wrap="square">
            <a:spAutoFit/>
          </a:bodyPr>
          <a:lstStyle/>
          <a:p>
            <a:pPr algn="just">
              <a:spcAft>
                <a:spcPts val="0"/>
              </a:spcAft>
            </a:pPr>
            <a:r>
              <a:rPr lang="it-IT" u="sng" dirty="0">
                <a:ea typeface="Times New Roman" panose="02020603050405020304" pitchFamily="18" charset="0"/>
                <a:cs typeface="Times New Roman" panose="02020603050405020304" pitchFamily="18" charset="0"/>
              </a:rPr>
              <a:t>Sono i musulmani che più spesso hanno attraversato i confini</a:t>
            </a:r>
            <a:r>
              <a:rPr lang="it-IT" dirty="0">
                <a:ea typeface="Times New Roman" panose="02020603050405020304" pitchFamily="18" charset="0"/>
                <a:cs typeface="Times New Roman" panose="02020603050405020304" pitchFamily="18" charset="0"/>
              </a:rPr>
              <a:t> e hanno visitato i santuari e monasteri cristiani (ortodossi e cattolici). </a:t>
            </a:r>
            <a:endParaRPr lang="it-IT" dirty="0" smtClean="0">
              <a:ea typeface="Times New Roman" panose="02020603050405020304" pitchFamily="18" charset="0"/>
              <a:cs typeface="Times New Roman" panose="02020603050405020304" pitchFamily="18" charset="0"/>
            </a:endParaRPr>
          </a:p>
          <a:p>
            <a:pPr algn="just">
              <a:spcAft>
                <a:spcPts val="0"/>
              </a:spcAft>
            </a:pPr>
            <a:r>
              <a:rPr lang="it-IT" dirty="0" smtClean="0">
                <a:ea typeface="Times New Roman" panose="02020603050405020304" pitchFamily="18" charset="0"/>
                <a:cs typeface="Times New Roman" panose="02020603050405020304" pitchFamily="18" charset="0"/>
              </a:rPr>
              <a:t>L’islam </a:t>
            </a:r>
            <a:r>
              <a:rPr lang="it-IT" dirty="0">
                <a:ea typeface="Times New Roman" panose="02020603050405020304" pitchFamily="18" charset="0"/>
                <a:cs typeface="Times New Roman" panose="02020603050405020304" pitchFamily="18" charset="0"/>
              </a:rPr>
              <a:t>ha sempre giocato un ruolo più attivo in questi scambi, sia per un atteggiamento di </a:t>
            </a:r>
            <a:r>
              <a:rPr lang="it-IT" u="sng" dirty="0">
                <a:ea typeface="Times New Roman" panose="02020603050405020304" pitchFamily="18" charset="0"/>
                <a:cs typeface="Times New Roman" panose="02020603050405020304" pitchFamily="18" charset="0"/>
              </a:rPr>
              <a:t>apertura</a:t>
            </a:r>
            <a:r>
              <a:rPr lang="it-IT" dirty="0">
                <a:ea typeface="Times New Roman" panose="02020603050405020304" pitchFamily="18" charset="0"/>
                <a:cs typeface="Times New Roman" panose="02020603050405020304" pitchFamily="18" charset="0"/>
              </a:rPr>
              <a:t> nei confronti dei monoteismi che hanno preceduto l’islam sia per la propria posizione di </a:t>
            </a:r>
            <a:r>
              <a:rPr lang="it-IT" u="sng" dirty="0">
                <a:ea typeface="Times New Roman" panose="02020603050405020304" pitchFamily="18" charset="0"/>
                <a:cs typeface="Times New Roman" panose="02020603050405020304" pitchFamily="18" charset="0"/>
              </a:rPr>
              <a:t>gruppo dominante</a:t>
            </a:r>
            <a:r>
              <a:rPr lang="it-IT" dirty="0">
                <a:ea typeface="Times New Roman" panose="02020603050405020304" pitchFamily="18" charset="0"/>
                <a:cs typeface="Times New Roman" panose="02020603050405020304" pitchFamily="18" charset="0"/>
              </a:rPr>
              <a:t> che si riconosce il diritto di frequentare i luoghi sacri delle minoranze. </a:t>
            </a:r>
            <a:endParaRPr lang="it-IT" dirty="0" smtClean="0">
              <a:ea typeface="Times New Roman" panose="02020603050405020304" pitchFamily="18" charset="0"/>
              <a:cs typeface="Times New Roman" panose="02020603050405020304" pitchFamily="18" charset="0"/>
            </a:endParaRPr>
          </a:p>
          <a:p>
            <a:pPr algn="just">
              <a:spcAft>
                <a:spcPts val="0"/>
              </a:spcAft>
            </a:pPr>
            <a:r>
              <a:rPr lang="it-IT" dirty="0" smtClean="0">
                <a:ea typeface="Times New Roman" panose="02020603050405020304" pitchFamily="18" charset="0"/>
                <a:cs typeface="Times New Roman" panose="02020603050405020304" pitchFamily="18" charset="0"/>
              </a:rPr>
              <a:t>Ci </a:t>
            </a:r>
            <a:r>
              <a:rPr lang="it-IT" dirty="0">
                <a:ea typeface="Times New Roman" panose="02020603050405020304" pitchFamily="18" charset="0"/>
                <a:cs typeface="Times New Roman" panose="02020603050405020304" pitchFamily="18" charset="0"/>
              </a:rPr>
              <a:t>sono stati, anche in un passato recente, casi di culto delle tombe di santi a cui erano devoti sia fedeli ebrei che musulmani, mentre non ci sono testimonianze di attraversamenti equivalenti dei confini tra ebrei e cristiani</a:t>
            </a:r>
            <a:r>
              <a:rPr lang="it-IT" dirty="0" smtClean="0">
                <a:ea typeface="Times New Roman" panose="02020603050405020304" pitchFamily="18" charset="0"/>
                <a:cs typeface="Times New Roman" panose="02020603050405020304" pitchFamily="18" charset="0"/>
              </a:rPr>
              <a:t>.</a:t>
            </a:r>
          </a:p>
          <a:p>
            <a:pPr algn="just">
              <a:spcAft>
                <a:spcPts val="0"/>
              </a:spcAft>
            </a:pPr>
            <a:r>
              <a:rPr lang="it-IT" dirty="0" smtClean="0">
                <a:ea typeface="Times New Roman" panose="02020603050405020304" pitchFamily="18" charset="0"/>
                <a:cs typeface="Times New Roman" panose="02020603050405020304" pitchFamily="18" charset="0"/>
              </a:rPr>
              <a:t> </a:t>
            </a:r>
            <a:r>
              <a:rPr lang="it-IT" dirty="0">
                <a:ea typeface="Times New Roman" panose="02020603050405020304" pitchFamily="18" charset="0"/>
                <a:cs typeface="Times New Roman" panose="02020603050405020304" pitchFamily="18" charset="0"/>
              </a:rPr>
              <a:t>In passato, ci sono stati pochi casi di luoghi di culto interreligiosi che hanno visto coinvolti tutti e tre i monoteismi, per esempio in Turchia.</a:t>
            </a:r>
            <a:endParaRPr lang="it-IT" sz="1200" dirty="0">
              <a:effectLst/>
              <a:ea typeface="Times New Roman" panose="02020603050405020304" pitchFamily="18" charset="0"/>
            </a:endParaRPr>
          </a:p>
        </p:txBody>
      </p:sp>
      <p:pic>
        <p:nvPicPr>
          <p:cNvPr id="6" name="Segnaposto contenut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202500"/>
            <a:ext cx="3579836" cy="4176000"/>
          </a:xfrm>
          <a:prstGeom prst="rect">
            <a:avLst/>
          </a:prstGeom>
        </p:spPr>
      </p:pic>
      <p:sp>
        <p:nvSpPr>
          <p:cNvPr id="7" name="CasellaDiTesto 6"/>
          <p:cNvSpPr txBox="1"/>
          <p:nvPr/>
        </p:nvSpPr>
        <p:spPr>
          <a:xfrm>
            <a:off x="346364" y="304800"/>
            <a:ext cx="8890575"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Musulmano (e donna soprattutto) chi attraversa</a:t>
            </a:r>
          </a:p>
        </p:txBody>
      </p:sp>
    </p:spTree>
    <p:extLst>
      <p:ext uri="{BB962C8B-B14F-4D97-AF65-F5344CB8AC3E}">
        <p14:creationId xmlns:p14="http://schemas.microsoft.com/office/powerpoint/2010/main" val="364346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Antropologia del Mediterraneo</a:t>
            </a:r>
            <a:endParaRPr lang="it-IT" dirty="0"/>
          </a:p>
        </p:txBody>
      </p:sp>
      <p:sp>
        <p:nvSpPr>
          <p:cNvPr id="3" name="CasellaDiTesto 2"/>
          <p:cNvSpPr txBox="1"/>
          <p:nvPr/>
        </p:nvSpPr>
        <p:spPr>
          <a:xfrm>
            <a:off x="138545" y="5860473"/>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937163" y="263237"/>
            <a:ext cx="3541354"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La figura del santo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298516" y="1358821"/>
            <a:ext cx="7134661" cy="3693319"/>
          </a:xfrm>
          <a:prstGeom prst="rect">
            <a:avLst/>
          </a:prstGeom>
        </p:spPr>
        <p:txBody>
          <a:bodyPr wrap="square">
            <a:spAutoFit/>
          </a:bodyPr>
          <a:lstStyle/>
          <a:p>
            <a:pPr algn="just">
              <a:buFont typeface="Wingdings" panose="05000000000000000000" pitchFamily="2" charset="2"/>
              <a:buChar char="Ø"/>
            </a:pPr>
            <a:r>
              <a:rPr lang="it-IT" dirty="0"/>
              <a:t>In cerca della guarigione e della grazia si visita una tomba di un santo musulmano oppure una grotta, una fonte o un albero sacro attraverso cui si manifesta il santo </a:t>
            </a:r>
            <a:r>
              <a:rPr lang="it-IT" dirty="0" smtClean="0"/>
              <a:t>cristiano e nei cui pressi viene spesso edificato il santuario.</a:t>
            </a:r>
          </a:p>
          <a:p>
            <a:pPr algn="just">
              <a:buFont typeface="Wingdings" panose="05000000000000000000" pitchFamily="2" charset="2"/>
              <a:buChar char="Ø"/>
            </a:pPr>
            <a:endParaRPr lang="it-IT" dirty="0"/>
          </a:p>
          <a:p>
            <a:pPr algn="just">
              <a:buFont typeface="Wingdings" panose="05000000000000000000" pitchFamily="2" charset="2"/>
              <a:buChar char="Ø"/>
            </a:pPr>
            <a:r>
              <a:rPr lang="it-IT" dirty="0"/>
              <a:t>Questi santi condivisi sono spesso </a:t>
            </a:r>
            <a:r>
              <a:rPr lang="it-IT" u="sng" dirty="0"/>
              <a:t>figure indeterminate</a:t>
            </a:r>
            <a:r>
              <a:rPr lang="it-IT" dirty="0"/>
              <a:t>, sono santi neutri a cui possono essere attribuite tanto identità cristiane quanto musulmane. </a:t>
            </a:r>
            <a:endParaRPr lang="it-IT" dirty="0" smtClean="0"/>
          </a:p>
          <a:p>
            <a:pPr algn="just">
              <a:buFont typeface="Wingdings" panose="05000000000000000000" pitchFamily="2" charset="2"/>
              <a:buChar char="Ø"/>
            </a:pPr>
            <a:endParaRPr lang="it-IT" dirty="0"/>
          </a:p>
          <a:p>
            <a:pPr algn="just">
              <a:buFont typeface="Wingdings" panose="05000000000000000000" pitchFamily="2" charset="2"/>
              <a:buChar char="Ø"/>
            </a:pPr>
            <a:r>
              <a:rPr lang="it-IT" dirty="0"/>
              <a:t>Talvolta hanno invece un’identità </a:t>
            </a:r>
            <a:r>
              <a:rPr lang="it-IT" dirty="0" smtClean="0"/>
              <a:t>ben definita </a:t>
            </a:r>
            <a:r>
              <a:rPr lang="it-IT" dirty="0"/>
              <a:t>e in questa versione sono spesso delle </a:t>
            </a:r>
            <a:r>
              <a:rPr lang="it-IT" u="sng" dirty="0"/>
              <a:t>figure-ponte </a:t>
            </a:r>
            <a:r>
              <a:rPr lang="it-IT" dirty="0"/>
              <a:t>con una funzione di intermediazione, che facilita l’attraversamento dei confini (vedi la Vergine </a:t>
            </a:r>
            <a:r>
              <a:rPr lang="it-IT" dirty="0" smtClean="0"/>
              <a:t>Maria o San Giorgio/al </a:t>
            </a:r>
            <a:r>
              <a:rPr lang="it-IT" dirty="0" err="1" smtClean="0"/>
              <a:t>Khadir</a:t>
            </a:r>
            <a:r>
              <a:rPr lang="it-IT" dirty="0" smtClean="0"/>
              <a:t>).</a:t>
            </a:r>
            <a:endParaRPr lang="it-IT" dirty="0"/>
          </a:p>
        </p:txBody>
      </p:sp>
      <p:pic>
        <p:nvPicPr>
          <p:cNvPr id="6"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08" y="1639303"/>
            <a:ext cx="4356000" cy="2904000"/>
          </a:xfrm>
          <a:prstGeom prst="rect">
            <a:avLst/>
          </a:prstGeom>
        </p:spPr>
      </p:pic>
    </p:spTree>
    <p:extLst>
      <p:ext uri="{BB962C8B-B14F-4D97-AF65-F5344CB8AC3E}">
        <p14:creationId xmlns:p14="http://schemas.microsoft.com/office/powerpoint/2010/main" val="49450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5" name="CasellaDiTesto 4"/>
          <p:cNvSpPr txBox="1"/>
          <p:nvPr/>
        </p:nvSpPr>
        <p:spPr>
          <a:xfrm>
            <a:off x="166255" y="5662788"/>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1413164" y="374072"/>
            <a:ext cx="6420347"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Località, marginalità, eccezionalità</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670710" y="1138473"/>
            <a:ext cx="8445581" cy="4524315"/>
          </a:xfrm>
          <a:prstGeom prst="rect">
            <a:avLst/>
          </a:prstGeom>
        </p:spPr>
        <p:txBody>
          <a:bodyPr wrap="square">
            <a:spAutoFit/>
          </a:bodyPr>
          <a:lstStyle/>
          <a:p>
            <a:pPr algn="just"/>
            <a:r>
              <a:rPr lang="it-IT" dirty="0"/>
              <a:t>Le </a:t>
            </a:r>
            <a:r>
              <a:rPr lang="it-IT" dirty="0" smtClean="0"/>
              <a:t>caratteristiche delle pratiche di culto </a:t>
            </a:r>
            <a:r>
              <a:rPr lang="it-IT" dirty="0"/>
              <a:t>miste: </a:t>
            </a:r>
            <a:endParaRPr lang="it-IT" dirty="0" smtClean="0"/>
          </a:p>
          <a:p>
            <a:pPr algn="just">
              <a:buFont typeface="Wingdings" panose="05000000000000000000" pitchFamily="2" charset="2"/>
              <a:buChar char="Ø"/>
            </a:pPr>
            <a:r>
              <a:rPr lang="it-IT" dirty="0" smtClean="0"/>
              <a:t>si </a:t>
            </a:r>
            <a:r>
              <a:rPr lang="it-IT" dirty="0"/>
              <a:t>svolgono spesso ai margini delle istituzioni religiose e alla periferia dei territori di villaggio, in specifici luoghi sacri, associati a una figura di santo che «abita» il luogo, lontano dai centri del potere religioso e politico.  I santuari sono infatti spesso collocati alle frontiere, in prossimità di confini che sono spesso teatro di conflitti</a:t>
            </a:r>
            <a:r>
              <a:rPr lang="it-IT" dirty="0" smtClean="0"/>
              <a:t>. Tuttavia, ci sono casi di presenza di luoghi condivisi al centro, in contesti urbani, come nel caso della Chiesa di Sant’Antonio da Padova a Istanbul.</a:t>
            </a:r>
          </a:p>
          <a:p>
            <a:pPr algn="just"/>
            <a:endParaRPr lang="it-IT" dirty="0">
              <a:solidFill>
                <a:srgbClr val="FF0000"/>
              </a:solidFill>
            </a:endParaRPr>
          </a:p>
          <a:p>
            <a:pPr algn="just">
              <a:buFont typeface="Wingdings" panose="05000000000000000000" pitchFamily="2" charset="2"/>
              <a:buChar char="Ø"/>
            </a:pPr>
            <a:r>
              <a:rPr lang="it-IT" dirty="0"/>
              <a:t>La condivisione del culto non è quasi mai una pratica quotidiana: è piuttosto una modalità eccezionale, iscritta nella tradizione locale, collegata ai confini e ai margini in quanto serve a sfumare le frontiere religiose, costruendo spazi specifici e limitati di condivisione e commistione. </a:t>
            </a:r>
            <a:endParaRPr lang="it-IT" dirty="0" smtClean="0"/>
          </a:p>
          <a:p>
            <a:pPr algn="just"/>
            <a:endParaRPr lang="it-IT" dirty="0" smtClean="0">
              <a:solidFill>
                <a:schemeClr val="accent6">
                  <a:lumMod val="50000"/>
                </a:schemeClr>
              </a:solidFill>
            </a:endParaRPr>
          </a:p>
          <a:p>
            <a:pPr algn="just">
              <a:buFont typeface="Wingdings" panose="05000000000000000000" pitchFamily="2" charset="2"/>
              <a:buChar char="Ø"/>
            </a:pPr>
            <a:r>
              <a:rPr lang="it-IT" dirty="0"/>
              <a:t>Il culto condiviso costruisce e/o rafforza il senso di appartenenza alla comunità locale e di attaccamento al </a:t>
            </a:r>
            <a:r>
              <a:rPr lang="it-IT" dirty="0" smtClean="0"/>
              <a:t>territorio, </a:t>
            </a:r>
            <a:r>
              <a:rPr lang="it-IT" dirty="0"/>
              <a:t>è un momento importante nella definizione di un’identità </a:t>
            </a:r>
            <a:r>
              <a:rPr lang="it-IT" dirty="0" smtClean="0"/>
              <a:t>collettiva.</a:t>
            </a:r>
            <a:endParaRPr lang="it-IT" dirty="0"/>
          </a:p>
        </p:txBody>
      </p:sp>
    </p:spTree>
    <p:extLst>
      <p:ext uri="{BB962C8B-B14F-4D97-AF65-F5344CB8AC3E}">
        <p14:creationId xmlns:p14="http://schemas.microsoft.com/office/powerpoint/2010/main" val="298975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10836" y="5791200"/>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360218" y="374073"/>
            <a:ext cx="9624751"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Forme, gesti e ragioni di queste pratiche devozionali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360218" y="943589"/>
            <a:ext cx="6510872" cy="4801314"/>
          </a:xfrm>
          <a:prstGeom prst="rect">
            <a:avLst/>
          </a:prstGeom>
        </p:spPr>
        <p:txBody>
          <a:bodyPr wrap="square">
            <a:spAutoFit/>
          </a:bodyPr>
          <a:lstStyle/>
          <a:p>
            <a:pPr algn="just"/>
            <a:r>
              <a:rPr lang="it-IT" dirty="0"/>
              <a:t>S</a:t>
            </a:r>
            <a:r>
              <a:rPr lang="it-IT" dirty="0" smtClean="0"/>
              <a:t>ono pratiche di devozione individuale ma anche collettive come nel caso della partecipazione </a:t>
            </a:r>
            <a:r>
              <a:rPr lang="it-IT" dirty="0"/>
              <a:t>a un pellegrinaggio o a una festa </a:t>
            </a:r>
            <a:r>
              <a:rPr lang="it-IT" dirty="0" smtClean="0"/>
              <a:t>religiosa.</a:t>
            </a:r>
            <a:endParaRPr lang="it-IT" dirty="0"/>
          </a:p>
          <a:p>
            <a:pPr algn="just"/>
            <a:r>
              <a:rPr lang="it-IT" dirty="0" smtClean="0"/>
              <a:t>Le </a:t>
            </a:r>
            <a:r>
              <a:rPr lang="it-IT" u="sng" dirty="0" smtClean="0"/>
              <a:t>motivazioni</a:t>
            </a:r>
            <a:r>
              <a:rPr lang="it-IT" dirty="0" smtClean="0"/>
              <a:t> </a:t>
            </a:r>
            <a:r>
              <a:rPr lang="it-IT" dirty="0"/>
              <a:t>alla base dell’attraversamento di </a:t>
            </a:r>
            <a:r>
              <a:rPr lang="it-IT" dirty="0" smtClean="0"/>
              <a:t>confini e della partecipazione ai culti misti sono varie:</a:t>
            </a:r>
            <a:endParaRPr lang="it-IT" dirty="0"/>
          </a:p>
          <a:p>
            <a:pPr marL="285750" indent="-285750" algn="just">
              <a:buFont typeface="Arial" panose="020B0604020202020204" pitchFamily="34" charset="0"/>
              <a:buChar char="•"/>
            </a:pPr>
            <a:r>
              <a:rPr lang="it-IT" dirty="0"/>
              <a:t>la ricerca della salvezza e del benessere grazie al «pantheon» di un’altra religione, che costituisce una </a:t>
            </a:r>
            <a:r>
              <a:rPr lang="it-IT" dirty="0" smtClean="0"/>
              <a:t>risorsa</a:t>
            </a:r>
          </a:p>
          <a:p>
            <a:pPr marL="285750" indent="-285750" algn="just">
              <a:buFont typeface="Arial" panose="020B0604020202020204" pitchFamily="34" charset="0"/>
              <a:buChar char="•"/>
            </a:pPr>
            <a:r>
              <a:rPr lang="it-IT" dirty="0" smtClean="0"/>
              <a:t>l’ammirazione </a:t>
            </a:r>
            <a:r>
              <a:rPr lang="it-IT" dirty="0"/>
              <a:t>per una certa figura santa </a:t>
            </a:r>
            <a:endParaRPr lang="it-IT" dirty="0" smtClean="0"/>
          </a:p>
          <a:p>
            <a:pPr marL="285750" indent="-285750" algn="just">
              <a:buFont typeface="Arial" panose="020B0604020202020204" pitchFamily="34" charset="0"/>
              <a:buChar char="•"/>
            </a:pPr>
            <a:r>
              <a:rPr lang="it-IT" dirty="0" smtClean="0"/>
              <a:t>la </a:t>
            </a:r>
            <a:r>
              <a:rPr lang="it-IT" dirty="0"/>
              <a:t>semplice curiosità </a:t>
            </a:r>
            <a:endParaRPr lang="it-IT" dirty="0" smtClean="0"/>
          </a:p>
          <a:p>
            <a:pPr marL="285750" indent="-285750" algn="just">
              <a:buFont typeface="Arial" panose="020B0604020202020204" pitchFamily="34" charset="0"/>
              <a:buChar char="•"/>
            </a:pPr>
            <a:r>
              <a:rPr lang="it-IT" dirty="0" smtClean="0"/>
              <a:t>il </a:t>
            </a:r>
            <a:r>
              <a:rPr lang="it-IT" dirty="0"/>
              <a:t>desiderio di condividere un momento di </a:t>
            </a:r>
            <a:r>
              <a:rPr lang="it-IT" dirty="0" smtClean="0"/>
              <a:t>festa.</a:t>
            </a:r>
          </a:p>
          <a:p>
            <a:pPr algn="just"/>
            <a:endParaRPr lang="it-IT" dirty="0"/>
          </a:p>
          <a:p>
            <a:pPr algn="just"/>
            <a:r>
              <a:rPr lang="it-IT" dirty="0" smtClean="0"/>
              <a:t>La </a:t>
            </a:r>
            <a:r>
              <a:rPr lang="it-IT" u="sng" dirty="0"/>
              <a:t>gestualità</a:t>
            </a:r>
            <a:r>
              <a:rPr lang="it-IT" dirty="0"/>
              <a:t> rituale che accompagna la devozione ai santi, spesso appartiene a un repertorio comune (accendere candele, fare offerte in denaro, legare strisce di tessuto alle tombe dei santi) ma talvolta c’è imitazione dei gesti e dei simboli </a:t>
            </a:r>
            <a:r>
              <a:rPr lang="it-IT" dirty="0" smtClean="0"/>
              <a:t>dell’ «altro» </a:t>
            </a:r>
            <a:r>
              <a:rPr lang="it-IT" dirty="0"/>
              <a:t>cristiano da parte dei musulmani (vedi il culto delle immagini e il segno della croce in alcuni contesti</a:t>
            </a:r>
            <a:r>
              <a:rPr lang="it-IT" dirty="0" smtClean="0"/>
              <a:t>).</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344" y="1798548"/>
            <a:ext cx="5040000" cy="2835000"/>
          </a:xfrm>
          <a:prstGeom prst="rect">
            <a:avLst/>
          </a:prstGeom>
        </p:spPr>
      </p:pic>
    </p:spTree>
    <p:extLst>
      <p:ext uri="{BB962C8B-B14F-4D97-AF65-F5344CB8AC3E}">
        <p14:creationId xmlns:p14="http://schemas.microsoft.com/office/powerpoint/2010/main" val="234335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9989128" cy="1384995"/>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Lezione 14 – Il ritorno cauto dell’antropologia al Mediterraneo</a:t>
            </a:r>
            <a:r>
              <a:rPr lang="it-IT" sz="2800" b="1" dirty="0" smtClean="0">
                <a:latin typeface="Tahoma" panose="020B0604030504040204" pitchFamily="34" charset="0"/>
                <a:ea typeface="Tahoma" panose="020B0604030504040204" pitchFamily="34" charset="0"/>
                <a:cs typeface="Tahoma" panose="020B0604030504040204" pitchFamily="34" charset="0"/>
              </a:rPr>
              <a:t>. Il caso dei luoghi di culto condivisi dai </a:t>
            </a:r>
            <a:r>
              <a:rPr lang="it-IT" sz="2800" b="1" dirty="0">
                <a:latin typeface="Tahoma" panose="020B0604030504040204" pitchFamily="34" charset="0"/>
                <a:ea typeface="Tahoma" panose="020B0604030504040204" pitchFamily="34" charset="0"/>
                <a:cs typeface="Tahoma" panose="020B0604030504040204" pitchFamily="34" charset="0"/>
              </a:rPr>
              <a:t>tre monoteismi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22976" y="3204612"/>
            <a:ext cx="9343176" cy="2308324"/>
          </a:xfrm>
          <a:prstGeom prst="rect">
            <a:avLst/>
          </a:prstGeom>
          <a:noFill/>
        </p:spPr>
        <p:txBody>
          <a:bodyPr wrap="square" rtlCol="0">
            <a:spAutoFit/>
          </a:bodyPr>
          <a:lstStyle/>
          <a:p>
            <a:r>
              <a:rPr lang="it-IT" dirty="0" smtClean="0"/>
              <a:t>In sintesi:</a:t>
            </a:r>
          </a:p>
          <a:p>
            <a:pPr marL="285750" indent="-285750">
              <a:buFont typeface="Arial" panose="020B0604020202020204" pitchFamily="34" charset="0"/>
              <a:buChar char="•"/>
            </a:pPr>
            <a:r>
              <a:rPr lang="it-IT" dirty="0" smtClean="0"/>
              <a:t>Una nuova prospettiva comparativa per indagare la trama di somiglianze e differenze culturali nei paesi </a:t>
            </a:r>
            <a:r>
              <a:rPr lang="it-IT" dirty="0" smtClean="0"/>
              <a:t>m</a:t>
            </a:r>
            <a:r>
              <a:rPr lang="it-IT" dirty="0" smtClean="0"/>
              <a:t>editerranei;</a:t>
            </a:r>
          </a:p>
          <a:p>
            <a:pPr marL="285750" indent="-285750">
              <a:buFont typeface="Arial" panose="020B0604020202020204" pitchFamily="34" charset="0"/>
              <a:buChar char="•"/>
            </a:pPr>
            <a:r>
              <a:rPr lang="it-IT" dirty="0" smtClean="0"/>
              <a:t>La collaborazione tra tradizioni  e istituti di ricerca dei diversi stati lungo le  sponde;</a:t>
            </a:r>
          </a:p>
          <a:p>
            <a:pPr marL="285750" indent="-285750">
              <a:buFont typeface="Arial" panose="020B0604020202020204" pitchFamily="34" charset="0"/>
              <a:buChar char="•"/>
            </a:pPr>
            <a:r>
              <a:rPr lang="it-IT" dirty="0" smtClean="0"/>
              <a:t>Il Mediterraneo come laboratorio: un microcosmo in cui osservare e studiare le interconnessioni contemporanee di scala globale;</a:t>
            </a:r>
          </a:p>
          <a:p>
            <a:pPr marL="285750" indent="-285750">
              <a:buFont typeface="Arial" panose="020B0604020202020204" pitchFamily="34" charset="0"/>
              <a:buChar char="•"/>
            </a:pPr>
            <a:r>
              <a:rPr lang="it-IT" dirty="0" smtClean="0"/>
              <a:t>Una forma di convivenza religiosa: il caso dei luoghi di culto condivisi da ebrei, cristiani e musulmani.</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9906000" cy="954107"/>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Il manifesto di una nuova antropologia del Mediterraneo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281412" y="1378465"/>
            <a:ext cx="8682479" cy="4247317"/>
          </a:xfrm>
          <a:prstGeom prst="rect">
            <a:avLst/>
          </a:prstGeom>
          <a:noFill/>
        </p:spPr>
        <p:txBody>
          <a:bodyPr wrap="square" rtlCol="0">
            <a:spAutoFit/>
          </a:bodyPr>
          <a:lstStyle/>
          <a:p>
            <a:pPr marL="285750" lvl="0" indent="-285750" algn="just">
              <a:buFont typeface="Arial" panose="020B0604020202020204" pitchFamily="34" charset="0"/>
              <a:buChar char="•"/>
            </a:pPr>
            <a:r>
              <a:rPr lang="it-IT" dirty="0"/>
              <a:t>D. Albera, A. </a:t>
            </a:r>
            <a:r>
              <a:rPr lang="it-IT" dirty="0" err="1"/>
              <a:t>Blok</a:t>
            </a:r>
            <a:r>
              <a:rPr lang="it-IT" dirty="0"/>
              <a:t>, C. </a:t>
            </a:r>
            <a:r>
              <a:rPr lang="it-IT" dirty="0" err="1"/>
              <a:t>Bromberger</a:t>
            </a:r>
            <a:r>
              <a:rPr lang="it-IT" dirty="0"/>
              <a:t> (a cura di), </a:t>
            </a:r>
            <a:r>
              <a:rPr lang="it-IT" i="1" dirty="0"/>
              <a:t>L’</a:t>
            </a:r>
            <a:r>
              <a:rPr lang="it-IT" i="1" dirty="0" err="1"/>
              <a:t>anthropologie</a:t>
            </a:r>
            <a:r>
              <a:rPr lang="it-IT" i="1" dirty="0"/>
              <a:t> de la </a:t>
            </a:r>
            <a:r>
              <a:rPr lang="it-IT" i="1" dirty="0" err="1"/>
              <a:t>Méditerranée</a:t>
            </a:r>
            <a:r>
              <a:rPr lang="it-IT" dirty="0"/>
              <a:t>, Paris, </a:t>
            </a:r>
            <a:r>
              <a:rPr lang="it-IT" dirty="0" err="1"/>
              <a:t>Maisonneuve</a:t>
            </a:r>
            <a:r>
              <a:rPr lang="it-IT" dirty="0"/>
              <a:t> et </a:t>
            </a:r>
            <a:r>
              <a:rPr lang="it-IT" dirty="0" err="1"/>
              <a:t>Larose</a:t>
            </a:r>
            <a:r>
              <a:rPr lang="it-IT" dirty="0"/>
              <a:t>, 2001 (</a:t>
            </a:r>
            <a:r>
              <a:rPr lang="it-IT" dirty="0" err="1"/>
              <a:t>trad</a:t>
            </a:r>
            <a:r>
              <a:rPr lang="it-IT" dirty="0"/>
              <a:t>. italiana: </a:t>
            </a:r>
            <a:r>
              <a:rPr lang="it-IT" i="1" dirty="0"/>
              <a:t>Antropologia del Mediterraneo</a:t>
            </a:r>
            <a:r>
              <a:rPr lang="it-IT" dirty="0"/>
              <a:t>, Milano, </a:t>
            </a:r>
            <a:r>
              <a:rPr lang="it-IT" dirty="0" err="1"/>
              <a:t>Guerini</a:t>
            </a:r>
            <a:r>
              <a:rPr lang="it-IT" dirty="0"/>
              <a:t>, 2007).</a:t>
            </a:r>
          </a:p>
          <a:p>
            <a:pPr marL="285750" lvl="0" indent="-285750" algn="just">
              <a:buFont typeface="Arial" panose="020B0604020202020204" pitchFamily="34" charset="0"/>
              <a:buChar char="•"/>
            </a:pPr>
            <a:r>
              <a:rPr lang="fr-FR" dirty="0"/>
              <a:t>D. </a:t>
            </a:r>
            <a:r>
              <a:rPr lang="fr-FR" dirty="0" err="1"/>
              <a:t>Albera</a:t>
            </a:r>
            <a:r>
              <a:rPr lang="fr-FR" dirty="0"/>
              <a:t> e M. </a:t>
            </a:r>
            <a:r>
              <a:rPr lang="fr-FR" dirty="0" err="1"/>
              <a:t>Tozy</a:t>
            </a:r>
            <a:r>
              <a:rPr lang="fr-FR" dirty="0"/>
              <a:t> (a cura di), </a:t>
            </a:r>
            <a:r>
              <a:rPr lang="fr-FR" i="1" dirty="0"/>
              <a:t>La Méditerranée des anthropologues,</a:t>
            </a:r>
            <a:r>
              <a:rPr lang="fr-FR" dirty="0"/>
              <a:t> Paris, Maisonneuve et Larose, 2005.</a:t>
            </a:r>
            <a:endParaRPr lang="it-IT" dirty="0"/>
          </a:p>
          <a:p>
            <a:pPr algn="just"/>
            <a:endParaRPr lang="it-IT" dirty="0" smtClean="0"/>
          </a:p>
          <a:p>
            <a:pPr algn="just"/>
            <a:r>
              <a:rPr lang="it-IT" dirty="0" smtClean="0"/>
              <a:t>Queste </a:t>
            </a:r>
            <a:r>
              <a:rPr lang="it-IT" dirty="0"/>
              <a:t>due raccolte di saggi, e soprattutto la seconda, costituiscono una sorta di manifesto di una “nuova” antropologia del Mediterraneo, che prende forma con una decisa nota polemica nei confronti dell’antropologia anglofona </a:t>
            </a:r>
            <a:r>
              <a:rPr lang="it-IT" i="1" dirty="0" err="1"/>
              <a:t>mainstream</a:t>
            </a:r>
            <a:r>
              <a:rPr lang="it-IT" dirty="0"/>
              <a:t>, nelle sue diverse fasi di nascita, sviluppo e crisi, rispetto alla quale intende segnare una discontinuità e intraprendere una strada diversa, quella del riconoscimento e della </a:t>
            </a:r>
            <a:r>
              <a:rPr lang="it-IT" u="sng" dirty="0"/>
              <a:t>collaborazione tra tradizioni di ricerca nei paesi mediterranei </a:t>
            </a:r>
            <a:r>
              <a:rPr lang="it-IT" dirty="0"/>
              <a:t>fino a quel momento ignorate. </a:t>
            </a:r>
            <a:endParaRPr lang="it-IT" dirty="0" smtClean="0"/>
          </a:p>
          <a:p>
            <a:pPr algn="just"/>
            <a:r>
              <a:rPr lang="it-IT" dirty="0" smtClean="0"/>
              <a:t>Il </a:t>
            </a:r>
            <a:r>
              <a:rPr lang="it-IT" dirty="0"/>
              <a:t>riferimento è, in particolare, al Sud della Francia dove negli anni ’80 </a:t>
            </a:r>
            <a:r>
              <a:rPr lang="it-IT" u="sng" dirty="0"/>
              <a:t>nasce l’</a:t>
            </a:r>
            <a:r>
              <a:rPr lang="it-IT" i="1" u="sng" dirty="0" err="1"/>
              <a:t>Institut</a:t>
            </a:r>
            <a:r>
              <a:rPr lang="it-IT" i="1" u="sng" dirty="0"/>
              <a:t> d’</a:t>
            </a:r>
            <a:r>
              <a:rPr lang="it-IT" i="1" u="sng" dirty="0" err="1"/>
              <a:t>ethnologie</a:t>
            </a:r>
            <a:r>
              <a:rPr lang="it-IT" i="1" u="sng" dirty="0"/>
              <a:t> </a:t>
            </a:r>
            <a:r>
              <a:rPr lang="it-IT" i="1" u="sng" dirty="0" err="1"/>
              <a:t>méditerranéenne</a:t>
            </a:r>
            <a:r>
              <a:rPr lang="it-IT" i="1" u="sng" dirty="0"/>
              <a:t> et comparative</a:t>
            </a:r>
            <a:r>
              <a:rPr lang="it-IT" u="sng" dirty="0"/>
              <a:t> (IDEMEC) presso l’Università di Aix-en-Provence </a:t>
            </a:r>
            <a:r>
              <a:rPr lang="it-IT" dirty="0"/>
              <a:t>e dove prende forma il nuovo </a:t>
            </a:r>
            <a:r>
              <a:rPr lang="it-IT" dirty="0" smtClean="0"/>
              <a:t>progetto.</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624" y="1523235"/>
            <a:ext cx="2258359" cy="3420000"/>
          </a:xfrm>
          <a:prstGeom prst="rect">
            <a:avLst/>
          </a:prstGeom>
        </p:spPr>
      </p:pic>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9892145" cy="954107"/>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Un «ritorno cauto» promosso dalle periferie dell’antropologia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208229" y="1769695"/>
            <a:ext cx="7550316" cy="3970318"/>
          </a:xfrm>
          <a:prstGeom prst="rect">
            <a:avLst/>
          </a:prstGeom>
          <a:noFill/>
        </p:spPr>
        <p:txBody>
          <a:bodyPr wrap="square" rtlCol="0">
            <a:spAutoFit/>
          </a:bodyPr>
          <a:lstStyle/>
          <a:p>
            <a:pPr algn="just"/>
            <a:r>
              <a:rPr lang="it-IT" dirty="0"/>
              <a:t>“La riapertura della discussione sul Mediterraneo viene soprattutto </a:t>
            </a:r>
            <a:r>
              <a:rPr lang="it-IT" u="sng" dirty="0"/>
              <a:t>dai margini dell’antropologia</a:t>
            </a:r>
            <a:r>
              <a:rPr lang="it-IT" dirty="0"/>
              <a:t> […il volume Albera </a:t>
            </a:r>
            <a:r>
              <a:rPr lang="it-IT" i="1" dirty="0"/>
              <a:t>et al</a:t>
            </a:r>
            <a:r>
              <a:rPr lang="it-IT" dirty="0"/>
              <a:t>. del 2001]  non solo ha tratto forza da una tradizione di ricerca nell’antropologia mediterranea che si è sviluppata in Francia ai margini della corrente dominante e non ha mai esercitato un’influenza significativa nel dibattito internazionale, ma si è proposto di mettere al centro dell’attenzione un certo numero di tradizioni di ricerca che sono rimaste periferiche […] questi lavori recenti manifestano un ritorno di interesse per una prospettiva comparativa mediterranea. È, in generale, </a:t>
            </a:r>
            <a:r>
              <a:rPr lang="it-IT" u="sng" dirty="0"/>
              <a:t>un ritorno cauto</a:t>
            </a:r>
            <a:r>
              <a:rPr lang="it-IT" dirty="0"/>
              <a:t> [</a:t>
            </a:r>
            <a:r>
              <a:rPr lang="it-IT" i="1" dirty="0" err="1"/>
              <a:t>retour</a:t>
            </a:r>
            <a:r>
              <a:rPr lang="it-IT" i="1" dirty="0"/>
              <a:t> </a:t>
            </a:r>
            <a:r>
              <a:rPr lang="it-IT" i="1" dirty="0" err="1"/>
              <a:t>prudent</a:t>
            </a:r>
            <a:r>
              <a:rPr lang="it-IT" dirty="0"/>
              <a:t>] al Mediterraneo, che riconosce i fondamenti delle critiche rivolte agli approcci del passato ma riconosce anche la necessità di </a:t>
            </a:r>
            <a:r>
              <a:rPr lang="it-IT" u="sng" dirty="0"/>
              <a:t>evitare il particolarismo</a:t>
            </a:r>
            <a:r>
              <a:rPr lang="it-IT" dirty="0"/>
              <a:t> della ricerca e di non fare </a:t>
            </a:r>
            <a:r>
              <a:rPr lang="it-IT" i="1" dirty="0"/>
              <a:t>tabula rasa</a:t>
            </a:r>
            <a:r>
              <a:rPr lang="it-IT" dirty="0"/>
              <a:t> delle conoscenze</a:t>
            </a:r>
            <a:r>
              <a:rPr lang="it-IT" dirty="0" smtClean="0"/>
              <a:t>” (Albera e </a:t>
            </a:r>
            <a:r>
              <a:rPr lang="it-IT" dirty="0" err="1" smtClean="0"/>
              <a:t>Tozy</a:t>
            </a:r>
            <a:r>
              <a:rPr lang="it-IT" dirty="0" smtClean="0"/>
              <a:t> 2005, pp. 13-14).</a:t>
            </a:r>
          </a:p>
          <a:p>
            <a:pPr algn="just"/>
            <a:endParaRPr lang="it-IT" dirty="0"/>
          </a:p>
          <a:p>
            <a:pPr algn="just"/>
            <a:r>
              <a:rPr lang="it-IT" sz="1400" dirty="0" smtClean="0"/>
              <a:t>			Due saggi particolarmente significativi  nei due volumi:</a:t>
            </a:r>
            <a:endParaRPr lang="it-IT" sz="1400"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Pergamena 2 6"/>
          <p:cNvSpPr/>
          <p:nvPr/>
        </p:nvSpPr>
        <p:spPr>
          <a:xfrm>
            <a:off x="8285018" y="554182"/>
            <a:ext cx="3574473" cy="550657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solidFill>
              </a:rPr>
              <a:t>C. </a:t>
            </a:r>
            <a:r>
              <a:rPr lang="it-IT" dirty="0" err="1">
                <a:solidFill>
                  <a:schemeClr val="tx1"/>
                </a:solidFill>
              </a:rPr>
              <a:t>Bromberger</a:t>
            </a:r>
            <a:r>
              <a:rPr lang="it-IT" dirty="0">
                <a:solidFill>
                  <a:schemeClr val="tx1"/>
                </a:solidFill>
              </a:rPr>
              <a:t> e J.-Y. </a:t>
            </a:r>
            <a:r>
              <a:rPr lang="it-IT" dirty="0" err="1">
                <a:solidFill>
                  <a:schemeClr val="tx1"/>
                </a:solidFill>
              </a:rPr>
              <a:t>Durand</a:t>
            </a:r>
            <a:r>
              <a:rPr lang="it-IT" dirty="0">
                <a:solidFill>
                  <a:schemeClr val="tx1"/>
                </a:solidFill>
              </a:rPr>
              <a:t>, “</a:t>
            </a:r>
            <a:r>
              <a:rPr lang="it-IT" dirty="0" err="1">
                <a:solidFill>
                  <a:schemeClr val="tx1"/>
                </a:solidFill>
              </a:rPr>
              <a:t>Faut</a:t>
            </a:r>
            <a:r>
              <a:rPr lang="it-IT" dirty="0">
                <a:solidFill>
                  <a:schemeClr val="tx1"/>
                </a:solidFill>
              </a:rPr>
              <a:t>-il </a:t>
            </a:r>
            <a:r>
              <a:rPr lang="it-IT" dirty="0" err="1">
                <a:solidFill>
                  <a:schemeClr val="tx1"/>
                </a:solidFill>
              </a:rPr>
              <a:t>jeter</a:t>
            </a:r>
            <a:r>
              <a:rPr lang="it-IT" dirty="0">
                <a:solidFill>
                  <a:schemeClr val="tx1"/>
                </a:solidFill>
              </a:rPr>
              <a:t> la </a:t>
            </a:r>
            <a:r>
              <a:rPr lang="it-IT" dirty="0" err="1">
                <a:solidFill>
                  <a:schemeClr val="tx1"/>
                </a:solidFill>
              </a:rPr>
              <a:t>Méditerranée</a:t>
            </a:r>
            <a:r>
              <a:rPr lang="it-IT" dirty="0">
                <a:solidFill>
                  <a:schemeClr val="tx1"/>
                </a:solidFill>
              </a:rPr>
              <a:t> </a:t>
            </a:r>
            <a:r>
              <a:rPr lang="it-IT" dirty="0" err="1">
                <a:solidFill>
                  <a:schemeClr val="tx1"/>
                </a:solidFill>
              </a:rPr>
              <a:t>avec</a:t>
            </a:r>
            <a:r>
              <a:rPr lang="it-IT" dirty="0">
                <a:solidFill>
                  <a:schemeClr val="tx1"/>
                </a:solidFill>
              </a:rPr>
              <a:t> l’eau </a:t>
            </a:r>
            <a:r>
              <a:rPr lang="it-IT" dirty="0" err="1">
                <a:solidFill>
                  <a:schemeClr val="tx1"/>
                </a:solidFill>
              </a:rPr>
              <a:t>du</a:t>
            </a:r>
            <a:r>
              <a:rPr lang="it-IT" dirty="0">
                <a:solidFill>
                  <a:schemeClr val="tx1"/>
                </a:solidFill>
              </a:rPr>
              <a:t> </a:t>
            </a:r>
            <a:r>
              <a:rPr lang="it-IT" dirty="0" err="1">
                <a:solidFill>
                  <a:schemeClr val="tx1"/>
                </a:solidFill>
              </a:rPr>
              <a:t>bain</a:t>
            </a:r>
            <a:r>
              <a:rPr lang="it-IT" dirty="0" smtClean="0">
                <a:solidFill>
                  <a:schemeClr val="tx1"/>
                </a:solidFill>
              </a:rPr>
              <a:t>?”, </a:t>
            </a:r>
            <a:r>
              <a:rPr lang="it-IT" dirty="0">
                <a:solidFill>
                  <a:schemeClr val="tx1"/>
                </a:solidFill>
              </a:rPr>
              <a:t>in D. Albera, A. </a:t>
            </a:r>
            <a:r>
              <a:rPr lang="it-IT" dirty="0" err="1">
                <a:solidFill>
                  <a:schemeClr val="tx1"/>
                </a:solidFill>
              </a:rPr>
              <a:t>Blok</a:t>
            </a:r>
            <a:r>
              <a:rPr lang="it-IT" dirty="0">
                <a:solidFill>
                  <a:schemeClr val="tx1"/>
                </a:solidFill>
              </a:rPr>
              <a:t>, C. </a:t>
            </a:r>
            <a:r>
              <a:rPr lang="it-IT" dirty="0" err="1">
                <a:solidFill>
                  <a:schemeClr val="tx1"/>
                </a:solidFill>
              </a:rPr>
              <a:t>Bromberger</a:t>
            </a:r>
            <a:r>
              <a:rPr lang="it-IT" dirty="0">
                <a:solidFill>
                  <a:schemeClr val="tx1"/>
                </a:solidFill>
              </a:rPr>
              <a:t> (a cura di), </a:t>
            </a:r>
            <a:r>
              <a:rPr lang="it-IT" i="1" dirty="0">
                <a:solidFill>
                  <a:schemeClr val="tx1"/>
                </a:solidFill>
              </a:rPr>
              <a:t>L’</a:t>
            </a:r>
            <a:r>
              <a:rPr lang="it-IT" i="1" dirty="0" err="1">
                <a:solidFill>
                  <a:schemeClr val="tx1"/>
                </a:solidFill>
              </a:rPr>
              <a:t>anthropologie</a:t>
            </a:r>
            <a:r>
              <a:rPr lang="it-IT" i="1" dirty="0">
                <a:solidFill>
                  <a:schemeClr val="tx1"/>
                </a:solidFill>
              </a:rPr>
              <a:t> e la </a:t>
            </a:r>
            <a:r>
              <a:rPr lang="it-IT" i="1" dirty="0" err="1">
                <a:solidFill>
                  <a:schemeClr val="tx1"/>
                </a:solidFill>
              </a:rPr>
              <a:t>Méditerranée</a:t>
            </a:r>
            <a:r>
              <a:rPr lang="it-IT" dirty="0">
                <a:solidFill>
                  <a:schemeClr val="tx1"/>
                </a:solidFill>
              </a:rPr>
              <a:t>, 2007, pp. 733-756 [</a:t>
            </a:r>
            <a:r>
              <a:rPr lang="it-IT" dirty="0" err="1">
                <a:solidFill>
                  <a:schemeClr val="tx1"/>
                </a:solidFill>
              </a:rPr>
              <a:t>trad</a:t>
            </a:r>
            <a:r>
              <a:rPr lang="it-IT" dirty="0">
                <a:solidFill>
                  <a:schemeClr val="tx1"/>
                </a:solidFill>
              </a:rPr>
              <a:t>. </a:t>
            </a:r>
            <a:r>
              <a:rPr lang="it-IT" dirty="0" err="1">
                <a:solidFill>
                  <a:schemeClr val="tx1"/>
                </a:solidFill>
              </a:rPr>
              <a:t>it</a:t>
            </a:r>
            <a:r>
              <a:rPr lang="it-IT" dirty="0">
                <a:solidFill>
                  <a:schemeClr val="tx1"/>
                </a:solidFill>
              </a:rPr>
              <a:t>: “Dobbiamo gettar via il bambino con l’acqua sporca?”]</a:t>
            </a:r>
          </a:p>
          <a:p>
            <a:pPr lvl="0"/>
            <a:endParaRPr lang="it-IT" dirty="0" smtClean="0">
              <a:solidFill>
                <a:schemeClr val="tx1"/>
              </a:solidFill>
            </a:endParaRPr>
          </a:p>
          <a:p>
            <a:pPr lvl="0"/>
            <a:r>
              <a:rPr lang="it-IT" dirty="0" smtClean="0">
                <a:solidFill>
                  <a:schemeClr val="tx1"/>
                </a:solidFill>
              </a:rPr>
              <a:t>D</a:t>
            </a:r>
            <a:r>
              <a:rPr lang="it-IT" dirty="0">
                <a:solidFill>
                  <a:schemeClr val="tx1"/>
                </a:solidFill>
              </a:rPr>
              <a:t>. Albera e M. </a:t>
            </a:r>
            <a:r>
              <a:rPr lang="it-IT" dirty="0" err="1">
                <a:solidFill>
                  <a:schemeClr val="tx1"/>
                </a:solidFill>
              </a:rPr>
              <a:t>Tozy</a:t>
            </a:r>
            <a:r>
              <a:rPr lang="it-IT" dirty="0">
                <a:solidFill>
                  <a:schemeClr val="tx1"/>
                </a:solidFill>
              </a:rPr>
              <a:t>, “</a:t>
            </a:r>
            <a:r>
              <a:rPr lang="it-IT" dirty="0" err="1">
                <a:solidFill>
                  <a:schemeClr val="tx1"/>
                </a:solidFill>
              </a:rPr>
              <a:t>Fractures</a:t>
            </a:r>
            <a:r>
              <a:rPr lang="it-IT" dirty="0">
                <a:solidFill>
                  <a:schemeClr val="tx1"/>
                </a:solidFill>
              </a:rPr>
              <a:t>, </a:t>
            </a:r>
            <a:r>
              <a:rPr lang="it-IT" dirty="0" err="1">
                <a:solidFill>
                  <a:schemeClr val="tx1"/>
                </a:solidFill>
              </a:rPr>
              <a:t>filiations</a:t>
            </a:r>
            <a:r>
              <a:rPr lang="it-IT" dirty="0">
                <a:solidFill>
                  <a:schemeClr val="tx1"/>
                </a:solidFill>
              </a:rPr>
              <a:t>, </a:t>
            </a:r>
            <a:r>
              <a:rPr lang="it-IT" dirty="0" err="1">
                <a:solidFill>
                  <a:schemeClr val="tx1"/>
                </a:solidFill>
              </a:rPr>
              <a:t>contiguïtés</a:t>
            </a:r>
            <a:r>
              <a:rPr lang="it-IT" dirty="0">
                <a:solidFill>
                  <a:schemeClr val="tx1"/>
                </a:solidFill>
              </a:rPr>
              <a:t>”, Introduzione a D. Albera e M. </a:t>
            </a:r>
            <a:r>
              <a:rPr lang="it-IT" dirty="0" err="1">
                <a:solidFill>
                  <a:schemeClr val="tx1"/>
                </a:solidFill>
              </a:rPr>
              <a:t>Tozy</a:t>
            </a:r>
            <a:r>
              <a:rPr lang="it-IT" dirty="0">
                <a:solidFill>
                  <a:schemeClr val="tx1"/>
                </a:solidFill>
              </a:rPr>
              <a:t> (a cura di). </a:t>
            </a:r>
            <a:r>
              <a:rPr lang="fr-FR" i="1" dirty="0">
                <a:solidFill>
                  <a:schemeClr val="tx1"/>
                </a:solidFill>
              </a:rPr>
              <a:t>La Méditerranée des anthropologues</a:t>
            </a:r>
            <a:r>
              <a:rPr lang="fr-FR" dirty="0">
                <a:solidFill>
                  <a:schemeClr val="tx1"/>
                </a:solidFill>
              </a:rPr>
              <a:t>, </a:t>
            </a:r>
            <a:r>
              <a:rPr lang="it-IT" dirty="0">
                <a:solidFill>
                  <a:schemeClr val="tx1"/>
                </a:solidFill>
              </a:rPr>
              <a:t>2005.</a:t>
            </a:r>
          </a:p>
        </p:txBody>
      </p:sp>
      <p:sp>
        <p:nvSpPr>
          <p:cNvPr id="9" name="Freccia a destra 8"/>
          <p:cNvSpPr/>
          <p:nvPr/>
        </p:nvSpPr>
        <p:spPr>
          <a:xfrm>
            <a:off x="7211807" y="5342452"/>
            <a:ext cx="540000" cy="216000"/>
          </a:xfrm>
          <a:prstGeom prst="rightArrow">
            <a:avLst/>
          </a:prstGeom>
          <a:solidFill>
            <a:srgbClr val="EE7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140316"/>
            <a:ext cx="9573491"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Un intreccio complesso di somiglianze e differenze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208229" y="805557"/>
            <a:ext cx="8637005" cy="4801314"/>
          </a:xfrm>
          <a:prstGeom prst="rect">
            <a:avLst/>
          </a:prstGeom>
          <a:noFill/>
        </p:spPr>
        <p:txBody>
          <a:bodyPr wrap="square" rtlCol="0">
            <a:spAutoFit/>
          </a:bodyPr>
          <a:lstStyle/>
          <a:p>
            <a:pPr algn="just"/>
            <a:r>
              <a:rPr lang="it-IT" dirty="0"/>
              <a:t>Il primo problema che deve affrontare questo rinnovato progetto di antropologia del Mediterraneo è quello dell’</a:t>
            </a:r>
            <a:r>
              <a:rPr lang="it-IT" u="sng" dirty="0"/>
              <a:t>essenzialismo</a:t>
            </a:r>
            <a:r>
              <a:rPr lang="it-IT" dirty="0"/>
              <a:t>, che è facile conseguenza della </a:t>
            </a:r>
            <a:r>
              <a:rPr lang="it-IT" dirty="0" err="1"/>
              <a:t>territorializzazione</a:t>
            </a:r>
            <a:r>
              <a:rPr lang="it-IT" dirty="0"/>
              <a:t> della cultura, come le critiche alla “prima” antropologia del Mediterraneo hanno bene messo in risalto:</a:t>
            </a:r>
          </a:p>
          <a:p>
            <a:endParaRPr lang="it-IT" dirty="0" smtClean="0"/>
          </a:p>
          <a:p>
            <a:pPr algn="just"/>
            <a:r>
              <a:rPr lang="it-IT" dirty="0" smtClean="0"/>
              <a:t>“</a:t>
            </a:r>
            <a:r>
              <a:rPr lang="it-IT" dirty="0"/>
              <a:t>Per evitare i rischi della reificazione dei fenomeni culturali e sociali, suggeriamo di intendere il Mediterraneo piuttosto come un contesto che come un oggetto di studio in sé, proponendo un approccio fluido, che considera il modo in cui le differenze si intrecciano alle somiglianze, formando delle configurazioni complesse e mutevoli che si possono esplorare con l’aiuto della nozione di </a:t>
            </a:r>
            <a:r>
              <a:rPr lang="it-IT" u="sng" dirty="0"/>
              <a:t>somiglianze di famiglia</a:t>
            </a:r>
            <a:r>
              <a:rPr lang="it-IT" dirty="0"/>
              <a:t> </a:t>
            </a:r>
            <a:r>
              <a:rPr lang="it-IT" dirty="0" smtClean="0"/>
              <a:t>(proposta dal </a:t>
            </a:r>
            <a:r>
              <a:rPr lang="it-IT" smtClean="0"/>
              <a:t>filosofo Ludwig Wittgenstein), </a:t>
            </a:r>
            <a:r>
              <a:rPr lang="it-IT" dirty="0"/>
              <a:t>e le corrispondenze individuate possono essere tanto di insieme quanto soltanto di dettaglio” (Albera e </a:t>
            </a:r>
            <a:r>
              <a:rPr lang="it-IT" dirty="0" err="1"/>
              <a:t>Tozy</a:t>
            </a:r>
            <a:r>
              <a:rPr lang="it-IT" dirty="0"/>
              <a:t> 2005, p. 14). </a:t>
            </a:r>
            <a:endParaRPr lang="it-IT" dirty="0" smtClean="0"/>
          </a:p>
          <a:p>
            <a:pPr algn="just"/>
            <a:endParaRPr lang="it-IT" dirty="0"/>
          </a:p>
          <a:p>
            <a:pPr algn="just"/>
            <a:r>
              <a:rPr lang="it-IT" dirty="0"/>
              <a:t>Albera e </a:t>
            </a:r>
            <a:r>
              <a:rPr lang="it-IT" dirty="0" err="1"/>
              <a:t>Tozy</a:t>
            </a:r>
            <a:r>
              <a:rPr lang="it-IT" dirty="0"/>
              <a:t> propongono così di costruire una nozione </a:t>
            </a:r>
            <a:r>
              <a:rPr lang="it-IT" u="sng" dirty="0" err="1"/>
              <a:t>politetica</a:t>
            </a:r>
            <a:r>
              <a:rPr lang="it-IT" dirty="0"/>
              <a:t> [multidimensionale] di società mediterranee (al posto di quella di area culturale mediterranea), fatta di somiglianze e di differenze, per fare una comparazione “a buona distanza” capace di cogliere “l’aria di famiglia” che percorre la regione</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8" name="Immagine 7"/>
          <p:cNvPicPr>
            <a:picLocks noChangeAspect="1"/>
          </p:cNvPicPr>
          <p:nvPr/>
        </p:nvPicPr>
        <p:blipFill>
          <a:blip r:embed="rId2"/>
          <a:stretch>
            <a:fillRect/>
          </a:stretch>
        </p:blipFill>
        <p:spPr>
          <a:xfrm>
            <a:off x="9243566" y="1269662"/>
            <a:ext cx="2354891" cy="3600000"/>
          </a:xfrm>
          <a:prstGeom prst="rect">
            <a:avLst/>
          </a:prstGeom>
        </p:spPr>
      </p:pic>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670473"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Rumori persistenti nel Mediterraneo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131307"/>
            <a:ext cx="8955660" cy="3970318"/>
          </a:xfrm>
          <a:prstGeom prst="rect">
            <a:avLst/>
          </a:prstGeom>
          <a:noFill/>
        </p:spPr>
        <p:txBody>
          <a:bodyPr wrap="square" rtlCol="0">
            <a:spAutoFit/>
          </a:bodyPr>
          <a:lstStyle/>
          <a:p>
            <a:pPr algn="just"/>
            <a:r>
              <a:rPr lang="it-IT" dirty="0"/>
              <a:t>C’è, secondo questi autori (Albera, </a:t>
            </a:r>
            <a:r>
              <a:rPr lang="it-IT" dirty="0" err="1"/>
              <a:t>Tozy</a:t>
            </a:r>
            <a:r>
              <a:rPr lang="it-IT" dirty="0"/>
              <a:t> 2005, p. 15, che rimandano a </a:t>
            </a:r>
            <a:r>
              <a:rPr lang="it-IT" dirty="0" err="1" smtClean="0"/>
              <a:t>Bromberger</a:t>
            </a:r>
            <a:r>
              <a:rPr lang="it-IT" dirty="0"/>
              <a:t>, </a:t>
            </a:r>
            <a:r>
              <a:rPr lang="it-IT" dirty="0" err="1"/>
              <a:t>Durand</a:t>
            </a:r>
            <a:r>
              <a:rPr lang="it-IT" dirty="0"/>
              <a:t> 2001), un fondo comune, “un orizzonte ideologico dove si ritrovano certi ‘</a:t>
            </a:r>
            <a:r>
              <a:rPr lang="it-IT" u="sng" dirty="0"/>
              <a:t>rumori persistent</a:t>
            </a:r>
            <a:r>
              <a:rPr lang="it-IT" dirty="0"/>
              <a:t>i’ della vita nel Mediterraneo: </a:t>
            </a:r>
            <a:endParaRPr lang="it-IT" dirty="0" smtClean="0"/>
          </a:p>
          <a:p>
            <a:pPr algn="just"/>
            <a:r>
              <a:rPr lang="it-IT" dirty="0" smtClean="0"/>
              <a:t>- quelli </a:t>
            </a:r>
            <a:r>
              <a:rPr lang="it-IT" dirty="0"/>
              <a:t>identificati dalla tradizione antropologica negli studi sulla separazione dei sessi, l’onore e la vergogna, la violenza e le pratiche della vendetta, il peso delle strutture familiari, il clientelismo, la densità del culto dei santi; </a:t>
            </a:r>
            <a:endParaRPr lang="it-IT" dirty="0" smtClean="0"/>
          </a:p>
          <a:p>
            <a:pPr algn="just"/>
            <a:r>
              <a:rPr lang="it-IT" dirty="0" smtClean="0"/>
              <a:t>- altri </a:t>
            </a:r>
            <a:r>
              <a:rPr lang="it-IT" dirty="0"/>
              <a:t>meno esplorati, come le forme della socialità e dell’amicizia che sbocciano nei caffè, nei bagni e nelle confraternite, il </a:t>
            </a:r>
            <a:r>
              <a:rPr lang="it-IT" dirty="0" err="1"/>
              <a:t>fazionalismo</a:t>
            </a:r>
            <a:r>
              <a:rPr lang="it-IT" dirty="0"/>
              <a:t> e i modi di mediare il conflitto, la menzogna e il silenzio, o ancora le relazioni </a:t>
            </a:r>
            <a:r>
              <a:rPr lang="it-IT" dirty="0" err="1"/>
              <a:t>matrifocali</a:t>
            </a:r>
            <a:r>
              <a:rPr lang="it-IT" dirty="0"/>
              <a:t>, il posto che le vergini e i/le martiri hanno nelle devozioni. </a:t>
            </a:r>
            <a:endParaRPr lang="it-IT" dirty="0" smtClean="0"/>
          </a:p>
          <a:p>
            <a:pPr algn="just"/>
            <a:r>
              <a:rPr lang="it-IT" u="sng" dirty="0" smtClean="0"/>
              <a:t>Questi </a:t>
            </a:r>
            <a:r>
              <a:rPr lang="it-IT" u="sng" dirty="0"/>
              <a:t>elementi non hanno evidentemente un copyright mediterraneo</a:t>
            </a:r>
            <a:r>
              <a:rPr lang="it-IT" dirty="0"/>
              <a:t>, ricorrono anche altrove. </a:t>
            </a:r>
            <a:r>
              <a:rPr lang="it-IT" u="sng" dirty="0"/>
              <a:t>Si tratta piuttosto della loro accentuazione</a:t>
            </a:r>
            <a:r>
              <a:rPr lang="it-IT" dirty="0"/>
              <a:t>; è in termini di intensità e di modulazione, di riconoscimento istituzionale, e non di presenza o assenza che si deve valutare la loro pregnanza”. </a:t>
            </a:r>
            <a:endParaRPr lang="it-IT" dirty="0"/>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07818" y="5902036"/>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434722" y="79432"/>
            <a:ext cx="8108310" cy="954107"/>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Una prospettiva </a:t>
            </a:r>
            <a:r>
              <a:rPr lang="it-IT" sz="2800" b="1" dirty="0" err="1" smtClean="0">
                <a:latin typeface="Tahoma" panose="020B0604030504040204" pitchFamily="34" charset="0"/>
                <a:ea typeface="Tahoma" panose="020B0604030504040204" pitchFamily="34" charset="0"/>
                <a:cs typeface="Tahoma" panose="020B0604030504040204" pitchFamily="34" charset="0"/>
              </a:rPr>
              <a:t>differenzialista</a:t>
            </a:r>
            <a:r>
              <a:rPr lang="it-IT" sz="2800" b="1" dirty="0" smtClean="0">
                <a:latin typeface="Tahoma" panose="020B0604030504040204" pitchFamily="34" charset="0"/>
                <a:ea typeface="Tahoma" panose="020B0604030504040204" pitchFamily="34" charset="0"/>
                <a:cs typeface="Tahoma" panose="020B0604030504040204" pitchFamily="34" charset="0"/>
              </a:rPr>
              <a:t>: </a:t>
            </a:r>
          </a:p>
          <a:p>
            <a:pPr algn="ctr"/>
            <a:r>
              <a:rPr lang="it-IT" sz="2800" b="1" dirty="0">
                <a:latin typeface="Tahoma" panose="020B0604030504040204" pitchFamily="34" charset="0"/>
                <a:ea typeface="Tahoma" panose="020B0604030504040204" pitchFamily="34" charset="0"/>
                <a:cs typeface="Tahoma" panose="020B0604030504040204" pitchFamily="34" charset="0"/>
              </a:rPr>
              <a:t>g</a:t>
            </a:r>
            <a:r>
              <a:rPr lang="it-IT" sz="2800" b="1" dirty="0" smtClean="0">
                <a:latin typeface="Tahoma" panose="020B0604030504040204" pitchFamily="34" charset="0"/>
                <a:ea typeface="Tahoma" panose="020B0604030504040204" pitchFamily="34" charset="0"/>
                <a:cs typeface="Tahoma" panose="020B0604030504040204" pitchFamily="34" charset="0"/>
              </a:rPr>
              <a:t>ioco di specchi e differenze complementari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360219" y="1033539"/>
            <a:ext cx="7952508" cy="4601260"/>
          </a:xfrm>
          <a:prstGeom prst="rect">
            <a:avLst/>
          </a:prstGeom>
        </p:spPr>
        <p:txBody>
          <a:bodyPr wrap="square">
            <a:spAutoFit/>
          </a:bodyPr>
          <a:lstStyle/>
          <a:p>
            <a:pPr marL="180340" marR="180340" algn="just">
              <a:spcAft>
                <a:spcPts val="600"/>
              </a:spcAft>
            </a:pPr>
            <a:r>
              <a:rPr lang="it-IT" dirty="0">
                <a:ea typeface="Times New Roman" panose="02020603050405020304" pitchFamily="18" charset="0"/>
                <a:cs typeface="Times New Roman" panose="02020603050405020304" pitchFamily="18" charset="0"/>
              </a:rPr>
              <a:t>“Paradossalmente, ciò che conferisce coerenza al progetto di un comparativismo mediterraneo non sono tanto le similarità reperibili quanto le </a:t>
            </a:r>
            <a:r>
              <a:rPr lang="it-IT" u="sng" dirty="0">
                <a:ea typeface="Times New Roman" panose="02020603050405020304" pitchFamily="18" charset="0"/>
                <a:cs typeface="Times New Roman" panose="02020603050405020304" pitchFamily="18" charset="0"/>
              </a:rPr>
              <a:t>differenze</a:t>
            </a:r>
            <a:r>
              <a:rPr lang="it-IT" dirty="0">
                <a:ea typeface="Times New Roman" panose="02020603050405020304" pitchFamily="18" charset="0"/>
                <a:cs typeface="Times New Roman" panose="02020603050405020304" pitchFamily="18" charset="0"/>
              </a:rPr>
              <a:t> che formano il sistema […] forse qui più che altrove, ognuno si definisce in un </a:t>
            </a:r>
            <a:r>
              <a:rPr lang="it-IT" u="sng" dirty="0">
                <a:ea typeface="Times New Roman" panose="02020603050405020304" pitchFamily="18" charset="0"/>
                <a:cs typeface="Times New Roman" panose="02020603050405020304" pitchFamily="18" charset="0"/>
              </a:rPr>
              <a:t>gioco di specchi</a:t>
            </a:r>
            <a:r>
              <a:rPr lang="it-IT" dirty="0">
                <a:ea typeface="Times New Roman" panose="02020603050405020304" pitchFamily="18" charset="0"/>
                <a:cs typeface="Times New Roman" panose="02020603050405020304" pitchFamily="18" charset="0"/>
              </a:rPr>
              <a:t> (di costumi, di comportamenti, di convinzioni) con il suo vicino” (</a:t>
            </a:r>
            <a:r>
              <a:rPr lang="it-IT" dirty="0" err="1">
                <a:ea typeface="Times New Roman" panose="02020603050405020304" pitchFamily="18" charset="0"/>
                <a:cs typeface="Times New Roman" panose="02020603050405020304" pitchFamily="18" charset="0"/>
              </a:rPr>
              <a:t>Bromberger</a:t>
            </a:r>
            <a:r>
              <a:rPr lang="it-IT" dirty="0">
                <a:ea typeface="Times New Roman" panose="02020603050405020304" pitchFamily="18" charset="0"/>
                <a:cs typeface="Times New Roman" panose="02020603050405020304" pitchFamily="18" charset="0"/>
              </a:rPr>
              <a:t> e </a:t>
            </a:r>
            <a:r>
              <a:rPr lang="it-IT" dirty="0" err="1">
                <a:ea typeface="Times New Roman" panose="02020603050405020304" pitchFamily="18" charset="0"/>
                <a:cs typeface="Times New Roman" panose="02020603050405020304" pitchFamily="18" charset="0"/>
              </a:rPr>
              <a:t>Durand</a:t>
            </a:r>
            <a:r>
              <a:rPr lang="it-IT" dirty="0">
                <a:ea typeface="Times New Roman" panose="02020603050405020304" pitchFamily="18" charset="0"/>
                <a:cs typeface="Times New Roman" panose="02020603050405020304" pitchFamily="18" charset="0"/>
              </a:rPr>
              <a:t> 2001, p. 743).</a:t>
            </a:r>
          </a:p>
          <a:p>
            <a:pPr algn="just">
              <a:spcAft>
                <a:spcPts val="0"/>
              </a:spcAft>
            </a:pPr>
            <a:r>
              <a:rPr lang="it-IT" dirty="0" err="1">
                <a:ea typeface="Times New Roman" panose="02020603050405020304" pitchFamily="18" charset="0"/>
                <a:cs typeface="Times New Roman" panose="02020603050405020304" pitchFamily="18" charset="0"/>
              </a:rPr>
              <a:t>Bromberger</a:t>
            </a:r>
            <a:r>
              <a:rPr lang="it-IT" dirty="0">
                <a:ea typeface="Times New Roman" panose="02020603050405020304" pitchFamily="18" charset="0"/>
                <a:cs typeface="Times New Roman" panose="02020603050405020304" pitchFamily="18" charset="0"/>
              </a:rPr>
              <a:t> e </a:t>
            </a:r>
            <a:r>
              <a:rPr lang="it-IT" dirty="0" err="1">
                <a:ea typeface="Times New Roman" panose="02020603050405020304" pitchFamily="18" charset="0"/>
                <a:cs typeface="Times New Roman" panose="02020603050405020304" pitchFamily="18" charset="0"/>
              </a:rPr>
              <a:t>Durand</a:t>
            </a:r>
            <a:r>
              <a:rPr lang="it-IT" dirty="0">
                <a:ea typeface="Times New Roman" panose="02020603050405020304" pitchFamily="18" charset="0"/>
                <a:cs typeface="Times New Roman" panose="02020603050405020304" pitchFamily="18" charset="0"/>
              </a:rPr>
              <a:t> (2001, p. 743) hanno sottolineato con forza questa prospettiva “</a:t>
            </a:r>
            <a:r>
              <a:rPr lang="it-IT" dirty="0" err="1">
                <a:ea typeface="Times New Roman" panose="02020603050405020304" pitchFamily="18" charset="0"/>
                <a:cs typeface="Times New Roman" panose="02020603050405020304" pitchFamily="18" charset="0"/>
              </a:rPr>
              <a:t>differenzialista</a:t>
            </a:r>
            <a:r>
              <a:rPr lang="it-IT" dirty="0">
                <a:ea typeface="Times New Roman" panose="02020603050405020304" pitchFamily="18" charset="0"/>
                <a:cs typeface="Times New Roman" panose="02020603050405020304" pitchFamily="18" charset="0"/>
              </a:rPr>
              <a:t>”, ancorandola alla dimensione religiosa: “in che modo elaborare delle antropologie dei monoteismi indipendenti le une dalle altre allorché ebraismi, cristianesimi e islam formano un sistema di differenze [</a:t>
            </a:r>
            <a:r>
              <a:rPr lang="it-IT" i="1" dirty="0" err="1">
                <a:ea typeface="Times New Roman" panose="02020603050405020304" pitchFamily="18" charset="0"/>
                <a:cs typeface="Times New Roman" panose="02020603050405020304" pitchFamily="18" charset="0"/>
              </a:rPr>
              <a:t>contrastes</a:t>
            </a:r>
            <a:r>
              <a:rPr lang="it-IT" dirty="0">
                <a:ea typeface="Times New Roman" panose="02020603050405020304" pitchFamily="18" charset="0"/>
                <a:cs typeface="Times New Roman" panose="02020603050405020304" pitchFamily="18" charset="0"/>
              </a:rPr>
              <a:t>]? </a:t>
            </a:r>
            <a:endParaRPr lang="it-IT" dirty="0" smtClean="0">
              <a:ea typeface="Times New Roman" panose="02020603050405020304" pitchFamily="18" charset="0"/>
              <a:cs typeface="Times New Roman" panose="02020603050405020304" pitchFamily="18" charset="0"/>
            </a:endParaRPr>
          </a:p>
          <a:p>
            <a:pPr algn="just">
              <a:spcAft>
                <a:spcPts val="0"/>
              </a:spcAft>
            </a:pPr>
            <a:endParaRPr lang="it-IT" u="sng" dirty="0">
              <a:ea typeface="Times New Roman" panose="02020603050405020304" pitchFamily="18" charset="0"/>
              <a:cs typeface="Times New Roman" panose="02020603050405020304" pitchFamily="18" charset="0"/>
            </a:endParaRPr>
          </a:p>
          <a:p>
            <a:pPr algn="just">
              <a:spcAft>
                <a:spcPts val="0"/>
              </a:spcAft>
            </a:pPr>
            <a:r>
              <a:rPr lang="it-IT" u="sng" dirty="0" smtClean="0">
                <a:ea typeface="Times New Roman" panose="02020603050405020304" pitchFamily="18" charset="0"/>
                <a:cs typeface="Times New Roman" panose="02020603050405020304" pitchFamily="18" charset="0"/>
              </a:rPr>
              <a:t>Sono </a:t>
            </a:r>
            <a:r>
              <a:rPr lang="it-IT" u="sng" dirty="0">
                <a:ea typeface="Times New Roman" panose="02020603050405020304" pitchFamily="18" charset="0"/>
                <a:cs typeface="Times New Roman" panose="02020603050405020304" pitchFamily="18" charset="0"/>
              </a:rPr>
              <a:t>queste opposizioni reciproche, né troppo vicine né troppo lontane, che definiscono in gran parte la specificità dello spazio mediterraneo</a:t>
            </a:r>
            <a:r>
              <a:rPr lang="it-IT" dirty="0">
                <a:ea typeface="Times New Roman" panose="02020603050405020304" pitchFamily="18" charset="0"/>
                <a:cs typeface="Times New Roman" panose="02020603050405020304" pitchFamily="18" charset="0"/>
              </a:rPr>
              <a:t>”. Ebraismo, cristianesimo e islam hanno preso forma in un processo di differenziazione reciproca e di identificazione che si realizza per esempio nei divieti alimentari e nelle regole riguardo al trattamento del corpo, al suo aspetto e abbigliamento.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256" y="1823488"/>
            <a:ext cx="3448050" cy="2971800"/>
          </a:xfrm>
          <a:prstGeom prst="rect">
            <a:avLst/>
          </a:prstGeom>
        </p:spPr>
      </p:pic>
    </p:spTree>
    <p:extLst>
      <p:ext uri="{BB962C8B-B14F-4D97-AF65-F5344CB8AC3E}">
        <p14:creationId xmlns:p14="http://schemas.microsoft.com/office/powerpoint/2010/main" val="8113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318655" y="5832764"/>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505452" y="129080"/>
            <a:ext cx="6378669"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Il Mediterraneo come laboratorio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415637" y="841875"/>
            <a:ext cx="9670472" cy="4801314"/>
          </a:xfrm>
          <a:prstGeom prst="rect">
            <a:avLst/>
          </a:prstGeom>
          <a:noFill/>
        </p:spPr>
        <p:txBody>
          <a:bodyPr wrap="square" rtlCol="0">
            <a:spAutoFit/>
          </a:bodyPr>
          <a:lstStyle/>
          <a:p>
            <a:pPr algn="just"/>
            <a:r>
              <a:rPr lang="it-IT" dirty="0"/>
              <a:t>La nozione di </a:t>
            </a:r>
            <a:r>
              <a:rPr lang="it-IT" u="sng" dirty="0"/>
              <a:t>differenza complementare</a:t>
            </a:r>
            <a:r>
              <a:rPr lang="it-IT" dirty="0"/>
              <a:t> costituisce una chiave per comprendere molti comportamenti nel mondo mediterraneo:</a:t>
            </a:r>
          </a:p>
          <a:p>
            <a:pPr algn="just"/>
            <a:r>
              <a:rPr lang="it-IT" dirty="0"/>
              <a:t>“Il mondo mediterraneo, formato da differenze complementari, si presenta come un laboratorio di ricerca particolarmente stimolante al fine di cogliere tutta la gamma di relazioni possibili con l’altro, che non è in questo caso né troppo vicino né troppo lontano […] a buona distanza” (</a:t>
            </a:r>
            <a:r>
              <a:rPr lang="it-IT" dirty="0" err="1"/>
              <a:t>Bromberger</a:t>
            </a:r>
            <a:r>
              <a:rPr lang="it-IT" dirty="0"/>
              <a:t> e </a:t>
            </a:r>
            <a:r>
              <a:rPr lang="it-IT" dirty="0" err="1"/>
              <a:t>Durand</a:t>
            </a:r>
            <a:r>
              <a:rPr lang="it-IT" dirty="0"/>
              <a:t>, 2001, p. 747). </a:t>
            </a:r>
          </a:p>
          <a:p>
            <a:pPr algn="just"/>
            <a:r>
              <a:rPr lang="it-IT" dirty="0"/>
              <a:t> </a:t>
            </a:r>
          </a:p>
          <a:p>
            <a:pPr algn="just"/>
            <a:r>
              <a:rPr lang="it-IT" dirty="0"/>
              <a:t>Grazie a questa “buona distanza” (</a:t>
            </a:r>
            <a:r>
              <a:rPr lang="it-IT" i="1" dirty="0"/>
              <a:t>bonne </a:t>
            </a:r>
            <a:r>
              <a:rPr lang="it-IT" i="1" dirty="0" err="1"/>
              <a:t>distance</a:t>
            </a:r>
            <a:r>
              <a:rPr lang="it-IT" dirty="0"/>
              <a:t>), concetto su cui insistono </a:t>
            </a:r>
            <a:r>
              <a:rPr lang="it-IT" dirty="0" err="1"/>
              <a:t>Bromberger</a:t>
            </a:r>
            <a:r>
              <a:rPr lang="it-IT" dirty="0"/>
              <a:t> e </a:t>
            </a:r>
            <a:r>
              <a:rPr lang="it-IT" dirty="0" err="1"/>
              <a:t>Durand</a:t>
            </a:r>
            <a:r>
              <a:rPr lang="it-IT" dirty="0"/>
              <a:t>, il Mediterraneo offre un </a:t>
            </a:r>
            <a:r>
              <a:rPr lang="it-IT" u="sng" dirty="0"/>
              <a:t>laboratorio stimolante</a:t>
            </a:r>
            <a:r>
              <a:rPr lang="it-IT" dirty="0"/>
              <a:t> perché – come osservano Albera e </a:t>
            </a:r>
            <a:r>
              <a:rPr lang="it-IT" dirty="0" err="1"/>
              <a:t>Tozy</a:t>
            </a:r>
            <a:r>
              <a:rPr lang="it-IT" dirty="0"/>
              <a:t> (2005,  p. 20) “costituisce un microcosmo che riproduce un mondo sempre più ‘sfocato’ [</a:t>
            </a:r>
            <a:r>
              <a:rPr lang="it-IT" i="1" dirty="0"/>
              <a:t>de plus en plus ‘flou’</a:t>
            </a:r>
            <a:r>
              <a:rPr lang="it-IT" dirty="0"/>
              <a:t>]”: è infatti un contesto in cui osservare le </a:t>
            </a:r>
            <a:r>
              <a:rPr lang="it-IT" u="sng" dirty="0"/>
              <a:t>ripercussioni dei processi di globalizzazione </a:t>
            </a:r>
            <a:r>
              <a:rPr lang="it-IT" dirty="0"/>
              <a:t>in situazioni diverse (ma contigue) dal punto di vista sociale, culturale ed economico e può esemplificare lo sfumare delle distinzioni tra ‘noi’ e ‘loro’. </a:t>
            </a:r>
            <a:endParaRPr lang="it-IT" dirty="0" smtClean="0"/>
          </a:p>
          <a:p>
            <a:pPr algn="just"/>
            <a:endParaRPr lang="it-IT" dirty="0" smtClean="0"/>
          </a:p>
          <a:p>
            <a:pPr algn="just"/>
            <a:r>
              <a:rPr lang="it-IT" dirty="0" smtClean="0"/>
              <a:t>Ma </a:t>
            </a:r>
            <a:r>
              <a:rPr lang="it-IT" dirty="0"/>
              <a:t>è un laboratorio stimolante anche perché </a:t>
            </a:r>
            <a:r>
              <a:rPr lang="it-IT" u="sng" dirty="0"/>
              <a:t>punto d’incrocio di diverse tradizioni di </a:t>
            </a:r>
            <a:r>
              <a:rPr lang="it-IT" u="sng" dirty="0" smtClean="0"/>
              <a:t>ricerca:</a:t>
            </a:r>
          </a:p>
          <a:p>
            <a:pPr algn="just"/>
            <a:r>
              <a:rPr lang="it-IT" dirty="0" smtClean="0"/>
              <a:t>“Tutto </a:t>
            </a:r>
            <a:r>
              <a:rPr lang="it-IT" dirty="0"/>
              <a:t>questo può rappresentare un laboratorio fecondo </a:t>
            </a:r>
            <a:r>
              <a:rPr lang="it-IT" u="sng" dirty="0"/>
              <a:t>per lavorare alla riforma metodologica ed epistemologica della disciplina</a:t>
            </a:r>
            <a:r>
              <a:rPr lang="it-IT" dirty="0"/>
              <a:t>” (Albera e </a:t>
            </a:r>
            <a:r>
              <a:rPr lang="it-IT" dirty="0" err="1"/>
              <a:t>Tozy</a:t>
            </a:r>
            <a:r>
              <a:rPr lang="it-IT" dirty="0"/>
              <a:t> 2005, p. 23; </a:t>
            </a:r>
            <a:endParaRPr lang="it-IT" dirty="0"/>
          </a:p>
        </p:txBody>
      </p:sp>
    </p:spTree>
    <p:extLst>
      <p:ext uri="{BB962C8B-B14F-4D97-AF65-F5344CB8AC3E}">
        <p14:creationId xmlns:p14="http://schemas.microsoft.com/office/powerpoint/2010/main" val="405122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69273" y="204400"/>
            <a:ext cx="9518073"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La prospettiva </a:t>
            </a:r>
            <a:r>
              <a:rPr lang="it-IT" sz="2800" b="1" dirty="0" err="1" smtClean="0">
                <a:latin typeface="Tahoma" panose="020B0604030504040204" pitchFamily="34" charset="0"/>
                <a:ea typeface="Tahoma" panose="020B0604030504040204" pitchFamily="34" charset="0"/>
                <a:cs typeface="Tahoma" panose="020B0604030504040204" pitchFamily="34" charset="0"/>
              </a:rPr>
              <a:t>differenzialista</a:t>
            </a:r>
            <a:r>
              <a:rPr lang="it-IT" sz="2800" b="1" dirty="0" smtClean="0">
                <a:latin typeface="Tahoma" panose="020B0604030504040204" pitchFamily="34" charset="0"/>
                <a:ea typeface="Tahoma" panose="020B0604030504040204" pitchFamily="34" charset="0"/>
                <a:cs typeface="Tahoma" panose="020B0604030504040204" pitchFamily="34" charset="0"/>
              </a:rPr>
              <a:t> al lavoro: non solo confini anche commistione tra i monoteismi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678873" y="1596149"/>
            <a:ext cx="8021782" cy="3693319"/>
          </a:xfrm>
          <a:prstGeom prst="rect">
            <a:avLst/>
          </a:prstGeom>
        </p:spPr>
        <p:txBody>
          <a:bodyPr wrap="square">
            <a:spAutoFit/>
          </a:bodyPr>
          <a:lstStyle/>
          <a:p>
            <a:pPr algn="just">
              <a:buFont typeface="Wingdings" panose="05000000000000000000" pitchFamily="2" charset="2"/>
              <a:buChar char="Ø"/>
            </a:pPr>
            <a:r>
              <a:rPr lang="it-IT" dirty="0"/>
              <a:t> </a:t>
            </a:r>
            <a:r>
              <a:rPr lang="it-IT" dirty="0" smtClean="0"/>
              <a:t>La nuova prospettiva ha orientato le sue ricerche principalmente nel campo della religione per sottolineare </a:t>
            </a:r>
            <a:r>
              <a:rPr lang="it-IT" dirty="0"/>
              <a:t>non solo il modo in cui si </a:t>
            </a:r>
            <a:r>
              <a:rPr lang="it-IT" dirty="0" smtClean="0"/>
              <a:t>sono costruiti </a:t>
            </a:r>
            <a:r>
              <a:rPr lang="it-IT" dirty="0"/>
              <a:t>i </a:t>
            </a:r>
            <a:r>
              <a:rPr lang="it-IT" dirty="0" smtClean="0"/>
              <a:t>confini e le identità </a:t>
            </a:r>
            <a:r>
              <a:rPr lang="it-IT" dirty="0"/>
              <a:t>delle comunità religiose </a:t>
            </a:r>
            <a:r>
              <a:rPr lang="it-IT" dirty="0" smtClean="0"/>
              <a:t>nel Mediterraneo, ma anche </a:t>
            </a:r>
            <a:r>
              <a:rPr lang="it-IT" dirty="0"/>
              <a:t>quando e come questi confini vengono attraversati, mostrando come le barriere </a:t>
            </a:r>
            <a:r>
              <a:rPr lang="it-IT" dirty="0" smtClean="0"/>
              <a:t>tra ebrei, cristiani e musulmani, in </a:t>
            </a:r>
            <a:r>
              <a:rPr lang="it-IT" dirty="0"/>
              <a:t>certe situazioni e </a:t>
            </a:r>
            <a:r>
              <a:rPr lang="it-IT" dirty="0" smtClean="0"/>
              <a:t>contesti, siano porose.</a:t>
            </a:r>
          </a:p>
          <a:p>
            <a:pPr algn="just"/>
            <a:endParaRPr lang="it-IT" dirty="0"/>
          </a:p>
          <a:p>
            <a:pPr algn="just">
              <a:buFont typeface="Wingdings" panose="05000000000000000000" pitchFamily="2" charset="2"/>
              <a:buChar char="Ø"/>
            </a:pPr>
            <a:r>
              <a:rPr lang="it-IT" dirty="0"/>
              <a:t> </a:t>
            </a:r>
            <a:r>
              <a:rPr lang="it-IT" dirty="0" smtClean="0"/>
              <a:t>Si è focalizzata </a:t>
            </a:r>
            <a:r>
              <a:rPr lang="it-IT" dirty="0"/>
              <a:t>sui casi e le forme della commistione tra i monoteismi: le pratiche </a:t>
            </a:r>
            <a:r>
              <a:rPr lang="it-IT" dirty="0" smtClean="0"/>
              <a:t>religiose di devozione, marginali </a:t>
            </a:r>
            <a:r>
              <a:rPr lang="it-IT" dirty="0"/>
              <a:t>ma ricorrenti, </a:t>
            </a:r>
            <a:r>
              <a:rPr lang="it-IT" dirty="0" smtClean="0"/>
              <a:t>in </a:t>
            </a:r>
            <a:r>
              <a:rPr lang="it-IT" dirty="0"/>
              <a:t>santuari condivisi dai fedeli delle diverse confessioni</a:t>
            </a:r>
            <a:r>
              <a:rPr lang="it-IT" dirty="0" smtClean="0"/>
              <a:t>.</a:t>
            </a:r>
          </a:p>
          <a:p>
            <a:pPr algn="just">
              <a:buFont typeface="Wingdings" panose="05000000000000000000" pitchFamily="2" charset="2"/>
              <a:buChar char="Ø"/>
            </a:pPr>
            <a:endParaRPr lang="it-IT" dirty="0"/>
          </a:p>
          <a:p>
            <a:pPr algn="just">
              <a:buFont typeface="Wingdings" panose="05000000000000000000" pitchFamily="2" charset="2"/>
              <a:buChar char="Ø"/>
            </a:pPr>
            <a:r>
              <a:rPr lang="it-IT" dirty="0" smtClean="0"/>
              <a:t> Portare </a:t>
            </a:r>
            <a:r>
              <a:rPr lang="it-IT" dirty="0"/>
              <a:t>l’attenzione su queste pratiche non significa dipingere un quadro irenico delle relazioni tra le religioni in questione, significa esplorare i modi e gli spazi della convivenza accanto a quelli </a:t>
            </a:r>
            <a:r>
              <a:rPr lang="it-IT" dirty="0" smtClean="0"/>
              <a:t>della separazione e del conflitto. </a:t>
            </a:r>
            <a:endParaRPr lang="it-IT" dirty="0"/>
          </a:p>
        </p:txBody>
      </p:sp>
      <p:sp>
        <p:nvSpPr>
          <p:cNvPr id="5" name="CasellaDiTesto 4"/>
          <p:cNvSpPr txBox="1"/>
          <p:nvPr/>
        </p:nvSpPr>
        <p:spPr>
          <a:xfrm>
            <a:off x="9171709" y="2092036"/>
            <a:ext cx="2784764" cy="1815882"/>
          </a:xfrm>
          <a:prstGeom prst="rect">
            <a:avLst/>
          </a:prstGeom>
          <a:noFill/>
        </p:spPr>
        <p:txBody>
          <a:bodyPr wrap="square" rtlCol="0">
            <a:spAutoFit/>
          </a:bodyPr>
          <a:lstStyle/>
          <a:p>
            <a:pPr algn="just"/>
            <a:r>
              <a:rPr lang="it-IT" sz="1400" dirty="0"/>
              <a:t>D. Albera e M. </a:t>
            </a:r>
            <a:r>
              <a:rPr lang="it-IT" sz="1400" dirty="0" err="1"/>
              <a:t>Couroucli</a:t>
            </a:r>
            <a:r>
              <a:rPr lang="it-IT" sz="1400" dirty="0"/>
              <a:t> (a cura di), </a:t>
            </a:r>
            <a:r>
              <a:rPr lang="it-IT" sz="1400" i="1" dirty="0"/>
              <a:t>I luoghi sacri comuni ai monoteismi. </a:t>
            </a:r>
            <a:r>
              <a:rPr lang="fr-FR" sz="1400" i="1" dirty="0" err="1"/>
              <a:t>Tra</a:t>
            </a:r>
            <a:r>
              <a:rPr lang="fr-FR" sz="1400" i="1" dirty="0"/>
              <a:t> </a:t>
            </a:r>
            <a:r>
              <a:rPr lang="fr-FR" sz="1400" i="1" dirty="0" err="1"/>
              <a:t>cristianesimo</a:t>
            </a:r>
            <a:r>
              <a:rPr lang="fr-FR" sz="1400" i="1" dirty="0"/>
              <a:t>, </a:t>
            </a:r>
            <a:r>
              <a:rPr lang="fr-FR" sz="1400" i="1" dirty="0" err="1"/>
              <a:t>ebraismo</a:t>
            </a:r>
            <a:r>
              <a:rPr lang="fr-FR" sz="1400" i="1" dirty="0"/>
              <a:t> e islam</a:t>
            </a:r>
            <a:r>
              <a:rPr lang="fr-FR" sz="1400" dirty="0"/>
              <a:t>, Brescia, </a:t>
            </a:r>
            <a:r>
              <a:rPr lang="fr-FR" sz="1400" dirty="0" err="1"/>
              <a:t>Morcelliana</a:t>
            </a:r>
            <a:r>
              <a:rPr lang="fr-FR" sz="1400" dirty="0"/>
              <a:t>, 2013 </a:t>
            </a:r>
            <a:endParaRPr lang="fr-FR" sz="1400" dirty="0" smtClean="0"/>
          </a:p>
          <a:p>
            <a:pPr algn="just"/>
            <a:r>
              <a:rPr lang="fr-FR" sz="1400" dirty="0" smtClean="0"/>
              <a:t>(</a:t>
            </a:r>
            <a:r>
              <a:rPr lang="fr-FR" sz="1400" dirty="0" err="1"/>
              <a:t>ed</a:t>
            </a:r>
            <a:r>
              <a:rPr lang="fr-FR" sz="1400" dirty="0"/>
              <a:t>. or. </a:t>
            </a:r>
            <a:r>
              <a:rPr lang="fr-FR" sz="1400" i="1" dirty="0"/>
              <a:t>Religions traversées: Lieux saints partagés entre chrétiens, musulmans et juifs en Méditerranée</a:t>
            </a:r>
            <a:r>
              <a:rPr lang="fr-FR" sz="1400" dirty="0"/>
              <a:t>, Actes Sud 2009</a:t>
            </a:r>
            <a:r>
              <a:rPr lang="fr-FR" sz="1400" dirty="0" smtClean="0"/>
              <a:t>).</a:t>
            </a:r>
            <a:endParaRPr lang="it-IT" sz="1400" dirty="0"/>
          </a:p>
        </p:txBody>
      </p:sp>
      <p:sp>
        <p:nvSpPr>
          <p:cNvPr id="6" name="CasellaDiTesto 5"/>
          <p:cNvSpPr txBox="1"/>
          <p:nvPr/>
        </p:nvSpPr>
        <p:spPr>
          <a:xfrm>
            <a:off x="134967" y="5727110"/>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74776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4970</TotalTime>
  <Words>2500</Words>
  <Application>Microsoft Office PowerPoint</Application>
  <PresentationFormat>Widescreen</PresentationFormat>
  <Paragraphs>138</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Calibri Light</vt:lpstr>
      <vt:lpstr>Tahoma</vt:lpstr>
      <vt:lpstr>Times New Roman</vt:lpstr>
      <vt:lpstr>Wingdings</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101</cp:revision>
  <dcterms:created xsi:type="dcterms:W3CDTF">2019-05-28T15:53:33Z</dcterms:created>
  <dcterms:modified xsi:type="dcterms:W3CDTF">2020-10-28T09:38:11Z</dcterms:modified>
</cp:coreProperties>
</file>