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5" r:id="rId4"/>
    <p:sldId id="287" r:id="rId5"/>
    <p:sldId id="266" r:id="rId6"/>
    <p:sldId id="267" r:id="rId7"/>
    <p:sldId id="295" r:id="rId8"/>
    <p:sldId id="296" r:id="rId9"/>
    <p:sldId id="279" r:id="rId10"/>
    <p:sldId id="278" r:id="rId11"/>
    <p:sldId id="286" r:id="rId12"/>
    <p:sldId id="284" r:id="rId13"/>
    <p:sldId id="291" r:id="rId14"/>
    <p:sldId id="290" r:id="rId15"/>
    <p:sldId id="288" r:id="rId16"/>
    <p:sldId id="289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4" autoAdjust="0"/>
    <p:restoredTop sz="95500" autoAdjust="0"/>
  </p:normalViewPr>
  <p:slideViewPr>
    <p:cSldViewPr snapToGrid="0">
      <p:cViewPr varScale="1">
        <p:scale>
          <a:sx n="96" d="100"/>
          <a:sy n="96" d="100"/>
        </p:scale>
        <p:origin x="184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4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20/09/22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origini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dell’antropologia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Messico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27192" y="289112"/>
            <a:ext cx="582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paradigma modernizzante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2735A2-6854-EE47-B181-D9DAC8F1AADE}"/>
              </a:ext>
            </a:extLst>
          </p:cNvPr>
          <p:cNvSpPr txBox="1"/>
          <p:nvPr/>
        </p:nvSpPr>
        <p:spPr>
          <a:xfrm>
            <a:off x="5027192" y="2513364"/>
            <a:ext cx="622445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Il </a:t>
            </a:r>
            <a:r>
              <a:rPr lang="it-IT" altLang="it-IT" sz="2400" dirty="0" err="1"/>
              <a:t>Porfiriato</a:t>
            </a:r>
            <a:r>
              <a:rPr lang="it-IT" altLang="it-IT" sz="2400" dirty="0"/>
              <a:t> (1876-1911), il pensiero positivista: l</a:t>
            </a:r>
            <a:r>
              <a:rPr lang="it-IT" altLang="en-US" sz="2400" dirty="0"/>
              <a:t>’</a:t>
            </a:r>
            <a:r>
              <a:rPr lang="it-IT" altLang="it-IT" sz="2400" dirty="0"/>
              <a:t>indio come intralcio al progresso, fattore di disordine – </a:t>
            </a:r>
            <a:r>
              <a:rPr lang="it-IT" altLang="it-IT" sz="2400" i="1" dirty="0"/>
              <a:t>sbiancamento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Recupero del passato preispanico idealizzato come mito fondante dello stato messicano – indio moderno </a:t>
            </a:r>
            <a:r>
              <a:rPr lang="it-IT" altLang="en-US" sz="2400" dirty="0"/>
              <a:t>“</a:t>
            </a:r>
            <a:r>
              <a:rPr lang="it-IT" altLang="ja-JP" sz="2400" dirty="0" err="1"/>
              <a:t>raza</a:t>
            </a:r>
            <a:r>
              <a:rPr lang="it-IT" altLang="ja-JP" sz="2400" dirty="0"/>
              <a:t> </a:t>
            </a:r>
            <a:r>
              <a:rPr lang="it-IT" altLang="ja-JP" sz="2400" dirty="0" err="1"/>
              <a:t>degenerada</a:t>
            </a:r>
            <a:r>
              <a:rPr lang="it-IT" altLang="en-US" sz="2400" dirty="0"/>
              <a:t>”</a:t>
            </a:r>
            <a:r>
              <a:rPr lang="it-IT" altLang="ja-JP" sz="2400" dirty="0"/>
              <a:t>, la barbarie e la civilizzazione </a:t>
            </a:r>
          </a:p>
        </p:txBody>
      </p:sp>
      <p:pic>
        <p:nvPicPr>
          <p:cNvPr id="12" name="Picture 1" descr="MonumentCuauhtemocPaseo2.jpg">
            <a:extLst>
              <a:ext uri="{FF2B5EF4-FFF2-40B4-BE49-F238E27FC236}">
                <a16:creationId xmlns:a16="http://schemas.microsoft.com/office/drawing/2014/main" id="{CD7C9D28-BF9F-6547-B2FA-F7645101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6"/>
            <a:ext cx="4130819" cy="59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088135" y="1517749"/>
            <a:ext cx="651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</a:t>
            </a:r>
            <a:r>
              <a:rPr lang="en-US" altLang="en-US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eugenica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spirituale</a:t>
            </a:r>
            <a:endParaRPr lang="en-US" altLang="it-IT" sz="4000" b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 descr="malinche.jpg">
            <a:extLst>
              <a:ext uri="{FF2B5EF4-FFF2-40B4-BE49-F238E27FC236}">
                <a16:creationId xmlns:a16="http://schemas.microsoft.com/office/drawing/2014/main" id="{2FED2D1F-AB53-0049-B466-CCA15F6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r="33636"/>
          <a:stretch>
            <a:fillRect/>
          </a:stretch>
        </p:blipFill>
        <p:spPr>
          <a:xfrm>
            <a:off x="0" y="-21974"/>
            <a:ext cx="4863279" cy="61916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5088135" y="2655487"/>
            <a:ext cx="6286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selezione naturale: sotto il socialismo si produrrà un tipo razziale infinitamente superiore a quelli precedenti una superiore razza eugenica e </a:t>
            </a:r>
            <a:r>
              <a:rPr lang="it-IT" sz="2400" i="1" dirty="0" err="1"/>
              <a:t>mestiza</a:t>
            </a:r>
            <a:r>
              <a:rPr lang="it-IT" sz="2400" dirty="0"/>
              <a:t>. </a:t>
            </a:r>
          </a:p>
          <a:p>
            <a:r>
              <a:rPr lang="it-IT" sz="2400" dirty="0"/>
              <a:t>La </a:t>
            </a:r>
            <a:r>
              <a:rPr lang="it-IT" sz="2400" i="1" dirty="0" err="1"/>
              <a:t>raza</a:t>
            </a:r>
            <a:r>
              <a:rPr lang="it-IT" sz="2400" i="1" dirty="0"/>
              <a:t> cosmica </a:t>
            </a:r>
            <a:r>
              <a:rPr lang="it-IT" sz="2400" dirty="0"/>
              <a:t>come razza eugenica che ammette e nega l’indigeno</a:t>
            </a:r>
          </a:p>
          <a:p>
            <a:r>
              <a:rPr lang="it-IT" sz="2400" dirty="0"/>
              <a:t>Il nazionalismo e il problema dell’unità razziale</a:t>
            </a: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95300" y="351235"/>
            <a:ext cx="697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Mestizaje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postrivoluzionario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12B0AE-BF9C-484E-8201-5470C061413C}"/>
              </a:ext>
            </a:extLst>
          </p:cNvPr>
          <p:cNvSpPr txBox="1"/>
          <p:nvPr/>
        </p:nvSpPr>
        <p:spPr>
          <a:xfrm>
            <a:off x="0" y="3227271"/>
            <a:ext cx="6210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Riforma agraria e leggi sull’</a:t>
            </a:r>
            <a:r>
              <a:rPr lang="it-IT" sz="2400" dirty="0" err="1"/>
              <a:t>ejido</a:t>
            </a:r>
            <a:r>
              <a:rPr lang="it-IT" sz="2400" dirty="0"/>
              <a:t> (anni ‘20 e ‘30)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L’indio dormiente svegliato dalla Rivoluzione: “portare la rivoluzione in ogni villaggio”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L’estetica </a:t>
            </a:r>
            <a:r>
              <a:rPr lang="it-IT" sz="2400" i="1" dirty="0" err="1"/>
              <a:t>mestiza</a:t>
            </a:r>
            <a:r>
              <a:rPr lang="it-IT" sz="2400" dirty="0"/>
              <a:t>: costruire il messicano, istituzionalizzare la rivoluzione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L’omogeneità dall’eterogeneità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1F2CC0-F3F5-C044-9053-7459F4DF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85" y="27865"/>
            <a:ext cx="4661415" cy="60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08184" y="719477"/>
            <a:ext cx="6286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José Vasconcelos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 La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raza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Cosmica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(1925)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708184" y="2821097"/>
            <a:ext cx="6759915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Il nazionalismo e il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mestizaje</a:t>
            </a:r>
            <a:r>
              <a:rPr lang="it-IT" altLang="it-IT" sz="2800" dirty="0"/>
              <a:t> di stato: la costruzione del messicano: il </a:t>
            </a:r>
            <a:r>
              <a:rPr lang="it-IT" altLang="en-US" sz="2800" dirty="0"/>
              <a:t>“</a:t>
            </a:r>
            <a:r>
              <a:rPr lang="it-IT" altLang="it-IT" sz="2800" dirty="0"/>
              <a:t>superuomo</a:t>
            </a:r>
            <a:r>
              <a:rPr lang="it-IT" altLang="en-US" sz="2800" dirty="0"/>
              <a:t>”</a:t>
            </a:r>
            <a:r>
              <a:rPr lang="it-IT" altLang="it-IT" sz="2800" dirty="0"/>
              <a:t> </a:t>
            </a:r>
            <a:r>
              <a:rPr lang="it-IT" altLang="it-IT" sz="2800" i="1" dirty="0" err="1"/>
              <a:t>mestizo</a:t>
            </a:r>
            <a:r>
              <a:rPr lang="it-IT" altLang="it-IT" sz="2800" i="1" dirty="0"/>
              <a:t> </a:t>
            </a:r>
            <a:r>
              <a:rPr lang="it-IT" altLang="it-IT" sz="2800" dirty="0"/>
              <a:t>e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dormiente</a:t>
            </a:r>
            <a:endParaRPr lang="it-IT" altLang="it-IT" sz="2800" i="1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Dialettica tra novità e tradizione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ja-JP" sz="2800" dirty="0" err="1"/>
              <a:t>indigenismo</a:t>
            </a:r>
            <a:r>
              <a:rPr lang="it-IT" altLang="ja-JP" sz="2800" dirty="0"/>
              <a:t> pedagogico: l</a:t>
            </a:r>
            <a:r>
              <a:rPr lang="it-IT" altLang="en-US" sz="2800" dirty="0"/>
              <a:t>’</a:t>
            </a:r>
            <a:r>
              <a:rPr lang="it-IT" altLang="ja-JP" sz="2800" dirty="0"/>
              <a:t>arte e la scuola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Movimento muralista: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come la classe oppressa, contadini e proletari</a:t>
            </a:r>
            <a:endParaRPr lang="it-IT" altLang="it-IT" sz="2800" b="1" i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7B18A3-603E-5C44-ADC5-2B6B4616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7"/>
            <a:ext cx="3955774" cy="60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EDDC9F-B35E-9143-8869-77957B4271D7}"/>
              </a:ext>
            </a:extLst>
          </p:cNvPr>
          <p:cNvSpPr txBox="1"/>
          <p:nvPr/>
        </p:nvSpPr>
        <p:spPr>
          <a:xfrm>
            <a:off x="235519" y="1044561"/>
            <a:ext cx="5193731" cy="461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700"/>
              </a:spcBef>
            </a:pPr>
            <a:r>
              <a:rPr lang="it-IT" altLang="en-US" sz="2400" dirty="0"/>
              <a:t>“</a:t>
            </a:r>
            <a:r>
              <a:rPr lang="it-IT" altLang="it-IT" sz="2400" dirty="0"/>
              <a:t>Non solo il lavoro nobile ma finanche la minima espressione della vita spirituale e fisica della nostra razza scaturisce dallo spirito nativo. Dal loro ammirevole e straordinario peculiare talento per creare bellezza: l</a:t>
            </a:r>
            <a:r>
              <a:rPr lang="it-IT" altLang="en-US" sz="2400" dirty="0"/>
              <a:t>’</a:t>
            </a:r>
            <a:r>
              <a:rPr lang="it-IT" altLang="it-IT" sz="2400" dirty="0"/>
              <a:t>arte del popolo messicano è la più grande e quella con la più sana espressione spirituale che ci sia al mondo e la sua tradizione è la nostra maggiore proprietà</a:t>
            </a:r>
            <a:r>
              <a:rPr lang="it-IT" altLang="en-US" sz="2400" dirty="0"/>
              <a:t>”</a:t>
            </a:r>
            <a:r>
              <a:rPr lang="it-IT" altLang="it-IT" sz="2400" dirty="0"/>
              <a:t>. </a:t>
            </a:r>
          </a:p>
          <a:p>
            <a:pPr eaLnBrk="1" hangingPunct="1">
              <a:spcBef>
                <a:spcPts val="700"/>
              </a:spcBef>
            </a:pPr>
            <a:r>
              <a:rPr lang="it-IT" altLang="it-IT" sz="2400" dirty="0"/>
              <a:t>(</a:t>
            </a:r>
            <a:r>
              <a:rPr lang="it-IT" altLang="it-IT" sz="2400" dirty="0" err="1"/>
              <a:t>Siqueiros</a:t>
            </a:r>
            <a:r>
              <a:rPr lang="it-IT" altLang="it-IT" sz="2400" dirty="0"/>
              <a:t>, </a:t>
            </a:r>
            <a:r>
              <a:rPr lang="it-IT" altLang="it-IT" sz="2400" i="1" dirty="0"/>
              <a:t>Manifesto del Sindacato dei Pittori</a:t>
            </a:r>
            <a:r>
              <a:rPr lang="it-IT" altLang="it-IT" sz="2400" dirty="0"/>
              <a:t>)</a:t>
            </a:r>
          </a:p>
        </p:txBody>
      </p:sp>
      <p:pic>
        <p:nvPicPr>
          <p:cNvPr id="4" name="Immagine 3" descr="Immagine che contiene finestra, parecchi&#10;&#10;Descrizione generata automaticamente">
            <a:extLst>
              <a:ext uri="{FF2B5EF4-FFF2-40B4-BE49-F238E27FC236}">
                <a16:creationId xmlns:a16="http://schemas.microsoft.com/office/drawing/2014/main" id="{FDC110EF-241B-614F-89D5-A7D41DE3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5393"/>
            <a:ext cx="6578600" cy="6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3EBD3F-D348-694B-8027-B8740B1E8DC6}"/>
              </a:ext>
            </a:extLst>
          </p:cNvPr>
          <p:cNvSpPr txBox="1"/>
          <p:nvPr/>
        </p:nvSpPr>
        <p:spPr>
          <a:xfrm>
            <a:off x="666750" y="492197"/>
            <a:ext cx="9067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700"/>
              </a:spcBef>
            </a:pPr>
            <a:r>
              <a:rPr lang="it-IT" altLang="en-US" sz="3600" dirty="0"/>
              <a:t>“</a:t>
            </a:r>
            <a:r>
              <a:rPr lang="it-IT" altLang="it-IT" sz="3600" dirty="0"/>
              <a:t>La sua predestinazione obbedisce al disegno di costruire la culla di una quinta razza in cui si fonderanno tutti i popoli per rimpiazzare le quattro che isolatamente hanno poco a poco forgiato la Storia. Sul suolo d</a:t>
            </a:r>
            <a:r>
              <a:rPr lang="it-IT" altLang="en-US" sz="3600" dirty="0"/>
              <a:t>’</a:t>
            </a:r>
            <a:r>
              <a:rPr lang="it-IT" altLang="it-IT" sz="3600" dirty="0"/>
              <a:t>America avrà fine la dispersione, lì si compiranno l</a:t>
            </a:r>
            <a:r>
              <a:rPr lang="it-IT" altLang="en-US" sz="3600" dirty="0"/>
              <a:t>’</a:t>
            </a:r>
            <a:r>
              <a:rPr lang="it-IT" altLang="it-IT" sz="3600" dirty="0"/>
              <a:t>unità, grazie al trionfo dell</a:t>
            </a:r>
            <a:r>
              <a:rPr lang="it-IT" altLang="en-US" sz="3600" dirty="0"/>
              <a:t>’</a:t>
            </a:r>
            <a:r>
              <a:rPr lang="it-IT" altLang="it-IT" sz="3600" dirty="0"/>
              <a:t>amore fecondo, e il superamento di tutte le stirpi</a:t>
            </a:r>
            <a:r>
              <a:rPr lang="it-IT" altLang="en-US" sz="3600" dirty="0"/>
              <a:t>”</a:t>
            </a:r>
            <a:r>
              <a:rPr lang="it-IT" altLang="it-IT" sz="3600" dirty="0"/>
              <a:t>. (</a:t>
            </a:r>
            <a:r>
              <a:rPr lang="it-IT" altLang="it-IT" sz="3600" dirty="0" err="1"/>
              <a:t>Vasconcelos</a:t>
            </a:r>
            <a:r>
              <a:rPr lang="it-IT" altLang="it-IT" sz="3600" dirty="0"/>
              <a:t>, </a:t>
            </a:r>
            <a:r>
              <a:rPr lang="it-IT" altLang="it-IT" sz="3600" i="1" dirty="0"/>
              <a:t>La </a:t>
            </a:r>
            <a:r>
              <a:rPr lang="it-IT" altLang="it-IT" sz="3600" i="1" dirty="0" err="1"/>
              <a:t>Raza</a:t>
            </a:r>
            <a:r>
              <a:rPr lang="it-IT" altLang="it-IT" sz="3600" i="1" dirty="0"/>
              <a:t> Cosmica</a:t>
            </a:r>
            <a:r>
              <a:rPr lang="it-IT" altLang="it-IT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249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519549" y="879681"/>
            <a:ext cx="651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Cruzada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Alfabetidazora</a:t>
            </a:r>
            <a:endParaRPr lang="en-US" altLang="it-IT" sz="4000" b="1" i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643025" y="1694254"/>
            <a:ext cx="627553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</a:t>
            </a:r>
            <a:r>
              <a:rPr lang="it-IT" altLang="it-IT" sz="2000" dirty="0" err="1"/>
              <a:t>Secretaria</a:t>
            </a:r>
            <a:r>
              <a:rPr lang="it-IT" altLang="it-IT" sz="2000" dirty="0"/>
              <a:t> de </a:t>
            </a:r>
            <a:r>
              <a:rPr lang="it-IT" altLang="it-IT" sz="2000" dirty="0" err="1"/>
              <a:t>Educacion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Publica</a:t>
            </a:r>
            <a:r>
              <a:rPr lang="it-IT" altLang="it-IT" sz="2000" dirty="0"/>
              <a:t> e la </a:t>
            </a:r>
            <a:r>
              <a:rPr lang="it-IT" altLang="en-US" sz="2000" dirty="0"/>
              <a:t>“</a:t>
            </a:r>
            <a:r>
              <a:rPr lang="it-IT" altLang="ja-JP" sz="2000" dirty="0" err="1"/>
              <a:t>regeneracion</a:t>
            </a:r>
            <a:r>
              <a:rPr lang="it-IT" altLang="ja-JP" sz="2000" dirty="0"/>
              <a:t> de Mexico por medio de la cultura</a:t>
            </a:r>
            <a:r>
              <a:rPr lang="it-IT" altLang="en-US" sz="2000" dirty="0"/>
              <a:t>”</a:t>
            </a:r>
            <a:endParaRPr lang="it-IT" altLang="ja-JP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i="1" dirty="0" err="1"/>
              <a:t>Castiglianizzazione</a:t>
            </a:r>
            <a:r>
              <a:rPr lang="it-IT" altLang="it-IT" sz="2000" i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Le scuole rurali: “</a:t>
            </a:r>
            <a:r>
              <a:rPr lang="it-IT" altLang="it-IT" sz="2000" dirty="0" err="1"/>
              <a:t>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escuelas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rurales</a:t>
            </a:r>
            <a:r>
              <a:rPr lang="it-IT" altLang="it-IT" sz="2000" dirty="0"/>
              <a:t> son </a:t>
            </a:r>
            <a:r>
              <a:rPr lang="it-IT" altLang="it-IT" sz="2000" dirty="0" err="1"/>
              <a:t>nuevas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hijas</a:t>
            </a:r>
            <a:r>
              <a:rPr lang="it-IT" altLang="it-IT" sz="2000" dirty="0"/>
              <a:t> de la </a:t>
            </a:r>
            <a:r>
              <a:rPr lang="it-IT" altLang="it-IT" sz="2000" dirty="0" err="1"/>
              <a:t>revolución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comienzo</a:t>
            </a:r>
            <a:r>
              <a:rPr lang="it-IT" altLang="it-IT" sz="2000" dirty="0"/>
              <a:t> y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fin de </a:t>
            </a:r>
            <a:r>
              <a:rPr lang="it-IT" altLang="it-IT" sz="2000" dirty="0" err="1"/>
              <a:t>todo</a:t>
            </a:r>
            <a:r>
              <a:rPr lang="it-IT" altLang="it-IT" sz="2000" dirty="0"/>
              <a:t> lo </a:t>
            </a:r>
            <a:r>
              <a:rPr lang="it-IT" altLang="it-IT" sz="2000" dirty="0" err="1"/>
              <a:t>que</a:t>
            </a:r>
            <a:r>
              <a:rPr lang="it-IT" altLang="it-IT" sz="2000" dirty="0"/>
              <a:t> ha de </a:t>
            </a:r>
            <a:r>
              <a:rPr lang="it-IT" altLang="it-IT" sz="2000" dirty="0" err="1"/>
              <a:t>formarnos</a:t>
            </a:r>
            <a:r>
              <a:rPr lang="it-IT" altLang="it-IT" sz="2000" dirty="0"/>
              <a:t> una Patria” </a:t>
            </a:r>
            <a:r>
              <a:rPr lang="it-IT" altLang="it-IT" sz="2000" dirty="0" err="1"/>
              <a:t>Moisés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Sáenz</a:t>
            </a:r>
            <a:r>
              <a:rPr lang="it-IT" altLang="it-IT" sz="2000" dirty="0"/>
              <a:t> (1927)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Modernizzazione, processo </a:t>
            </a:r>
            <a:r>
              <a:rPr lang="it-IT" altLang="it-IT" sz="2000" i="1" dirty="0" err="1"/>
              <a:t>incorporativo</a:t>
            </a:r>
            <a:r>
              <a:rPr lang="it-IT" altLang="it-IT" sz="2000" dirty="0"/>
              <a:t> nell</a:t>
            </a:r>
            <a:r>
              <a:rPr lang="it-IT" altLang="en-US" sz="2000" dirty="0"/>
              <a:t>’</a:t>
            </a:r>
            <a:r>
              <a:rPr lang="it-IT" altLang="it-IT" sz="2000" dirty="0"/>
              <a:t>elemento unificatore: il </a:t>
            </a:r>
            <a:r>
              <a:rPr lang="it-IT" altLang="it-IT" sz="2000" i="1" dirty="0" err="1"/>
              <a:t>mestizo</a:t>
            </a:r>
            <a:endParaRPr lang="it-IT" altLang="it-IT" sz="2000" i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Mappatura socio-economica e culturale delle popolazioni indigene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Acculturazione: Incorporazione delle masse indigene nel progetto nazionale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</a:t>
            </a:r>
            <a:r>
              <a:rPr lang="it-IT" altLang="it-IT" sz="2000" i="1" dirty="0"/>
              <a:t>Casa del Pueblo </a:t>
            </a:r>
            <a:r>
              <a:rPr lang="it-IT" altLang="it-IT" sz="2000" dirty="0"/>
              <a:t>e la sostituzione delle istituzioni cattoliche. </a:t>
            </a:r>
          </a:p>
          <a:p>
            <a:endParaRPr lang="it-IT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660854-CAC3-C44A-8E0B-103A7C1D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1"/>
            <a:ext cx="4305300" cy="59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4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168380" y="212487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Manuel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Gamio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(1883-1960)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2237299"/>
            <a:ext cx="6286500" cy="3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Il </a:t>
            </a:r>
            <a:r>
              <a:rPr lang="it-IT" altLang="en-US" sz="2800" dirty="0"/>
              <a:t>“</a:t>
            </a:r>
            <a:r>
              <a:rPr lang="it-IT" altLang="it-IT" sz="2800" dirty="0"/>
              <a:t>mito d</a:t>
            </a:r>
            <a:r>
              <a:rPr lang="it-IT" altLang="en-US" sz="2800" dirty="0"/>
              <a:t>’</a:t>
            </a:r>
            <a:r>
              <a:rPr lang="it-IT" altLang="it-IT" sz="2800" dirty="0"/>
              <a:t>origine</a:t>
            </a:r>
            <a:r>
              <a:rPr lang="it-IT" altLang="en-US" sz="2800" dirty="0"/>
              <a:t>”</a:t>
            </a:r>
            <a:r>
              <a:rPr lang="it-IT" altLang="it-IT" sz="2800" dirty="0"/>
              <a:t> del nuovo stato messicano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Integrazione della cultura indigena nell</a:t>
            </a:r>
            <a:r>
              <a:rPr lang="it-IT" altLang="en-US" sz="2800" dirty="0"/>
              <a:t>’</a:t>
            </a:r>
            <a:r>
              <a:rPr lang="it-IT" altLang="it-IT" sz="2800" dirty="0"/>
              <a:t>ambito del Messico meticcio e moderno.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it-IT" sz="2800" dirty="0"/>
              <a:t>antropologia applicata come disciplina fondante della nuova politica</a:t>
            </a:r>
          </a:p>
          <a:p>
            <a:endParaRPr lang="it-IT" sz="2000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AD162C8C-84A2-A745-8B90-D130D5FF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943350" cy="60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632062" y="1974322"/>
            <a:ext cx="68550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US" sz="2400" dirty="0"/>
              <a:t>“</a:t>
            </a:r>
            <a:r>
              <a:rPr lang="it-IT" altLang="it-IT" sz="2400" dirty="0"/>
              <a:t>Bisogna ricercare gli antecedenti storici poi studiare l</a:t>
            </a:r>
            <a:r>
              <a:rPr lang="it-IT" altLang="en-US" sz="2400" dirty="0"/>
              <a:t>’</a:t>
            </a:r>
            <a:r>
              <a:rPr lang="it-IT" altLang="it-IT" sz="2400" dirty="0"/>
              <a:t>attuale stato fisico e i diversi aspetti della civilizzazione o cultura che presenta la popolazione della valle, così come individuare i mezzi adeguati e fattibili che è necessario applicare per ottenere il loro miglioramento fisico, intellettuale, sociale ed economico</a:t>
            </a:r>
            <a:r>
              <a:rPr lang="it-IT" altLang="en-US" sz="2400" dirty="0"/>
              <a:t>”</a:t>
            </a:r>
            <a:r>
              <a:rPr lang="it-IT" altLang="it-IT" sz="2400" dirty="0"/>
              <a:t>.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Gamio</a:t>
            </a:r>
            <a:r>
              <a:rPr lang="it-IT" altLang="it-IT" sz="2400" dirty="0"/>
              <a:t>, </a:t>
            </a:r>
            <a:r>
              <a:rPr lang="it-IT" altLang="it-IT" sz="2400" i="1" dirty="0"/>
              <a:t>La </a:t>
            </a:r>
            <a:r>
              <a:rPr lang="it-IT" altLang="it-IT" sz="2400" i="1" dirty="0" err="1"/>
              <a:t>poblacion</a:t>
            </a:r>
            <a:r>
              <a:rPr lang="it-IT" altLang="it-IT" sz="2400" i="1" dirty="0"/>
              <a:t> del valle de Teotihuacan</a:t>
            </a:r>
            <a:r>
              <a:rPr lang="it-IT" altLang="it-IT" sz="2400" dirty="0"/>
              <a:t>, 1922)</a:t>
            </a:r>
          </a:p>
          <a:p>
            <a:endParaRPr lang="it-IT" sz="2400" dirty="0"/>
          </a:p>
        </p:txBody>
      </p:sp>
      <p:pic>
        <p:nvPicPr>
          <p:cNvPr id="3" name="Immagine 2" descr="Immagine che contiene testo, persona, uomo, parete&#10;&#10;Descrizione generata automaticamente">
            <a:extLst>
              <a:ext uri="{FF2B5EF4-FFF2-40B4-BE49-F238E27FC236}">
                <a16:creationId xmlns:a16="http://schemas.microsoft.com/office/drawing/2014/main" id="{0B106C19-DC7E-EF4C-896F-65CADC4C3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81500" cy="60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168380" y="517287"/>
            <a:ext cx="6511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Indigenismo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stato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Il Progetto del Valle de Teotihuacán 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3228819"/>
            <a:ext cx="62865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Archeologia, Antropologia, Antropologia applicata: il processo di studio necessario a costruire il nuovo cittadino messicano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Il metodo di indagine integrale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414369-C36D-3E4A-8C35-A2E69555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83722"/>
            <a:ext cx="3939617" cy="625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5599" y="114995"/>
            <a:ext cx="943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l’indipendenza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7281" y="1726233"/>
            <a:ext cx="4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Non si eliminano le differenze e le discriminazioni, talvolta si acuiscono a causa delle politiche centraliste dei governi indipendenti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Si eliminano termini come “</a:t>
            </a:r>
            <a:r>
              <a:rPr lang="it-IT" sz="2000" dirty="0" err="1"/>
              <a:t>naturales</a:t>
            </a:r>
            <a:r>
              <a:rPr lang="it-IT" sz="2000" dirty="0"/>
              <a:t>”, che non si adattano agli ideali liberali, e si sostituiscono con termini come “cittadini”, ma non si abolisce il tributo indigeno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Perdita della protezione della corona spagnola e delle leggi della </a:t>
            </a:r>
            <a:r>
              <a:rPr lang="it-IT" sz="2000" b="1" dirty="0"/>
              <a:t>“</a:t>
            </a:r>
            <a:r>
              <a:rPr lang="it-IT" sz="2000" b="1" dirty="0" err="1"/>
              <a:t>republica</a:t>
            </a:r>
            <a:r>
              <a:rPr lang="it-IT" sz="2000" b="1" dirty="0"/>
              <a:t> de indios”, </a:t>
            </a:r>
            <a:r>
              <a:rPr lang="it-IT" sz="2000" dirty="0"/>
              <a:t>perdita delle terre comuni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1" descr="Cándido Portinari [Brasil] Café.jpg">
            <a:extLst>
              <a:ext uri="{FF2B5EF4-FFF2-40B4-BE49-F238E27FC236}">
                <a16:creationId xmlns:a16="http://schemas.microsoft.com/office/drawing/2014/main" id="{5AA451B4-F8A9-924D-B098-0EBF0EA07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3297"/>
          <a:stretch>
            <a:fillRect/>
          </a:stretch>
        </p:blipFill>
        <p:spPr>
          <a:xfrm>
            <a:off x="5054239" y="1603507"/>
            <a:ext cx="7137761" cy="44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Castas</a:t>
            </a:r>
            <a:endParaRPr lang="it-IT" sz="36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83171" y="2214849"/>
            <a:ext cx="6627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</a:t>
            </a:r>
            <a:r>
              <a:rPr lang="it-IT" sz="2400" b="1" i="1" dirty="0" err="1"/>
              <a:t>castas</a:t>
            </a:r>
            <a:r>
              <a:rPr lang="it-IT" sz="2400" dirty="0"/>
              <a:t>: fluidità complessità e indefinitezza nonostante la innumerevole quantità di definizioni. </a:t>
            </a:r>
          </a:p>
          <a:p>
            <a:r>
              <a:rPr lang="it-IT" sz="2400" dirty="0"/>
              <a:t>Utilizzo del sistema di casta a proprio vantaggio: la </a:t>
            </a:r>
            <a:r>
              <a:rPr lang="it-IT" sz="2400" dirty="0" err="1"/>
              <a:t>calidad</a:t>
            </a:r>
            <a:r>
              <a:rPr lang="it-IT" sz="2400" dirty="0"/>
              <a:t>, la percezione sociale della “razza” dell’individuo era spesso più importante del fenotipo che rappresentava.</a:t>
            </a:r>
          </a:p>
          <a:p>
            <a:r>
              <a:rPr lang="it-IT" sz="2400" dirty="0"/>
              <a:t>La malleabilità della condizione umana: il corpo, la mente, gli umori in cambiamento influenze esterne, il cibo crea e produce corpi diversi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12" name="Picture 5" descr="casta-mulata">
            <a:extLst>
              <a:ext uri="{FF2B5EF4-FFF2-40B4-BE49-F238E27FC236}">
                <a16:creationId xmlns:a16="http://schemas.microsoft.com/office/drawing/2014/main" id="{B4FC1FA9-A3D1-5B4B-95CE-0E4DEC46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5393"/>
            <a:ext cx="5119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927846"/>
            <a:ext cx="6787444" cy="5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1. Mestizo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Morisco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6. Albino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morisca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7. Salta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atrás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albina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8. Lobo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9. Coyote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10. Chino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lobo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11.Cambujo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chino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12.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cambujo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13.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14.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Calpamulato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cambuja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9" r="-80959"/>
          <a:stretch>
            <a:fillRect/>
          </a:stretch>
        </p:blipFill>
        <p:spPr bwMode="auto">
          <a:xfrm>
            <a:off x="2568222" y="0"/>
            <a:ext cx="13981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-80959" r="-8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33" y="152400"/>
            <a:ext cx="818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Ansia</a:t>
            </a:r>
            <a:r>
              <a:rPr lang="pt-BR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Tassonomica</a:t>
            </a:r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  <p:pic>
        <p:nvPicPr>
          <p:cNvPr id="3" name="Picture 2" descr="Schermata 2021-10-29 alle 10.2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20" y="6134758"/>
            <a:ext cx="3822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transizione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25020" y="1455558"/>
            <a:ext cx="68725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i="1" dirty="0" err="1"/>
              <a:t>mestizaje</a:t>
            </a:r>
            <a:r>
              <a:rPr lang="it-IT" sz="2000" dirty="0"/>
              <a:t> è un processo sempre in atto e in fieri, si costruisce attraverso differenti categorie. Un processo fluido continuo e contraddittorio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Non è solo un processo razziale ma soprattutto un processo sociale (culturale)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Dipende da una serie di caratteristiche percepite più che da attributi statici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punto di vista come presa di posizione politica: osservatori interni ed esterni, ufficiali e non ufficiali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criteri di identificazione sono agenti politici. Sono categorie dinamiche, contradditorie, fortemente relazionali e fortemente connotate dal pensiero coloniale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L’indio come costruzione in transizione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BCB6B3-B734-A041-AFB7-771518C2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" y="0"/>
            <a:ext cx="4629687" cy="60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78307" y="269136"/>
            <a:ext cx="438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35520" y="1249942"/>
            <a:ext cx="1038401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Un pensiero non-indigeno sul </a:t>
            </a:r>
            <a:r>
              <a:rPr lang="it-IT" altLang="en-US" sz="2800" dirty="0">
                <a:ea typeface="ＭＳ Ｐゴシック" panose="020B0600070205080204" pitchFamily="34" charset="-128"/>
              </a:rPr>
              <a:t>“</a:t>
            </a:r>
            <a:r>
              <a:rPr lang="it-IT" altLang="it-IT" sz="2800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800" dirty="0">
                <a:ea typeface="ＭＳ Ｐゴシック" panose="020B0600070205080204" pitchFamily="34" charset="-128"/>
              </a:rPr>
              <a:t>”</a:t>
            </a: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Un pensiero latinoamericano, ma che nasce da prestiti europei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Solleva la questione dell</a:t>
            </a:r>
            <a:r>
              <a:rPr lang="it-IT" altLang="en-US" sz="2800" dirty="0">
                <a:ea typeface="ＭＳ Ｐゴシック" panose="020B0600070205080204" pitchFamily="34" charset="-128"/>
              </a:rPr>
              <a:t>’</a:t>
            </a:r>
            <a:r>
              <a:rPr lang="it-IT" altLang="it-IT" sz="2800" dirty="0">
                <a:ea typeface="ＭＳ Ｐゴシック" panose="020B0600070205080204" pitchFamily="34" charset="-128"/>
              </a:rPr>
              <a:t>Indio in nuovi termini: in relazione alla terra, alle questioni etnico-sociali e non in termini teologici, etici o biologici.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Ampiezza del pensiero in vari ambiti che trascende il primo concetto di </a:t>
            </a:r>
            <a:r>
              <a:rPr lang="it-IT" altLang="en-US" sz="2800" dirty="0">
                <a:ea typeface="ＭＳ Ｐゴシック" panose="020B0600070205080204" pitchFamily="34" charset="-128"/>
              </a:rPr>
              <a:t>“</a:t>
            </a:r>
            <a:r>
              <a:rPr lang="it-IT" altLang="it-IT" sz="2800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800" dirty="0">
                <a:ea typeface="ＭＳ Ｐゴシック" panose="020B0600070205080204" pitchFamily="34" charset="-128"/>
              </a:rPr>
              <a:t>”</a:t>
            </a:r>
            <a:r>
              <a:rPr lang="it-IT" altLang="it-IT" sz="2800" dirty="0">
                <a:ea typeface="ＭＳ Ｐゴシック" panose="020B0600070205080204" pitchFamily="34" charset="-128"/>
              </a:rPr>
              <a:t>: politica, arte e ricerca sociale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err="1">
                <a:ea typeface="ＭＳ Ｐゴシック" panose="020B0600070205080204" pitchFamily="34" charset="-128"/>
              </a:rPr>
              <a:t>Indigenismo</a:t>
            </a:r>
            <a:r>
              <a:rPr lang="it-IT" altLang="it-IT" sz="2800" dirty="0">
                <a:ea typeface="ＭＳ Ｐゴシック" panose="020B0600070205080204" pitchFamily="34" charset="-128"/>
              </a:rPr>
              <a:t> e socialismo: riforme nella proprietà della terra, espropriazione, gestione delle risorse a livello statale, ricerca di forme antifeudali di produzione, rivendicazioni popolari.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La costruzione di un campo </a:t>
            </a:r>
            <a:r>
              <a:rPr lang="it-IT" sz="2800" dirty="0" err="1"/>
              <a:t>indigenista</a:t>
            </a:r>
            <a:r>
              <a:rPr lang="it-IT" sz="2800" dirty="0"/>
              <a:t> continentale e la nozione di </a:t>
            </a:r>
            <a:r>
              <a:rPr lang="it-IT" sz="2800" i="1" dirty="0"/>
              <a:t>indio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235519" y="269100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La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convenzione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Patzcuaro (1940)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199207" y="1589411"/>
            <a:ext cx="62566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altLang="it-IT" sz="2400" dirty="0"/>
              <a:t>creazione dell</a:t>
            </a:r>
            <a:r>
              <a:rPr lang="it-IT" altLang="en-US" sz="2400" dirty="0"/>
              <a:t>’</a:t>
            </a:r>
            <a:r>
              <a:rPr lang="it-IT" altLang="ja-JP" sz="2400" b="1" dirty="0" err="1"/>
              <a:t>Instituto</a:t>
            </a:r>
            <a:r>
              <a:rPr lang="it-IT" altLang="ja-JP" sz="2400" b="1" dirty="0"/>
              <a:t> </a:t>
            </a:r>
            <a:r>
              <a:rPr lang="it-IT" altLang="ja-JP" sz="2400" b="1" dirty="0" err="1"/>
              <a:t>Indigenista</a:t>
            </a:r>
            <a:r>
              <a:rPr lang="it-IT" altLang="ja-JP" sz="2400" b="1" dirty="0"/>
              <a:t> Interamericano</a:t>
            </a:r>
            <a:r>
              <a:rPr lang="it-IT" altLang="ja-JP" sz="2400" dirty="0"/>
              <a:t>: il ruolo scientifico e il ruolo politico</a:t>
            </a:r>
          </a:p>
          <a:p>
            <a:pPr>
              <a:buFontTx/>
              <a:buChar char="•"/>
            </a:pPr>
            <a:r>
              <a:rPr lang="it-IT" altLang="it-IT" sz="2400" dirty="0"/>
              <a:t>da una parte la conservazione delle specificità culturali, dall</a:t>
            </a:r>
            <a:r>
              <a:rPr lang="it-IT" altLang="en-US" sz="2400" dirty="0"/>
              <a:t>’</a:t>
            </a:r>
            <a:r>
              <a:rPr lang="it-IT" altLang="it-IT" sz="2400" dirty="0"/>
              <a:t>altra l</a:t>
            </a:r>
            <a:r>
              <a:rPr lang="it-IT" altLang="en-US" sz="2400" dirty="0"/>
              <a:t>’</a:t>
            </a:r>
            <a:r>
              <a:rPr lang="it-IT" altLang="it-IT" sz="2400" dirty="0"/>
              <a:t>integrazione delle comunità indigene nello stato </a:t>
            </a:r>
          </a:p>
          <a:p>
            <a:pPr>
              <a:buFontTx/>
              <a:buChar char="•"/>
            </a:pPr>
            <a:r>
              <a:rPr lang="it-IT" altLang="it-IT" sz="2400" dirty="0"/>
              <a:t> le popolazioni indigene</a:t>
            </a:r>
          </a:p>
          <a:p>
            <a:r>
              <a:rPr lang="it-IT" altLang="it-IT" sz="2400" dirty="0"/>
              <a:t>sono socialmente deboli</a:t>
            </a:r>
          </a:p>
          <a:p>
            <a:r>
              <a:rPr lang="it-IT" altLang="it-IT" sz="2400" dirty="0"/>
              <a:t>e necessitano di protezione</a:t>
            </a:r>
          </a:p>
          <a:p>
            <a:r>
              <a:rPr lang="it-IT" altLang="it-IT" sz="2400" dirty="0"/>
              <a:t>da parte dello stato e di </a:t>
            </a:r>
          </a:p>
          <a:p>
            <a:r>
              <a:rPr lang="it-IT" altLang="it-IT" sz="2400" dirty="0"/>
              <a:t>Istituzioni internazionali </a:t>
            </a:r>
          </a:p>
          <a:p>
            <a:endParaRPr lang="it-IT" sz="2400" dirty="0"/>
          </a:p>
        </p:txBody>
      </p:sp>
      <p:pic>
        <p:nvPicPr>
          <p:cNvPr id="9" name="Picture 3" descr="080_006_LBW">
            <a:extLst>
              <a:ext uri="{FF2B5EF4-FFF2-40B4-BE49-F238E27FC236}">
                <a16:creationId xmlns:a16="http://schemas.microsoft.com/office/drawing/2014/main" id="{600AD25E-55CB-9147-92B9-E671031B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7" y="2056932"/>
            <a:ext cx="5736104" cy="40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47553" y="684460"/>
            <a:ext cx="94733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la </a:t>
            </a:r>
            <a:r>
              <a:rPr lang="it-IT" sz="2800" dirty="0" err="1">
                <a:effectLst/>
                <a:latin typeface="AdobeTextPro"/>
              </a:rPr>
              <a:t>política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integral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realicen</a:t>
            </a:r>
            <a:r>
              <a:rPr lang="it-IT" sz="2800" dirty="0">
                <a:effectLst/>
                <a:latin typeface="AdobeTextPro"/>
              </a:rPr>
              <a:t> [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] para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mejoramiento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económico</a:t>
            </a:r>
            <a:r>
              <a:rPr lang="it-IT" sz="2800" dirty="0">
                <a:effectLst/>
                <a:latin typeface="AdobeTextPro"/>
              </a:rPr>
              <a:t>, social y cultural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incluya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sus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bases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concepto</a:t>
            </a:r>
            <a:r>
              <a:rPr lang="it-IT" sz="2800" dirty="0">
                <a:effectLst/>
                <a:latin typeface="AdobeTextPro"/>
              </a:rPr>
              <a:t> del indio, </a:t>
            </a:r>
            <a:r>
              <a:rPr lang="it-IT" sz="2800" dirty="0" err="1">
                <a:effectLst/>
                <a:latin typeface="AdobeTextPro"/>
              </a:rPr>
              <a:t>como</a:t>
            </a:r>
            <a:r>
              <a:rPr lang="it-IT" sz="2800" dirty="0">
                <a:effectLst/>
                <a:latin typeface="AdobeTextPro"/>
              </a:rPr>
              <a:t> un individuo </a:t>
            </a:r>
            <a:r>
              <a:rPr lang="it-IT" sz="2800" dirty="0" err="1">
                <a:effectLst/>
                <a:latin typeface="AdobeTextPro"/>
              </a:rPr>
              <a:t>económica</a:t>
            </a:r>
            <a:r>
              <a:rPr lang="it-IT" sz="2800" dirty="0">
                <a:effectLst/>
                <a:latin typeface="AdobeTextPro"/>
              </a:rPr>
              <a:t> y socialmente </a:t>
            </a:r>
            <a:r>
              <a:rPr lang="it-IT" sz="2800" dirty="0" err="1">
                <a:effectLst/>
                <a:latin typeface="AdobeTextPro"/>
              </a:rPr>
              <a:t>débil</a:t>
            </a:r>
            <a:r>
              <a:rPr lang="it-IT" sz="2800" dirty="0">
                <a:effectLst/>
                <a:latin typeface="AdobeTextPro"/>
              </a:rPr>
              <a:t>”.</a:t>
            </a:r>
            <a:br>
              <a:rPr lang="it-IT" sz="2800" dirty="0">
                <a:effectLst/>
                <a:latin typeface="AdobeTextPro"/>
              </a:rPr>
            </a:br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es de </a:t>
            </a:r>
            <a:r>
              <a:rPr lang="it-IT" sz="2800" dirty="0" err="1">
                <a:effectLst/>
                <a:latin typeface="AdobeTextPro"/>
              </a:rPr>
              <a:t>interés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público</a:t>
            </a:r>
            <a:r>
              <a:rPr lang="it-IT" sz="2800" dirty="0">
                <a:effectLst/>
                <a:latin typeface="AdobeTextPro"/>
              </a:rPr>
              <a:t>, de </a:t>
            </a:r>
            <a:r>
              <a:rPr lang="it-IT" sz="2800" dirty="0" err="1">
                <a:effectLst/>
                <a:latin typeface="AdobeTextPro"/>
              </a:rPr>
              <a:t>carácter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continental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relacionado</a:t>
            </a:r>
            <a:r>
              <a:rPr lang="it-IT" sz="2800" dirty="0">
                <a:effectLst/>
                <a:latin typeface="AdobeTextPro"/>
              </a:rPr>
              <a:t> con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propósitos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afirmados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solidaridad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todos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pueblos y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 del </a:t>
            </a:r>
            <a:r>
              <a:rPr lang="it-IT" sz="2800" dirty="0" err="1">
                <a:effectLst/>
                <a:latin typeface="AdobeTextPro"/>
              </a:rPr>
              <a:t>Nuevo</a:t>
            </a:r>
            <a:r>
              <a:rPr lang="it-IT" sz="2800" dirty="0">
                <a:effectLst/>
                <a:latin typeface="AdobeTextPro"/>
              </a:rPr>
              <a:t> Mundo”25. </a:t>
            </a:r>
            <a:endParaRPr lang="it-IT" sz="2800" dirty="0"/>
          </a:p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</a:t>
            </a:r>
            <a:r>
              <a:rPr lang="it-IT" sz="2800" dirty="0" err="1">
                <a:effectLst/>
                <a:latin typeface="AdobeTextPro"/>
              </a:rPr>
              <a:t>indígena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atañe</a:t>
            </a:r>
            <a:r>
              <a:rPr lang="it-IT" sz="2800" dirty="0">
                <a:effectLst/>
                <a:latin typeface="AdobeTextPro"/>
              </a:rPr>
              <a:t> a </a:t>
            </a:r>
            <a:r>
              <a:rPr lang="it-IT" sz="2800" dirty="0" err="1">
                <a:effectLst/>
                <a:latin typeface="AdobeTextPro"/>
              </a:rPr>
              <a:t>toda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[...] presenta en </a:t>
            </a:r>
            <a:r>
              <a:rPr lang="it-IT" sz="2800" dirty="0" err="1">
                <a:effectLst/>
                <a:latin typeface="AdobeTextPro"/>
              </a:rPr>
              <a:t>muchos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países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americanos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modalidades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semejantes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comparables</a:t>
            </a:r>
            <a:r>
              <a:rPr lang="it-IT" sz="2800" dirty="0">
                <a:effectLst/>
                <a:latin typeface="AdobeTextPro"/>
              </a:rPr>
              <a:t>”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4858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7" name="Picture 1" descr="Schermata 2014-02-24 a 17.19.42.png">
            <a:extLst>
              <a:ext uri="{FF2B5EF4-FFF2-40B4-BE49-F238E27FC236}">
                <a16:creationId xmlns:a16="http://schemas.microsoft.com/office/drawing/2014/main" id="{54555074-D414-1F4D-B28E-809092870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233643"/>
            <a:ext cx="91440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5999</TotalTime>
  <Words>1304</Words>
  <Application>Microsoft Macintosh PowerPoint</Application>
  <PresentationFormat>Widescreen</PresentationFormat>
  <Paragraphs>137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AdobeTextPro</vt:lpstr>
      <vt:lpstr>Arial</vt:lpstr>
      <vt:lpstr>Calibri</vt:lpstr>
      <vt:lpstr>Calibri Light</vt:lpstr>
      <vt:lpstr>Century Gothic</vt:lpstr>
      <vt:lpstr>Tahoma</vt:lpstr>
      <vt:lpstr>Times New Roman</vt:lpstr>
      <vt:lpstr>LatinAmericanAnthropology_1</vt:lpstr>
      <vt:lpstr>Indigenismo e origini dell’antropologia in Messico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147</cp:revision>
  <dcterms:created xsi:type="dcterms:W3CDTF">2019-05-28T15:53:33Z</dcterms:created>
  <dcterms:modified xsi:type="dcterms:W3CDTF">2022-09-21T07:53:49Z</dcterms:modified>
</cp:coreProperties>
</file>