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9"/>
  </p:notesMasterIdLst>
  <p:handoutMasterIdLst>
    <p:handoutMasterId r:id="rId20"/>
  </p:handoutMasterIdLst>
  <p:sldIdLst>
    <p:sldId id="259" r:id="rId2"/>
    <p:sldId id="258" r:id="rId3"/>
    <p:sldId id="315" r:id="rId4"/>
    <p:sldId id="305" r:id="rId5"/>
    <p:sldId id="306" r:id="rId6"/>
    <p:sldId id="307" r:id="rId7"/>
    <p:sldId id="308" r:id="rId8"/>
    <p:sldId id="316" r:id="rId9"/>
    <p:sldId id="317" r:id="rId10"/>
    <p:sldId id="320" r:id="rId11"/>
    <p:sldId id="323" r:id="rId12"/>
    <p:sldId id="318" r:id="rId13"/>
    <p:sldId id="321" r:id="rId14"/>
    <p:sldId id="322" r:id="rId15"/>
    <p:sldId id="325" r:id="rId16"/>
    <p:sldId id="324" r:id="rId17"/>
    <p:sldId id="326" r:id="rId18"/>
  </p:sldIdLst>
  <p:sldSz cx="12192000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DC13AB6D-DEA2-4CBB-AC69-1EF1A6AD1512}">
      <dgm:prSet/>
      <dgm:spPr/>
      <dgm:t>
        <a:bodyPr rtlCol="0"/>
        <a:lstStyle/>
        <a:p>
          <a:pPr rtl="0">
            <a:defRPr cap="all"/>
          </a:pPr>
          <a:r>
            <a:rPr lang="it" dirty="0"/>
            <a:t>CONTRASTO TRA I GENITORI SUL REGIME ALIMENTARE DEL FIGLIO</a:t>
          </a:r>
        </a:p>
        <a:p>
          <a:pPr rtl="0">
            <a:defRPr cap="all"/>
          </a:pPr>
          <a:r>
            <a:rPr lang="it" dirty="0"/>
            <a:t>(SCELTA DI MAGGIORI INTERESSE PER LA PROLE)</a:t>
          </a:r>
        </a:p>
      </dgm:t>
    </dgm:pt>
    <dgm:pt modelId="{2C752582-D9FF-4E04-A92F-827DB4BB5C48}" type="parTrans" cxnId="{4B888393-351D-4489-90C9-5A68061AB236}">
      <dgm:prSet/>
      <dgm:spPr/>
      <dgm:t>
        <a:bodyPr rtlCol="0"/>
        <a:lstStyle/>
        <a:p>
          <a:pPr rtl="0"/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 rtlCol="0"/>
        <a:lstStyle/>
        <a:p>
          <a:pPr rtl="0"/>
          <a:r>
            <a:rPr lang="it"/>
            <a:t>01</a:t>
          </a:r>
          <a:endParaRPr lang="it" dirty="0"/>
        </a:p>
      </dgm:t>
    </dgm:pt>
    <dgm:pt modelId="{53742231-981F-480A-940F-203EC2F7423F}">
      <dgm:prSet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 rtlCol="0"/>
        <a:lstStyle/>
        <a:p>
          <a:pPr rtl="0">
            <a:defRPr cap="all"/>
          </a:pPr>
          <a:r>
            <a:rPr lang="it" dirty="0"/>
            <a:t>DU</a:t>
          </a:r>
        </a:p>
      </dgm:t>
    </dgm:pt>
    <dgm:pt modelId="{2FC75195-FBA1-43DE-85DD-40B4B3A2F1F3}" type="parTrans" cxnId="{F226B1C2-5D99-403A-8240-EAD6BD4D8534}">
      <dgm:prSet/>
      <dgm:spPr/>
      <dgm:t>
        <a:bodyPr rtlCol="0"/>
        <a:lstStyle/>
        <a:p>
          <a:pPr rtl="0"/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 rtlCol="0"/>
        <a:lstStyle/>
        <a:p>
          <a:pPr rtl="0"/>
          <a:r>
            <a:rPr lang="it"/>
            <a:t>02</a:t>
          </a:r>
          <a:endParaRPr lang="it" dirty="0"/>
        </a:p>
      </dgm:t>
    </dgm:pt>
    <dgm:pt modelId="{9EF41CC5-EF3B-4A6D-8229-3F1333EADFB3}">
      <dgm:prSet/>
      <dgm:spPr/>
      <dgm:t>
        <a:bodyPr rtlCol="0"/>
        <a:lstStyle/>
        <a:p>
          <a:pPr rtl="0">
            <a:defRPr cap="all"/>
          </a:pPr>
          <a:r>
            <a:rPr lang="it" dirty="0"/>
            <a:t>RICHIESTA DI MENU’ CONFORMI NELLE MENSE SCOLASTICHE </a:t>
          </a:r>
        </a:p>
        <a:p>
          <a:pPr rtl="0">
            <a:defRPr cap="all"/>
          </a:pPr>
          <a:r>
            <a:rPr lang="it" dirty="0"/>
            <a:t>(CONFLITTO TRA ISTITUTO SCOLASTICO E GENITORE/I)</a:t>
          </a:r>
        </a:p>
      </dgm:t>
    </dgm:pt>
    <dgm:pt modelId="{98E6DD7C-B953-4119-9F64-9914E467ECBF}" type="sibTrans" cxnId="{E476EEBC-7C9F-4E07-BD58-1044B9769B64}">
      <dgm:prSet phldrT="03" phldr="0"/>
      <dgm:spPr/>
      <dgm:t>
        <a:bodyPr rtlCol="0"/>
        <a:lstStyle/>
        <a:p>
          <a:pPr rtl="0"/>
          <a:r>
            <a:rPr lang="it"/>
            <a:t>03</a:t>
          </a:r>
          <a:endParaRPr lang="it" dirty="0"/>
        </a:p>
      </dgm:t>
    </dgm:pt>
    <dgm:pt modelId="{DAEF1C7D-B0C5-46FA-BED3-8A54E918D3E0}" type="parTrans" cxnId="{E476EEBC-7C9F-4E07-BD58-1044B9769B64}">
      <dgm:prSet/>
      <dgm:spPr/>
      <dgm:t>
        <a:bodyPr rtlCol="0"/>
        <a:lstStyle/>
        <a:p>
          <a:pPr rtl="0"/>
          <a:endParaRPr lang="en-US"/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3"/>
      <dgm:spPr/>
      <dgm:t>
        <a:bodyPr/>
        <a:lstStyle/>
        <a:p>
          <a:endParaRPr lang="it-IT"/>
        </a:p>
      </dgm:t>
    </dgm:pt>
    <dgm:pt modelId="{BBA91679-4684-4A04-8AEB-03038C78A75C}" type="pres">
      <dgm:prSet presAssocID="{9C64CC83-643C-4E12-8F97-BC19DC031190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F398AEE-BC0F-4F30-99FA-92D67A176C2D}" type="pres">
      <dgm:prSet presAssocID="{DC13AB6D-DEA2-4CBB-AC69-1EF1A6AD1512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27A223-AC17-40BD-B7C5-0447661C2934}" type="pres">
      <dgm:prSet presAssocID="{9C64CC83-643C-4E12-8F97-BC19DC031190}" presName="sibTrans" presStyleCnt="0"/>
      <dgm:spPr/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</dgm:pt>
    <dgm:pt modelId="{00AE7F27-0E5D-4AFB-ACD6-B5A19E79EA42}" type="pres">
      <dgm:prSet presAssocID="{53742231-981F-480A-940F-203EC2F7423F}" presName="bgRect" presStyleLbl="alignNode1" presStyleIdx="1" presStyleCnt="3" custScaleX="71235" custScaleY="56923" custLinFactNeighborX="-3925" custLinFactNeighborY="17948"/>
      <dgm:spPr/>
      <dgm:t>
        <a:bodyPr/>
        <a:lstStyle/>
        <a:p>
          <a:endParaRPr lang="it-IT"/>
        </a:p>
      </dgm:t>
    </dgm:pt>
    <dgm:pt modelId="{975C752B-C37A-4BA6-A3AE-2202A141404A}" type="pres">
      <dgm:prSet presAssocID="{EF449C32-A7AE-4099-9E9B-9E2F736A89CE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BDCA19-B754-421E-A6CC-628F80FC74CB}" type="pres">
      <dgm:prSet presAssocID="{53742231-981F-480A-940F-203EC2F7423F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36C1DA-E751-469B-91D5-B7ADF3790DAB}" type="pres">
      <dgm:prSet presAssocID="{EF449C32-A7AE-4099-9E9B-9E2F736A89CE}" presName="sibTrans" presStyleCnt="0"/>
      <dgm:spPr/>
    </dgm:pt>
    <dgm:pt modelId="{19974A3A-09A4-40DE-BB0F-D9AED1ACB06E}" type="pres">
      <dgm:prSet presAssocID="{9EF41CC5-EF3B-4A6D-8229-3F1333EADFB3}" presName="compositeNode" presStyleCnt="0">
        <dgm:presLayoutVars>
          <dgm:bulletEnabled val="1"/>
        </dgm:presLayoutVars>
      </dgm:prSet>
      <dgm:spPr/>
    </dgm:pt>
    <dgm:pt modelId="{CAD62F17-E99D-4FEF-B376-961CA4CB20EB}" type="pres">
      <dgm:prSet presAssocID="{9EF41CC5-EF3B-4A6D-8229-3F1333EADFB3}" presName="bgRect" presStyleLbl="alignNode1" presStyleIdx="2" presStyleCnt="3"/>
      <dgm:spPr/>
      <dgm:t>
        <a:bodyPr/>
        <a:lstStyle/>
        <a:p>
          <a:endParaRPr lang="it-IT"/>
        </a:p>
      </dgm:t>
    </dgm:pt>
    <dgm:pt modelId="{E20811D6-E5D4-4C9E-AABF-9E0E1902CA2C}" type="pres">
      <dgm:prSet presAssocID="{98E6DD7C-B953-4119-9F64-9914E467ECBF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D48337-9200-42EF-A956-8FC92E9B78D2}" type="pres">
      <dgm:prSet presAssocID="{9EF41CC5-EF3B-4A6D-8229-3F1333EADFB3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29280853-1A86-48A7-BA30-A3847B3BBF6D}" type="presOf" srcId="{98E6DD7C-B953-4119-9F64-9914E467ECBF}" destId="{E20811D6-E5D4-4C9E-AABF-9E0E1902CA2C}" srcOrd="0" destOrd="0" presId="urn:microsoft.com/office/officeart/2016/7/layout/LinearBlockProcessNumbered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43B61840-F115-4174-96B9-DA0C0E83489E}" type="presOf" srcId="{9EF41CC5-EF3B-4A6D-8229-3F1333EADFB3}" destId="{CAD62F17-E99D-4FEF-B376-961CA4CB20EB}" srcOrd="0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7D7B6CF4-1A1D-4E61-B5FE-C95185EF2648}" type="presOf" srcId="{9EF41CC5-EF3B-4A6D-8229-3F1333EADFB3}" destId="{67D48337-9200-42EF-A956-8FC92E9B78D2}" srcOrd="1" destOrd="0" presId="urn:microsoft.com/office/officeart/2016/7/layout/LinearBlockProcessNumbered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  <dgm:cxn modelId="{981D06A1-F8EB-4C14-9C2A-EA505D9C81FA}" type="presParOf" srcId="{579698BD-D232-4926-8D7B-29A69B90858B}" destId="{3E36C1DA-E751-469B-91D5-B7ADF3790DAB}" srcOrd="3" destOrd="0" presId="urn:microsoft.com/office/officeart/2016/7/layout/LinearBlockProcessNumbered"/>
    <dgm:cxn modelId="{D7BB022A-2504-497B-9672-D97F4CB95B15}" type="presParOf" srcId="{579698BD-D232-4926-8D7B-29A69B90858B}" destId="{19974A3A-09A4-40DE-BB0F-D9AED1ACB06E}" srcOrd="4" destOrd="0" presId="urn:microsoft.com/office/officeart/2016/7/layout/LinearBlockProcessNumbered"/>
    <dgm:cxn modelId="{A085F843-0169-43CB-B042-74EAB6E1674B}" type="presParOf" srcId="{19974A3A-09A4-40DE-BB0F-D9AED1ACB06E}" destId="{CAD62F17-E99D-4FEF-B376-961CA4CB20EB}" srcOrd="0" destOrd="0" presId="urn:microsoft.com/office/officeart/2016/7/layout/LinearBlockProcessNumbered"/>
    <dgm:cxn modelId="{A179DBCD-25F3-44B6-BAA7-26EBC7B29448}" type="presParOf" srcId="{19974A3A-09A4-40DE-BB0F-D9AED1ACB06E}" destId="{E20811D6-E5D4-4C9E-AABF-9E0E1902CA2C}" srcOrd="1" destOrd="0" presId="urn:microsoft.com/office/officeart/2016/7/layout/LinearBlockProcessNumbered"/>
    <dgm:cxn modelId="{7429BDE6-E17F-4E08-960D-D62B256C81F6}" type="presParOf" srcId="{19974A3A-09A4-40DE-BB0F-D9AED1ACB06E}" destId="{67D48337-9200-42EF-A956-8FC92E9B78D2}" srcOrd="2" destOrd="0" presId="urn:microsoft.com/office/officeart/2016/7/layout/LinearBlockProcessNumbered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808" y="544257"/>
          <a:ext cx="3275967" cy="3931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rtlCol="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" sz="1900" kern="1200" dirty="0"/>
            <a:t>CONTRASTO TRA I GENITORI SUL REGIME ALIMENTARE DEL FIGLIO</a:t>
          </a: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" sz="1900" kern="1200" dirty="0"/>
            <a:t>(SCELTA DI MAGGIORI INTERESSE PER LA PROLE)</a:t>
          </a:r>
        </a:p>
      </dsp:txBody>
      <dsp:txXfrm>
        <a:off x="808" y="2116721"/>
        <a:ext cx="3275967" cy="2358696"/>
      </dsp:txXfrm>
    </dsp:sp>
    <dsp:sp modelId="{BBA91679-4684-4A04-8AEB-03038C78A75C}">
      <dsp:nvSpPr>
        <dsp:cNvPr id="0" name=""/>
        <dsp:cNvSpPr/>
      </dsp:nvSpPr>
      <dsp:spPr>
        <a:xfrm>
          <a:off x="808" y="544257"/>
          <a:ext cx="3275967" cy="1572464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rtlCol="0" anchor="ctr" anchorCtr="0">
          <a:noAutofit/>
        </a:bodyPr>
        <a:lstStyle/>
        <a:p>
          <a:pPr lvl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" sz="6600" kern="1200"/>
            <a:t>01</a:t>
          </a:r>
          <a:endParaRPr lang="it" sz="6600" kern="1200" dirty="0"/>
        </a:p>
      </dsp:txBody>
      <dsp:txXfrm>
        <a:off x="808" y="544257"/>
        <a:ext cx="3275967" cy="1572464"/>
      </dsp:txXfrm>
    </dsp:sp>
    <dsp:sp modelId="{00AE7F27-0E5D-4AFB-ACD6-B5A19E79EA42}">
      <dsp:nvSpPr>
        <dsp:cNvPr id="0" name=""/>
        <dsp:cNvSpPr/>
      </dsp:nvSpPr>
      <dsp:spPr>
        <a:xfrm>
          <a:off x="3881438" y="2096534"/>
          <a:ext cx="2333635" cy="2237734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rtlCol="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" sz="1900" kern="1200" dirty="0"/>
            <a:t>DU</a:t>
          </a:r>
        </a:p>
      </dsp:txBody>
      <dsp:txXfrm>
        <a:off x="3881438" y="2991628"/>
        <a:ext cx="2333635" cy="1342640"/>
      </dsp:txXfrm>
    </dsp:sp>
    <dsp:sp modelId="{975C752B-C37A-4BA6-A3AE-2202A141404A}">
      <dsp:nvSpPr>
        <dsp:cNvPr id="0" name=""/>
        <dsp:cNvSpPr/>
      </dsp:nvSpPr>
      <dsp:spPr>
        <a:xfrm>
          <a:off x="3538853" y="544257"/>
          <a:ext cx="3275967" cy="1572464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rtlCol="0" anchor="ctr" anchorCtr="0">
          <a:noAutofit/>
        </a:bodyPr>
        <a:lstStyle/>
        <a:p>
          <a:pPr lvl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" sz="6600" kern="1200"/>
            <a:t>02</a:t>
          </a:r>
          <a:endParaRPr lang="it" sz="6600" kern="1200" dirty="0"/>
        </a:p>
      </dsp:txBody>
      <dsp:txXfrm>
        <a:off x="3538853" y="544257"/>
        <a:ext cx="3275967" cy="1572464"/>
      </dsp:txXfrm>
    </dsp:sp>
    <dsp:sp modelId="{CAD62F17-E99D-4FEF-B376-961CA4CB20EB}">
      <dsp:nvSpPr>
        <dsp:cNvPr id="0" name=""/>
        <dsp:cNvSpPr/>
      </dsp:nvSpPr>
      <dsp:spPr>
        <a:xfrm>
          <a:off x="7076898" y="544257"/>
          <a:ext cx="3275967" cy="39311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rtlCol="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" sz="1900" kern="1200" dirty="0"/>
            <a:t>RICHIESTA DI MENU’ CONFORMI NELLE MENSE SCOLASTICHE </a:t>
          </a: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" sz="1900" kern="1200" dirty="0"/>
            <a:t>(CONFLITTO TRA ISTITUTO SCOLASTICO E GENITORE/I)</a:t>
          </a:r>
        </a:p>
      </dsp:txBody>
      <dsp:txXfrm>
        <a:off x="7076898" y="2116721"/>
        <a:ext cx="3275967" cy="2358696"/>
      </dsp:txXfrm>
    </dsp:sp>
    <dsp:sp modelId="{E20811D6-E5D4-4C9E-AABF-9E0E1902CA2C}">
      <dsp:nvSpPr>
        <dsp:cNvPr id="0" name=""/>
        <dsp:cNvSpPr/>
      </dsp:nvSpPr>
      <dsp:spPr>
        <a:xfrm>
          <a:off x="7076898" y="544257"/>
          <a:ext cx="3275967" cy="1572464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rtlCol="0" anchor="ctr" anchorCtr="0">
          <a:noAutofit/>
        </a:bodyPr>
        <a:lstStyle/>
        <a:p>
          <a:pPr lvl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" sz="6600" kern="1200"/>
            <a:t>03</a:t>
          </a:r>
          <a:endParaRPr lang="it" sz="6600" kern="1200" dirty="0"/>
        </a:p>
      </dsp:txBody>
      <dsp:txXfrm>
        <a:off x="7076898" y="544257"/>
        <a:ext cx="3275967" cy="1572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0"/>
            <a:lstStyle/>
            <a:p>
              <a:pPr rtl="0"/>
              <a:r>
                <a:t>01</a:t>
              </a:r>
            </a:p>
          </dgm:t>
        </dgm:pt>
        <dgm:pt modelId="201" type="sibTrans" cxnId="5">
          <dgm:prSet phldrT="2"/>
          <dgm:t>
            <a:bodyPr rtlCol="0"/>
            <a:lstStyle/>
            <a:p>
              <a:pPr rtl="0"/>
              <a:r>
                <a:t>02</a:t>
              </a:r>
            </a:p>
          </dgm:t>
        </dgm:pt>
        <dgm:pt modelId="301" type="sibTrans" cxnId="6">
          <dgm:prSet phldrT="3"/>
          <dgm:t>
            <a:bodyPr rtlCol="0"/>
            <a:lstStyle/>
            <a:p>
              <a:pPr rtl="0"/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3A5B7F2-3391-4BA2-B5FB-62CF1714576C}" type="datetime1">
              <a:rPr lang="it-IT" smtClean="0"/>
              <a:t>29/05/23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8A12FCF-4C2C-4459-AF7F-87B0B49BA70A}" type="datetime1">
              <a:rPr lang="it-IT" smtClean="0"/>
              <a:t>29/05/23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5583C6-D804-40FF-A2E1-9A681D3EE1A3}" type="datetime1">
              <a:rPr lang="it-IT" smtClean="0"/>
              <a:t>29/05/23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Slate-V2-HD-panoPhotoInset.png">
            <a:extLst>
              <a:ext uri="{FF2B5EF4-FFF2-40B4-BE49-F238E27FC236}">
                <a16:creationId xmlns:a16="http://schemas.microsoft.com/office/drawing/2014/main" xmlns="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B50CC6-CCF5-4987-B826-BE37BE1AA528}" type="datetime1">
              <a:rPr lang="it-IT" smtClean="0"/>
              <a:t>29/05/23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it" dirty="0"/>
              <a:t>Fare clic per modificare lo stile del titolo dello schema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C0BB9F-7636-4C7C-AF3B-DEA11C2C6A18}" type="datetime1">
              <a:rPr lang="it-IT" smtClean="0"/>
              <a:t>29/05/23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it" dirty="0"/>
              <a:t>Fare clic per modificare lo stile del titolo dello schema</a:t>
            </a:r>
            <a:endParaRPr lang="en-US" dirty="0"/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FDE51-677A-42E8-93C8-A097E3C71DBC}" type="datetime1">
              <a:rPr lang="it-IT" smtClean="0"/>
              <a:t>29/05/23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‹n.›</a:t>
            </a:fld>
            <a:endParaRPr lang="en-US" dirty="0"/>
          </a:p>
        </p:txBody>
      </p:sp>
      <p:sp>
        <p:nvSpPr>
          <p:cNvPr id="11" name="Casella di testo 10">
            <a:extLst>
              <a:ext uri="{FF2B5EF4-FFF2-40B4-BE49-F238E27FC236}">
                <a16:creationId xmlns:a16="http://schemas.microsoft.com/office/drawing/2014/main" xmlns="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it" sz="800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3" name="Casella di testo 12">
            <a:extLst>
              <a:ext uri="{FF2B5EF4-FFF2-40B4-BE49-F238E27FC236}">
                <a16:creationId xmlns:a16="http://schemas.microsoft.com/office/drawing/2014/main" xmlns="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it" sz="8000">
                <a:solidFill>
                  <a:schemeClr val="tx1"/>
                </a:solidFill>
                <a:effectLst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A633D7-0BD2-4D20-B3F8-56025D3F274E}" type="datetime1">
              <a:rPr lang="it-IT" smtClean="0"/>
              <a:t>29/05/23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913795" y="433137"/>
            <a:ext cx="10353762" cy="1243262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" dirty="0"/>
              <a:t>Fare clic per modificare lo stile del titolo</a:t>
            </a:r>
          </a:p>
        </p:txBody>
      </p:sp>
      <p:sp>
        <p:nvSpPr>
          <p:cNvPr id="8" name="Segnaposto testo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" dirty="0"/>
              <a:t>Fare clic per modificare lo stile del titolo</a:t>
            </a:r>
          </a:p>
        </p:txBody>
      </p:sp>
      <p:sp>
        <p:nvSpPr>
          <p:cNvPr id="10" name="Segnaposto testo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" dirty="0"/>
              <a:t>Fare clic per modificare lo stile del titolo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C0BE24-665B-4C07-A58E-9D9DBFEFD6E5}" type="datetime1">
              <a:rPr lang="it-IT" smtClean="0"/>
              <a:t>29/05/23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a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late-V2-HD-3colPhotoInset.png">
            <a:extLst>
              <a:ext uri="{FF2B5EF4-FFF2-40B4-BE49-F238E27FC236}">
                <a16:creationId xmlns:a16="http://schemas.microsoft.com/office/drawing/2014/main" xmlns="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magine 35" descr="Slate-V2-HD-3colPhotoInset.png">
            <a:extLst>
              <a:ext uri="{FF2B5EF4-FFF2-40B4-BE49-F238E27FC236}">
                <a16:creationId xmlns:a16="http://schemas.microsoft.com/office/drawing/2014/main" xmlns="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magine 36" descr="Slate-V2-HD-3colPhotoInset.png">
            <a:extLst>
              <a:ext uri="{FF2B5EF4-FFF2-40B4-BE49-F238E27FC236}">
                <a16:creationId xmlns:a16="http://schemas.microsoft.com/office/drawing/2014/main" xmlns="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o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Segnaposto testo 2"/>
          <p:cNvSpPr>
            <a:spLocks noGrp="1"/>
          </p:cNvSpPr>
          <p:nvPr>
            <p:ph type="body" idx="1"/>
          </p:nvPr>
        </p:nvSpPr>
        <p:spPr>
          <a:xfrm>
            <a:off x="913795" y="3786769"/>
            <a:ext cx="3300984" cy="693599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Segnaposto immagin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Segnaposto testo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442788" y="3786769"/>
            <a:ext cx="3300984" cy="693599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Segnaposto immagin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Segnaposto testo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966697" y="3786769"/>
            <a:ext cx="3300984" cy="693599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Segnaposto immagin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Segnaposto testo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22C063-ADC3-4BE7-8BFE-5A83EBAFD8B7}" type="datetime1">
              <a:rPr lang="it-IT" smtClean="0"/>
              <a:t>29/05/23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A15F1-4B9B-4974-9FCA-AD9A8EEA0029}" type="datetime1">
              <a:rPr lang="it-IT" smtClean="0"/>
              <a:t>29/05/23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553739-DC41-4B8B-89BA-36863E22DC45}" type="datetime1">
              <a:rPr lang="it-IT" smtClean="0"/>
              <a:t>29/05/23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F73375-988A-43EC-A3C5-6EA3569D6746}" type="datetime1">
              <a:rPr lang="it-IT" smtClean="0"/>
              <a:t>29/05/23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it" dirty="0"/>
              <a:t>Fare clic per modificare lo stile del titolo dello 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2D57B2-6AAF-4B1F-8CBE-1CD852329924}" type="datetime1">
              <a:rPr lang="it-IT" smtClean="0"/>
              <a:t>29/05/23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>
            <a:lvl1pPr>
              <a:defRPr/>
            </a:lvl1pPr>
          </a:lstStyle>
          <a:p>
            <a:pPr lvl="0" rtl="0"/>
            <a:r>
              <a:rPr lang="it" dirty="0"/>
              <a:t>Fare clic per modificare gli stili del testo dello schema</a:t>
            </a:r>
          </a:p>
          <a:p>
            <a:pPr lvl="1" rtl="0"/>
            <a:r>
              <a:rPr lang="it" dirty="0"/>
              <a:t>Secondo livello</a:t>
            </a:r>
          </a:p>
          <a:p>
            <a:pPr lvl="2" rtl="0"/>
            <a:r>
              <a:rPr lang="it" dirty="0"/>
              <a:t>Terzo livello</a:t>
            </a:r>
          </a:p>
          <a:p>
            <a:pPr lvl="3" rtl="0"/>
            <a:r>
              <a:rPr lang="it" dirty="0"/>
              <a:t>Quarto livello</a:t>
            </a:r>
          </a:p>
          <a:p>
            <a:pPr lvl="4" rtl="0"/>
            <a:r>
              <a:rPr lang="it" dirty="0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>
            <a:lvl1pPr>
              <a:defRPr/>
            </a:lvl1pPr>
          </a:lstStyle>
          <a:p>
            <a:pPr lvl="0" rtl="0"/>
            <a:r>
              <a:rPr lang="it" dirty="0"/>
              <a:t>Fare clic per modificare gli stili del testo dello schema</a:t>
            </a:r>
          </a:p>
          <a:p>
            <a:pPr lvl="1" rtl="0"/>
            <a:r>
              <a:rPr lang="it" dirty="0"/>
              <a:t>Secondo livello</a:t>
            </a:r>
          </a:p>
          <a:p>
            <a:pPr lvl="2" rtl="0"/>
            <a:r>
              <a:rPr lang="it" dirty="0"/>
              <a:t>Terzo livello</a:t>
            </a:r>
          </a:p>
          <a:p>
            <a:pPr lvl="3" rtl="0"/>
            <a:r>
              <a:rPr lang="it" dirty="0"/>
              <a:t>Quarto livello</a:t>
            </a:r>
          </a:p>
          <a:p>
            <a:pPr lvl="4" rtl="0"/>
            <a:r>
              <a:rPr lang="it" dirty="0"/>
              <a:t>Quinto livello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060FBA-58D9-4B88-909A-ED71B90F2BE6}" type="datetime1">
              <a:rPr lang="it-IT" smtClean="0"/>
              <a:t>29/05/23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Slate-V2-HD-compPhotoInset.png">
            <a:extLst>
              <a:ext uri="{FF2B5EF4-FFF2-40B4-BE49-F238E27FC236}">
                <a16:creationId xmlns:a16="http://schemas.microsoft.com/office/drawing/2014/main" xmlns="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magine 20" descr="Slate-V2-HD-compPhotoInset.png">
            <a:extLst>
              <a:ext uri="{FF2B5EF4-FFF2-40B4-BE49-F238E27FC236}">
                <a16:creationId xmlns:a16="http://schemas.microsoft.com/office/drawing/2014/main" xmlns="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" dirty="0"/>
              <a:t>Fare clic per modificare lo stile del titolo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" dirty="0"/>
              <a:t>Fare clic per modificare lo stile del titolo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5317D9-DA2F-433F-A608-B3969E6E11B2}" type="datetime1">
              <a:rPr lang="it-IT" smtClean="0"/>
              <a:t>29/05/23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160737-93B1-4730-A008-089855D73511}" type="datetime1">
              <a:rPr lang="it-IT" smtClean="0"/>
              <a:t>29/05/23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A4A988-5E10-4466-B3F1-83EB6ED8CA84}" type="datetime1">
              <a:rPr lang="it-IT" smtClean="0"/>
              <a:t>29/05/23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2C9D3A-D186-4DD5-B095-EE4687316B55}" type="datetime1">
              <a:rPr lang="it-IT" smtClean="0"/>
              <a:t>29/05/23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 descr="Slate-V2-HD-vertPhotoInset.png">
            <a:extLst>
              <a:ext uri="{FF2B5EF4-FFF2-40B4-BE49-F238E27FC236}">
                <a16:creationId xmlns:a16="http://schemas.microsoft.com/office/drawing/2014/main" xmlns="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it" dirty="0"/>
              <a:t>Fare clic per modificare lo stile del titolo</a:t>
            </a:r>
            <a:endParaRPr lang="en-US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777154-D342-4DAA-B5E9-8729F4D1866D}" type="datetime1">
              <a:rPr lang="it-IT" smtClean="0"/>
              <a:t>29/05/23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E0EADAC7-CCC6-4795-8836-786BF18FA6AD}" type="datetime1">
              <a:rPr lang="it-IT" smtClean="0"/>
              <a:t>29/05/23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2.jpg"/><Relationship Id="rId9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on tazza, caffè, cibo, bevanda&#10;&#10;Descrizione generata automaticamente">
            <a:extLst>
              <a:ext uri="{FF2B5EF4-FFF2-40B4-BE49-F238E27FC236}">
                <a16:creationId xmlns:a16="http://schemas.microsoft.com/office/drawing/2014/main" xmlns="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xmlns="" id="{444B4622-C24F-B0E6-CFBB-12E4071AF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" y="3429000"/>
            <a:ext cx="11604978" cy="1828801"/>
          </a:xfrm>
        </p:spPr>
        <p:txBody>
          <a:bodyPr>
            <a:normAutofit fontScale="90000"/>
          </a:bodyPr>
          <a:lstStyle/>
          <a:p>
            <a:r>
              <a:rPr lang="it-IT" sz="3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11 maggio2023, ore 16-19</a:t>
            </a:r>
            <a:br>
              <a:rPr lang="it-IT" sz="3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Scuola di cittadinanza 2023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Convinzioni etico-religiose </a:t>
            </a:r>
            <a:br>
              <a:rPr lang="it-IT" sz="44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br>
              <a:rPr lang="it-IT" sz="44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scelte alimentari</a:t>
            </a:r>
            <a:br>
              <a:rPr lang="it-IT" sz="44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 SECONDA</a:t>
            </a:r>
            <a:r>
              <a:rPr lang="it-IT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Dott.ssa Monia Ciravegna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223A2C2-4E55-4392-B5AF-196E65DD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66" y="270842"/>
            <a:ext cx="8819130" cy="876300"/>
          </a:xfrm>
        </p:spPr>
        <p:txBody>
          <a:bodyPr>
            <a:normAutofit/>
          </a:bodyPr>
          <a:lstStyle/>
          <a:p>
            <a:pPr algn="ctr"/>
            <a:r>
              <a:rPr lang="it-IT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RICHIESTA DI MENU’ VEGANO/VEGETARIANO NELLE MENSE SCOLASTICHE PUBBLICHE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xmlns="" id="{DE824D4A-3519-44C0-8F71-FE504B1EB802}"/>
              </a:ext>
            </a:extLst>
          </p:cNvPr>
          <p:cNvSpPr/>
          <p:nvPr/>
        </p:nvSpPr>
        <p:spPr>
          <a:xfrm>
            <a:off x="457201" y="2128838"/>
            <a:ext cx="10870798" cy="39719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 n. 0011703 del Ministero della Salute del 25 marzo 2016 «Linee di indirizzo nazionale per la ristorazione scolastica» – integrazione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«sono state segnalate allo scrivente ufficio numerose iniziative regionali e locali non in linea (con le </a:t>
            </a:r>
            <a:r>
              <a:rPr lang="it-IT" sz="16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Linee di indirizzo nazionale per la ristorazione scolastica), in particolare alcuni Comuni richiedono certificazioni mediche alle famiglie che scelgono l’alimentazione vegetariana o vegana … mentre alcune Regioni hanno mantenuto valide le Linee di indirizzo regionali precedenti … che impropriamente sconsigliano la scelta vegetariana e quella vegana e che prevedono il nulla osta da parte degli operatori scolastici previa richiesta sottoscritta da entrambi i genitori accompagnata dal consenso informato. Questo tipo di iniziative sono in contrasto con quanto stabilito dalla Linee di indirizzo».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99CA3B45-A103-4D8A-B120-D652D797E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09" y="266077"/>
            <a:ext cx="2619375" cy="17430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1224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116"/>
    </mc:Choice>
    <mc:Fallback xmlns="">
      <p:transition spd="slow" advTm="26611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E0968F65-E6FB-0B80-8105-617BA5AFE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09" y="226321"/>
            <a:ext cx="2619375" cy="17430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xmlns="" id="{DE824D4A-3519-44C0-8F71-FE504B1EB802}"/>
              </a:ext>
            </a:extLst>
          </p:cNvPr>
          <p:cNvSpPr/>
          <p:nvPr/>
        </p:nvSpPr>
        <p:spPr>
          <a:xfrm>
            <a:off x="636104" y="1504952"/>
            <a:ext cx="10283687" cy="4193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 TRENTINO-ALTO-ADIGE, sentenza 24 luglio 2015 n. 245</a:t>
            </a:r>
            <a:r>
              <a:rPr lang="it-IT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ritiene illegittima la richiesta, avanzata dal Comune nei confronti</a:t>
            </a:r>
            <a:r>
              <a:rPr lang="it-IT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della madre che chiedeva l’opzione alimentare vegana per il proprio figlio, di </a:t>
            </a:r>
            <a:r>
              <a:rPr lang="it-IT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produzione di un’attestazione medica di idoneità, e abnorme il provvedimento col quale, al diniego dell’esibizione, era disposta l’esclusione del minore  dalla frequenza dell’asilo nido</a:t>
            </a:r>
            <a:r>
              <a:rPr lang="it-IT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3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it-IT" sz="30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975"/>
    </mc:Choice>
    <mc:Fallback xmlns="">
      <p:transition spd="slow" advTm="13497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38A3A27-0D76-0C53-24B0-F90A888F8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09" y="226320"/>
            <a:ext cx="2619375" cy="17430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xmlns="" id="{DE824D4A-3519-44C0-8F71-FE504B1EB802}"/>
              </a:ext>
            </a:extLst>
          </p:cNvPr>
          <p:cNvSpPr/>
          <p:nvPr/>
        </p:nvSpPr>
        <p:spPr>
          <a:xfrm>
            <a:off x="636104" y="1504952"/>
            <a:ext cx="10283687" cy="4193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 TRENTINO-ALTO-ADIGE, sentenza 22 marzo 2017 n. 107: </a:t>
            </a:r>
            <a:r>
              <a:rPr lang="it-IT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accoglie il ricorso della madre che si doleva dell’assenza nel modulo di iscrizione alla mensa scolastica (comunale) dell’</a:t>
            </a:r>
            <a:r>
              <a:rPr lang="it-IT" sz="3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opzione alimentare vegana</a:t>
            </a:r>
            <a:r>
              <a:rPr lang="it-IT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lo aveva inserito di suo pugno (annullamento per carenza di motivazione del provvedimento di diniego).</a:t>
            </a:r>
            <a:endParaRPr lang="it-IT" sz="3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it-IT" sz="30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975"/>
    </mc:Choice>
    <mc:Fallback xmlns="">
      <p:transition spd="slow" advTm="13497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223A2C2-4E55-4392-B5AF-196E65DD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66" y="270842"/>
            <a:ext cx="8819130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RICHIESTA DI MENU’ VEGANO/VEGETARIANO NELLE MENSE SCOLASTICHE PUBBLICHE: </a:t>
            </a:r>
            <a:br>
              <a:rPr lang="it-IT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CASO (T.A.R. BOLZANO 35/2018)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xmlns="" id="{DE824D4A-3519-44C0-8F71-FE504B1EB802}"/>
              </a:ext>
            </a:extLst>
          </p:cNvPr>
          <p:cNvSpPr/>
          <p:nvPr/>
        </p:nvSpPr>
        <p:spPr>
          <a:xfrm>
            <a:off x="457201" y="2009152"/>
            <a:ext cx="4772024" cy="39719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Un coppia di genitori chiedono agli uffici comunali competenti ed al Sindaco di Bolzano che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al</a:t>
            </a:r>
            <a:r>
              <a:rPr lang="it-IT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la propria figlia frequentante l’asilo nido pubblico comunale fosse erogati pasti "</a:t>
            </a:r>
            <a:r>
              <a:rPr lang="it-IT" sz="1800" i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vegetariani stretti (vegani), privi cioè di qualsiasi alimento di origine animale</a:t>
            </a:r>
            <a:r>
              <a:rPr lang="it-IT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..., </a:t>
            </a:r>
            <a:r>
              <a:rPr lang="it-IT" sz="1800" i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nutrizionalmente completi e </a:t>
            </a:r>
            <a:r>
              <a:rPr lang="it-IT" sz="1800" i="1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dietologicamente</a:t>
            </a:r>
            <a:r>
              <a:rPr lang="it-IT" sz="1800" i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equilibrati), adeguati alla scelta etica portata avanti dalla nostra famiglia</a:t>
            </a:r>
            <a:r>
              <a:rPr lang="it-IT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".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800" dirty="0">
              <a:solidFill>
                <a:schemeClr val="bg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6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99CA3B45-A103-4D8A-B120-D652D797E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09" y="266077"/>
            <a:ext cx="2619375" cy="17430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xmlns="" id="{69C3CDA6-39FC-7F06-3244-FCCA80E3C682}"/>
              </a:ext>
            </a:extLst>
          </p:cNvPr>
          <p:cNvSpPr/>
          <p:nvPr/>
        </p:nvSpPr>
        <p:spPr>
          <a:xfrm>
            <a:off x="6381751" y="2009152"/>
            <a:ext cx="4772024" cy="39719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La dirigente dell’Ufficio Servizi alla famiglia dell’azienda servizi sociali di Bolzano ritiene la richiesta non accoglibile in quanto tra i diversi menù offerti in base all’approvato Regolamento Comunale </a:t>
            </a:r>
            <a:r>
              <a:rPr lang="it-IT" b="1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non figura quello vegano</a:t>
            </a:r>
            <a:r>
              <a:rPr lang="it-IT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endParaRPr lang="it-IT" sz="1800" dirty="0">
              <a:solidFill>
                <a:schemeClr val="bg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800" dirty="0">
              <a:solidFill>
                <a:schemeClr val="bg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6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aetta 3">
            <a:extLst>
              <a:ext uri="{FF2B5EF4-FFF2-40B4-BE49-F238E27FC236}">
                <a16:creationId xmlns:a16="http://schemas.microsoft.com/office/drawing/2014/main" xmlns="" id="{9ECE297C-44B4-DAC6-3A0D-DB42C1C4C5F4}"/>
              </a:ext>
            </a:extLst>
          </p:cNvPr>
          <p:cNvSpPr/>
          <p:nvPr/>
        </p:nvSpPr>
        <p:spPr>
          <a:xfrm>
            <a:off x="5362575" y="3028951"/>
            <a:ext cx="800100" cy="134302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8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116"/>
    </mc:Choice>
    <mc:Fallback xmlns="">
      <p:transition spd="slow" advTm="26611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223A2C2-4E55-4392-B5AF-196E65DD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66" y="270842"/>
            <a:ext cx="8819130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RICHIESTA DI MENU’ VEGANO/VEGETARIANO NELLE MENSE SCOLASTICHE PUBBLICHE: </a:t>
            </a:r>
            <a:br>
              <a:rPr lang="it-IT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CASO (T.A.R. BOLZANO 35/2018)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xmlns="" id="{DE824D4A-3519-44C0-8F71-FE504B1EB802}"/>
              </a:ext>
            </a:extLst>
          </p:cNvPr>
          <p:cNvSpPr/>
          <p:nvPr/>
        </p:nvSpPr>
        <p:spPr>
          <a:xfrm>
            <a:off x="457201" y="2009152"/>
            <a:ext cx="4772024" cy="39719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Argomenti dei genitori: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Violazione diritti costituzionali;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Violazione delle Linee di indirizzo nazionale per la ristorazione scolastica e della circolare del 25/03/2016;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Carenza di motivazione del provvedimento di diniego;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Omessa applicazione del D.M. Ambiente del 25/07/2011.</a:t>
            </a:r>
            <a:endParaRPr lang="it-IT" sz="16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99CA3B45-A103-4D8A-B120-D652D797E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09" y="266077"/>
            <a:ext cx="2619375" cy="17430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xmlns="" id="{69C3CDA6-39FC-7F06-3244-FCCA80E3C682}"/>
              </a:ext>
            </a:extLst>
          </p:cNvPr>
          <p:cNvSpPr/>
          <p:nvPr/>
        </p:nvSpPr>
        <p:spPr>
          <a:xfrm>
            <a:off x="6381751" y="2009152"/>
            <a:ext cx="4772024" cy="39719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Argomenti della Dirigente dell’ASSB: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(eccezioni in rito);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Regolamento Comunale prevede solo 4 tipi di menù speciali, tra cui non è presente quello vegano;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Parere contrario ai menù vegani del Servizio di dietetica e nutrizione clinica del Comprensorio Sanitario di Bolzano;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Vincoli di spesa impediscono di soddisfare tutte le richieste e comunque quelle meno rappresentante.</a:t>
            </a:r>
            <a:endParaRPr lang="it-IT" sz="16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aetta 3">
            <a:extLst>
              <a:ext uri="{FF2B5EF4-FFF2-40B4-BE49-F238E27FC236}">
                <a16:creationId xmlns:a16="http://schemas.microsoft.com/office/drawing/2014/main" xmlns="" id="{9ECE297C-44B4-DAC6-3A0D-DB42C1C4C5F4}"/>
              </a:ext>
            </a:extLst>
          </p:cNvPr>
          <p:cNvSpPr/>
          <p:nvPr/>
        </p:nvSpPr>
        <p:spPr>
          <a:xfrm>
            <a:off x="5362575" y="3028951"/>
            <a:ext cx="800100" cy="134302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63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116"/>
    </mc:Choice>
    <mc:Fallback xmlns="">
      <p:transition spd="slow" advTm="26611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223A2C2-4E55-4392-B5AF-196E65DD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66" y="270842"/>
            <a:ext cx="8819130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RICHIESTA DI MENU’ VEGANO/VEGETARIANO NELLE MENSE SCOLASTICHE PUBBLICHE: </a:t>
            </a:r>
            <a:br>
              <a:rPr lang="it-IT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CASO (T.A.R. BOLZANO 35/2018)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99CA3B45-A103-4D8A-B120-D652D797E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09" y="266077"/>
            <a:ext cx="2619375" cy="17430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EFB4A4D-3570-6651-9B73-0172BD6F97FF}"/>
              </a:ext>
            </a:extLst>
          </p:cNvPr>
          <p:cNvSpPr txBox="1"/>
          <p:nvPr/>
        </p:nvSpPr>
        <p:spPr>
          <a:xfrm>
            <a:off x="2686050" y="2928938"/>
            <a:ext cx="6760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Lettura del provvedimento</a:t>
            </a:r>
          </a:p>
        </p:txBody>
      </p:sp>
    </p:spTree>
    <p:extLst>
      <p:ext uri="{BB962C8B-B14F-4D97-AF65-F5344CB8AC3E}">
        <p14:creationId xmlns:p14="http://schemas.microsoft.com/office/powerpoint/2010/main" val="27690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116"/>
    </mc:Choice>
    <mc:Fallback xmlns="">
      <p:transition spd="slow" advTm="26611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223A2C2-4E55-4392-B5AF-196E65DD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66" y="270842"/>
            <a:ext cx="8819130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RICHIESTA DI MENU’ VEGANO/VEGETARIANO NELLE MENSE SCOLASTICHE PUBBLICHE: </a:t>
            </a:r>
            <a:br>
              <a:rPr lang="it-IT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CASO (T.A.R. BOLZANO 35/2018)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xmlns="" id="{DE824D4A-3519-44C0-8F71-FE504B1EB802}"/>
              </a:ext>
            </a:extLst>
          </p:cNvPr>
          <p:cNvSpPr/>
          <p:nvPr/>
        </p:nvSpPr>
        <p:spPr>
          <a:xfrm>
            <a:off x="457201" y="2009152"/>
            <a:ext cx="11001374" cy="39719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La decisione: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Non si configura violazione diritti costituzionali; vi si contrappone il tema dei c.d. </a:t>
            </a: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diritti sociali 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(problema delle risorse economiche e finanziarie della PA)</a:t>
            </a: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;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Non sussiste violazione delle Linee di indirizzo nazionale per la ristorazione scolastica e della circolare del 25/03/2016, perché non vi è stigmatizzazione della scelta vegana;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Non sussiste carenza di motivazione del provvedimento di diniego, essendo sufficiente il richiamo al Regolamento del Consiglio Comunale di Bolzano che prevede solo i 4 menù alternativi;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Non ritiene violato il D.M. Ambiente del 25/07/2011, in quanto mera raccomandazione e comunque adeguatamente raccolta con la previsione dei menù senza carne.</a:t>
            </a:r>
            <a:endParaRPr lang="it-IT" sz="20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99CA3B45-A103-4D8A-B120-D652D797E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09" y="266077"/>
            <a:ext cx="2619375" cy="17430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9882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116"/>
    </mc:Choice>
    <mc:Fallback xmlns="">
      <p:transition spd="slow" advTm="26611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on tazza, caffè, cibo, bevanda&#10;&#10;Descrizione generata automaticamente">
            <a:extLst>
              <a:ext uri="{FF2B5EF4-FFF2-40B4-BE49-F238E27FC236}">
                <a16:creationId xmlns:a16="http://schemas.microsoft.com/office/drawing/2014/main" xmlns="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xmlns="" id="{444B4622-C24F-B0E6-CFBB-12E4071AF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" y="3429000"/>
            <a:ext cx="11604978" cy="1828801"/>
          </a:xfrm>
        </p:spPr>
        <p:txBody>
          <a:bodyPr>
            <a:normAutofit fontScale="90000"/>
          </a:bodyPr>
          <a:lstStyle/>
          <a:p>
            <a:r>
              <a:rPr lang="it-IT" sz="3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11 maggio2023, ore 16-19</a:t>
            </a:r>
            <a:br>
              <a:rPr lang="it-IT" sz="3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Scuola di cittadinanza 2023</a:t>
            </a:r>
            <a:br>
              <a:rPr lang="it-IT" sz="3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PER L’ATTENZIONE</a:t>
            </a:r>
            <a:b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9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9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9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Dott.ssa Monia Ciravegna</a:t>
            </a:r>
          </a:p>
        </p:txBody>
      </p:sp>
    </p:spTree>
    <p:extLst>
      <p:ext uri="{BB962C8B-B14F-4D97-AF65-F5344CB8AC3E}">
        <p14:creationId xmlns:p14="http://schemas.microsoft.com/office/powerpoint/2010/main" val="147538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32951798-30E1-5356-2DDD-2D7A8DE9BEF0}"/>
              </a:ext>
            </a:extLst>
          </p:cNvPr>
          <p:cNvSpPr txBox="1"/>
          <p:nvPr/>
        </p:nvSpPr>
        <p:spPr>
          <a:xfrm>
            <a:off x="7007276" y="4215728"/>
            <a:ext cx="281463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0" i="0" dirty="0">
                <a:effectLst/>
                <a:latin typeface="Arial" panose="020B0604020202020204" pitchFamily="34" charset="0"/>
              </a:rPr>
              <a:t> Tratto dal romanzo </a:t>
            </a:r>
            <a:r>
              <a:rPr lang="it-IT" b="0" i="1" dirty="0">
                <a:effectLst/>
                <a:latin typeface="Arial" panose="020B0604020202020204" pitchFamily="34" charset="0"/>
              </a:rPr>
              <a:t>Il bambino indaco</a:t>
            </a:r>
            <a:r>
              <a:rPr lang="it-IT" b="0" i="0" dirty="0">
                <a:effectLst/>
                <a:latin typeface="Arial" panose="020B0604020202020204" pitchFamily="34" charset="0"/>
              </a:rPr>
              <a:t> di 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Marco Franzoso</a:t>
            </a:r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rtlCol="0">
            <a:normAutofit fontScale="90000"/>
          </a:bodyPr>
          <a:lstStyle/>
          <a:p>
            <a:pPr rtl="0"/>
            <a:r>
              <a:rPr lang="it" b="1" dirty="0">
                <a:solidFill>
                  <a:srgbClr val="FFC000"/>
                </a:solidFill>
              </a:rPr>
              <a:t>Quando è genitore a sceglie di somministrare al minore un regime alimentare conforme alle proprie convinzioni religiose e/o etiche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xmlns="" id="{9C7491B4-F91B-F4DC-14D3-E017AC150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77" y="4021912"/>
            <a:ext cx="1847850" cy="2466975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B4D9C72F-10BB-CFB1-F95F-3F64ECC33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6" y="2250554"/>
            <a:ext cx="1790700" cy="25527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9CBE43E-6172-9123-810C-F7F0DD6EA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708" y="2302650"/>
            <a:ext cx="1905000" cy="295275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EB1D1450-97AF-9AB4-C3D7-C838755D9F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0" y="5487228"/>
            <a:ext cx="896723" cy="380586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7BF61B2A-113C-131C-306F-7FD830DEFBEC}"/>
              </a:ext>
            </a:extLst>
          </p:cNvPr>
          <p:cNvSpPr txBox="1"/>
          <p:nvPr/>
        </p:nvSpPr>
        <p:spPr>
          <a:xfrm>
            <a:off x="328076" y="4903304"/>
            <a:ext cx="1553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Disponibile gratuitamente su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E9BAF1C0-3BCC-FF96-E77D-A17C1FF38AAB}"/>
              </a:ext>
            </a:extLst>
          </p:cNvPr>
          <p:cNvSpPr txBox="1"/>
          <p:nvPr/>
        </p:nvSpPr>
        <p:spPr>
          <a:xfrm>
            <a:off x="2570386" y="2302650"/>
            <a:ext cx="5844209" cy="1477328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i="1" dirty="0" err="1">
                <a:effectLst/>
                <a:latin typeface="Arial" panose="020B0604020202020204" pitchFamily="34" charset="0"/>
              </a:rPr>
              <a:t>Hungry</a:t>
            </a:r>
            <a:r>
              <a:rPr lang="it-IT" b="1" i="1" dirty="0">
                <a:effectLst/>
                <a:latin typeface="Arial" panose="020B0604020202020204" pitchFamily="34" charset="0"/>
              </a:rPr>
              <a:t> Hearts</a:t>
            </a:r>
            <a:r>
              <a:rPr lang="it-IT" b="0" i="0" dirty="0">
                <a:effectLst/>
                <a:latin typeface="Arial" panose="020B0604020202020204" pitchFamily="34" charset="0"/>
              </a:rPr>
              <a:t> è un 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film</a:t>
            </a:r>
            <a:r>
              <a:rPr lang="it-IT" b="0" i="0" dirty="0">
                <a:effectLst/>
                <a:latin typeface="Arial" panose="020B0604020202020204" pitchFamily="34" charset="0"/>
              </a:rPr>
              <a:t> drammatico del 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2014</a:t>
            </a:r>
            <a:r>
              <a:rPr lang="it-IT" b="0" i="0" dirty="0">
                <a:effectLst/>
                <a:latin typeface="Arial" panose="020B0604020202020204" pitchFamily="34" charset="0"/>
              </a:rPr>
              <a:t> diretto da 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Saverio Costanzo</a:t>
            </a:r>
            <a:r>
              <a:rPr lang="it-IT" b="0" i="0" dirty="0">
                <a:effectLst/>
                <a:latin typeface="Arial" panose="020B0604020202020204" pitchFamily="34" charset="0"/>
              </a:rPr>
              <a:t>. È stato presentato in concorso al 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71º Festival di Venezia</a:t>
            </a:r>
            <a:r>
              <a:rPr lang="it-IT" b="0" i="0" dirty="0">
                <a:effectLst/>
                <a:latin typeface="Arial" panose="020B0604020202020204" pitchFamily="34" charset="0"/>
              </a:rPr>
              <a:t>, dove ha vinto due Coppe Volpi per le interpretazioni di 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Adam Driver</a:t>
            </a:r>
            <a:r>
              <a:rPr lang="it-IT" b="0" i="0" dirty="0">
                <a:effectLst/>
                <a:latin typeface="Arial" panose="020B0604020202020204" pitchFamily="34" charset="0"/>
              </a:rPr>
              <a:t> e 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Alba Rohrwacher</a:t>
            </a:r>
            <a:r>
              <a:rPr lang="it-IT" b="0" i="0" dirty="0">
                <a:effectLst/>
                <a:latin typeface="Arial" panose="020B0604020202020204" pitchFamily="34" charset="0"/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2">
            <a:extLst>
              <a:ext uri="{FF2B5EF4-FFF2-40B4-BE49-F238E27FC236}">
                <a16:creationId xmlns:a16="http://schemas.microsoft.com/office/drawing/2014/main" xmlns="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586744"/>
              </p:ext>
            </p:extLst>
          </p:nvPr>
        </p:nvGraphicFramePr>
        <p:xfrm>
          <a:off x="914400" y="395288"/>
          <a:ext cx="10353675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9B4EBC66-FF96-A576-539C-45ECA76B3C9D}"/>
              </a:ext>
            </a:extLst>
          </p:cNvPr>
          <p:cNvSpPr/>
          <p:nvPr/>
        </p:nvSpPr>
        <p:spPr>
          <a:xfrm>
            <a:off x="1083468" y="1119186"/>
            <a:ext cx="10015538" cy="1042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Profili problematici di rilievo giuridico</a:t>
            </a:r>
            <a:endParaRPr lang="it-IT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C4CC4E5-3EE1-808D-44FB-7DE690D9BE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8" y="4914900"/>
            <a:ext cx="2619375" cy="17430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127000"/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5E944ED4-80AE-BEF9-4C19-B29841DC1B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6" y="4495802"/>
            <a:ext cx="1598848" cy="216217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2014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4FBD225B-81D0-4080-9D51-F4F167B7F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81" y="4429123"/>
            <a:ext cx="2466975" cy="1847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223A2C2-4E55-4392-B5AF-196E65DD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070" y="283264"/>
            <a:ext cx="8699860" cy="8763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it-IT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normativa di riferimento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xmlns="" id="{DE824D4A-3519-44C0-8F71-FE504B1EB802}"/>
              </a:ext>
            </a:extLst>
          </p:cNvPr>
          <p:cNvSpPr/>
          <p:nvPr/>
        </p:nvSpPr>
        <p:spPr>
          <a:xfrm>
            <a:off x="636104" y="1504952"/>
            <a:ext cx="9104243" cy="4193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it-IT" sz="2000" b="1" i="0" dirty="0">
                <a:solidFill>
                  <a:schemeClr val="bg1"/>
                </a:solidFill>
                <a:effectLst/>
                <a:latin typeface="Calisto MT" panose="02040603050505030304" pitchFamily="18" charset="0"/>
              </a:rPr>
              <a:t>Art</a:t>
            </a:r>
            <a:r>
              <a:rPr lang="it-IT" sz="2000" b="0" i="0" dirty="0">
                <a:solidFill>
                  <a:schemeClr val="bg1"/>
                </a:solidFill>
                <a:effectLst/>
                <a:latin typeface="Calisto MT" panose="02040603050505030304" pitchFamily="18" charset="0"/>
              </a:rPr>
              <a:t>. </a:t>
            </a:r>
            <a:r>
              <a:rPr lang="it-IT" sz="2000" b="1" i="0" dirty="0">
                <a:solidFill>
                  <a:schemeClr val="bg1"/>
                </a:solidFill>
                <a:effectLst/>
                <a:latin typeface="Calisto MT" panose="02040603050505030304" pitchFamily="18" charset="0"/>
              </a:rPr>
              <a:t>30 Cost; art. 147 c.c.; art. 337ter c.c.;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it-IT" sz="2000" b="1" dirty="0">
                <a:solidFill>
                  <a:schemeClr val="bg1"/>
                </a:solidFill>
                <a:latin typeface="Calisto MT" panose="02040603050505030304" pitchFamily="18" charset="0"/>
              </a:rPr>
              <a:t>Artt. 24 e 27 </a:t>
            </a:r>
            <a:r>
              <a:rPr lang="it-IT" sz="2000" b="1" i="0" dirty="0">
                <a:solidFill>
                  <a:schemeClr val="bg1"/>
                </a:solidFill>
                <a:effectLst/>
                <a:latin typeface="Calisto MT" panose="02040603050505030304" pitchFamily="18" charset="0"/>
              </a:rPr>
              <a:t>Convenzione</a:t>
            </a:r>
            <a:r>
              <a:rPr lang="it-IT" sz="2000" b="0" i="0" dirty="0">
                <a:solidFill>
                  <a:schemeClr val="bg1"/>
                </a:solidFill>
                <a:effectLst/>
                <a:latin typeface="Calisto MT" panose="02040603050505030304" pitchFamily="18" charset="0"/>
              </a:rPr>
              <a:t> ONU </a:t>
            </a:r>
            <a:r>
              <a:rPr lang="it-IT" sz="2000" b="1" i="0" dirty="0">
                <a:solidFill>
                  <a:schemeClr val="bg1"/>
                </a:solidFill>
                <a:effectLst/>
                <a:latin typeface="Calisto MT" panose="02040603050505030304" pitchFamily="18" charset="0"/>
              </a:rPr>
              <a:t>sui diritti dell</a:t>
            </a:r>
            <a:r>
              <a:rPr lang="it-IT" sz="2000" b="0" i="0" dirty="0">
                <a:solidFill>
                  <a:schemeClr val="bg1"/>
                </a:solidFill>
                <a:effectLst/>
                <a:latin typeface="Calisto MT" panose="02040603050505030304" pitchFamily="18" charset="0"/>
              </a:rPr>
              <a:t>'</a:t>
            </a:r>
            <a:r>
              <a:rPr lang="it-IT" sz="2000" b="1" i="0" dirty="0">
                <a:solidFill>
                  <a:schemeClr val="bg1"/>
                </a:solidFill>
                <a:effectLst/>
                <a:latin typeface="Calisto MT" panose="02040603050505030304" pitchFamily="18" charset="0"/>
              </a:rPr>
              <a:t>infanzia</a:t>
            </a:r>
            <a:r>
              <a:rPr lang="it-IT" sz="2000" b="0" i="0" dirty="0">
                <a:solidFill>
                  <a:schemeClr val="bg1"/>
                </a:solidFill>
                <a:effectLst/>
                <a:latin typeface="Calisto MT" panose="02040603050505030304" pitchFamily="18" charset="0"/>
              </a:rPr>
              <a:t> e dell'adolescenza</a:t>
            </a:r>
            <a:r>
              <a:rPr lang="it-IT" sz="2000" b="1" dirty="0">
                <a:solidFill>
                  <a:schemeClr val="bg1"/>
                </a:solidFill>
                <a:latin typeface="Calisto MT" panose="02040603050505030304" pitchFamily="18" charset="0"/>
              </a:rPr>
              <a:t> (1989)</a:t>
            </a:r>
            <a:r>
              <a:rPr lang="it-IT" sz="2000" b="0" i="0" dirty="0">
                <a:solidFill>
                  <a:schemeClr val="bg1"/>
                </a:solidFill>
                <a:effectLst/>
                <a:latin typeface="Calisto MT" panose="02040603050505030304" pitchFamily="18" charset="0"/>
              </a:rPr>
              <a:t>;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it-IT" sz="2000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it-IT" sz="2000" b="0" i="0" dirty="0">
                <a:solidFill>
                  <a:schemeClr val="bg1"/>
                </a:solidFill>
                <a:effectLst/>
                <a:latin typeface="Calisto MT" panose="02040603050505030304" pitchFamily="18" charset="0"/>
              </a:rPr>
              <a:t>Disaccordo dei genitori sulle RAER =&gt; art. 316 cc.; art. 709 ter c.p.c. (oggi 473-bis 39 c.p.c.)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it-IT" sz="2000" b="0" i="0" dirty="0">
                <a:solidFill>
                  <a:schemeClr val="bg1"/>
                </a:solidFill>
                <a:effectLst/>
                <a:latin typeface="Calisto MT" panose="02040603050505030304" pitchFamily="18" charset="0"/>
              </a:rPr>
              <a:t>Il pregiudizio per la salute del minore p</a:t>
            </a:r>
            <a:r>
              <a:rPr lang="it-IT" sz="2000" dirty="0">
                <a:solidFill>
                  <a:schemeClr val="bg1"/>
                </a:solidFill>
                <a:latin typeface="Calisto MT" panose="02040603050505030304" pitchFamily="18" charset="0"/>
              </a:rPr>
              <a:t>uò dar luogo a provvedimenti ex art. 330 o 333 c.c. di decadenza o limitazione della responsabilità genitoriale in sede civile o assumere rilevanza in sede penale se integra una fattispecie di reato.</a:t>
            </a:r>
            <a:endParaRPr lang="it-IT" sz="2000" b="0" i="0" dirty="0">
              <a:solidFill>
                <a:schemeClr val="bg1"/>
              </a:solidFill>
              <a:effectLst/>
              <a:latin typeface="Calisto MT" panose="0204060305050503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it-IT" sz="1600" b="0" i="0" dirty="0">
              <a:solidFill>
                <a:srgbClr val="202124"/>
              </a:solidFill>
              <a:effectLst/>
              <a:latin typeface="Calisto MT" panose="0204060305050503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it-IT" sz="1600" b="1" dirty="0">
              <a:solidFill>
                <a:schemeClr val="tx1"/>
              </a:solidFill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0AC1029-3859-DAD6-23CC-D1807BD75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930" y="283264"/>
            <a:ext cx="1598848" cy="216217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417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479"/>
    </mc:Choice>
    <mc:Fallback xmlns="">
      <p:transition spd="slow" advTm="3584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4FBD225B-81D0-4080-9D51-F4F167B7F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81" y="4429123"/>
            <a:ext cx="2466975" cy="1847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223A2C2-4E55-4392-B5AF-196E65DD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603" y="581027"/>
            <a:ext cx="8699860" cy="876300"/>
          </a:xfrm>
        </p:spPr>
        <p:txBody>
          <a:bodyPr>
            <a:normAutofit/>
          </a:bodyPr>
          <a:lstStyle/>
          <a:p>
            <a:pPr algn="ctr"/>
            <a:r>
              <a:rPr lang="it-IT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PROSPETTIVE DE JURE CONDENDO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xmlns="" id="{DE824D4A-3519-44C0-8F71-FE504B1EB802}"/>
              </a:ext>
            </a:extLst>
          </p:cNvPr>
          <p:cNvSpPr/>
          <p:nvPr/>
        </p:nvSpPr>
        <p:spPr>
          <a:xfrm>
            <a:off x="636104" y="1504952"/>
            <a:ext cx="9104243" cy="4193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>
              <a:lnSpc>
                <a:spcPct val="107000"/>
              </a:lnSpc>
            </a:pPr>
            <a:r>
              <a:rPr lang="it-IT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Nel 2016 è stata presentata alla Camera dei Deputati una proposta di legge tendente ad introdurre gli artt. 572bis e 572ter al c.p. che incriminano la </a:t>
            </a:r>
            <a:r>
              <a:rPr lang="it-IT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fattispecie di imposizione di una dieta alimentare priva di elementi essenziali per la crescita di un minore, con pena aggravata se l’imposizione è compiuta a danno di un minore di età inferiore ai 3 anni</a:t>
            </a:r>
            <a:r>
              <a:rPr lang="it-IT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(proposta n. 3972 dell’11 luglio 2016). </a:t>
            </a:r>
          </a:p>
          <a:p>
            <a:pPr lvl="1" algn="just">
              <a:lnSpc>
                <a:spcPct val="107000"/>
              </a:lnSpc>
            </a:pPr>
            <a:endParaRPr lang="it-IT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</a:pPr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(analoghe proposte sono state avanzate in Belgio)</a:t>
            </a:r>
            <a:endParaRPr lang="it-IT" b="1" dirty="0">
              <a:solidFill>
                <a:schemeClr val="bg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438C5D47-71D3-B187-67B5-E7C4E6278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930" y="283264"/>
            <a:ext cx="1598848" cy="216217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429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868"/>
    </mc:Choice>
    <mc:Fallback xmlns="">
      <p:transition spd="slow" advTm="29486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4FBD225B-81D0-4080-9D51-F4F167B7F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81" y="4429123"/>
            <a:ext cx="2466975" cy="1847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223A2C2-4E55-4392-B5AF-196E65DD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816" y="581027"/>
            <a:ext cx="8699860" cy="876300"/>
          </a:xfrm>
        </p:spPr>
        <p:txBody>
          <a:bodyPr>
            <a:normAutofit/>
          </a:bodyPr>
          <a:lstStyle/>
          <a:p>
            <a:r>
              <a:rPr lang="it-IT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Giurisprudenza italiana in argomento</a:t>
            </a:r>
            <a:br>
              <a:rPr lang="it-IT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</a:br>
            <a:endParaRPr lang="it-IT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xmlns="" id="{DE824D4A-3519-44C0-8F71-FE504B1EB802}"/>
              </a:ext>
            </a:extLst>
          </p:cNvPr>
          <p:cNvSpPr/>
          <p:nvPr/>
        </p:nvSpPr>
        <p:spPr>
          <a:xfrm>
            <a:off x="636104" y="1504952"/>
            <a:ext cx="9104243" cy="4193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Tribunale di Bergamo sentenza 2015 (fonte cronaca): </a:t>
            </a:r>
            <a:r>
              <a:rPr lang="it-IT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disputa tra madre (</a:t>
            </a:r>
            <a:r>
              <a:rPr lang="it-IT" sz="1800" b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macrobiotica</a:t>
            </a:r>
            <a:r>
              <a:rPr lang="it-IT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e padre (carnivoro), già divorziati, sull’alimentazione vegana del figlio dodicenne. Il Tribunale, rilevato che </a:t>
            </a:r>
            <a:r>
              <a:rPr lang="it-IT" sz="1800" b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scelte compiute dal genitore hanno sì radici religiose ma sono da considerarsi etiche piuttosto che regole alimentari religiose, </a:t>
            </a:r>
            <a:r>
              <a:rPr lang="it-IT" sz="1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dispone alla madre di offrire al figlio anche la carne e al padre di non eccedere con la carne nei giorni in cui il figlio era con lui.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8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Tribunale Monza sez. IV, 05/07/2016</a:t>
            </a:r>
            <a:r>
              <a:rPr lang="it-IT" b="0" i="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</a:t>
            </a:r>
            <a:r>
              <a:rPr lang="it-IT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Accertato tramite consulenza tecnica del Tribunale che non sia la </a:t>
            </a: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dieta</a:t>
            </a:r>
            <a:r>
              <a:rPr lang="it-IT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 </a:t>
            </a: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vegana</a:t>
            </a:r>
            <a:r>
              <a:rPr lang="it-IT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 a causare la malnutrizione in un bambino, ma è la sua mal conduzione a provocarla, il giudice può disporre che il Comune, affidatario del minore, comunichi alla scuola frequentata dal bambino </a:t>
            </a:r>
            <a:r>
              <a:rPr lang="it-IT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una </a:t>
            </a:r>
            <a:r>
              <a:rPr lang="it-IT" b="1" dirty="0">
                <a:solidFill>
                  <a:schemeClr val="bg1"/>
                </a:solidFill>
                <a:latin typeface="Book Antiqua" panose="02040602050305030304" pitchFamily="18" charset="0"/>
              </a:rPr>
              <a:t>dieta</a:t>
            </a:r>
            <a:r>
              <a:rPr lang="it-IT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 </a:t>
            </a:r>
            <a:r>
              <a:rPr lang="it-IT" b="1" dirty="0">
                <a:solidFill>
                  <a:schemeClr val="bg1"/>
                </a:solidFill>
                <a:latin typeface="Book Antiqua" panose="02040602050305030304" pitchFamily="18" charset="0"/>
              </a:rPr>
              <a:t>vegana</a:t>
            </a:r>
            <a:r>
              <a:rPr lang="it-IT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 con le integrazioni raccomandate e controlli medici periodici</a:t>
            </a:r>
            <a:r>
              <a:rPr lang="it-IT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  <a:endParaRPr lang="it-IT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CAEFD53A-9D4F-9B89-D1F1-DC1469D82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930" y="283264"/>
            <a:ext cx="1598848" cy="216217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783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485"/>
    </mc:Choice>
    <mc:Fallback xmlns="">
      <p:transition spd="slow" advTm="25648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4FBD225B-81D0-4080-9D51-F4F167B7F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81" y="4429123"/>
            <a:ext cx="2466975" cy="1847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xmlns="" id="{DE824D4A-3519-44C0-8F71-FE504B1EB802}"/>
              </a:ext>
            </a:extLst>
          </p:cNvPr>
          <p:cNvSpPr/>
          <p:nvPr/>
        </p:nvSpPr>
        <p:spPr>
          <a:xfrm>
            <a:off x="636104" y="1504952"/>
            <a:ext cx="9104243" cy="41934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600" b="1" dirty="0">
              <a:solidFill>
                <a:schemeClr val="bg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Tribunale di Roma, ordinanza 19 ottobre 2016: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Posto che la decisione sul regime alimentare del figlio minore, con riferimento alla </a:t>
            </a:r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dieta</a:t>
            </a:r>
            <a:r>
              <a:rPr lang="it-IT" sz="16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 da seguire alla mensa scolastica, in quanto inerente alla salute, rientra tra quelle di maggiore interesse, e pertanto, in caso di dissenso tra i genitori, è rimessa al giudice, deve optarsi, una volta accertato che non vi sono specifiche esigenze sanitarie (es. allergie, intolleranze), secondo </a:t>
            </a:r>
            <a:r>
              <a:rPr lang="it-IT" sz="1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un criterio di normalità statistica, per la </a:t>
            </a:r>
            <a:r>
              <a:rPr lang="it-IT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dieta</a:t>
            </a:r>
            <a:r>
              <a:rPr lang="it-IT" sz="1600" b="1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 ordinariamente adottata per gli altri alunni, </a:t>
            </a:r>
            <a:r>
              <a:rPr lang="it-IT" sz="16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senza alcuna restrizione alimentare, trattandosi di regime sottoposto a controlli pubblici, e che maggiormente garantisce il benessere e la corretta crescita dei </a:t>
            </a:r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minori</a:t>
            </a:r>
            <a:r>
              <a:rPr lang="it-IT" sz="16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 (nella specie, la madre, </a:t>
            </a:r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vegana</a:t>
            </a:r>
            <a:r>
              <a:rPr lang="it-IT" sz="16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, voleva che la figlia seguisse anche presso la mensa scolastica una </a:t>
            </a:r>
            <a:r>
              <a:rPr lang="it-I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dieta</a:t>
            </a:r>
            <a:r>
              <a:rPr lang="it-IT" sz="16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 con esclusione di carne, pesce, latte e derivati, uova, ecc.; il tribunale, a fronte del dissenso del padre, ha accertato che la minore, pur se in buono stato di salute, si pone nella fascia di minore accrescimento).</a:t>
            </a:r>
            <a:endParaRPr lang="it-IT" sz="1600" b="1" dirty="0">
              <a:solidFill>
                <a:schemeClr val="bg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121A4E5-3171-5BA2-5B84-BE97DCA2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666" y="488265"/>
            <a:ext cx="8699860" cy="876300"/>
          </a:xfrm>
        </p:spPr>
        <p:txBody>
          <a:bodyPr>
            <a:normAutofit/>
          </a:bodyPr>
          <a:lstStyle/>
          <a:p>
            <a:r>
              <a:rPr lang="it-IT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Giurisprudenza italiana in argomento</a:t>
            </a:r>
            <a:br>
              <a:rPr lang="it-IT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</a:br>
            <a:endParaRPr lang="it-IT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B34EBD18-0CF2-31CC-8B60-5E95985F7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930" y="283264"/>
            <a:ext cx="1598848" cy="216217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962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902"/>
    </mc:Choice>
    <mc:Fallback xmlns="">
      <p:transition spd="slow" advTm="11390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xmlns="" id="{DE824D4A-3519-44C0-8F71-FE504B1EB802}"/>
              </a:ext>
            </a:extLst>
          </p:cNvPr>
          <p:cNvSpPr/>
          <p:nvPr/>
        </p:nvSpPr>
        <p:spPr>
          <a:xfrm>
            <a:off x="1166191" y="1491699"/>
            <a:ext cx="9104243" cy="22719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Casamitjana</a:t>
            </a:r>
            <a:r>
              <a:rPr lang="it-IT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The League </a:t>
            </a:r>
            <a:r>
              <a:rPr lang="it-IT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</a:t>
            </a:r>
            <a:r>
              <a:rPr lang="it-IT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Cruel</a:t>
            </a:r>
            <a:r>
              <a:rPr lang="it-IT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Sports 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[2020] – UK </a:t>
            </a:r>
            <a:r>
              <a:rPr lang="it-IT" sz="2000" b="1" i="0" dirty="0" err="1">
                <a:solidFill>
                  <a:schemeClr val="bg1"/>
                </a:solidFill>
                <a:effectLst/>
                <a:latin typeface="GDS Transport"/>
              </a:rPr>
              <a:t>Employment</a:t>
            </a:r>
            <a:r>
              <a:rPr lang="it-IT" sz="2000" b="1" i="0" dirty="0">
                <a:solidFill>
                  <a:schemeClr val="bg1"/>
                </a:solidFill>
                <a:effectLst/>
                <a:latin typeface="GDS Transport"/>
              </a:rPr>
              <a:t> </a:t>
            </a:r>
            <a:r>
              <a:rPr lang="it-IT" sz="2000" b="1" i="0" dirty="0" err="1">
                <a:solidFill>
                  <a:schemeClr val="bg1"/>
                </a:solidFill>
                <a:effectLst/>
                <a:latin typeface="GDS Transport"/>
              </a:rPr>
              <a:t>Tribunal</a:t>
            </a:r>
            <a:r>
              <a:rPr lang="it-IT" sz="2000" b="1" i="0" dirty="0">
                <a:solidFill>
                  <a:schemeClr val="bg1"/>
                </a:solidFill>
                <a:effectLst/>
                <a:latin typeface="GDS Transport"/>
              </a:rPr>
              <a:t> </a:t>
            </a:r>
            <a:r>
              <a:rPr lang="it-IT" sz="2000" b="1" i="0" dirty="0" err="1">
                <a:solidFill>
                  <a:schemeClr val="bg1"/>
                </a:solidFill>
                <a:effectLst/>
                <a:latin typeface="GDS Transport"/>
              </a:rPr>
              <a:t>decision</a:t>
            </a:r>
            <a:r>
              <a:rPr lang="it-IT" sz="2000" b="1" i="0" dirty="0">
                <a:solidFill>
                  <a:schemeClr val="bg1"/>
                </a:solidFill>
                <a:effectLst/>
                <a:latin typeface="GDS Transport"/>
              </a:rPr>
              <a:t> (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UKET) case n. 3331129/2018 (21 gennaio 2020)</a:t>
            </a: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pPr algn="ctr"/>
            <a:r>
              <a:rPr lang="it-IT" sz="2000" dirty="0">
                <a:solidFill>
                  <a:schemeClr val="bg1"/>
                </a:solidFill>
              </a:rPr>
              <a:t>Ritiene il veganismo etico una filosofia di vita equiparabile a una religione e gli accorda pari tutela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4FBD225B-81D0-4080-9D51-F4F167B7F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81" y="4429123"/>
            <a:ext cx="2466975" cy="1847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121A4E5-3171-5BA2-5B84-BE97DCA2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608" y="388043"/>
            <a:ext cx="8699860" cy="876300"/>
          </a:xfrm>
        </p:spPr>
        <p:txBody>
          <a:bodyPr>
            <a:normAutofit/>
          </a:bodyPr>
          <a:lstStyle/>
          <a:p>
            <a:r>
              <a:rPr lang="it-IT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VEGANISMO: una prescrizione religiosa o etica?</a:t>
            </a:r>
            <a:r>
              <a:rPr lang="it-IT" sz="2500" dirty="0"/>
              <a:t/>
            </a:r>
            <a:br>
              <a:rPr lang="it-IT" sz="2500" dirty="0"/>
            </a:br>
            <a:endParaRPr lang="it-IT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42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902"/>
    </mc:Choice>
    <mc:Fallback xmlns="">
      <p:transition spd="slow" advTm="11390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223A2C2-4E55-4392-B5AF-196E65DD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66" y="270842"/>
            <a:ext cx="8819130" cy="876300"/>
          </a:xfrm>
        </p:spPr>
        <p:txBody>
          <a:bodyPr>
            <a:normAutofit/>
          </a:bodyPr>
          <a:lstStyle/>
          <a:p>
            <a:pPr algn="ctr"/>
            <a:r>
              <a:rPr lang="it-IT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MENU’ DIFFERENZIATO PER RAGIONI ETICO-RELIGIOSE E SCUOLA PUBBLICA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xmlns="" id="{DE824D4A-3519-44C0-8F71-FE504B1EB802}"/>
              </a:ext>
            </a:extLst>
          </p:cNvPr>
          <p:cNvSpPr/>
          <p:nvPr/>
        </p:nvSpPr>
        <p:spPr>
          <a:xfrm>
            <a:off x="6496753" y="2357438"/>
            <a:ext cx="5417033" cy="39719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Linee di indirizzo nazionale per la ristorazione scolastica</a:t>
            </a:r>
            <a:r>
              <a:rPr lang="it-IT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elaborate dal Dipartimento per la sanità pubblica, Direzione generale della sicurezza degli alimenti e della nutrizione presso il Ministero della Salute nel 2010: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«Vanno assicurate anche adeguate sostituzioni di alimenti correlate a ragioni etico-religiose o culturali. Tali sostituzioni non richiedono certificazione medica, ma la semplice richiesta dei genitori» (pag. 22)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Possibilità di prevedere menù particolari in occasione delle festività religiose (pag. 21).</a:t>
            </a:r>
            <a:endParaRPr lang="it-IT" sz="16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99CA3B45-A103-4D8A-B120-D652D797E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09" y="266077"/>
            <a:ext cx="2619375" cy="17430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189761A7-F178-3FC5-5D0C-168AC8AA4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4" y="1382884"/>
            <a:ext cx="6054491" cy="35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3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116"/>
    </mc:Choice>
    <mc:Fallback xmlns="">
      <p:transition spd="slow" advTm="266116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66_TF12214701" id="{B73A1B18-B8E6-438B-871E-978ABF690FDE}" vid="{290171A7-FD28-4592-841F-4B2139457F9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{3C0FB5B7-2DE1-4355-9D1F-8122822B23C9}tf12214701_win32</Template>
  <TotalTime>388</TotalTime>
  <Words>1037</Words>
  <Application>Microsoft Macintosh PowerPoint</Application>
  <PresentationFormat>Widescreen</PresentationFormat>
  <Paragraphs>68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9" baseType="lpstr">
      <vt:lpstr>Arial</vt:lpstr>
      <vt:lpstr>Book Antiqua</vt:lpstr>
      <vt:lpstr>Calibri</vt:lpstr>
      <vt:lpstr>Calisto MT</vt:lpstr>
      <vt:lpstr>Courier New</vt:lpstr>
      <vt:lpstr>GDS Transport</vt:lpstr>
      <vt:lpstr>Goudy Old Style</vt:lpstr>
      <vt:lpstr>Open Sans</vt:lpstr>
      <vt:lpstr>Times New Roman</vt:lpstr>
      <vt:lpstr>Trebuchet MS</vt:lpstr>
      <vt:lpstr>Wingdings 2</vt:lpstr>
      <vt:lpstr>SlateVTI</vt:lpstr>
      <vt:lpstr>               11 maggio2023, ore 16-19               Scuola di cittadinanza 2023  Convinzioni etico-religiose  e  scelte alimentari  PARTE SECONDA Dott.ssa Monia Ciravegna</vt:lpstr>
      <vt:lpstr>Quando è genitore a sceglie di somministrare al minore un regime alimentare conforme alle proprie convinzioni religiose e/o etiche</vt:lpstr>
      <vt:lpstr>Presentazione di PowerPoint</vt:lpstr>
      <vt:lpstr>La normativa di riferimento</vt:lpstr>
      <vt:lpstr>PROSPETTIVE DE JURE CONDENDO</vt:lpstr>
      <vt:lpstr>Giurisprudenza italiana in argomento </vt:lpstr>
      <vt:lpstr>Giurisprudenza italiana in argomento </vt:lpstr>
      <vt:lpstr>IL VEGANISMO: una prescrizione religiosa o etica? </vt:lpstr>
      <vt:lpstr>MENU’ DIFFERENZIATO PER RAGIONI ETICO-RELIGIOSE E SCUOLA PUBBLICA</vt:lpstr>
      <vt:lpstr>LA RICHIESTA DI MENU’ VEGANO/VEGETARIANO NELLE MENSE SCOLASTICHE PUBBLICHE</vt:lpstr>
      <vt:lpstr>Presentazione di PowerPoint</vt:lpstr>
      <vt:lpstr>Presentazione di PowerPoint</vt:lpstr>
      <vt:lpstr>LA RICHIESTA DI MENU’ VEGANO/VEGETARIANO NELLE MENSE SCOLASTICHE PUBBLICHE:  IL CASO (T.A.R. BOLZANO 35/2018)</vt:lpstr>
      <vt:lpstr>LA RICHIESTA DI MENU’ VEGANO/VEGETARIANO NELLE MENSE SCOLASTICHE PUBBLICHE:  IL CASO (T.A.R. BOLZANO 35/2018)</vt:lpstr>
      <vt:lpstr>LA RICHIESTA DI MENU’ VEGANO/VEGETARIANO NELLE MENSE SCOLASTICHE PUBBLICHE:  IL CASO (T.A.R. BOLZANO 35/2018)</vt:lpstr>
      <vt:lpstr>LA RICHIESTA DI MENU’ VEGANO/VEGETARIANO NELLE MENSE SCOLASTICHE PUBBLICHE:  IL CASO (T.A.R. BOLZANO 35/2018)</vt:lpstr>
      <vt:lpstr>               11 maggio2023, ore 16-19               Scuola di cittadinanza 2023   GRAZIE PER L’ATTENZIONE   Dott.ssa Monia Ciravegna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maggio2023, ore 16-19  Convinzioni etico-religiose  e  scelte alimentari  Prof.ssa Maria Chiara Ruscazio  Dott.ssa Monia Ciravegna</dc:title>
  <dc:creator>monia ciravegna</dc:creator>
  <cp:lastModifiedBy>ma.garrone@libero.it</cp:lastModifiedBy>
  <cp:revision>15</cp:revision>
  <dcterms:created xsi:type="dcterms:W3CDTF">2023-05-06T14:30:31Z</dcterms:created>
  <dcterms:modified xsi:type="dcterms:W3CDTF">2023-05-29T10:21:36Z</dcterms:modified>
</cp:coreProperties>
</file>