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4" r:id="rId3"/>
    <p:sldId id="261" r:id="rId4"/>
    <p:sldId id="262" r:id="rId5"/>
    <p:sldId id="257" r:id="rId6"/>
    <p:sldId id="258" r:id="rId7"/>
    <p:sldId id="259" r:id="rId8"/>
    <p:sldId id="263" r:id="rId9"/>
    <p:sldId id="260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49" autoAdjust="0"/>
  </p:normalViewPr>
  <p:slideViewPr>
    <p:cSldViewPr snapToGrid="0">
      <p:cViewPr varScale="1">
        <p:scale>
          <a:sx n="95" d="100"/>
          <a:sy n="95" d="100"/>
        </p:scale>
        <p:origin x="-704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309BA-E280-8647-9BDC-E92A6CC6E662}" type="datetimeFigureOut">
              <a:rPr lang="en-US" smtClean="0"/>
              <a:t>11/9/20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CBC33-AC18-B644-9654-A20832BE3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79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949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002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918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5025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976662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651701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2864315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7593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287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938058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2044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A0DF01B-3415-451D-AF77-A13D99D1BA6E}" type="datetimeFigureOut">
              <a:rPr lang="it-IT" smtClean="0"/>
              <a:t>11/9/20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C59BECB-1679-4EF1-B973-5B3688267A88}" type="slidenum">
              <a:rPr lang="it-IT" smtClean="0"/>
              <a:t>‹#›</a:t>
            </a:fld>
            <a:endParaRPr lang="it-IT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2352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hyperlink" Target="https://takiruna.com/2017/01/01/arguedas-siempre-arguedas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jpg"/><Relationship Id="rId3" Type="http://schemas.openxmlformats.org/officeDocument/2006/relationships/hyperlink" Target="https://www.senalc.com/2018/09/01/escritura-a-tajo-abierto-destinos-inciertos-de-david-eli-salazar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lse.ac.uk/lsereviewofbooks/2014/03/25/book-review-latin-americas-multicultural-movements/" TargetMode="External"/><Relationship Id="rId4" Type="http://schemas.openxmlformats.org/officeDocument/2006/relationships/image" Target="../media/image4.jpg"/><Relationship Id="rId5" Type="http://schemas.openxmlformats.org/officeDocument/2006/relationships/hyperlink" Target="https://www.pressenza.com/es/2013/08/la-resistencia-de-las-lenguas-indigenas-en-chile/" TargetMode="External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454BC70-C788-472C-A22D-63615E4E00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THE PRODUCTION OF OTHER KNOWLEDGES AND ITS TENSIONS: FROM ANDEANIST ANTHROPOLOGY TO INTERCULTURALIDAD? 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43BEF843-5BF2-4584-922C-36D4C689D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3916"/>
            <a:ext cx="9144000" cy="1655762"/>
          </a:xfrm>
        </p:spPr>
        <p:txBody>
          <a:bodyPr/>
          <a:lstStyle/>
          <a:p>
            <a:endParaRPr lang="it-IT" dirty="0"/>
          </a:p>
          <a:p>
            <a:r>
              <a:rPr lang="it-IT" dirty="0"/>
              <a:t>Marisol de la </a:t>
            </a:r>
            <a:r>
              <a:rPr lang="it-IT" dirty="0" err="1"/>
              <a:t>Cadena</a:t>
            </a:r>
            <a:r>
              <a:rPr lang="it-IT" dirty="0"/>
              <a:t>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A14FCC29-3D55-4207-AE1A-714D5C4AB61E}"/>
              </a:ext>
            </a:extLst>
          </p:cNvPr>
          <p:cNvSpPr txBox="1"/>
          <p:nvPr/>
        </p:nvSpPr>
        <p:spPr>
          <a:xfrm>
            <a:off x="9740384" y="5842048"/>
            <a:ext cx="25841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Lucilla Chiesa </a:t>
            </a:r>
          </a:p>
          <a:p>
            <a:r>
              <a:rPr lang="it-IT" dirty="0"/>
              <a:t>Eleonora Guzzo </a:t>
            </a:r>
          </a:p>
          <a:p>
            <a:r>
              <a:rPr lang="it-IT" dirty="0"/>
              <a:t>Elena Alexandra Mariut</a:t>
            </a:r>
          </a:p>
        </p:txBody>
      </p:sp>
    </p:spTree>
    <p:extLst>
      <p:ext uri="{BB962C8B-B14F-4D97-AF65-F5344CB8AC3E}">
        <p14:creationId xmlns:p14="http://schemas.microsoft.com/office/powerpoint/2010/main" val="488764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C38B666-8B83-40D6-AB19-9DC043B90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it-IT" sz="5400" dirty="0" err="1"/>
              <a:t>conclusion</a:t>
            </a:r>
            <a:endParaRPr lang="it-IT" sz="54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53E34644-C675-4CC6-86E4-3CC08988CD0E}"/>
              </a:ext>
            </a:extLst>
          </p:cNvPr>
          <p:cNvSpPr txBox="1"/>
          <p:nvPr/>
        </p:nvSpPr>
        <p:spPr>
          <a:xfrm>
            <a:off x="1279813" y="1983550"/>
            <a:ext cx="10178322" cy="4199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Interculturalidad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challenge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to 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create 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social </a:t>
            </a: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relationship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 can produce a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democratic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State that «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does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hold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cultural </a:t>
            </a: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renunciation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a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condition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citizenship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.» (Marisol de la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Cadena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Anthropology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 the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potential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the adventure of a non-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hegemonic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non-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hierarchical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knowledge. </a:t>
            </a:r>
          </a:p>
          <a:p>
            <a:pPr>
              <a:lnSpc>
                <a:spcPct val="150000"/>
              </a:lnSpc>
            </a:pPr>
            <a:endParaRPr lang="it-IT" sz="20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Anthropological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knowledge 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a </a:t>
            </a: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dialogical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process of </a:t>
            </a: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translation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between the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local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the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universal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52643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9CF6683-821F-4A25-9C44-12AB5456F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726" y="1899138"/>
            <a:ext cx="8187071" cy="2859549"/>
          </a:xfrm>
        </p:spPr>
        <p:txBody>
          <a:bodyPr anchor="ctr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it-IT" sz="4800" dirty="0"/>
              <a:t>Thank you for </a:t>
            </a:r>
            <a:r>
              <a:rPr lang="it-IT" sz="4800" dirty="0" err="1"/>
              <a:t>your</a:t>
            </a:r>
            <a:r>
              <a:rPr lang="it-IT" sz="4800" dirty="0"/>
              <a:t> </a:t>
            </a:r>
            <a:r>
              <a:rPr lang="it-IT" sz="4800" dirty="0" err="1"/>
              <a:t>attention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322899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816944B-DFDA-4E94-A858-5CC857E21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204" y="931025"/>
            <a:ext cx="10178322" cy="602353"/>
          </a:xfrm>
        </p:spPr>
        <p:txBody>
          <a:bodyPr>
            <a:noAutofit/>
          </a:bodyPr>
          <a:lstStyle/>
          <a:p>
            <a:pPr algn="ctr"/>
            <a:r>
              <a:rPr lang="it-IT" sz="5400" dirty="0" err="1"/>
              <a:t>introduction</a:t>
            </a:r>
            <a:endParaRPr lang="it-IT" sz="5400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85E9BFE3-6D38-41C9-A7C7-1FECADDE61A4}"/>
              </a:ext>
            </a:extLst>
          </p:cNvPr>
          <p:cNvSpPr txBox="1"/>
          <p:nvPr/>
        </p:nvSpPr>
        <p:spPr>
          <a:xfrm>
            <a:off x="1758462" y="2343774"/>
            <a:ext cx="9791113" cy="3737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WESTERN HEGEMONY OF KNOWLEDGE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«western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forms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knowledge and its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practices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not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confined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Europe or the US but have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exceeded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those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territories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.» (Marisol de La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Cadena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Latin American </a:t>
            </a: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Anthropology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 </a:t>
            </a:r>
            <a:r>
              <a:rPr lang="it-IT" sz="20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dominated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by concepts like </a:t>
            </a:r>
            <a:r>
              <a:rPr lang="it-IT" sz="2000" b="1" i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Mestizaje</a:t>
            </a:r>
            <a:r>
              <a:rPr lang="it-IT" sz="2000" b="1" i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sz="2000" b="1" i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Andeanism</a:t>
            </a:r>
            <a:r>
              <a:rPr lang="it-IT" sz="2000" b="1" i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and </a:t>
            </a:r>
            <a:r>
              <a:rPr lang="it-IT" sz="2000" b="1" i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Cholificaciòn</a:t>
            </a:r>
            <a:r>
              <a:rPr lang="it-IT" sz="2000" b="1" i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Interculturalidad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against</a:t>
            </a:r>
            <a:r>
              <a:rPr lang="it-IT" sz="20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hierarchical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structures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knowledge.  </a:t>
            </a:r>
          </a:p>
        </p:txBody>
      </p:sp>
    </p:spTree>
    <p:extLst>
      <p:ext uri="{BB962C8B-B14F-4D97-AF65-F5344CB8AC3E}">
        <p14:creationId xmlns:p14="http://schemas.microsoft.com/office/powerpoint/2010/main" val="4013631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B93306D-064F-41CB-8087-FA5C3084B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2524" y="2011680"/>
            <a:ext cx="9418320" cy="2335237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>
                <a:solidFill>
                  <a:schemeClr val="tx1"/>
                </a:solidFill>
              </a:rPr>
              <a:t>The Inter-American Hub of Peruvian Anthropology </a:t>
            </a:r>
            <a:endParaRPr lang="it-IT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814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1F85021-C9FF-4041-A481-C9EE981FA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723" y="129167"/>
            <a:ext cx="11305735" cy="1094722"/>
          </a:xfrm>
        </p:spPr>
        <p:txBody>
          <a:bodyPr>
            <a:normAutofit/>
          </a:bodyPr>
          <a:lstStyle/>
          <a:p>
            <a:pPr algn="ctr"/>
            <a:r>
              <a:rPr lang="it-IT" sz="3600" dirty="0"/>
              <a:t>The main </a:t>
            </a:r>
            <a:r>
              <a:rPr lang="it-IT" sz="3600" dirty="0" err="1"/>
              <a:t>characteristics</a:t>
            </a:r>
            <a:r>
              <a:rPr lang="it-IT" sz="3600" dirty="0"/>
              <a:t> of </a:t>
            </a:r>
            <a:r>
              <a:rPr lang="it-IT" sz="3600" dirty="0" err="1"/>
              <a:t>andean</a:t>
            </a:r>
            <a:r>
              <a:rPr lang="it-IT" sz="3600" dirty="0"/>
              <a:t> </a:t>
            </a:r>
            <a:r>
              <a:rPr lang="it-IT" sz="3600" dirty="0" err="1"/>
              <a:t>anthropology</a:t>
            </a:r>
            <a:endParaRPr lang="it-IT" sz="3600" dirty="0"/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xmlns="" id="{BDDE17DF-DE3C-4233-8767-1B94E8B0DD96}"/>
              </a:ext>
            </a:extLst>
          </p:cNvPr>
          <p:cNvSpPr/>
          <p:nvPr/>
        </p:nvSpPr>
        <p:spPr>
          <a:xfrm>
            <a:off x="1181684" y="1420838"/>
            <a:ext cx="4768949" cy="232116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it-IT" altLang="en-US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INDIGENISTAS: 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Group of </a:t>
            </a:r>
            <a:r>
              <a:rPr lang="it-IT" altLang="en-US" sz="18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intellectuals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raising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it-IT" altLang="en-US" sz="18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problems</a:t>
            </a:r>
            <a:r>
              <a:rPr lang="it-IT" altLang="en-US" sz="18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it-IT" altLang="en-US" sz="18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indigenous</a:t>
            </a:r>
            <a:r>
              <a:rPr lang="it-IT" altLang="en-US" sz="18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1800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communties</a:t>
            </a:r>
            <a:r>
              <a:rPr lang="it-IT" altLang="en-US" sz="18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political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doctrine</a:t>
            </a:r>
            <a:r>
              <a:rPr lang="es-GT" altLang="it-IT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with a </a:t>
            </a:r>
            <a:r>
              <a:rPr lang="es-GT" altLang="it-IT" sz="18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paternalistic approach</a:t>
            </a:r>
            <a:r>
              <a:rPr lang="es-GT" altLang="it-IT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Source of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ideas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it-IT" altLang="en-US" sz="1800" i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mestizaje</a:t>
            </a:r>
            <a:r>
              <a:rPr lang="it-IT" altLang="en-US" sz="1800" i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endParaRPr lang="it-IT" dirty="0"/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xmlns="" id="{3B850DD9-316B-4729-A519-2B7AB1E5E8B0}"/>
              </a:ext>
            </a:extLst>
          </p:cNvPr>
          <p:cNvSpPr/>
          <p:nvPr/>
        </p:nvSpPr>
        <p:spPr>
          <a:xfrm>
            <a:off x="7033846" y="1420838"/>
            <a:ext cx="4656405" cy="232116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it-IT" altLang="en-US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MESTIZAJE :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Population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-making tool that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promised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uplifting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indigenous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population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a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higher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level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civilization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by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draining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off their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backwardness</a:t>
            </a:r>
            <a:endParaRPr lang="it-IT" altLang="en-US" sz="18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it-IT" dirty="0"/>
          </a:p>
        </p:txBody>
      </p: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xmlns="" id="{BB67AAF2-2A8C-49BB-94B1-E19D2848E6C9}"/>
              </a:ext>
            </a:extLst>
          </p:cNvPr>
          <p:cNvSpPr/>
          <p:nvPr/>
        </p:nvSpPr>
        <p:spPr>
          <a:xfrm>
            <a:off x="1179337" y="4065559"/>
            <a:ext cx="5235532" cy="263066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altLang="en-US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CHOLIFICA</a:t>
            </a:r>
            <a:r>
              <a:rPr lang="es-GT" altLang="en-US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CIÓN</a:t>
            </a:r>
            <a:r>
              <a:rPr lang="it-IT" altLang="en-US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Process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meant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describe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transformation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Indians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into </a:t>
            </a:r>
            <a:r>
              <a:rPr lang="it-IT" altLang="en-US" sz="1800" i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cholos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their de-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indianization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yet incomplete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integration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western ways of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being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it-IT" altLang="en-US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knowing</a:t>
            </a:r>
            <a:r>
              <a:rPr lang="it-I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(Ani</a:t>
            </a:r>
            <a:r>
              <a:rPr lang="es-G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bál Quijano) </a:t>
            </a:r>
          </a:p>
          <a:p>
            <a:pPr algn="ctr"/>
            <a:endParaRPr lang="it-IT" dirty="0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xmlns="" id="{40A66DC7-40B0-4E5D-8E29-3EEB7D6B5C6F}"/>
              </a:ext>
            </a:extLst>
          </p:cNvPr>
          <p:cNvSpPr/>
          <p:nvPr/>
        </p:nvSpPr>
        <p:spPr>
          <a:xfrm>
            <a:off x="7033846" y="4065559"/>
            <a:ext cx="4656405" cy="263066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s-GT" altLang="en-US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ANDINO:  </a:t>
            </a:r>
            <a:r>
              <a:rPr lang="es-GT" alt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Anthropological notion describing Andean community and culture. Essentialization and generalization of andean cultural practices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5503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9644291-2F22-445F-A5AF-7A372F01B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0" y="1392701"/>
            <a:ext cx="8686801" cy="399638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/>
              <a:t>All the Bloods: Arguedas as an Unthinkable Epistemological Revolution 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2317304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4F9B9B3-3BB1-490B-9C50-64A485625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467723"/>
            <a:ext cx="10178322" cy="111511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 err="1"/>
              <a:t>JOSé</a:t>
            </a:r>
            <a:r>
              <a:rPr lang="it-IT" sz="4000" dirty="0"/>
              <a:t> MARIA ARGUEDA </a:t>
            </a:r>
            <a:br>
              <a:rPr lang="it-IT" sz="4000" dirty="0"/>
            </a:br>
            <a:r>
              <a:rPr lang="it-IT" sz="4000" dirty="0"/>
              <a:t>(1911-1969)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12946C5-81B3-47D1-B8D7-1E7E9C166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9335" y="2019715"/>
            <a:ext cx="5884985" cy="429826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Peruvian literary writer and anthropologist.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Challenged the mainstream theories developed in the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1960s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the silent hegemony of western forms of knowledge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promotion of cultural diversity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re-direction of the debate from Mestizaje to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Interculturalidad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elf-identified as “a civilized man that has not stopped being at the core an indigenous Peruvian”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hallenge to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nationalist theology of mestizaje. 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has been strongly criticized by the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most prominent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intellectuals of that time.  </a:t>
            </a:r>
          </a:p>
          <a:p>
            <a:pPr>
              <a:lnSpc>
                <a:spcPct val="100000"/>
              </a:lnSpc>
            </a:pPr>
            <a:endParaRPr lang="it-IT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99A908C2-5C17-4E0B-BB85-5B0AEDAB3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1251678" y="2046219"/>
            <a:ext cx="4178209" cy="3786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552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1A62D09-2538-4103-8740-B0373D08C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910433"/>
            <a:ext cx="5712950" cy="92333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18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Published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it-IT" sz="18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1964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novel describes the dispute between two brothers and landowners over the modernization of an Andean region. </a:t>
            </a:r>
            <a:endParaRPr lang="it-IT" sz="1800" dirty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xmlns="" id="{A65C2E3D-EEB9-400D-8A0C-3933974B7D81}"/>
              </a:ext>
            </a:extLst>
          </p:cNvPr>
          <p:cNvSpPr txBox="1">
            <a:spLocks/>
          </p:cNvSpPr>
          <p:nvPr/>
        </p:nvSpPr>
        <p:spPr>
          <a:xfrm>
            <a:off x="1225175" y="9933"/>
            <a:ext cx="6158418" cy="75537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900" b="1" i="0" kern="1200" cap="all" spc="300" baseline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it-IT" sz="4000" dirty="0"/>
              <a:t>TODAS LAS SANGRES 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23495628-7DDA-49AB-A564-A12ED9BFC3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3844" t="3092" r="3728" b="2609"/>
          <a:stretch/>
        </p:blipFill>
        <p:spPr>
          <a:xfrm>
            <a:off x="8368946" y="1071119"/>
            <a:ext cx="3061054" cy="4461498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xmlns="" id="{12E5954A-F2A9-42B7-AB8D-68E692752208}"/>
              </a:ext>
            </a:extLst>
          </p:cNvPr>
          <p:cNvSpPr txBox="1"/>
          <p:nvPr/>
        </p:nvSpPr>
        <p:spPr>
          <a:xfrm>
            <a:off x="762000" y="2197893"/>
            <a:ext cx="571295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book was 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strongly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criticized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by the most 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prominent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intellectual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it-IT" b="1" i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Instituto</a:t>
            </a:r>
            <a:r>
              <a:rPr lang="it-IT" b="1" i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it-IT" b="1" i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Estudios</a:t>
            </a:r>
            <a:r>
              <a:rPr lang="it-IT" b="1" i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1" i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Peruanos</a:t>
            </a:r>
            <a:r>
              <a:rPr lang="it-IT" i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it-IT" i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critics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concerned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character of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Demetrio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Rendón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Willka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it:</a:t>
            </a:r>
            <a:endParaRPr lang="en-US" sz="1800" dirty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contradicted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predominant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theology of mestizaje.</a:t>
            </a:r>
            <a:endParaRPr lang="en-US" sz="1800" dirty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proposed an 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indigenous leadership in the political sphere.</a:t>
            </a:r>
          </a:p>
          <a:p>
            <a:endParaRPr lang="en-US" sz="1800" dirty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xmlns="" id="{566742D0-184B-45BA-A50B-C1816C05CCD2}"/>
              </a:ext>
            </a:extLst>
          </p:cNvPr>
          <p:cNvSpPr txBox="1"/>
          <p:nvPr/>
        </p:nvSpPr>
        <p:spPr>
          <a:xfrm>
            <a:off x="762000" y="5183761"/>
            <a:ext cx="5712950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Conclusion: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political project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proposed, not only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unfeasable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but a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potential harm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 country, and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rejection 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concept of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“lo 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Andino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771263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5D98E71-D9C6-41F7-BB5F-EAA79A623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2929" y="1223895"/>
            <a:ext cx="8187071" cy="461801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/>
              <a:t>Indigenous Politics and the End of Mestizaje: </a:t>
            </a:r>
            <a:r>
              <a:rPr lang="en-US" sz="4000" dirty="0" err="1"/>
              <a:t>Interculturalidad</a:t>
            </a:r>
            <a:r>
              <a:rPr lang="en-US" sz="4000" dirty="0"/>
              <a:t> or Knowledge as Dialogic Relationship 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3114216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2F1AC4B-8BBC-4E7C-A270-982788311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143846"/>
            <a:ext cx="10178322" cy="571772"/>
          </a:xfrm>
        </p:spPr>
        <p:txBody>
          <a:bodyPr>
            <a:noAutofit/>
          </a:bodyPr>
          <a:lstStyle/>
          <a:p>
            <a:pPr algn="ctr"/>
            <a:r>
              <a:rPr lang="it-IT" sz="3600" dirty="0" err="1"/>
              <a:t>Interculturalidad</a:t>
            </a:r>
            <a:r>
              <a:rPr lang="it-IT" sz="3600" dirty="0"/>
              <a:t>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97273796-91BA-4FE0-9243-E374A4BA9413}"/>
              </a:ext>
            </a:extLst>
          </p:cNvPr>
          <p:cNvSpPr txBox="1"/>
          <p:nvPr/>
        </p:nvSpPr>
        <p:spPr>
          <a:xfrm>
            <a:off x="1020417" y="864858"/>
            <a:ext cx="659792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800" b="1" dirty="0" err="1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Interculturlidad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promotes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diversity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 the acceptance of the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co-existence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between what is considered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rational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-knowledge and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non-rational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knowledge. </a:t>
            </a:r>
          </a:p>
          <a:p>
            <a:endParaRPr lang="en-US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1970s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Emergence</a:t>
            </a:r>
            <a:r>
              <a:rPr lang="it-IT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 social movements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claiming for the recognition and inclusion od their cultural-ethnic diversity in the political sphere. </a:t>
            </a:r>
          </a:p>
          <a:p>
            <a:endParaRPr lang="en-US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Interculturalidad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as an ambitious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political project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that aims at forging nations characterized by </a:t>
            </a:r>
            <a:r>
              <a:rPr lang="en-US" sz="1800" i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</a:t>
            </a:r>
            <a:r>
              <a:rPr lang="en-US" sz="1800" b="1" i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pacific cohabitation among peoples and cultures</a:t>
            </a:r>
            <a:r>
              <a:rPr lang="en-US" sz="1800" i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based on justice and equality for all”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endParaRPr lang="en-US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BA95E72C-FAF7-47B9-84D0-5AD5685179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7754177" y="1033670"/>
            <a:ext cx="4060136" cy="2706757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BB2D906B-6911-40F3-A651-B1F67F80D34E}"/>
              </a:ext>
            </a:extLst>
          </p:cNvPr>
          <p:cNvSpPr txBox="1"/>
          <p:nvPr/>
        </p:nvSpPr>
        <p:spPr>
          <a:xfrm>
            <a:off x="5352224" y="4382055"/>
            <a:ext cx="64620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olitical mobilization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“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uprising of knowledges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which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led to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process of re-writing indigenous histories. </a:t>
            </a:r>
            <a:endParaRPr lang="it-IT" sz="1800" dirty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Organization and 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creation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an </a:t>
            </a:r>
            <a:r>
              <a:rPr lang="it-IT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indigenous</a:t>
            </a:r>
            <a:r>
              <a:rPr lang="it-IT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1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intellectual</a:t>
            </a:r>
            <a:r>
              <a:rPr lang="it-IT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network 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 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claimed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the 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creation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a </a:t>
            </a:r>
            <a:r>
              <a:rPr lang="it-IT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political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community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characterized by ethnic and cultural diversity. </a:t>
            </a:r>
            <a:endParaRPr lang="it-IT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26624F49-A82F-4029-9358-673D84EA0C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1368439" y="4248443"/>
            <a:ext cx="3851320" cy="2349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16343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321</TotalTime>
  <Words>608</Words>
  <Application>Microsoft Macintosh PowerPoint</Application>
  <PresentationFormat>Custom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Badge</vt:lpstr>
      <vt:lpstr>THE PRODUCTION OF OTHER KNOWLEDGES AND ITS TENSIONS: FROM ANDEANIST ANTHROPOLOGY TO INTERCULTURALIDAD? </vt:lpstr>
      <vt:lpstr>introduction</vt:lpstr>
      <vt:lpstr>The Inter-American Hub of Peruvian Anthropology </vt:lpstr>
      <vt:lpstr>The main characteristics of andean anthropology</vt:lpstr>
      <vt:lpstr>All the Bloods: Arguedas as an Unthinkable Epistemological Revolution </vt:lpstr>
      <vt:lpstr>JOSé MARIA ARGUEDA  (1911-1969)</vt:lpstr>
      <vt:lpstr>PowerPoint Presentation</vt:lpstr>
      <vt:lpstr>Indigenous Politics and the End of Mestizaje: Interculturalidad or Knowledge as Dialogic Relationship </vt:lpstr>
      <vt:lpstr>Interculturalidad </vt:lpstr>
      <vt:lpstr>conclusion</vt:lpstr>
      <vt:lpstr>Thank you for your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PRODUCTION OF OTHER KNOWLEDGES AND ITS TENSIONS: FROM ANDEANIST ANTHROPOLOGY TO INTERCULTURALIDAD?</dc:title>
  <dc:creator>alexandra mariut</dc:creator>
  <cp:lastModifiedBy>sofia venturoli</cp:lastModifiedBy>
  <cp:revision>21</cp:revision>
  <dcterms:created xsi:type="dcterms:W3CDTF">2020-11-08T15:12:17Z</dcterms:created>
  <dcterms:modified xsi:type="dcterms:W3CDTF">2020-11-09T13:08:37Z</dcterms:modified>
</cp:coreProperties>
</file>