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5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06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14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05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30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56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9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95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34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09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50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D16F-F8A2-4F97-950F-582D577C2D5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5D475-A929-44FE-B370-BAE0C5586B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3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xkcd.com/2287/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Life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Social Identity </a:t>
            </a:r>
            <a:r>
              <a:rPr lang="it-IT" dirty="0" err="1" smtClean="0"/>
              <a:t>Change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Tests</a:t>
            </a:r>
            <a:r>
              <a:rPr lang="it-IT" dirty="0" smtClean="0"/>
              <a:t> and Applications of SIMIC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9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L’approccio dell’identità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modello realizzato a partire dalla teoria dell’identità sociale di (</a:t>
            </a:r>
            <a:r>
              <a:rPr lang="it-IT" dirty="0" err="1" smtClean="0"/>
              <a:t>Tajfel&amp;Turner</a:t>
            </a:r>
            <a:r>
              <a:rPr lang="it-IT" dirty="0" smtClean="0"/>
              <a:t> 1979) e della categorizzazione del sé per comprendere come le appartenenze e il contest sociale siano influenti  (Turner et al. 1987).</a:t>
            </a:r>
          </a:p>
          <a:p>
            <a:r>
              <a:rPr lang="it-IT" dirty="0" smtClean="0"/>
              <a:t>Il punto di partenza è rappresentato dal riconoscimento che le caratteristiche e gli attributi che definiscono l’identità di una persona sono riconducibili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all’individuo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smtClean="0"/>
              <a:t>a cui </a:t>
            </a:r>
            <a:r>
              <a:rPr lang="en-US" dirty="0" err="1" smtClean="0"/>
              <a:t>l’individuo</a:t>
            </a:r>
            <a:r>
              <a:rPr lang="en-US" dirty="0" smtClean="0"/>
              <a:t> </a:t>
            </a:r>
            <a:r>
              <a:rPr lang="en-US" smtClean="0"/>
              <a:t>appartiene.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04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0632"/>
            <a:ext cx="9391201" cy="490173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 flipH="1">
            <a:off x="5915024" y="105013"/>
            <a:ext cx="6276976" cy="332398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Ipotesi:</a:t>
            </a:r>
          </a:p>
          <a:p>
            <a:r>
              <a:rPr lang="it-IT" sz="1600" dirty="0" smtClean="0"/>
              <a:t>H1: appartenenze multiple. Appartenere a più gruppi prima del cambiamento è associato a uno stato di salute e benessere migliore dopo il cambiamento.</a:t>
            </a:r>
          </a:p>
          <a:p>
            <a:r>
              <a:rPr lang="it-IT" sz="1600" dirty="0" smtClean="0"/>
              <a:t>H2: la continuità dell’identità sociale. Tanto più gli individui appartengono a più gruppi, tanto maggiore sarà la probabilità di mantenere i gruppi preesistenti a sostegno dell’identità sociale</a:t>
            </a:r>
          </a:p>
          <a:p>
            <a:r>
              <a:rPr lang="it-IT" sz="1600" dirty="0" smtClean="0"/>
              <a:t>H3: il vantaggio dell’identità sociale. </a:t>
            </a:r>
            <a:r>
              <a:rPr lang="it-IT" sz="1600" dirty="0"/>
              <a:t>Tanto più gli individui appartengono a più gruppi, tanto maggiore sarà la probabilità di entrare in gruppi che sostengano il «vantaggio» dell’identità </a:t>
            </a:r>
            <a:r>
              <a:rPr lang="it-IT" sz="1600" dirty="0" smtClean="0"/>
              <a:t>sociale</a:t>
            </a:r>
          </a:p>
          <a:p>
            <a:r>
              <a:rPr lang="it-IT" sz="1600" dirty="0" smtClean="0"/>
              <a:t>H4: la compatibilità tra le nuove e le preesistenti appartenenze. Il supporto per H2 e H3 sarà tanto più pronunciato quanto più le nuove e le preesistenti identità saranno compatibili.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020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L’identità sociale come fondamento per esercitare influenza sociale, promuovere connessioni, forme di solidarietà e relazioni stabili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6066" t="10290" r="77206" b="15845"/>
          <a:stretch/>
        </p:blipFill>
        <p:spPr>
          <a:xfrm>
            <a:off x="11109694" y="1698727"/>
            <a:ext cx="866775" cy="781051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19800" y="1778000"/>
            <a:ext cx="5181600" cy="4351338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Indossare le mascherine (</a:t>
            </a:r>
            <a:r>
              <a:rPr lang="it-IT" i="1" dirty="0" err="1" smtClean="0"/>
              <a:t>behavior</a:t>
            </a:r>
            <a:r>
              <a:rPr lang="it-IT" dirty="0" smtClean="0"/>
              <a:t>);</a:t>
            </a:r>
          </a:p>
          <a:p>
            <a:r>
              <a:rPr lang="it-IT" dirty="0" smtClean="0"/>
              <a:t>Test, Trace, Isolate (</a:t>
            </a:r>
            <a:r>
              <a:rPr lang="it-IT" i="1" dirty="0" err="1" smtClean="0"/>
              <a:t>behavior</a:t>
            </a:r>
            <a:r>
              <a:rPr lang="it-IT" dirty="0" smtClean="0"/>
              <a:t>);</a:t>
            </a:r>
          </a:p>
          <a:p>
            <a:r>
              <a:rPr lang="it-IT" dirty="0" smtClean="0"/>
              <a:t>Le persone sono la soluzione e non il problema;</a:t>
            </a:r>
          </a:p>
          <a:p>
            <a:r>
              <a:rPr lang="it-IT" dirty="0" smtClean="0"/>
              <a:t>«Noi» sappiamo chi siamo, abbiamo una storia,  viviamo in un determinato contesto e in tal senso l’identità è una piattaforma per l’influenza sociale</a:t>
            </a:r>
          </a:p>
          <a:p>
            <a:r>
              <a:rPr lang="it-IT" dirty="0" smtClean="0"/>
              <a:t>Leadership, leader efficaci nello spiegare verso dove si sta andando e come le persone possono contribuire a raggiungere tali risultati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0" y="2089252"/>
            <a:ext cx="5841675" cy="40400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1662" y="4755029"/>
            <a:ext cx="804526" cy="79599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538" y="3181556"/>
            <a:ext cx="764225" cy="68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Influenza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Gli individui sono chiamati a lavorare insieme per raggiungere degli obiettivi condivisi.</a:t>
            </a:r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’incertezza sul virus richiama l’importanza di trovare delle risposte. Di qui l’importanza della presenza di persone capaci di ispirare (</a:t>
            </a:r>
            <a:r>
              <a:rPr lang="it-IT" dirty="0" err="1" smtClean="0"/>
              <a:t>effective</a:t>
            </a:r>
            <a:r>
              <a:rPr lang="it-IT" dirty="0" smtClean="0"/>
              <a:t> leadership).</a:t>
            </a:r>
          </a:p>
          <a:p>
            <a:pPr marL="0" indent="0">
              <a:buNone/>
            </a:pPr>
            <a:r>
              <a:rPr lang="it-IT" dirty="0" smtClean="0"/>
              <a:t>Come </a:t>
            </a:r>
            <a:r>
              <a:rPr lang="it-IT" dirty="0" err="1" smtClean="0"/>
              <a:t>Platow</a:t>
            </a:r>
            <a:r>
              <a:rPr lang="it-IT" dirty="0" smtClean="0"/>
              <a:t> e </a:t>
            </a:r>
            <a:r>
              <a:rPr lang="it-IT" dirty="0" err="1" smtClean="0"/>
              <a:t>coll</a:t>
            </a:r>
            <a:r>
              <a:rPr lang="it-IT" dirty="0" smtClean="0"/>
              <a:t>. (2014) hanno evidenziato si tratta di leader che si comportano in tal modo in quanto parte del gruppo e allo stesso modo, capaci di anticipare e prevedere il comportamento del gruppo.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Le azioni dei </a:t>
            </a:r>
            <a:r>
              <a:rPr lang="it-IT" dirty="0" err="1" smtClean="0"/>
              <a:t>follower</a:t>
            </a:r>
            <a:r>
              <a:rPr lang="it-IT" dirty="0" smtClean="0"/>
              <a:t> sono delle internalizzazioni di questioni collettive e del comportamento di altri membri della comunità</a:t>
            </a:r>
          </a:p>
          <a:p>
            <a:r>
              <a:rPr lang="it-IT" dirty="0" smtClean="0"/>
              <a:t>Sono espressione della fiducia nel governo e nei suoi leader</a:t>
            </a:r>
          </a:p>
          <a:p>
            <a:r>
              <a:rPr lang="it-IT" dirty="0" smtClean="0"/>
              <a:t>Il governo può cambiare il comportamento delle persone tramite l’interiorizzazione delle norme più che con spinte gentili (</a:t>
            </a:r>
            <a:r>
              <a:rPr lang="it-IT" i="1" dirty="0" err="1" smtClean="0"/>
              <a:t>nudges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dirty="0" err="1" smtClean="0"/>
              <a:t>Thaler</a:t>
            </a:r>
            <a:r>
              <a:rPr lang="it-IT" dirty="0" smtClean="0"/>
              <a:t> e </a:t>
            </a:r>
            <a:r>
              <a:rPr lang="it-IT" dirty="0" err="1" smtClean="0"/>
              <a:t>Sunstein</a:t>
            </a:r>
            <a:r>
              <a:rPr lang="it-IT" dirty="0" smtClean="0"/>
              <a:t>, 2009)</a:t>
            </a:r>
          </a:p>
          <a:p>
            <a:r>
              <a:rPr lang="it-IT" dirty="0" smtClean="0"/>
              <a:t>Le teorie della cospirazione: la mancanza/debolezza di identificazione sociale costituisce un fattore di rischio di cospirazione (</a:t>
            </a:r>
            <a:r>
              <a:rPr lang="it-IT" dirty="0" err="1" smtClean="0"/>
              <a:t>Swami</a:t>
            </a:r>
            <a:r>
              <a:rPr lang="it-IT" dirty="0" smtClean="0"/>
              <a:t>, 2014)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800" y="3623472"/>
            <a:ext cx="903000" cy="7954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7600" y="1825625"/>
            <a:ext cx="877200" cy="73073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1500" y="5170242"/>
            <a:ext cx="1109400" cy="8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Connessioni vs. disconnessioni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La minaccia per i componenti dell’</a:t>
            </a:r>
            <a:r>
              <a:rPr lang="it-IT" dirty="0" err="1" smtClean="0"/>
              <a:t>ingroup</a:t>
            </a:r>
            <a:r>
              <a:rPr lang="it-IT" dirty="0" smtClean="0"/>
              <a:t> minaccia la solidarietà, il senso di fiducia e la cooperazione, al contrario la minaccia esterna accentua la solidarietà, la fiducia e la cooperazione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872787" y="1690688"/>
            <a:ext cx="962025" cy="827733"/>
          </a:xfrm>
          <a:prstGeom prst="rect">
            <a:avLst/>
          </a:prstGeom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6019800" y="180340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La minaccia </a:t>
            </a:r>
          </a:p>
          <a:p>
            <a:endParaRPr lang="it-IT" dirty="0"/>
          </a:p>
          <a:p>
            <a:r>
              <a:rPr lang="it-IT" dirty="0" smtClean="0"/>
              <a:t>L’umorismo e l’ironia per contrastare la minaccia </a:t>
            </a:r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://xkcd.com/2287/</a:t>
            </a:r>
            <a:r>
              <a:rPr lang="it-IT" dirty="0" smtClean="0"/>
              <a:t>	</a:t>
            </a:r>
          </a:p>
          <a:p>
            <a:r>
              <a:rPr lang="it-IT" dirty="0" smtClean="0"/>
              <a:t>Il senso di controllo personale ha una valenza anche collettiva, pertanto è importante che governo e istituzioni attraverso i messaggi e le comunicazioni diano alle persone il senso di controllo e allo stesso tempo mantengano le finalità collettive.</a:t>
            </a:r>
          </a:p>
          <a:p>
            <a:r>
              <a:rPr lang="it-IT" dirty="0" smtClean="0"/>
              <a:t>La percezione del rischio (</a:t>
            </a:r>
            <a:r>
              <a:rPr lang="it-IT" dirty="0" err="1" smtClean="0"/>
              <a:t>Cruwys</a:t>
            </a:r>
            <a:r>
              <a:rPr lang="it-IT" dirty="0" smtClean="0"/>
              <a:t>, 2019) l’identità condivisa può ridurre la percezione di rischio</a:t>
            </a:r>
          </a:p>
          <a:p>
            <a:r>
              <a:rPr lang="it-IT" dirty="0" smtClean="0"/>
              <a:t>Isolamento sociale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3706" y="4486338"/>
            <a:ext cx="877200" cy="879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3706" y="5388030"/>
            <a:ext cx="851400" cy="78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Comportamento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Le folle hanno una connotazione negativa, caratterizzata anche da una valenza morale (</a:t>
            </a:r>
            <a:r>
              <a:rPr lang="it-IT" dirty="0" err="1" smtClean="0"/>
              <a:t>Barrows</a:t>
            </a:r>
            <a:r>
              <a:rPr lang="it-IT" dirty="0" smtClean="0"/>
              <a:t>, 1981).</a:t>
            </a:r>
          </a:p>
          <a:p>
            <a:r>
              <a:rPr lang="it-IT" dirty="0" err="1" smtClean="0"/>
              <a:t>Reicher</a:t>
            </a:r>
            <a:r>
              <a:rPr lang="it-IT" dirty="0" smtClean="0"/>
              <a:t> ha puntualizzato il passaggio da individuale a collettivo; sono le dinamiche </a:t>
            </a:r>
            <a:r>
              <a:rPr lang="it-IT" dirty="0" err="1" smtClean="0"/>
              <a:t>intergruppi</a:t>
            </a:r>
            <a:r>
              <a:rPr lang="it-IT" dirty="0" smtClean="0"/>
              <a:t> a influenzare il comportamento collettivo.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solidarietà spesso dipende dalla storia, dal contesto, dalla leadership</a:t>
            </a:r>
          </a:p>
          <a:p>
            <a:r>
              <a:rPr lang="it-IT" dirty="0" smtClean="0"/>
              <a:t>Gestire le folle mediante l’identità sociale condivisa: autorità e comunità non sono sulla stessa barca, occorre adottare la prospettiva della giustizia procedurale (Tyler, 2006).</a:t>
            </a:r>
          </a:p>
          <a:p>
            <a:r>
              <a:rPr lang="it-IT" dirty="0" smtClean="0"/>
              <a:t>Sapere che il modo con cui si comunica influenza la risposta</a:t>
            </a:r>
          </a:p>
          <a:p>
            <a:r>
              <a:rPr lang="it-IT" dirty="0" smtClean="0"/>
              <a:t>Spiegare onestamente e in modo regolare 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200" y="1690688"/>
            <a:ext cx="774000" cy="782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9200" y="3378384"/>
            <a:ext cx="748200" cy="84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</a:t>
            </a:r>
            <a:r>
              <a:rPr lang="it-IT" dirty="0" err="1" smtClean="0"/>
              <a:t>intergruppi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disuguaglianze rischiano di essere esacerbate, accrescendo le distante tra i gruppi sociali, in particolare i gruppi stigmatizzati e le minoranze </a:t>
            </a:r>
            <a:r>
              <a:rPr lang="it-IT" dirty="0"/>
              <a:t>sono più </a:t>
            </a:r>
            <a:r>
              <a:rPr lang="it-IT" dirty="0" smtClean="0"/>
              <a:t>esposti (</a:t>
            </a:r>
            <a:r>
              <a:rPr lang="it-IT" dirty="0" err="1" smtClean="0"/>
              <a:t>Jetten</a:t>
            </a:r>
            <a:r>
              <a:rPr lang="it-IT" dirty="0" smtClean="0"/>
              <a:t>, 2017) 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8900" y="2484977"/>
            <a:ext cx="5181600" cy="2194434"/>
          </a:xfrm>
          <a:prstGeom prst="rect">
            <a:avLst/>
          </a:prstGeom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6438900" y="1825624"/>
            <a:ext cx="5181600" cy="4660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La polarizzazione  percepita aumenta le convinzioni personali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Risveglia i pregiudizi (gruppi dominanti</a:t>
            </a:r>
          </a:p>
          <a:p>
            <a:r>
              <a:rPr lang="it-IT" dirty="0" smtClean="0"/>
              <a:t>Identità comune e </a:t>
            </a:r>
            <a:r>
              <a:rPr lang="it-IT" dirty="0" smtClean="0"/>
              <a:t>senso di umanità 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66" y="5541216"/>
            <a:ext cx="908383" cy="94496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1466" y="1779710"/>
            <a:ext cx="825600" cy="80833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9575" y="4619853"/>
            <a:ext cx="825600" cy="8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651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Life change as Social Identity Change</vt:lpstr>
      <vt:lpstr>L’approccio dell’identità sociale</vt:lpstr>
      <vt:lpstr>Presentazione standard di PowerPoint</vt:lpstr>
      <vt:lpstr>L’identità sociale come fondamento per esercitare influenza sociale, promuovere connessioni, forme di solidarietà e relazioni stabili</vt:lpstr>
      <vt:lpstr>Influenza sociale</vt:lpstr>
      <vt:lpstr>Connessioni vs. disconnessioni</vt:lpstr>
      <vt:lpstr>Comportamento collettivo</vt:lpstr>
      <vt:lpstr>Relazioni intergruppi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Mosso</dc:creator>
  <cp:lastModifiedBy>Mosso</cp:lastModifiedBy>
  <cp:revision>51</cp:revision>
  <dcterms:created xsi:type="dcterms:W3CDTF">2020-11-14T17:36:13Z</dcterms:created>
  <dcterms:modified xsi:type="dcterms:W3CDTF">2020-11-20T14:38:23Z</dcterms:modified>
</cp:coreProperties>
</file>