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65" r:id="rId4"/>
    <p:sldId id="266" r:id="rId5"/>
    <p:sldId id="267" r:id="rId6"/>
    <p:sldId id="268" r:id="rId7"/>
    <p:sldId id="269" r:id="rId8"/>
    <p:sldId id="281" r:id="rId9"/>
    <p:sldId id="270" r:id="rId10"/>
    <p:sldId id="271" r:id="rId11"/>
    <p:sldId id="279" r:id="rId12"/>
    <p:sldId id="273" r:id="rId13"/>
    <p:sldId id="274" r:id="rId14"/>
    <p:sldId id="275" r:id="rId15"/>
    <p:sldId id="276" r:id="rId16"/>
    <p:sldId id="277" r:id="rId17"/>
    <p:sldId id="278" r:id="rId18"/>
    <p:sldId id="280"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473" autoAdjust="0"/>
  </p:normalViewPr>
  <p:slideViewPr>
    <p:cSldViewPr snapToGrid="0">
      <p:cViewPr varScale="1">
        <p:scale>
          <a:sx n="109" d="100"/>
          <a:sy n="109" d="100"/>
        </p:scale>
        <p:origin x="55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pPr/>
              <a:t>28/10/2020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pPr/>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E80A9B7-C3E5-48B7-B2D7-26B0BC68D6D9}"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pPr/>
              <a:t>28/10/2020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pPr/>
              <a:t>28/10/2020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pPr/>
              <a:t>28/10/2020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pPr/>
              <a:t>28/10/2020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pPr/>
              <a:t>28/10/2020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pPr/>
              <a:t>28/10/2020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pPr/>
              <a:t>28/10/2020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Antropologia del Mediterraneo</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pPr/>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a:latin typeface="Tahoma" panose="020B0604030504040204" pitchFamily="34" charset="0"/>
                <a:ea typeface="Tahoma" panose="020B0604030504040204" pitchFamily="34" charset="0"/>
                <a:cs typeface="Tahoma" panose="020B0604030504040204" pitchFamily="34" charset="0"/>
              </a:rPr>
              <a:t>A.A. 2020/21</a:t>
            </a:r>
          </a:p>
          <a:p>
            <a:r>
              <a:rPr lang="it-IT" sz="1600" b="1" i="1" dirty="0">
                <a:latin typeface="Tahoma" panose="020B0604030504040204" pitchFamily="34" charset="0"/>
                <a:ea typeface="Tahoma" panose="020B0604030504040204" pitchFamily="34" charset="0"/>
                <a:cs typeface="Tahoma" panose="020B0604030504040204" pitchFamily="34" charset="0"/>
              </a:rPr>
              <a:t>Corsi di laurea 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Il modello della “città portuale mediterranea” di </a:t>
            </a:r>
            <a:r>
              <a:rPr lang="it-IT" sz="2800" b="1" i="1" dirty="0" err="1"/>
              <a:t>Abulafia</a:t>
            </a:r>
            <a:endParaRPr lang="it-IT" sz="2600" b="1" i="1" dirty="0"/>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025495"/>
            <a:ext cx="10664172" cy="4585871"/>
          </a:xfrm>
          <a:prstGeom prst="rect">
            <a:avLst/>
          </a:prstGeom>
          <a:noFill/>
        </p:spPr>
        <p:txBody>
          <a:bodyPr wrap="square" rtlCol="0">
            <a:spAutoFit/>
          </a:bodyPr>
          <a:lstStyle/>
          <a:p>
            <a:pPr marL="216000" lvl="0" indent="-180000">
              <a:buFont typeface="Arial" pitchFamily="34" charset="0"/>
              <a:buChar char="•"/>
            </a:pPr>
            <a:r>
              <a:rPr lang="it-IT" sz="1900" dirty="0"/>
              <a:t> Ha origini mercantili.</a:t>
            </a:r>
          </a:p>
          <a:p>
            <a:pPr marL="216000" lvl="0" indent="-180000">
              <a:buFont typeface="Arial" pitchFamily="34" charset="0"/>
              <a:buChar char="•"/>
            </a:pPr>
            <a:r>
              <a:rPr lang="it-IT" sz="1900" dirty="0"/>
              <a:t> Ha relazioni più strette con le altre città portuali che con il proprio entroterra.</a:t>
            </a:r>
          </a:p>
          <a:p>
            <a:pPr marL="216000" lvl="0" indent="-180000">
              <a:buFont typeface="Arial" pitchFamily="34" charset="0"/>
              <a:buChar char="•"/>
            </a:pPr>
            <a:r>
              <a:rPr lang="it-IT" sz="1900" dirty="0"/>
              <a:t> E’ cosmopolita e tendenzialmente caratterizzata da coesistenza/convivenza tra </a:t>
            </a:r>
            <a:r>
              <a:rPr lang="it-IT" sz="1900"/>
              <a:t>gruppi  diversi </a:t>
            </a:r>
            <a:r>
              <a:rPr lang="it-IT" sz="1900" dirty="0"/>
              <a:t>per lingua, cultura e religione.</a:t>
            </a:r>
          </a:p>
          <a:p>
            <a:pPr marL="216000" lvl="0" indent="-180000">
              <a:buFont typeface="Arial" pitchFamily="34" charset="0"/>
              <a:buChar char="•"/>
            </a:pPr>
            <a:r>
              <a:rPr lang="it-IT" sz="1900" dirty="0"/>
              <a:t> Questi tratti distintivi si ritrovano nella lunga durata (dalle colonizzazioni fenicie fino all’inizio del XX secolo).</a:t>
            </a:r>
          </a:p>
          <a:p>
            <a:pPr marL="216000" lvl="0" indent="-180000">
              <a:buFont typeface="Arial" pitchFamily="34" charset="0"/>
              <a:buChar char="•"/>
            </a:pPr>
            <a:r>
              <a:rPr lang="it-IT" sz="1900" dirty="0"/>
              <a:t> Questi tratti distintivi si ritrovano nel Mediterraneo più che in altri mari.</a:t>
            </a:r>
          </a:p>
          <a:p>
            <a:pPr lvl="0"/>
            <a:endParaRPr lang="it-IT" dirty="0"/>
          </a:p>
          <a:p>
            <a:pPr lvl="0">
              <a:spcAft>
                <a:spcPts val="300"/>
              </a:spcAft>
              <a:buFont typeface="Wingdings" pitchFamily="2" charset="2"/>
              <a:buChar char="§"/>
            </a:pPr>
            <a:r>
              <a:rPr lang="it-IT" sz="1700" dirty="0"/>
              <a:t> Per non idealizzare la tendenza a costruire immagini romantiche di questi luoghi di incontro e del contatto </a:t>
            </a:r>
            <a:r>
              <a:rPr lang="it-IT" sz="1700" dirty="0" err="1"/>
              <a:t>transmediterraneo</a:t>
            </a:r>
            <a:r>
              <a:rPr lang="it-IT" sz="1700" dirty="0"/>
              <a:t>, è </a:t>
            </a:r>
            <a:r>
              <a:rPr lang="it-IT" sz="1700" dirty="0" err="1"/>
              <a:t>Abulafia</a:t>
            </a:r>
            <a:r>
              <a:rPr lang="it-IT" sz="1700" dirty="0"/>
              <a:t> stesso a ricordare:</a:t>
            </a:r>
          </a:p>
          <a:p>
            <a:pPr marL="432000" lvl="0" indent="-108000">
              <a:spcAft>
                <a:spcPts val="300"/>
              </a:spcAft>
            </a:pPr>
            <a:r>
              <a:rPr lang="it-IT" sz="1700" dirty="0"/>
              <a:t>- che nei territori islamici e bizantini i mercanti venivano confinati in aree chiuse, spesso delimitate da mura (modello probabilmente per i ghetti in cui vennero poi confinati gli ebrei); questi luoghi godevano di alcuni privilegi (autogoverno, libertà religiosa ed esenzione dalle tasse) controbilanciati da limitazioni (restrizioni al libero movimento, necessità della protezione da parte delle autorità).</a:t>
            </a:r>
          </a:p>
          <a:p>
            <a:pPr marL="432000" indent="-108000">
              <a:spcAft>
                <a:spcPts val="300"/>
              </a:spcAft>
            </a:pPr>
            <a:r>
              <a:rPr lang="it-IT" sz="1700" dirty="0"/>
              <a:t>- l’imperversare della pirateria degli stati barbareschi del Nord Africa tra ‘500 e ‘800, e la stretta connessione tra pirateria e commercio (anche di schiavi).</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9698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954107"/>
          </a:xfrm>
          <a:prstGeom prst="rect">
            <a:avLst/>
          </a:prstGeom>
          <a:noFill/>
        </p:spPr>
        <p:txBody>
          <a:bodyPr wrap="square" rtlCol="0">
            <a:spAutoFit/>
          </a:bodyPr>
          <a:lstStyle/>
          <a:p>
            <a:r>
              <a:rPr lang="it-IT" sz="2800" b="1" i="1" dirty="0"/>
              <a:t>Il punto di vista di un’antropologia “talassocentrica”</a:t>
            </a:r>
          </a:p>
          <a:p>
            <a:r>
              <a:rPr lang="it-IT" sz="2800" b="1" i="1" dirty="0"/>
              <a:t>su città portuali e cosmopolitismo</a:t>
            </a:r>
            <a:endParaRPr lang="it-IT" sz="2800" dirty="0"/>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290415"/>
            <a:ext cx="9343176" cy="4093428"/>
          </a:xfrm>
          <a:prstGeom prst="rect">
            <a:avLst/>
          </a:prstGeom>
          <a:noFill/>
        </p:spPr>
        <p:txBody>
          <a:bodyPr wrap="square" rtlCol="0">
            <a:spAutoFit/>
          </a:bodyPr>
          <a:lstStyle/>
          <a:p>
            <a:pPr>
              <a:spcAft>
                <a:spcPts val="300"/>
              </a:spcAft>
              <a:buFont typeface="Wingdings" pitchFamily="2" charset="2"/>
              <a:buChar char="§"/>
            </a:pPr>
            <a:r>
              <a:rPr lang="it-IT" dirty="0"/>
              <a:t>  Anche secondo </a:t>
            </a:r>
            <a:r>
              <a:rPr lang="it-IT" dirty="0" err="1"/>
              <a:t>Driessen</a:t>
            </a:r>
            <a:r>
              <a:rPr lang="it-IT" dirty="0"/>
              <a:t> le città portuali costituiscono siti strategici per sviluppare una prospettiva </a:t>
            </a:r>
            <a:r>
              <a:rPr lang="it-IT" dirty="0" err="1"/>
              <a:t>storico-antropologica</a:t>
            </a:r>
            <a:r>
              <a:rPr lang="it-IT" dirty="0"/>
              <a:t> comparativa sul Mediterraneo, in particolare in quanto casi di proto-globalizzazione. Il problema principale è che il legame tra le città portuali mediterranee e il cosmopolitismo nel passato è stato spesso presunto e non dimostrato.</a:t>
            </a:r>
          </a:p>
          <a:p>
            <a:pPr>
              <a:spcAft>
                <a:spcPts val="300"/>
              </a:spcAft>
              <a:buFont typeface="Wingdings" pitchFamily="2" charset="2"/>
              <a:buChar char="§"/>
            </a:pPr>
            <a:r>
              <a:rPr lang="it-IT" dirty="0"/>
              <a:t>  Diversamente dall’approccio di lunghissimo periodo di </a:t>
            </a:r>
            <a:r>
              <a:rPr lang="it-IT" dirty="0" err="1"/>
              <a:t>Abulafia</a:t>
            </a:r>
            <a:r>
              <a:rPr lang="it-IT" dirty="0"/>
              <a:t>, al centro della riflessione di </a:t>
            </a:r>
            <a:r>
              <a:rPr lang="it-IT" dirty="0" err="1"/>
              <a:t>Driessen</a:t>
            </a:r>
            <a:r>
              <a:rPr lang="it-IT" dirty="0"/>
              <a:t> nel suo articolo del 2005 è il periodo </a:t>
            </a:r>
            <a:r>
              <a:rPr lang="it-IT" b="1" dirty="0"/>
              <a:t>tra il 1870 e il 1920 </a:t>
            </a:r>
            <a:r>
              <a:rPr lang="it-IT" dirty="0"/>
              <a:t>e i casi di </a:t>
            </a:r>
            <a:r>
              <a:rPr lang="it-IT" b="1" dirty="0"/>
              <a:t>tre città del Mediterraneo orientale: Alessandria, </a:t>
            </a:r>
            <a:r>
              <a:rPr lang="it-IT" b="1" dirty="0" err="1"/>
              <a:t>Izmir</a:t>
            </a:r>
            <a:r>
              <a:rPr lang="it-IT" b="1" dirty="0"/>
              <a:t> (Smirne), Trieste</a:t>
            </a:r>
            <a:r>
              <a:rPr lang="it-IT" dirty="0"/>
              <a:t>.</a:t>
            </a:r>
          </a:p>
          <a:p>
            <a:pPr>
              <a:spcAft>
                <a:spcPts val="600"/>
              </a:spcAft>
              <a:buFont typeface="Wingdings" pitchFamily="2" charset="2"/>
              <a:buChar char="§"/>
            </a:pPr>
            <a:r>
              <a:rPr lang="it-IT" dirty="0"/>
              <a:t>  </a:t>
            </a:r>
            <a:r>
              <a:rPr lang="it-IT" dirty="0" err="1"/>
              <a:t>Driessen</a:t>
            </a:r>
            <a:r>
              <a:rPr lang="it-IT" dirty="0"/>
              <a:t> nota giustamente che le città portuali come forma di insediamento hanno ricevuto molto poca attenzione da parte dell’antropologia culturale, perché le loro caratteristiche poco si prestavano all’indagine secondo le prospettive dominanti fino a qualche decennio fa (concentrate a cogliere regolarità sociali e tradizioni e a lavorare in contesti circoscritti e di piccola scala): </a:t>
            </a:r>
            <a:r>
              <a:rPr lang="it-IT" b="1" dirty="0"/>
              <a:t>transito, apertura e flusso </a:t>
            </a:r>
            <a:r>
              <a:rPr lang="it-IT" dirty="0"/>
              <a:t>sono invece le dimensioni costanti di queste città.</a:t>
            </a:r>
            <a:endParaRPr lang="it-IT" sz="1900" b="1" dirty="0"/>
          </a:p>
          <a:p>
            <a:pPr marL="432000" indent="-180000">
              <a:buFont typeface="Arial" pitchFamily="34" charset="0"/>
              <a:buChar char="•"/>
            </a:pPr>
            <a:r>
              <a:rPr lang="en-GB" sz="1700" dirty="0"/>
              <a:t>H. </a:t>
            </a:r>
            <a:r>
              <a:rPr lang="en-GB" sz="1700" dirty="0" err="1"/>
              <a:t>Driessen</a:t>
            </a:r>
            <a:r>
              <a:rPr lang="en-GB" sz="1700" dirty="0"/>
              <a:t>, “Mediterranean port cities: cosmopolitanism reconsidered”, </a:t>
            </a:r>
            <a:r>
              <a:rPr lang="en-GB" sz="1700" i="1" dirty="0"/>
              <a:t>History and Anthropology</a:t>
            </a:r>
            <a:r>
              <a:rPr lang="en-GB" sz="1700" dirty="0"/>
              <a:t>, 16, 1, 2005.</a:t>
            </a:r>
            <a:endParaRPr lang="it-IT" dirty="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954107"/>
          </a:xfrm>
          <a:prstGeom prst="rect">
            <a:avLst/>
          </a:prstGeom>
          <a:noFill/>
        </p:spPr>
        <p:txBody>
          <a:bodyPr wrap="square" rtlCol="0">
            <a:spAutoFit/>
          </a:bodyPr>
          <a:lstStyle/>
          <a:p>
            <a:pPr lvl="0">
              <a:buNone/>
            </a:pPr>
            <a:r>
              <a:rPr lang="it-IT" sz="2800" b="1" dirty="0"/>
              <a:t>“Somiglianze di famiglia”:</a:t>
            </a:r>
          </a:p>
          <a:p>
            <a:pPr lvl="0">
              <a:buNone/>
            </a:pPr>
            <a:r>
              <a:rPr lang="it-IT" sz="2800" b="1" dirty="0"/>
              <a:t>pluralismo etnico, porosità, funzione di cerniera</a:t>
            </a: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208229" y="1489434"/>
            <a:ext cx="9503396" cy="3647152"/>
          </a:xfrm>
          <a:prstGeom prst="rect">
            <a:avLst/>
          </a:prstGeom>
          <a:noFill/>
        </p:spPr>
        <p:txBody>
          <a:bodyPr wrap="square" rtlCol="0">
            <a:spAutoFit/>
          </a:bodyPr>
          <a:lstStyle/>
          <a:p>
            <a:pPr>
              <a:spcAft>
                <a:spcPts val="1200"/>
              </a:spcAft>
            </a:pPr>
            <a:r>
              <a:rPr lang="it-IT" dirty="0"/>
              <a:t>Secondo </a:t>
            </a:r>
            <a:r>
              <a:rPr lang="it-IT" dirty="0" err="1"/>
              <a:t>Driessen</a:t>
            </a:r>
            <a:r>
              <a:rPr lang="it-IT" dirty="0"/>
              <a:t>, fino a tempi recenti le città portuali del Mediterraneo orientale hanno condiviso un certo numero di </a:t>
            </a:r>
            <a:r>
              <a:rPr lang="it-IT" b="1" dirty="0"/>
              <a:t>somiglianze di famiglia </a:t>
            </a:r>
            <a:r>
              <a:rPr lang="it-IT" dirty="0"/>
              <a:t>(concetto spesso usato in antropologia, come si è già visto nella lezione 14):</a:t>
            </a:r>
          </a:p>
          <a:p>
            <a:pPr marL="720000" lvl="0" indent="-288000">
              <a:spcAft>
                <a:spcPts val="300"/>
              </a:spcAft>
              <a:buFont typeface="Wingdings" pitchFamily="2" charset="2"/>
              <a:buChar char="Ø"/>
            </a:pPr>
            <a:r>
              <a:rPr lang="it-IT" dirty="0"/>
              <a:t>in primo luogo un consistente </a:t>
            </a:r>
            <a:r>
              <a:rPr lang="it-IT" b="1" dirty="0"/>
              <a:t>pluralismo etnico</a:t>
            </a:r>
            <a:r>
              <a:rPr lang="it-IT" dirty="0"/>
              <a:t>, risultato della mobilità nel Mediterraneo: in particolare minoranze di ebrei, greci e armeni (ma anche italiani!) hanno operato come mediatori commerciali nel commercio a lunga distanza e per molte generazioni hanno vissuto in queste città.</a:t>
            </a:r>
          </a:p>
          <a:p>
            <a:pPr marL="720000" lvl="0" indent="-288000">
              <a:spcAft>
                <a:spcPts val="300"/>
              </a:spcAft>
              <a:buFont typeface="Wingdings" pitchFamily="2" charset="2"/>
              <a:buChar char="Ø"/>
            </a:pPr>
            <a:r>
              <a:rPr lang="it-IT" dirty="0"/>
              <a:t>la </a:t>
            </a:r>
            <a:r>
              <a:rPr lang="it-IT" b="1" dirty="0"/>
              <a:t>porosità</a:t>
            </a:r>
            <a:r>
              <a:rPr lang="it-IT" dirty="0"/>
              <a:t> è l’altra fondamentale somiglianza che condividono, l’apertura verso ciò che viene dal mare e che porta elementi dall’esterno; questa capacità di farsi attraversare dalle influenze esterne è stata condizione della loro sopravvivenza.</a:t>
            </a:r>
          </a:p>
          <a:p>
            <a:pPr marL="720000" lvl="0" indent="-288000">
              <a:spcAft>
                <a:spcPts val="300"/>
              </a:spcAft>
              <a:buFont typeface="Wingdings" pitchFamily="2" charset="2"/>
              <a:buChar char="Ø"/>
            </a:pPr>
            <a:r>
              <a:rPr lang="it-IT" dirty="0"/>
              <a:t>le città marittime hanno funzionato come </a:t>
            </a:r>
            <a:r>
              <a:rPr lang="it-IT" b="1" dirty="0"/>
              <a:t>cerniere</a:t>
            </a:r>
            <a:r>
              <a:rPr lang="it-IT" dirty="0"/>
              <a:t> tra imperi, continenti, blocchi commerciali e stati-nazione.</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384995"/>
          </a:xfrm>
          <a:prstGeom prst="rect">
            <a:avLst/>
          </a:prstGeom>
          <a:noFill/>
        </p:spPr>
        <p:txBody>
          <a:bodyPr wrap="square" rtlCol="0">
            <a:spAutoFit/>
          </a:bodyPr>
          <a:lstStyle/>
          <a:p>
            <a:pPr lvl="0"/>
            <a:r>
              <a:rPr lang="it-IT" sz="2800" b="1" i="1" dirty="0"/>
              <a:t>Cosmopolitismo: un concetto da riconsiderare e problematizzare</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39" y="1102408"/>
            <a:ext cx="10460053" cy="4047262"/>
          </a:xfrm>
          <a:prstGeom prst="rect">
            <a:avLst/>
          </a:prstGeom>
        </p:spPr>
        <p:txBody>
          <a:bodyPr wrap="square">
            <a:spAutoFit/>
          </a:bodyPr>
          <a:lstStyle/>
          <a:p>
            <a:pPr>
              <a:spcAft>
                <a:spcPts val="300"/>
              </a:spcAft>
              <a:buFont typeface="Wingdings" pitchFamily="2" charset="2"/>
              <a:buChar char="§"/>
            </a:pPr>
            <a:r>
              <a:rPr lang="it-IT" dirty="0"/>
              <a:t> Il concetto antropologico di cosmopolitismo</a:t>
            </a:r>
            <a:r>
              <a:rPr lang="it-IT" u="sng" dirty="0"/>
              <a:t>,</a:t>
            </a:r>
            <a:r>
              <a:rPr lang="it-IT" dirty="0"/>
              <a:t> secondo </a:t>
            </a:r>
            <a:r>
              <a:rPr lang="it-IT" dirty="0" err="1"/>
              <a:t>Driessen</a:t>
            </a:r>
            <a:r>
              <a:rPr lang="it-IT" dirty="0"/>
              <a:t>, indica l’ethos e le pratiche di individui e gruppi che si orientano al rispetto interculturale e alla convivenza. Implica la capacità di muoversi in diverse arene culturali e sociali, la padronanza di molteplici lingue, le competenze in stili di vita e repertori culturali diversi. Vi sono tuttavia parecchi fattori che complicano il suo uso.</a:t>
            </a:r>
          </a:p>
          <a:p>
            <a:pPr>
              <a:spcAft>
                <a:spcPts val="300"/>
              </a:spcAft>
              <a:buFont typeface="Wingdings" pitchFamily="2" charset="2"/>
              <a:buChar char="§"/>
            </a:pPr>
            <a:r>
              <a:rPr lang="it-IT" dirty="0"/>
              <a:t> Il problema della letteratura (principalmente storica) che si è occupata di queste città tardo-ottomane è stato – secondo </a:t>
            </a:r>
            <a:r>
              <a:rPr lang="it-IT" dirty="0" err="1"/>
              <a:t>Driessen</a:t>
            </a:r>
            <a:r>
              <a:rPr lang="it-IT" dirty="0"/>
              <a:t>, che si concentra su quella intorno a Smirne, Alessandria e Trieste – di avere dato per scontata </a:t>
            </a:r>
            <a:r>
              <a:rPr lang="it-IT" b="1" dirty="0"/>
              <a:t>la nozione di </a:t>
            </a:r>
            <a:r>
              <a:rPr lang="it-IT" b="1" i="1" dirty="0"/>
              <a:t>cosmopolitismo</a:t>
            </a:r>
            <a:r>
              <a:rPr lang="it-IT" b="1" dirty="0"/>
              <a:t>, che invece va problematizzata per diverse ragioni:</a:t>
            </a:r>
            <a:endParaRPr lang="it-IT" dirty="0"/>
          </a:p>
          <a:p>
            <a:pPr marL="720000" lvl="0" indent="-108000"/>
            <a:r>
              <a:rPr lang="it-IT" dirty="0"/>
              <a:t>- la necessità di riconoscere l’</a:t>
            </a:r>
            <a:r>
              <a:rPr lang="it-IT" u="sng" dirty="0"/>
              <a:t>ambiguità </a:t>
            </a:r>
            <a:r>
              <a:rPr lang="it-IT" dirty="0"/>
              <a:t>di questa nozione, che rimane intrappolata nella tensione tra il riconoscimento delle differenze e del pluralismo e la tensione a individuare valori universali.</a:t>
            </a:r>
          </a:p>
          <a:p>
            <a:pPr marL="720000" lvl="0" indent="-108000"/>
            <a:r>
              <a:rPr lang="it-IT" dirty="0"/>
              <a:t>- la relazione problematica tra </a:t>
            </a:r>
            <a:r>
              <a:rPr lang="it-IT" u="sng" dirty="0"/>
              <a:t>cosmopolitismo e potere.</a:t>
            </a:r>
            <a:endParaRPr lang="it-IT" dirty="0"/>
          </a:p>
          <a:p>
            <a:pPr marL="720000" lvl="0" indent="-108000"/>
            <a:r>
              <a:rPr lang="it-IT" dirty="0"/>
              <a:t>- l’opportunità di parlare di una </a:t>
            </a:r>
            <a:r>
              <a:rPr lang="it-IT" u="sng" dirty="0"/>
              <a:t>molteplicità di cosmopolitismi</a:t>
            </a:r>
            <a:r>
              <a:rPr lang="it-IT" dirty="0"/>
              <a:t>, che riflettono ideologie, modi di vita e periodi storici diversi: nella Trieste asburgica, per esempio, l’élite mercantile borghese, impegnata a incrementare le proprie fortune, fu molto meno cosmopolita di come le nostalgie contemporanee la immaginano.</a:t>
            </a:r>
          </a:p>
        </p:txBody>
      </p:sp>
    </p:spTree>
    <p:extLst>
      <p:ext uri="{BB962C8B-B14F-4D97-AF65-F5344CB8AC3E}">
        <p14:creationId xmlns:p14="http://schemas.microsoft.com/office/powerpoint/2010/main" val="355525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9"/>
            <a:ext cx="12192000" cy="954107"/>
          </a:xfrm>
          <a:prstGeom prst="rect">
            <a:avLst/>
          </a:prstGeom>
          <a:noFill/>
        </p:spPr>
        <p:txBody>
          <a:bodyPr wrap="square" rtlCol="0">
            <a:spAutoFit/>
          </a:bodyPr>
          <a:lstStyle/>
          <a:p>
            <a:r>
              <a:rPr lang="it-IT" sz="2800" b="1" i="1" dirty="0"/>
              <a:t>Cosmopolitismo e potere: i casi di Izmir e Alessandria</a:t>
            </a:r>
            <a:endParaRPr lang="it-IT" sz="2800"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51357" y="1034042"/>
            <a:ext cx="10424890" cy="4701287"/>
          </a:xfrm>
          <a:prstGeom prst="rect">
            <a:avLst/>
          </a:prstGeom>
          <a:noFill/>
        </p:spPr>
        <p:txBody>
          <a:bodyPr wrap="square" rtlCol="0">
            <a:spAutoFit/>
          </a:bodyPr>
          <a:lstStyle/>
          <a:p>
            <a:pPr lvl="0">
              <a:spcAft>
                <a:spcPts val="300"/>
              </a:spcAft>
              <a:buFont typeface="Wingdings" pitchFamily="2" charset="2"/>
              <a:buChar char="§"/>
            </a:pPr>
            <a:r>
              <a:rPr lang="it-IT" dirty="0"/>
              <a:t> La letteratura sulla realtà sociale a </a:t>
            </a:r>
            <a:r>
              <a:rPr lang="it-IT" dirty="0" err="1"/>
              <a:t>Izmir</a:t>
            </a:r>
            <a:r>
              <a:rPr lang="it-IT" dirty="0"/>
              <a:t> (Smirne) nell’epoca tardo-ottomana fa emergere una situazione in cui si può parlare più legittimamente di cosmopolitismo di classe, proprio delle famiglie della borghesia commerciale, che non si frequentavano solo nei mercati e nelle loro imprese ma anche nei caffè e nei club sportivi. </a:t>
            </a:r>
          </a:p>
          <a:p>
            <a:pPr lvl="0">
              <a:spcAft>
                <a:spcPts val="300"/>
              </a:spcAft>
              <a:buFont typeface="Wingdings" pitchFamily="2" charset="2"/>
              <a:buChar char="§"/>
            </a:pPr>
            <a:r>
              <a:rPr lang="it-IT" dirty="0"/>
              <a:t> Nella società più ampia non c’erano invece tracce di mescolanza e per lo più le comunità </a:t>
            </a:r>
            <a:r>
              <a:rPr lang="it-IT" dirty="0" err="1"/>
              <a:t>etnico-religiose</a:t>
            </a:r>
            <a:r>
              <a:rPr lang="it-IT" dirty="0"/>
              <a:t> “coabitavano separate” nello spazio delle città portuali: idee diverse di genere, corpo, privato/pubblico stabilivano confini simbolici tra le comunità </a:t>
            </a:r>
            <a:r>
              <a:rPr lang="it-IT" dirty="0" err="1"/>
              <a:t>etnico-religiose</a:t>
            </a:r>
            <a:r>
              <a:rPr lang="it-IT" dirty="0"/>
              <a:t> (e probabilmente per queste comunità i luoghi di culto misti, i santuari e le feste dei santi costituivano lo spazio e il tempo della commistione e dell’interazione).</a:t>
            </a:r>
          </a:p>
          <a:p>
            <a:pPr lvl="0">
              <a:spcAft>
                <a:spcPts val="600"/>
              </a:spcAft>
              <a:buFont typeface="Wingdings" pitchFamily="2" charset="2"/>
              <a:buChar char="§"/>
            </a:pPr>
            <a:r>
              <a:rPr lang="it-IT" dirty="0"/>
              <a:t> Anche Alessandria ha delle caratteristiche simili: il cosmopolitismo contraddistingue l’élite commerciale, intellettuale e politica, mentre per la società nel suo complesso si può parlare di una contiguità tra i gruppi, del riconoscimento dell’autonomia delle comunità etnico-religiose.</a:t>
            </a:r>
          </a:p>
          <a:p>
            <a:pPr marL="360000" indent="-180000">
              <a:spcAft>
                <a:spcPts val="600"/>
              </a:spcAft>
              <a:buFont typeface="Arial" panose="020B0604020202020204" pitchFamily="34" charset="0"/>
              <a:buChar char="•"/>
            </a:pPr>
            <a:r>
              <a:rPr lang="en-GB" sz="1600" dirty="0"/>
              <a:t>M. Fuhrmann, “Cosmopolitan imperialists and the Ottoman port cities. Conflicting logics in the urban social fabric”, </a:t>
            </a:r>
            <a:r>
              <a:rPr lang="en-GB" sz="1600" i="1" dirty="0"/>
              <a:t>Cahiers de la </a:t>
            </a:r>
            <a:r>
              <a:rPr lang="en-GB" sz="1600" i="1" dirty="0" err="1"/>
              <a:t>Méditerranée</a:t>
            </a:r>
            <a:r>
              <a:rPr lang="en-GB" sz="1600" dirty="0"/>
              <a:t>, 67, 2003.</a:t>
            </a:r>
            <a:endParaRPr lang="it-IT" sz="1600" dirty="0"/>
          </a:p>
          <a:p>
            <a:pPr marL="360000" lvl="0" indent="-180000">
              <a:spcAft>
                <a:spcPts val="300"/>
              </a:spcAft>
              <a:buFont typeface="Arial" pitchFamily="34" charset="0"/>
              <a:buChar char="•"/>
            </a:pPr>
            <a:r>
              <a:rPr lang="en-GB" sz="1600" dirty="0"/>
              <a:t>Henk Driessen, “Mediterranean port cities: cosmopolitanism reconsidered”, </a:t>
            </a:r>
            <a:r>
              <a:rPr lang="en-GB" sz="1600" i="1" dirty="0"/>
              <a:t>History and Anthropology</a:t>
            </a:r>
            <a:r>
              <a:rPr lang="en-GB" sz="1600" dirty="0"/>
              <a:t>, 16, 1, 2005.</a:t>
            </a:r>
          </a:p>
          <a:p>
            <a:pPr marL="360000" indent="-180000">
              <a:spcAft>
                <a:spcPts val="300"/>
              </a:spcAft>
              <a:buFont typeface="Arial" pitchFamily="34" charset="0"/>
              <a:buChar char="•"/>
            </a:pPr>
            <a:r>
              <a:rPr lang="en-US" sz="1600" dirty="0"/>
              <a:t>Maureen Jackson, “‘Cosmopolitan’ Smyrna: illuminating or obscuring cultural histories?”, </a:t>
            </a:r>
            <a:r>
              <a:rPr lang="en-US" sz="1600" i="1" dirty="0"/>
              <a:t>Geographical Review</a:t>
            </a:r>
            <a:r>
              <a:rPr lang="en-US" sz="1600" dirty="0"/>
              <a:t>, 102, 3 (2012).</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L’avvento dei nazionalismi</a:t>
            </a:r>
            <a:endParaRPr lang="it-IT" sz="2800" dirty="0"/>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110953"/>
            <a:ext cx="9343176" cy="1692771"/>
          </a:xfrm>
          <a:prstGeom prst="rect">
            <a:avLst/>
          </a:prstGeom>
          <a:noFill/>
        </p:spPr>
        <p:txBody>
          <a:bodyPr wrap="square" rtlCol="0">
            <a:spAutoFit/>
          </a:bodyPr>
          <a:lstStyle/>
          <a:p>
            <a:r>
              <a:rPr lang="it-IT" dirty="0"/>
              <a:t> </a:t>
            </a:r>
            <a:br>
              <a:rPr lang="en-US" dirty="0"/>
            </a:br>
            <a:endParaRPr lang="it-IT" sz="1400" dirty="0"/>
          </a:p>
          <a:p>
            <a:pPr lvl="0"/>
            <a:endParaRPr lang="it-IT" sz="1400" dirty="0"/>
          </a:p>
          <a:p>
            <a:pPr lvl="0"/>
            <a:endParaRPr lang="it-IT" sz="1400" dirty="0"/>
          </a:p>
          <a:p>
            <a:pPr lvl="0"/>
            <a:endParaRPr lang="it-IT" sz="1400" dirty="0"/>
          </a:p>
          <a:p>
            <a:pPr lvl="0"/>
            <a:endParaRPr lang="it-IT" sz="1400" dirty="0"/>
          </a:p>
          <a:p>
            <a:endParaRPr lang="it-IT" sz="1600" dirty="0"/>
          </a:p>
        </p:txBody>
      </p:sp>
      <p:sp>
        <p:nvSpPr>
          <p:cNvPr id="4" name="Segnaposto piè di pagina 3"/>
          <p:cNvSpPr>
            <a:spLocks noGrp="1"/>
          </p:cNvSpPr>
          <p:nvPr>
            <p:ph type="ftr" sz="quarter" idx="11"/>
          </p:nvPr>
        </p:nvSpPr>
        <p:spPr/>
        <p:txBody>
          <a:bodyPr/>
          <a:lstStyle/>
          <a:p>
            <a:endParaRPr lang="it-IT" dirty="0"/>
          </a:p>
        </p:txBody>
      </p:sp>
      <p:pic>
        <p:nvPicPr>
          <p:cNvPr id="8" name="Immagine 7"/>
          <p:cNvPicPr>
            <a:picLocks noChangeAspect="1"/>
          </p:cNvPicPr>
          <p:nvPr/>
        </p:nvPicPr>
        <p:blipFill>
          <a:blip r:embed="rId2"/>
          <a:srcRect/>
          <a:stretch>
            <a:fillRect/>
          </a:stretch>
        </p:blipFill>
        <p:spPr bwMode="auto">
          <a:xfrm>
            <a:off x="8152166" y="1041058"/>
            <a:ext cx="3903102" cy="3024000"/>
          </a:xfrm>
          <a:prstGeom prst="rect">
            <a:avLst/>
          </a:prstGeom>
          <a:noFill/>
          <a:ln w="9525">
            <a:noFill/>
            <a:miter lim="800000"/>
            <a:headEnd/>
            <a:tailEnd/>
          </a:ln>
        </p:spPr>
      </p:pic>
      <p:sp>
        <p:nvSpPr>
          <p:cNvPr id="9" name="Rettangolo 8"/>
          <p:cNvSpPr/>
          <p:nvPr/>
        </p:nvSpPr>
        <p:spPr>
          <a:xfrm>
            <a:off x="487110" y="1034042"/>
            <a:ext cx="7528845" cy="4524315"/>
          </a:xfrm>
          <a:prstGeom prst="rect">
            <a:avLst/>
          </a:prstGeom>
        </p:spPr>
        <p:txBody>
          <a:bodyPr wrap="square">
            <a:spAutoFit/>
          </a:bodyPr>
          <a:lstStyle/>
          <a:p>
            <a:pPr>
              <a:buFont typeface="Wingdings" pitchFamily="2" charset="2"/>
              <a:buChar char="§"/>
            </a:pPr>
            <a:r>
              <a:rPr lang="it-IT" dirty="0"/>
              <a:t>  Gli studiosi sono d’accordo nel ritenere che la storia delle città portuali e le loro caratteristiche siano state influenzate in modo decisivo dall’avvento dei nazionalismi tra la fine del XIX secolo e i primi decenni del </a:t>
            </a:r>
            <a:r>
              <a:rPr lang="it-IT" dirty="0" err="1"/>
              <a:t>XX</a:t>
            </a:r>
            <a:r>
              <a:rPr lang="it-IT" dirty="0"/>
              <a:t>.</a:t>
            </a:r>
          </a:p>
          <a:p>
            <a:pPr>
              <a:buFont typeface="Wingdings" pitchFamily="2" charset="2"/>
              <a:buChar char="§"/>
            </a:pPr>
            <a:r>
              <a:rPr lang="it-IT" dirty="0"/>
              <a:t> La </a:t>
            </a:r>
            <a:r>
              <a:rPr lang="it-IT" b="1" dirty="0"/>
              <a:t>diffusione dei nazionalismi</a:t>
            </a:r>
            <a:r>
              <a:rPr lang="it-IT" dirty="0"/>
              <a:t> e il loro consolidarsi nel Mediterraneo – particolarmente dopo la dissoluzione dell’Impero Ottomano – ha radicalmente cambiato nel corso del Novecento lo stile di vita in questi contesti, a partire dalla percezione che le persone avevano delle proprie identità sociali, spingendole a vedersi come cittadini di nazioni reciprocamente esclusive e mettendo così altrettanto radicalmente in discussione la possibilità di praticare la convivenza, l’interazione e il commercio intercomunitario, nelle varie forme che il pluralismo aveva assunto. </a:t>
            </a:r>
          </a:p>
          <a:p>
            <a:pPr>
              <a:buFont typeface="Wingdings" pitchFamily="2" charset="2"/>
              <a:buChar char="§"/>
            </a:pPr>
            <a:r>
              <a:rPr lang="it-IT" dirty="0"/>
              <a:t> Ancora una volta </a:t>
            </a:r>
            <a:r>
              <a:rPr lang="it-IT" dirty="0" err="1"/>
              <a:t>Izmir</a:t>
            </a:r>
            <a:r>
              <a:rPr lang="it-IT" dirty="0"/>
              <a:t> rappresenta un caso esemplare:  nel nuovo stato turco aumenta la sua importanza commerciale e industriale ma perde la sua aura cosmopolita</a:t>
            </a:r>
          </a:p>
          <a:p>
            <a:pPr>
              <a:buFont typeface="Wingdings" pitchFamily="2" charset="2"/>
              <a:buChar char="§"/>
            </a:pPr>
            <a:r>
              <a:rPr lang="it-IT" dirty="0"/>
              <a:t> Non c’è più spazio per le minoranze etniche e religiose, che non di rado sono espulse e costrette all’esodo.</a:t>
            </a:r>
          </a:p>
        </p:txBody>
      </p:sp>
      <p:sp>
        <p:nvSpPr>
          <p:cNvPr id="12" name="Rettangolo 11"/>
          <p:cNvSpPr/>
          <p:nvPr/>
        </p:nvSpPr>
        <p:spPr>
          <a:xfrm>
            <a:off x="8084322" y="4349809"/>
            <a:ext cx="4107678" cy="1284967"/>
          </a:xfrm>
          <a:prstGeom prst="rect">
            <a:avLst/>
          </a:prstGeom>
        </p:spPr>
        <p:txBody>
          <a:bodyPr wrap="square">
            <a:spAutoFit/>
          </a:bodyPr>
          <a:lstStyle/>
          <a:p>
            <a:pPr algn="ctr">
              <a:spcAft>
                <a:spcPts val="300"/>
              </a:spcAft>
            </a:pPr>
            <a:r>
              <a:rPr lang="it-IT" sz="1500" dirty="0"/>
              <a:t>Torre dell’orologio in Piazza </a:t>
            </a:r>
            <a:r>
              <a:rPr lang="it-IT" sz="1500" dirty="0" err="1"/>
              <a:t>Konak</a:t>
            </a:r>
            <a:r>
              <a:rPr lang="it-IT" sz="1500" dirty="0"/>
              <a:t>, centro di Izmir: fu completata nel 1901 come parte di una politica di monumentalizzazione dell’impero ottomano rivolta alle popolazioni locali e verso l’esterno.</a:t>
            </a:r>
          </a:p>
          <a:p>
            <a:pPr algn="ctr">
              <a:spcAft>
                <a:spcPts val="300"/>
              </a:spcAft>
            </a:pPr>
            <a:r>
              <a:rPr lang="it-IT" sz="1400" dirty="0"/>
              <a:t>(foto e fonte: M. Jackson 2012)</a:t>
            </a:r>
          </a:p>
        </p:txBody>
      </p:sp>
    </p:spTree>
    <p:extLst>
      <p:ext uri="{BB962C8B-B14F-4D97-AF65-F5344CB8AC3E}">
        <p14:creationId xmlns:p14="http://schemas.microsoft.com/office/powerpoint/2010/main" val="369698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dirty="0"/>
              <a:t>Il cosmopolitismo mediterraneo tra mito e realtà</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8" y="1016951"/>
            <a:ext cx="9407941" cy="4508927"/>
          </a:xfrm>
          <a:prstGeom prst="rect">
            <a:avLst/>
          </a:prstGeom>
          <a:noFill/>
        </p:spPr>
        <p:txBody>
          <a:bodyPr wrap="square" rtlCol="0">
            <a:spAutoFit/>
          </a:bodyPr>
          <a:lstStyle/>
          <a:p>
            <a:pPr>
              <a:spcAft>
                <a:spcPts val="300"/>
              </a:spcAft>
              <a:buFont typeface="Wingdings" pitchFamily="2" charset="2"/>
              <a:buChar char="§"/>
            </a:pPr>
            <a:r>
              <a:rPr lang="it-IT" sz="1600" dirty="0"/>
              <a:t> </a:t>
            </a:r>
            <a:r>
              <a:rPr lang="it-IT" dirty="0"/>
              <a:t>I pochi antropologi e i numerosi storici (spesso microstorici) che più di recente si sono occupati delle città portuali tardo-ottomane hanno convenuto sulla necessità di una riflessione critica sul cosmopolitismo, che cerchi di gettare luce sulle caratteristiche di queste città distinguendo </a:t>
            </a:r>
            <a:r>
              <a:rPr lang="it-IT" b="1" dirty="0"/>
              <a:t>tra mito e realtà</a:t>
            </a:r>
            <a:r>
              <a:rPr lang="it-IT" dirty="0"/>
              <a:t>: importante per questi studiosi è distinguere le rivendicazioni ideologiche dalle descrizioni fattuali.</a:t>
            </a:r>
          </a:p>
          <a:p>
            <a:pPr marL="360000" indent="-180000">
              <a:buFont typeface="Arial" pitchFamily="34" charset="0"/>
              <a:buChar char="•"/>
            </a:pPr>
            <a:r>
              <a:rPr lang="it-IT" sz="1700" dirty="0"/>
              <a:t>Dieter Haller, “The </a:t>
            </a:r>
            <a:r>
              <a:rPr lang="it-IT" sz="1700" dirty="0" err="1"/>
              <a:t>cosmopolitan</a:t>
            </a:r>
            <a:r>
              <a:rPr lang="it-IT" sz="1700" dirty="0"/>
              <a:t> </a:t>
            </a:r>
            <a:r>
              <a:rPr lang="it-IT" sz="1700" dirty="0" err="1"/>
              <a:t>Mediterranean</a:t>
            </a:r>
            <a:r>
              <a:rPr lang="it-IT" sz="1700" dirty="0"/>
              <a:t>: </a:t>
            </a:r>
            <a:r>
              <a:rPr lang="it-IT" sz="1700" dirty="0" err="1"/>
              <a:t>myth</a:t>
            </a:r>
            <a:r>
              <a:rPr lang="it-IT" sz="1700" dirty="0"/>
              <a:t> and reality”, </a:t>
            </a:r>
            <a:r>
              <a:rPr lang="it-IT" sz="1700" i="1" dirty="0" err="1"/>
              <a:t>Zeitschrift</a:t>
            </a:r>
            <a:r>
              <a:rPr lang="it-IT" sz="1700" i="1" dirty="0"/>
              <a:t> </a:t>
            </a:r>
            <a:r>
              <a:rPr lang="it-IT" sz="1700" i="1" dirty="0" err="1"/>
              <a:t>für</a:t>
            </a:r>
            <a:r>
              <a:rPr lang="it-IT" sz="1700" i="1" dirty="0"/>
              <a:t> </a:t>
            </a:r>
            <a:r>
              <a:rPr lang="it-IT" sz="1700" i="1" dirty="0" err="1"/>
              <a:t>Ethnologie</a:t>
            </a:r>
            <a:r>
              <a:rPr lang="it-IT" sz="1700" i="1" dirty="0"/>
              <a:t>, </a:t>
            </a:r>
            <a:r>
              <a:rPr lang="it-IT" sz="1700" dirty="0"/>
              <a:t>129, 1, 2004.</a:t>
            </a:r>
          </a:p>
          <a:p>
            <a:endParaRPr lang="it-IT" sz="1600" dirty="0"/>
          </a:p>
          <a:p>
            <a:pPr>
              <a:buFont typeface="Wingdings" pitchFamily="2" charset="2"/>
              <a:buChar char="§"/>
            </a:pPr>
            <a:r>
              <a:rPr lang="it-IT" sz="1600" dirty="0"/>
              <a:t> </a:t>
            </a:r>
            <a:r>
              <a:rPr lang="it-IT" dirty="0"/>
              <a:t>Come ha tuttavia osservato </a:t>
            </a:r>
            <a:r>
              <a:rPr lang="it-IT" dirty="0" err="1"/>
              <a:t>Driessen</a:t>
            </a:r>
            <a:r>
              <a:rPr lang="it-IT" dirty="0"/>
              <a:t> (2002: 35), l’importanza delle memorie e delle nostalgie – pur </a:t>
            </a:r>
            <a:r>
              <a:rPr lang="it-IT" dirty="0" err="1"/>
              <a:t>romanticizzate</a:t>
            </a:r>
            <a:r>
              <a:rPr lang="it-IT" dirty="0"/>
              <a:t> e percorse a venature “mitiche” o – non può essere trascurata, soprattutto da un punto di vista antropologico:</a:t>
            </a:r>
          </a:p>
          <a:p>
            <a:pPr marL="540000">
              <a:spcAft>
                <a:spcPts val="300"/>
              </a:spcAft>
            </a:pPr>
            <a:r>
              <a:rPr lang="en-US" dirty="0"/>
              <a:t>“Greek refugees from former Smyrna and their descendants in Piraeus, old families in Tangier, </a:t>
            </a:r>
            <a:r>
              <a:rPr lang="en-US" dirty="0" err="1"/>
              <a:t>Triest</a:t>
            </a:r>
            <a:r>
              <a:rPr lang="en-US" dirty="0"/>
              <a:t>, and Alexandria, frequently evoke a past defined as cosmopolitan. In doing so they stress, in varying combinations, features such as ethnic-religious plurality, multi-</a:t>
            </a:r>
            <a:r>
              <a:rPr lang="en-US" dirty="0" err="1"/>
              <a:t>lingualism</a:t>
            </a:r>
            <a:r>
              <a:rPr lang="en-US" dirty="0"/>
              <a:t>, cultural refinement, openness, enterprise, tolerance, and intercultural exchange”.</a:t>
            </a:r>
          </a:p>
          <a:p>
            <a:pPr marL="360000" indent="-180000">
              <a:buFont typeface="Arial" pitchFamily="34" charset="0"/>
              <a:buChar char="•"/>
            </a:pPr>
            <a:r>
              <a:rPr lang="en-US" sz="1700" dirty="0"/>
              <a:t>H. </a:t>
            </a:r>
            <a:r>
              <a:rPr lang="en-US" sz="1700" dirty="0" err="1"/>
              <a:t>Driessen</a:t>
            </a:r>
            <a:r>
              <a:rPr lang="en-US" sz="1700" dirty="0"/>
              <a:t>, “A seaward view of a transnational region”, </a:t>
            </a:r>
            <a:r>
              <a:rPr lang="en-US" sz="1700" i="1" dirty="0"/>
              <a:t>ISIM</a:t>
            </a:r>
            <a:r>
              <a:rPr lang="en-US" sz="1700" dirty="0"/>
              <a:t> </a:t>
            </a:r>
            <a:r>
              <a:rPr lang="en-US" sz="1700" i="1" dirty="0"/>
              <a:t>Newsletter</a:t>
            </a:r>
            <a:r>
              <a:rPr lang="en-US" sz="1700" dirty="0"/>
              <a:t>, 11, 2, 2002.</a:t>
            </a:r>
            <a:r>
              <a:rPr lang="it-IT" sz="1700" dirty="0"/>
              <a:t> </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r>
              <a:rPr lang="it-IT" sz="2800" b="1" i="1" dirty="0"/>
              <a:t>Identità, coesistenza, convivenza: le tesi di Remotti</a:t>
            </a:r>
            <a:endParaRPr lang="it-IT" sz="2800"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051134"/>
            <a:ext cx="7732964" cy="3970318"/>
          </a:xfrm>
          <a:prstGeom prst="rect">
            <a:avLst/>
          </a:prstGeom>
          <a:noFill/>
        </p:spPr>
        <p:txBody>
          <a:bodyPr wrap="square" rtlCol="0">
            <a:spAutoFit/>
          </a:bodyPr>
          <a:lstStyle/>
          <a:p>
            <a:r>
              <a:rPr lang="it-IT" dirty="0"/>
              <a:t>Proseguendo in un percorso di critica del concetto di identità avviato ormai parecchi anni con la pubblicazione del libro </a:t>
            </a:r>
            <a:r>
              <a:rPr lang="it-IT" i="1" dirty="0"/>
              <a:t>Contro l’identità</a:t>
            </a:r>
            <a:r>
              <a:rPr lang="it-IT" dirty="0"/>
              <a:t> (1996), l’antropologo Francesco Remotti ha affrontato, soprattutto in un denso saggio del 2013, il nesso tematico che si ritrova nella letteratura </a:t>
            </a:r>
            <a:r>
              <a:rPr lang="it-IT" dirty="0" err="1"/>
              <a:t>storico-antropologica</a:t>
            </a:r>
            <a:r>
              <a:rPr lang="it-IT" dirty="0"/>
              <a:t> sulle città portuali – </a:t>
            </a:r>
            <a:r>
              <a:rPr lang="it-IT" i="1" dirty="0"/>
              <a:t>identità, tolleranza, coesistenza, convivenza</a:t>
            </a:r>
            <a:r>
              <a:rPr lang="it-IT" dirty="0"/>
              <a:t> – proponendo “una distinzione piuttosto netta tra la ‘coesistenza’ da una parte e la ‘convivenza’ dall’altra” (2013, p. 76).</a:t>
            </a:r>
          </a:p>
          <a:p>
            <a:endParaRPr lang="it-IT" dirty="0"/>
          </a:p>
          <a:p>
            <a:pPr marL="288000" indent="-180000">
              <a:buFont typeface="Arial" pitchFamily="34" charset="0"/>
              <a:buChar char="•"/>
            </a:pPr>
            <a:r>
              <a:rPr lang="it-IT" dirty="0"/>
              <a:t>F. Remotti, </a:t>
            </a:r>
            <a:r>
              <a:rPr lang="it-IT" i="1" dirty="0"/>
              <a:t>Contro l’identità</a:t>
            </a:r>
            <a:r>
              <a:rPr lang="it-IT" dirty="0"/>
              <a:t>, Laterza, </a:t>
            </a:r>
            <a:r>
              <a:rPr lang="it-IT" dirty="0" err="1"/>
              <a:t>Roma-Bari</a:t>
            </a:r>
            <a:r>
              <a:rPr lang="it-IT" dirty="0"/>
              <a:t>, 1996.</a:t>
            </a:r>
          </a:p>
          <a:p>
            <a:pPr marL="288000" indent="-180000">
              <a:buFont typeface="Arial" pitchFamily="34" charset="0"/>
              <a:buChar char="•"/>
            </a:pPr>
            <a:r>
              <a:rPr lang="it-IT" dirty="0"/>
              <a:t>F. Remotti, </a:t>
            </a:r>
            <a:r>
              <a:rPr lang="it-IT" i="1" dirty="0"/>
              <a:t>Identità o convivenza?</a:t>
            </a:r>
            <a:r>
              <a:rPr lang="it-IT" dirty="0"/>
              <a:t>, in T. </a:t>
            </a:r>
            <a:r>
              <a:rPr lang="it-IT" dirty="0" err="1"/>
              <a:t>Mazzarese</a:t>
            </a:r>
            <a:r>
              <a:rPr lang="it-IT" dirty="0"/>
              <a:t> (a cura di), </a:t>
            </a:r>
            <a:r>
              <a:rPr lang="it-IT" i="1" dirty="0"/>
              <a:t>Diritto, tradizioni, traduzioni. La tutela dei diritti nelle società multiculturali</a:t>
            </a:r>
            <a:r>
              <a:rPr lang="it-IT" dirty="0"/>
              <a:t>, </a:t>
            </a:r>
            <a:r>
              <a:rPr lang="it-IT" dirty="0" err="1"/>
              <a:t>Giappichelli</a:t>
            </a:r>
            <a:r>
              <a:rPr lang="it-IT" dirty="0"/>
              <a:t>, Torino, 2013.</a:t>
            </a:r>
          </a:p>
          <a:p>
            <a:pPr marL="288000" indent="-180000">
              <a:buFont typeface="Arial" pitchFamily="34" charset="0"/>
              <a:buChar char="•"/>
            </a:pPr>
            <a:r>
              <a:rPr lang="it-IT" dirty="0"/>
              <a:t>F. Remotti, </a:t>
            </a:r>
            <a:r>
              <a:rPr lang="it-IT" i="1" dirty="0"/>
              <a:t>Somiglianze. Una via per la convivenza</a:t>
            </a:r>
            <a:r>
              <a:rPr lang="it-IT" dirty="0"/>
              <a:t>, Laterza, Roma, 2019.</a:t>
            </a:r>
          </a:p>
          <a:p>
            <a:endParaRPr lang="it-IT" dirty="0"/>
          </a:p>
        </p:txBody>
      </p:sp>
      <p:sp>
        <p:nvSpPr>
          <p:cNvPr id="2" name="Segnaposto piè di pagina 1"/>
          <p:cNvSpPr>
            <a:spLocks noGrp="1"/>
          </p:cNvSpPr>
          <p:nvPr>
            <p:ph type="ftr" sz="quarter" idx="11"/>
          </p:nvPr>
        </p:nvSpPr>
        <p:spPr/>
        <p:txBody>
          <a:bodyPr/>
          <a:lstStyle/>
          <a:p>
            <a:r>
              <a:rPr lang="it-IT"/>
              <a:t>Antropologia del Mediterraneo</a:t>
            </a:r>
          </a:p>
        </p:txBody>
      </p:sp>
      <p:pic>
        <p:nvPicPr>
          <p:cNvPr id="7" name="Immagine 6" descr="L'antropologo Remotti: “Questione migranti, questione di ambiente” |  Migranti Torino"/>
          <p:cNvPicPr/>
          <p:nvPr/>
        </p:nvPicPr>
        <p:blipFill>
          <a:blip r:embed="rId2"/>
          <a:srcRect/>
          <a:stretch>
            <a:fillRect/>
          </a:stretch>
        </p:blipFill>
        <p:spPr bwMode="auto">
          <a:xfrm>
            <a:off x="8328707" y="1113534"/>
            <a:ext cx="3225800" cy="2152650"/>
          </a:xfrm>
          <a:prstGeom prst="rect">
            <a:avLst/>
          </a:prstGeom>
          <a:noFill/>
          <a:ln w="9525">
            <a:noFill/>
            <a:miter lim="800000"/>
            <a:headEnd/>
            <a:tailEnd/>
          </a:ln>
        </p:spPr>
      </p:pic>
      <p:pic>
        <p:nvPicPr>
          <p:cNvPr id="8" name="Immagine 7" descr="francesco remotti - AbeBooks"/>
          <p:cNvPicPr>
            <a:picLocks noChangeAspect="1"/>
          </p:cNvPicPr>
          <p:nvPr/>
        </p:nvPicPr>
        <p:blipFill>
          <a:blip r:embed="rId3" cstate="print"/>
          <a:srcRect/>
          <a:stretch>
            <a:fillRect/>
          </a:stretch>
        </p:blipFill>
        <p:spPr bwMode="auto">
          <a:xfrm>
            <a:off x="8328707" y="3303976"/>
            <a:ext cx="1385317" cy="2160000"/>
          </a:xfrm>
          <a:prstGeom prst="rect">
            <a:avLst/>
          </a:prstGeom>
          <a:noFill/>
          <a:ln w="9525">
            <a:noFill/>
            <a:miter lim="800000"/>
            <a:headEnd/>
            <a:tailEnd/>
          </a:ln>
        </p:spPr>
      </p:pic>
      <p:pic>
        <p:nvPicPr>
          <p:cNvPr id="10" name="Immagine 9" descr="LATERZA - Francesco Remotti - Somiglianze. Una Via Per La Convivenza -  ePRICE"/>
          <p:cNvPicPr>
            <a:picLocks noChangeAspect="1"/>
          </p:cNvPicPr>
          <p:nvPr/>
        </p:nvPicPr>
        <p:blipFill>
          <a:blip r:embed="rId4"/>
          <a:srcRect/>
          <a:stretch>
            <a:fillRect/>
          </a:stretch>
        </p:blipFill>
        <p:spPr bwMode="auto">
          <a:xfrm>
            <a:off x="9792222" y="3303976"/>
            <a:ext cx="2158487" cy="2160000"/>
          </a:xfrm>
          <a:prstGeom prst="rect">
            <a:avLst/>
          </a:prstGeom>
          <a:noFill/>
          <a:ln w="9525">
            <a:noFill/>
            <a:miter lim="800000"/>
            <a:headEnd/>
            <a:tailEnd/>
          </a:ln>
        </p:spPr>
      </p:pic>
    </p:spTree>
    <p:extLst>
      <p:ext uri="{BB962C8B-B14F-4D97-AF65-F5344CB8AC3E}">
        <p14:creationId xmlns:p14="http://schemas.microsoft.com/office/powerpoint/2010/main" val="88618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384995"/>
          </a:xfrm>
          <a:prstGeom prst="rect">
            <a:avLst/>
          </a:prstGeom>
          <a:noFill/>
        </p:spPr>
        <p:txBody>
          <a:bodyPr wrap="square" rtlCol="0">
            <a:spAutoFit/>
          </a:bodyPr>
          <a:lstStyle/>
          <a:p>
            <a:pPr lvl="0"/>
            <a:r>
              <a:rPr lang="it-IT" sz="2800" b="1" i="1" dirty="0"/>
              <a:t>Oltre la tolleranza</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991312"/>
            <a:ext cx="9665294" cy="2185214"/>
          </a:xfrm>
          <a:prstGeom prst="rect">
            <a:avLst/>
          </a:prstGeom>
        </p:spPr>
        <p:txBody>
          <a:bodyPr wrap="square">
            <a:spAutoFit/>
          </a:bodyPr>
          <a:lstStyle/>
          <a:p>
            <a:pPr lvl="0">
              <a:buFont typeface="Wingdings" pitchFamily="2" charset="2"/>
              <a:buChar char="§"/>
            </a:pPr>
            <a:r>
              <a:rPr lang="it-IT" sz="1700" dirty="0"/>
              <a:t> La tesi di Remotti è che la convivenza sia qualcosa di più – e di più problematico – di una semplice coesistenza, e che l’identità possa combinarsi con la coesistenza ma non con la convivenza.</a:t>
            </a:r>
          </a:p>
          <a:p>
            <a:pPr lvl="0">
              <a:buFont typeface="Wingdings" pitchFamily="2" charset="2"/>
              <a:buChar char="§"/>
            </a:pPr>
            <a:r>
              <a:rPr lang="it-IT" sz="1700" dirty="0"/>
              <a:t> Anche in situazioni in cui le identità vengono affermate, suggerisce, “se interviene la tolleranza, all’identità può essere tolto il suo carattere offensivo, consentendo così una coesistenza pacifica” (2013, p. 74).</a:t>
            </a:r>
          </a:p>
          <a:p>
            <a:pPr lvl="0">
              <a:buFont typeface="Wingdings" pitchFamily="2" charset="2"/>
              <a:buChar char="§"/>
            </a:pPr>
            <a:r>
              <a:rPr lang="it-IT" sz="1700" dirty="0"/>
              <a:t> Una situazione di mera coesistenza, nella quale predomina una tendenza alla categorizzazione (“logica di categoria”) e alla separazione, è però assai diversa da un contesto socio-culturale e politico in cui prevale invece una “logica di relazione” che favorisce la convivenza, ossia l’intrecciarsi di vite e di interessi e un coinvolgimento reciproco” (2013, p. 77).</a:t>
            </a:r>
          </a:p>
        </p:txBody>
      </p:sp>
      <p:graphicFrame>
        <p:nvGraphicFramePr>
          <p:cNvPr id="8" name="Tabella 7"/>
          <p:cNvGraphicFramePr>
            <a:graphicFrameLocks noGrp="1"/>
          </p:cNvGraphicFramePr>
          <p:nvPr/>
        </p:nvGraphicFramePr>
        <p:xfrm>
          <a:off x="1940353" y="3324315"/>
          <a:ext cx="7195101" cy="2187012"/>
        </p:xfrm>
        <a:graphic>
          <a:graphicData uri="http://schemas.openxmlformats.org/drawingml/2006/table">
            <a:tbl>
              <a:tblPr/>
              <a:tblGrid>
                <a:gridCol w="2383819">
                  <a:extLst>
                    <a:ext uri="{9D8B030D-6E8A-4147-A177-3AD203B41FA5}">
                      <a16:colId xmlns:a16="http://schemas.microsoft.com/office/drawing/2014/main" val="20000"/>
                    </a:ext>
                  </a:extLst>
                </a:gridCol>
                <a:gridCol w="2409914">
                  <a:extLst>
                    <a:ext uri="{9D8B030D-6E8A-4147-A177-3AD203B41FA5}">
                      <a16:colId xmlns:a16="http://schemas.microsoft.com/office/drawing/2014/main" val="20001"/>
                    </a:ext>
                  </a:extLst>
                </a:gridCol>
                <a:gridCol w="2401368">
                  <a:extLst>
                    <a:ext uri="{9D8B030D-6E8A-4147-A177-3AD203B41FA5}">
                      <a16:colId xmlns:a16="http://schemas.microsoft.com/office/drawing/2014/main" val="20002"/>
                    </a:ext>
                  </a:extLst>
                </a:gridCol>
              </a:tblGrid>
              <a:tr h="480132">
                <a:tc>
                  <a:txBody>
                    <a:bodyPr/>
                    <a:lstStyle/>
                    <a:p>
                      <a:pPr algn="ctr">
                        <a:spcAft>
                          <a:spcPts val="0"/>
                        </a:spcAft>
                      </a:pPr>
                      <a:r>
                        <a:rPr lang="it-IT" sz="1400" b="1" dirty="0">
                          <a:latin typeface="TimesNewRoman,Bold"/>
                          <a:ea typeface="Times New Roman"/>
                          <a:cs typeface="TimesNewRoman,Bold"/>
                        </a:rPr>
                        <a:t>a) identità in assenza</a:t>
                      </a:r>
                      <a:endParaRPr lang="it-IT" sz="1400" dirty="0">
                        <a:latin typeface="Times New Roman"/>
                        <a:ea typeface="Times New Roman"/>
                      </a:endParaRPr>
                    </a:p>
                    <a:p>
                      <a:pPr algn="ctr">
                        <a:spcAft>
                          <a:spcPts val="300"/>
                        </a:spcAft>
                      </a:pPr>
                      <a:r>
                        <a:rPr lang="it-IT" sz="1400" b="1" dirty="0">
                          <a:latin typeface="TimesNewRoman,Bold"/>
                          <a:ea typeface="Times New Roman"/>
                          <a:cs typeface="TimesNewRoman,Bold"/>
                        </a:rPr>
                        <a:t>di tolleranza</a:t>
                      </a:r>
                      <a:endParaRPr lang="it-IT"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latin typeface="TimesNewRoman,Bold"/>
                          <a:ea typeface="Times New Roman"/>
                          <a:cs typeface="TimesNewRoman,Bold"/>
                        </a:rPr>
                        <a:t>b) identità in presenza</a:t>
                      </a:r>
                      <a:endParaRPr lang="it-IT" sz="1400" dirty="0">
                        <a:latin typeface="Times New Roman"/>
                        <a:ea typeface="Times New Roman"/>
                      </a:endParaRPr>
                    </a:p>
                    <a:p>
                      <a:pPr algn="ctr">
                        <a:spcAft>
                          <a:spcPts val="0"/>
                        </a:spcAft>
                      </a:pPr>
                      <a:r>
                        <a:rPr lang="it-IT" sz="1400" b="1" dirty="0">
                          <a:latin typeface="TimesNewRoman,Bold"/>
                          <a:ea typeface="Times New Roman"/>
                          <a:cs typeface="TimesNewRoman,Bold"/>
                        </a:rPr>
                        <a:t>di tolleranza</a:t>
                      </a:r>
                      <a:endParaRPr lang="it-IT"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400" b="1" dirty="0">
                          <a:latin typeface="TimesNewRoman,Bold"/>
                          <a:ea typeface="Times New Roman"/>
                          <a:cs typeface="TimesNewRoman,Bold"/>
                        </a:rPr>
                        <a:t>c) fare a meno</a:t>
                      </a:r>
                      <a:endParaRPr lang="it-IT" sz="1400" dirty="0">
                        <a:latin typeface="Times New Roman"/>
                        <a:ea typeface="Times New Roman"/>
                      </a:endParaRPr>
                    </a:p>
                    <a:p>
                      <a:pPr algn="ctr">
                        <a:spcAft>
                          <a:spcPts val="0"/>
                        </a:spcAft>
                      </a:pPr>
                      <a:r>
                        <a:rPr lang="it-IT" sz="1400" b="1" dirty="0">
                          <a:latin typeface="TimesNewRoman,Bold"/>
                          <a:ea typeface="Times New Roman"/>
                          <a:cs typeface="TimesNewRoman,Bold"/>
                        </a:rPr>
                        <a:t>dell’identità</a:t>
                      </a:r>
                      <a:endParaRPr lang="it-IT"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Bef>
                          <a:spcPts val="300"/>
                        </a:spcBef>
                        <a:spcAft>
                          <a:spcPts val="0"/>
                        </a:spcAft>
                      </a:pPr>
                      <a:r>
                        <a:rPr lang="it-IT" sz="1400" b="1" i="1" dirty="0">
                          <a:latin typeface="TimesNewRoman,Bold"/>
                          <a:ea typeface="Times New Roman"/>
                          <a:cs typeface="TimesNewRoman,Bold"/>
                        </a:rPr>
                        <a:t>Identità senza</a:t>
                      </a:r>
                      <a:endParaRPr lang="it-IT" sz="1400" i="1" dirty="0">
                        <a:latin typeface="Times New Roman"/>
                        <a:ea typeface="Times New Roman"/>
                      </a:endParaRPr>
                    </a:p>
                    <a:p>
                      <a:pPr algn="ctr">
                        <a:spcAft>
                          <a:spcPts val="0"/>
                        </a:spcAft>
                      </a:pPr>
                      <a:r>
                        <a:rPr lang="it-IT" sz="1400" b="1" i="1" dirty="0">
                          <a:latin typeface="TimesNewRoman,Bold"/>
                          <a:ea typeface="Times New Roman"/>
                          <a:cs typeface="TimesNewRoman,Bold"/>
                        </a:rPr>
                        <a:t>l’alterità:</a:t>
                      </a:r>
                      <a:endParaRPr lang="it-IT" sz="1400" i="1" dirty="0">
                        <a:latin typeface="Times New Roman"/>
                        <a:ea typeface="Times New Roman"/>
                      </a:endParaRPr>
                    </a:p>
                    <a:p>
                      <a:pPr algn="ctr">
                        <a:spcAft>
                          <a:spcPts val="0"/>
                        </a:spcAft>
                      </a:pPr>
                      <a:r>
                        <a:rPr lang="it-IT" sz="1400" b="1" i="1" dirty="0">
                          <a:latin typeface="TimesNewRoman,Bold"/>
                          <a:ea typeface="Times New Roman"/>
                          <a:cs typeface="TimesNewRoman,Bold"/>
                        </a:rPr>
                        <a:t>“solo noi”</a:t>
                      </a:r>
                      <a:endParaRPr lang="it-IT" sz="1400" i="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pPr>
                      <a:r>
                        <a:rPr lang="it-IT" sz="1400" b="1" i="1" dirty="0">
                          <a:latin typeface="TimesNewRoman,Bold"/>
                          <a:ea typeface="Times New Roman"/>
                          <a:cs typeface="TimesNewRoman,Bold"/>
                        </a:rPr>
                        <a:t>Coesistenza</a:t>
                      </a:r>
                      <a:endParaRPr lang="it-IT" sz="1400" i="1" dirty="0">
                        <a:latin typeface="Times New Roman"/>
                        <a:ea typeface="Times New Roman"/>
                      </a:endParaRPr>
                    </a:p>
                    <a:p>
                      <a:pPr algn="ctr">
                        <a:spcAft>
                          <a:spcPts val="0"/>
                        </a:spcAft>
                      </a:pPr>
                      <a:r>
                        <a:rPr lang="it-IT" sz="1400" b="1" i="1" dirty="0">
                          <a:latin typeface="TimesNewRoman,Bold"/>
                          <a:ea typeface="Times New Roman"/>
                          <a:cs typeface="TimesNewRoman,Bold"/>
                        </a:rPr>
                        <a:t>con l’alterità:</a:t>
                      </a:r>
                      <a:endParaRPr lang="it-IT" sz="1400" i="1" dirty="0">
                        <a:latin typeface="Times New Roman"/>
                        <a:ea typeface="Times New Roman"/>
                      </a:endParaRPr>
                    </a:p>
                    <a:p>
                      <a:pPr algn="ctr">
                        <a:spcAft>
                          <a:spcPts val="0"/>
                        </a:spcAft>
                      </a:pPr>
                      <a:r>
                        <a:rPr lang="it-IT" sz="1400" b="1" i="1" dirty="0">
                          <a:latin typeface="TimesNewRoman,Bold"/>
                          <a:ea typeface="Times New Roman"/>
                          <a:cs typeface="TimesNewRoman,Bold"/>
                        </a:rPr>
                        <a:t>“noi e gli altri”</a:t>
                      </a:r>
                      <a:endParaRPr lang="it-IT" sz="1400" i="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pPr>
                      <a:r>
                        <a:rPr lang="it-IT" sz="1400" b="1" i="1" dirty="0">
                          <a:latin typeface="TimesNewRoman,Bold"/>
                          <a:ea typeface="Times New Roman"/>
                          <a:cs typeface="TimesNewRoman,Bold"/>
                        </a:rPr>
                        <a:t>Convivenza</a:t>
                      </a:r>
                      <a:endParaRPr lang="it-IT" sz="1400" i="1" dirty="0">
                        <a:latin typeface="Times New Roman"/>
                        <a:ea typeface="Times New Roman"/>
                      </a:endParaRPr>
                    </a:p>
                    <a:p>
                      <a:pPr algn="ctr">
                        <a:spcAft>
                          <a:spcPts val="0"/>
                        </a:spcAft>
                      </a:pPr>
                      <a:r>
                        <a:rPr lang="it-IT" sz="1400" b="1" i="1" dirty="0">
                          <a:latin typeface="TimesNewRoman,Bold"/>
                          <a:ea typeface="Times New Roman"/>
                          <a:cs typeface="TimesNewRoman,Bold"/>
                        </a:rPr>
                        <a:t>con gli altri</a:t>
                      </a:r>
                      <a:endParaRPr lang="it-IT" sz="1400" i="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Bef>
                          <a:spcPts val="300"/>
                        </a:spcBef>
                        <a:spcAft>
                          <a:spcPts val="0"/>
                        </a:spcAft>
                      </a:pPr>
                      <a:r>
                        <a:rPr lang="it-IT" sz="1400" dirty="0">
                          <a:latin typeface="TimesNewRoman"/>
                          <a:ea typeface="Times New Roman"/>
                          <a:cs typeface="TimesNewRoman"/>
                        </a:rPr>
                        <a:t>– 1 : indifferenza</a:t>
                      </a:r>
                      <a:endParaRPr lang="it-IT" sz="1400" dirty="0">
                        <a:latin typeface="Times New Roman"/>
                        <a:ea typeface="Times New Roman"/>
                      </a:endParaRPr>
                    </a:p>
                    <a:p>
                      <a:pPr>
                        <a:spcAft>
                          <a:spcPts val="0"/>
                        </a:spcAft>
                      </a:pPr>
                      <a:r>
                        <a:rPr lang="it-IT" sz="1400" dirty="0">
                          <a:latin typeface="TimesNewRoman"/>
                          <a:ea typeface="Times New Roman"/>
                          <a:cs typeface="TimesNewRoman"/>
                        </a:rPr>
                        <a:t>– 2 : disprezzo</a:t>
                      </a:r>
                      <a:endParaRPr lang="it-IT" sz="1400" dirty="0">
                        <a:latin typeface="Times New Roman"/>
                        <a:ea typeface="Times New Roman"/>
                      </a:endParaRPr>
                    </a:p>
                    <a:p>
                      <a:pPr>
                        <a:spcAft>
                          <a:spcPts val="0"/>
                        </a:spcAft>
                      </a:pPr>
                      <a:r>
                        <a:rPr lang="it-IT" sz="1400" dirty="0">
                          <a:latin typeface="TimesNewRoman"/>
                          <a:ea typeface="Times New Roman"/>
                          <a:cs typeface="TimesNewRoman"/>
                        </a:rPr>
                        <a:t>– 3 : segregazione</a:t>
                      </a:r>
                      <a:endParaRPr lang="it-IT" sz="1400" dirty="0">
                        <a:latin typeface="Times New Roman"/>
                        <a:ea typeface="Times New Roman"/>
                      </a:endParaRPr>
                    </a:p>
                    <a:p>
                      <a:pPr>
                        <a:spcAft>
                          <a:spcPts val="0"/>
                        </a:spcAft>
                      </a:pPr>
                      <a:r>
                        <a:rPr lang="it-IT" sz="1400" dirty="0">
                          <a:latin typeface="TimesNewRoman"/>
                          <a:ea typeface="Times New Roman"/>
                          <a:cs typeface="TimesNewRoman"/>
                        </a:rPr>
                        <a:t>– 4 : respingimento</a:t>
                      </a:r>
                      <a:endParaRPr lang="it-IT" sz="1400" dirty="0">
                        <a:latin typeface="Times New Roman"/>
                        <a:ea typeface="Times New Roman"/>
                      </a:endParaRPr>
                    </a:p>
                    <a:p>
                      <a:pPr algn="just">
                        <a:spcAft>
                          <a:spcPts val="300"/>
                        </a:spcAft>
                      </a:pPr>
                      <a:r>
                        <a:rPr lang="it-IT" sz="1400" dirty="0">
                          <a:latin typeface="TimesNewRoman"/>
                          <a:ea typeface="Times New Roman"/>
                          <a:cs typeface="TimesNewRoman"/>
                        </a:rPr>
                        <a:t>– 5 : annientamento</a:t>
                      </a:r>
                      <a:endParaRPr lang="it-IT"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0"/>
                        </a:spcAft>
                      </a:pPr>
                      <a:r>
                        <a:rPr lang="it-IT" sz="1400" dirty="0">
                          <a:latin typeface="TimesNewRoman"/>
                          <a:ea typeface="Times New Roman"/>
                          <a:cs typeface="TimesNewRoman"/>
                        </a:rPr>
                        <a:t>+ 1 : indifferenza</a:t>
                      </a:r>
                      <a:endParaRPr lang="it-IT" sz="1400" dirty="0">
                        <a:latin typeface="Times New Roman"/>
                        <a:ea typeface="Times New Roman"/>
                      </a:endParaRPr>
                    </a:p>
                    <a:p>
                      <a:pPr>
                        <a:spcAft>
                          <a:spcPts val="0"/>
                        </a:spcAft>
                      </a:pPr>
                      <a:r>
                        <a:rPr lang="it-IT" sz="1400" dirty="0">
                          <a:latin typeface="TimesNewRoman"/>
                          <a:ea typeface="Times New Roman"/>
                          <a:cs typeface="TimesNewRoman"/>
                        </a:rPr>
                        <a:t>+ 2 : accettazione</a:t>
                      </a:r>
                      <a:endParaRPr lang="it-IT" sz="1400" dirty="0">
                        <a:latin typeface="Times New Roman"/>
                        <a:ea typeface="Times New Roman"/>
                      </a:endParaRPr>
                    </a:p>
                    <a:p>
                      <a:pPr>
                        <a:spcAft>
                          <a:spcPts val="0"/>
                        </a:spcAft>
                      </a:pPr>
                      <a:r>
                        <a:rPr lang="it-IT" sz="1400" dirty="0">
                          <a:latin typeface="TimesNewRoman"/>
                          <a:ea typeface="Times New Roman"/>
                          <a:cs typeface="TimesNewRoman"/>
                        </a:rPr>
                        <a:t>+ 3 : delimitazione</a:t>
                      </a:r>
                      <a:endParaRPr lang="it-IT" sz="1400" dirty="0">
                        <a:latin typeface="Times New Roman"/>
                        <a:ea typeface="Times New Roman"/>
                      </a:endParaRPr>
                    </a:p>
                    <a:p>
                      <a:pPr>
                        <a:spcAft>
                          <a:spcPts val="0"/>
                        </a:spcAft>
                      </a:pPr>
                      <a:r>
                        <a:rPr lang="it-IT" sz="1400" dirty="0">
                          <a:latin typeface="TimesNewRoman"/>
                          <a:ea typeface="Times New Roman"/>
                          <a:cs typeface="TimesNewRoman"/>
                        </a:rPr>
                        <a:t>+ 4 : autonomia</a:t>
                      </a:r>
                      <a:endParaRPr lang="it-IT" sz="1400" dirty="0">
                        <a:latin typeface="Times New Roman"/>
                        <a:ea typeface="Times New Roman"/>
                      </a:endParaRPr>
                    </a:p>
                    <a:p>
                      <a:pPr algn="just">
                        <a:spcAft>
                          <a:spcPts val="0"/>
                        </a:spcAft>
                      </a:pPr>
                      <a:r>
                        <a:rPr lang="it-IT" sz="1400" dirty="0">
                          <a:latin typeface="TimesNewRoman"/>
                          <a:ea typeface="Times New Roman"/>
                          <a:cs typeface="TimesNewRoman"/>
                        </a:rPr>
                        <a:t>+ 5 : rispetto</a:t>
                      </a:r>
                      <a:endParaRPr lang="it-IT"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0"/>
                        </a:spcAft>
                      </a:pPr>
                      <a:r>
                        <a:rPr lang="it-IT" sz="1400" dirty="0">
                          <a:latin typeface="TimesNewRoman"/>
                          <a:ea typeface="Times New Roman"/>
                          <a:cs typeface="TimesNewRoman"/>
                        </a:rPr>
                        <a:t>+ 1 : interesse</a:t>
                      </a:r>
                      <a:endParaRPr lang="it-IT" sz="1400" dirty="0">
                        <a:latin typeface="Times New Roman"/>
                        <a:ea typeface="Times New Roman"/>
                      </a:endParaRPr>
                    </a:p>
                    <a:p>
                      <a:pPr>
                        <a:spcAft>
                          <a:spcPts val="0"/>
                        </a:spcAft>
                      </a:pPr>
                      <a:r>
                        <a:rPr lang="it-IT" sz="1400" dirty="0">
                          <a:latin typeface="TimesNewRoman"/>
                          <a:ea typeface="Times New Roman"/>
                          <a:cs typeface="TimesNewRoman"/>
                        </a:rPr>
                        <a:t>+ 2 : relazione</a:t>
                      </a:r>
                      <a:endParaRPr lang="it-IT" sz="1400" dirty="0">
                        <a:latin typeface="Times New Roman"/>
                        <a:ea typeface="Times New Roman"/>
                      </a:endParaRPr>
                    </a:p>
                    <a:p>
                      <a:pPr>
                        <a:spcAft>
                          <a:spcPts val="0"/>
                        </a:spcAft>
                      </a:pPr>
                      <a:r>
                        <a:rPr lang="it-IT" sz="1400" dirty="0">
                          <a:latin typeface="TimesNewRoman"/>
                          <a:ea typeface="Times New Roman"/>
                          <a:cs typeface="TimesNewRoman"/>
                        </a:rPr>
                        <a:t>+ 3 : coinvolgimento</a:t>
                      </a:r>
                      <a:endParaRPr lang="it-IT" sz="1400" dirty="0">
                        <a:latin typeface="Times New Roman"/>
                        <a:ea typeface="Times New Roman"/>
                      </a:endParaRPr>
                    </a:p>
                    <a:p>
                      <a:pPr>
                        <a:spcAft>
                          <a:spcPts val="0"/>
                        </a:spcAft>
                      </a:pPr>
                      <a:r>
                        <a:rPr lang="it-IT" sz="1400" dirty="0">
                          <a:latin typeface="TimesNewRoman"/>
                          <a:ea typeface="Times New Roman"/>
                          <a:cs typeface="TimesNewRoman"/>
                        </a:rPr>
                        <a:t>+ 4 : dipendenza reciproca</a:t>
                      </a:r>
                      <a:endParaRPr lang="it-IT" sz="1400" dirty="0">
                        <a:latin typeface="Times New Roman"/>
                        <a:ea typeface="Times New Roman"/>
                      </a:endParaRPr>
                    </a:p>
                    <a:p>
                      <a:pPr algn="just">
                        <a:spcAft>
                          <a:spcPts val="0"/>
                        </a:spcAft>
                      </a:pPr>
                      <a:r>
                        <a:rPr lang="it-IT" sz="1400" dirty="0">
                          <a:latin typeface="TimesNewRoman"/>
                          <a:ea typeface="Times New Roman"/>
                          <a:cs typeface="TimesNewRoman"/>
                        </a:rPr>
                        <a:t>+ 5 : progettazione comune</a:t>
                      </a:r>
                      <a:endParaRPr lang="it-IT"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525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393108" y="376341"/>
            <a:ext cx="11417180" cy="1261884"/>
          </a:xfrm>
          <a:prstGeom prst="rect">
            <a:avLst/>
          </a:prstGeom>
          <a:noFill/>
        </p:spPr>
        <p:txBody>
          <a:bodyPr wrap="square" rtlCol="0">
            <a:spAutoFit/>
          </a:bodyPr>
          <a:lstStyle/>
          <a:p>
            <a:endParaRPr lang="it-IT" sz="2400" b="1" dirty="0">
              <a:latin typeface="Tahoma" panose="020B0604030504040204" pitchFamily="34" charset="0"/>
              <a:ea typeface="Tahoma" panose="020B0604030504040204" pitchFamily="34" charset="0"/>
              <a:cs typeface="Tahoma" panose="020B0604030504040204" pitchFamily="34" charset="0"/>
            </a:endParaRPr>
          </a:p>
          <a:p>
            <a:r>
              <a:rPr lang="it-IT" sz="2400" b="1" dirty="0">
                <a:latin typeface="Tahoma" panose="020B0604030504040204" pitchFamily="34" charset="0"/>
                <a:ea typeface="Tahoma" panose="020B0604030504040204" pitchFamily="34" charset="0"/>
                <a:cs typeface="Tahoma" panose="020B0604030504040204" pitchFamily="34" charset="0"/>
              </a:rPr>
              <a:t>Lezione 15:</a:t>
            </a:r>
          </a:p>
          <a:p>
            <a:r>
              <a:rPr lang="it-IT" sz="2800" b="1" dirty="0"/>
              <a:t>Tra antropologia e storia: il “modello della città portuale” mediterranea</a:t>
            </a:r>
            <a:endParaRPr lang="it-IT" sz="2800" dirty="0"/>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r>
              <a:rPr lang="it-IT"/>
              <a:t>Antropologia del Mediterraneo</a:t>
            </a:r>
          </a:p>
        </p:txBody>
      </p:sp>
      <p:sp>
        <p:nvSpPr>
          <p:cNvPr id="7" name="CasellaDiTesto 6"/>
          <p:cNvSpPr txBox="1"/>
          <p:nvPr/>
        </p:nvSpPr>
        <p:spPr>
          <a:xfrm>
            <a:off x="143210" y="2068082"/>
            <a:ext cx="11796665" cy="3041858"/>
          </a:xfrm>
          <a:prstGeom prst="rect">
            <a:avLst/>
          </a:prstGeom>
          <a:noFill/>
        </p:spPr>
        <p:txBody>
          <a:bodyPr wrap="square" rtlCol="0">
            <a:spAutoFit/>
          </a:bodyPr>
          <a:lstStyle/>
          <a:p>
            <a:pPr marL="360000" indent="-180000">
              <a:spcAft>
                <a:spcPts val="200"/>
              </a:spcAft>
              <a:buFont typeface="Arial" pitchFamily="34" charset="0"/>
              <a:buChar char="•"/>
            </a:pPr>
            <a:endParaRPr lang="it-IT" sz="2000" dirty="0"/>
          </a:p>
          <a:p>
            <a:pPr marL="360000" indent="-180000">
              <a:spcAft>
                <a:spcPts val="200"/>
              </a:spcAft>
              <a:buFont typeface="Arial" pitchFamily="34" charset="0"/>
              <a:buChar char="•"/>
            </a:pPr>
            <a:r>
              <a:rPr lang="it-IT" sz="2000" dirty="0"/>
              <a:t>Un tema dibattuto: il cosmopolitismo delle città portuali</a:t>
            </a:r>
          </a:p>
          <a:p>
            <a:pPr marL="360000" indent="-180000">
              <a:spcAft>
                <a:spcPts val="200"/>
              </a:spcAft>
              <a:buFont typeface="Arial" pitchFamily="34" charset="0"/>
              <a:buChar char="•"/>
            </a:pPr>
            <a:r>
              <a:rPr lang="it-IT" sz="2000" dirty="0"/>
              <a:t>L’approccio “talassocentrico” tra nuova antropologia e storia </a:t>
            </a:r>
          </a:p>
          <a:p>
            <a:pPr marL="360000" indent="-180000">
              <a:spcAft>
                <a:spcPts val="200"/>
              </a:spcAft>
              <a:buFont typeface="Arial" pitchFamily="34" charset="0"/>
              <a:buChar char="•"/>
            </a:pPr>
            <a:r>
              <a:rPr lang="it-IT" sz="2000" dirty="0"/>
              <a:t>Il punto di vista di un’antropologia “talassocentrica” su città portuali e cosmopolitismo</a:t>
            </a:r>
          </a:p>
          <a:p>
            <a:pPr marL="360000" indent="-180000">
              <a:spcAft>
                <a:spcPts val="200"/>
              </a:spcAft>
              <a:buFont typeface="Arial" pitchFamily="34" charset="0"/>
              <a:buChar char="•"/>
            </a:pPr>
            <a:r>
              <a:rPr lang="it-IT" sz="2000" dirty="0"/>
              <a:t>Le città portuali in una prospettiva di </a:t>
            </a:r>
            <a:r>
              <a:rPr lang="it-IT" sz="2000" i="1" dirty="0" err="1"/>
              <a:t>deep</a:t>
            </a:r>
            <a:r>
              <a:rPr lang="it-IT" sz="2000" i="1" dirty="0"/>
              <a:t> </a:t>
            </a:r>
            <a:r>
              <a:rPr lang="it-IT" sz="2000" i="1" dirty="0" err="1"/>
              <a:t>history</a:t>
            </a:r>
            <a:r>
              <a:rPr lang="it-IT" sz="2000" dirty="0"/>
              <a:t>: il modello di David </a:t>
            </a:r>
            <a:r>
              <a:rPr lang="it-IT" sz="2000" dirty="0" err="1"/>
              <a:t>Abulafia</a:t>
            </a:r>
            <a:r>
              <a:rPr lang="it-IT" sz="2000" dirty="0"/>
              <a:t> </a:t>
            </a:r>
            <a:endParaRPr lang="it-IT" sz="2000" i="1" dirty="0"/>
          </a:p>
          <a:p>
            <a:pPr marL="360000" indent="-180000">
              <a:spcAft>
                <a:spcPts val="200"/>
              </a:spcAft>
              <a:buFont typeface="Arial" pitchFamily="34" charset="0"/>
              <a:buChar char="•"/>
            </a:pPr>
            <a:r>
              <a:rPr lang="it-IT" sz="2000" dirty="0"/>
              <a:t>Le città portuali del Mediterraneo orientale nel periodo tardo-ottomano (1870-1920): un caso di attraversamento dei confini, cosmopolitismo, condivisione e convivenza?</a:t>
            </a:r>
          </a:p>
          <a:p>
            <a:pPr marL="360000" indent="-180000">
              <a:spcAft>
                <a:spcPts val="200"/>
              </a:spcAft>
              <a:buFont typeface="Arial" pitchFamily="34" charset="0"/>
              <a:buChar char="•"/>
            </a:pPr>
            <a:r>
              <a:rPr lang="it-IT" sz="2000" dirty="0"/>
              <a:t>Identità, coesistenza, convivenza: il modello di Francesco Remotti</a:t>
            </a:r>
          </a:p>
          <a:p>
            <a:endParaRPr lang="it-IT" sz="2000" dirty="0"/>
          </a:p>
        </p:txBody>
      </p:sp>
    </p:spTree>
    <p:extLst>
      <p:ext uri="{BB962C8B-B14F-4D97-AF65-F5344CB8AC3E}">
        <p14:creationId xmlns:p14="http://schemas.microsoft.com/office/powerpoint/2010/main" val="3555252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12192000" cy="523220"/>
          </a:xfrm>
          <a:prstGeom prst="rect">
            <a:avLst/>
          </a:prstGeom>
          <a:noFill/>
        </p:spPr>
        <p:txBody>
          <a:bodyPr wrap="square" rtlCol="0">
            <a:spAutoFit/>
          </a:bodyPr>
          <a:lstStyle/>
          <a:p>
            <a:pPr marL="360000" indent="-180000">
              <a:spcAft>
                <a:spcPts val="200"/>
              </a:spcAft>
            </a:pPr>
            <a:r>
              <a:rPr lang="it-IT" sz="2800" b="1" i="1" dirty="0"/>
              <a:t>Un tema dibattuto: il cosmopolitismo delle città portuali</a:t>
            </a: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1102407"/>
            <a:ext cx="9343176" cy="4316566"/>
          </a:xfrm>
          <a:prstGeom prst="rect">
            <a:avLst/>
          </a:prstGeom>
          <a:noFill/>
        </p:spPr>
        <p:txBody>
          <a:bodyPr wrap="square" rtlCol="0">
            <a:spAutoFit/>
          </a:bodyPr>
          <a:lstStyle/>
          <a:p>
            <a:pPr>
              <a:spcAft>
                <a:spcPts val="300"/>
              </a:spcAft>
              <a:buFont typeface="Wingdings" pitchFamily="2" charset="2"/>
              <a:buChar char="§"/>
            </a:pPr>
            <a:r>
              <a:rPr lang="it-IT" sz="1600" dirty="0"/>
              <a:t> Nell’ambito della riflessione in termini di somiglianze di famiglia e sulle forme di convivenza e commistione nel Mediterraneo, all’indagine sulla condivisione dei luoghi di culto (nel passato e in qualche forma anche nel presente) è possibile avvicinare il dibattito, che ha coinvolto negli ultimi anni soprattutto storici, ma anche qualche antropologo, sul </a:t>
            </a:r>
            <a:r>
              <a:rPr lang="it-IT" sz="1600" b="1" dirty="0"/>
              <a:t>“cosmopolitismo”</a:t>
            </a:r>
            <a:r>
              <a:rPr lang="it-IT" sz="1600" dirty="0"/>
              <a:t> </a:t>
            </a:r>
            <a:r>
              <a:rPr lang="it-IT" sz="1600" b="1" dirty="0"/>
              <a:t>delle città portuali</a:t>
            </a:r>
            <a:r>
              <a:rPr lang="it-IT" sz="1600" dirty="0"/>
              <a:t>, in particolare quelle del Mediterraneo orientale nel periodo tardo-ottomano.</a:t>
            </a:r>
          </a:p>
          <a:p>
            <a:pPr>
              <a:buFont typeface="Wingdings" pitchFamily="2" charset="2"/>
              <a:buChar char="§"/>
            </a:pPr>
            <a:r>
              <a:rPr lang="it-IT" sz="1600" dirty="0"/>
              <a:t> La domanda che ci poniamo (insieme agli studiosi di cui sono citati sotto i lavori) è: in che misura possiamo parlare in questi contesti di condivisione, attraversamento dei confini e convivenza?</a:t>
            </a:r>
          </a:p>
          <a:p>
            <a:endParaRPr lang="it-IT" sz="1600" dirty="0"/>
          </a:p>
          <a:p>
            <a:pPr marL="360000" indent="-180000">
              <a:buFont typeface="Arial" pitchFamily="34" charset="0"/>
              <a:buChar char="•"/>
            </a:pPr>
            <a:r>
              <a:rPr lang="en-US" sz="1600" dirty="0"/>
              <a:t>H. </a:t>
            </a:r>
            <a:r>
              <a:rPr lang="en-US" sz="1600" dirty="0" err="1"/>
              <a:t>Driessen</a:t>
            </a:r>
            <a:r>
              <a:rPr lang="en-US" sz="1600" dirty="0"/>
              <a:t>, “A seaward view of a transnational region”, </a:t>
            </a:r>
            <a:r>
              <a:rPr lang="en-US" sz="1600" i="1" dirty="0"/>
              <a:t>ISIM</a:t>
            </a:r>
            <a:r>
              <a:rPr lang="en-US" sz="1600" dirty="0"/>
              <a:t> </a:t>
            </a:r>
            <a:r>
              <a:rPr lang="en-US" sz="1600" i="1" dirty="0"/>
              <a:t>Newsletter</a:t>
            </a:r>
            <a:r>
              <a:rPr lang="en-US" sz="1600" dirty="0"/>
              <a:t>, 11, 2, 2002.</a:t>
            </a:r>
            <a:endParaRPr lang="it-IT" sz="1600" dirty="0"/>
          </a:p>
          <a:p>
            <a:pPr marL="360000" indent="-180000">
              <a:buFont typeface="Arial" pitchFamily="34" charset="0"/>
              <a:buChar char="•"/>
            </a:pPr>
            <a:r>
              <a:rPr lang="en-GB" sz="1600" dirty="0"/>
              <a:t>M. </a:t>
            </a:r>
            <a:r>
              <a:rPr lang="en-GB" sz="1600" dirty="0" err="1"/>
              <a:t>Fuhrmann</a:t>
            </a:r>
            <a:r>
              <a:rPr lang="en-GB" sz="1600" dirty="0"/>
              <a:t>, “Cosmopolitan imperialists and the Ottoman port cities. Conflicting logics in the urban social fabric”, </a:t>
            </a:r>
            <a:r>
              <a:rPr lang="en-GB" sz="1600" i="1" dirty="0"/>
              <a:t>Cahiers de la </a:t>
            </a:r>
            <a:r>
              <a:rPr lang="en-GB" sz="1600" i="1" dirty="0" err="1"/>
              <a:t>Méditerranée</a:t>
            </a:r>
            <a:r>
              <a:rPr lang="en-GB" sz="1600" dirty="0"/>
              <a:t>, 67, 2003.</a:t>
            </a:r>
            <a:endParaRPr lang="it-IT" sz="1600" dirty="0"/>
          </a:p>
          <a:p>
            <a:pPr marL="360000" indent="-180000">
              <a:buFont typeface="Arial" pitchFamily="34" charset="0"/>
              <a:buChar char="•"/>
            </a:pPr>
            <a:r>
              <a:rPr lang="de-DE" sz="1600" dirty="0"/>
              <a:t>D. Haller, “The </a:t>
            </a:r>
            <a:r>
              <a:rPr lang="en-CA" sz="1600" dirty="0"/>
              <a:t>cosmopolitan Mediterranean: myth and reality</a:t>
            </a:r>
            <a:r>
              <a:rPr lang="de-DE" sz="1600" dirty="0"/>
              <a:t>”, </a:t>
            </a:r>
            <a:r>
              <a:rPr lang="de-DE" sz="1600" i="1" dirty="0"/>
              <a:t>Zeitschrift für Ethnologie, </a:t>
            </a:r>
            <a:r>
              <a:rPr lang="de-DE" sz="1600" dirty="0"/>
              <a:t>129, 1, 2004.</a:t>
            </a:r>
            <a:endParaRPr lang="it-IT" sz="1600" dirty="0"/>
          </a:p>
          <a:p>
            <a:pPr marL="360000" indent="-180000">
              <a:buFont typeface="Arial" pitchFamily="34" charset="0"/>
              <a:buChar char="•"/>
            </a:pPr>
            <a:r>
              <a:rPr lang="en-GB" sz="1600" dirty="0"/>
              <a:t>H. </a:t>
            </a:r>
            <a:r>
              <a:rPr lang="en-GB" sz="1600" dirty="0" err="1"/>
              <a:t>Driessen</a:t>
            </a:r>
            <a:r>
              <a:rPr lang="en-GB" sz="1600" dirty="0"/>
              <a:t>, “Mediterranean port cities: cosmopolitanism reconsidered”, </a:t>
            </a:r>
            <a:r>
              <a:rPr lang="en-GB" sz="1600" i="1" dirty="0"/>
              <a:t>History and Anthropology</a:t>
            </a:r>
            <a:r>
              <a:rPr lang="en-GB" sz="1600" dirty="0"/>
              <a:t>, 16, 1, 2005.</a:t>
            </a:r>
            <a:endParaRPr lang="it-IT" sz="1600" dirty="0"/>
          </a:p>
          <a:p>
            <a:pPr marL="360000" indent="-180000">
              <a:buFont typeface="Arial" pitchFamily="34" charset="0"/>
              <a:buChar char="•"/>
            </a:pPr>
            <a:r>
              <a:rPr lang="en-US" sz="1600" dirty="0"/>
              <a:t>D. </a:t>
            </a:r>
            <a:r>
              <a:rPr lang="en-US" sz="1600" dirty="0" err="1"/>
              <a:t>Abulafia</a:t>
            </a:r>
            <a:r>
              <a:rPr lang="en-US" sz="1600" dirty="0"/>
              <a:t>, “Mediterranean history as global history”, </a:t>
            </a:r>
            <a:r>
              <a:rPr lang="en-US" sz="1600" i="1" dirty="0"/>
              <a:t>History and theory</a:t>
            </a:r>
            <a:r>
              <a:rPr lang="en-US" sz="1600" dirty="0"/>
              <a:t>, 50, 2011.</a:t>
            </a:r>
            <a:endParaRPr lang="it-IT" sz="1600" dirty="0"/>
          </a:p>
          <a:p>
            <a:pPr marL="360000" indent="-180000">
              <a:buFont typeface="Arial" pitchFamily="34" charset="0"/>
              <a:buChar char="•"/>
            </a:pPr>
            <a:r>
              <a:rPr lang="it-IT" sz="1600" dirty="0"/>
              <a:t>D. </a:t>
            </a:r>
            <a:r>
              <a:rPr lang="it-IT" sz="1600" dirty="0" err="1"/>
              <a:t>Abulafia</a:t>
            </a:r>
            <a:r>
              <a:rPr lang="it-IT" sz="1600" dirty="0"/>
              <a:t>, </a:t>
            </a:r>
            <a:r>
              <a:rPr lang="it-IT" sz="1600" i="1" dirty="0"/>
              <a:t>Il grande mare</a:t>
            </a:r>
            <a:r>
              <a:rPr lang="it-IT" sz="1600" dirty="0"/>
              <a:t>, Milano, Mondadori, 2013 (ed. or. 2011).</a:t>
            </a:r>
          </a:p>
          <a:p>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L’approccio “talassocentrico” tra nuova antropologia e storia </a:t>
            </a:r>
            <a:endParaRPr lang="it-IT" sz="2800" dirty="0"/>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016950"/>
            <a:ext cx="9216000" cy="4470455"/>
          </a:xfrm>
          <a:prstGeom prst="rect">
            <a:avLst/>
          </a:prstGeom>
          <a:noFill/>
        </p:spPr>
        <p:txBody>
          <a:bodyPr wrap="square" rtlCol="0">
            <a:spAutoFit/>
          </a:bodyPr>
          <a:lstStyle/>
          <a:p>
            <a:pPr lvl="0">
              <a:spcAft>
                <a:spcPts val="300"/>
              </a:spcAft>
              <a:buFont typeface="Wingdings" pitchFamily="2" charset="2"/>
              <a:buChar char="§"/>
            </a:pPr>
            <a:r>
              <a:rPr lang="it-IT" sz="1600" dirty="0"/>
              <a:t> Il più noto esponente del talassocentrismo è forse lo storico britannico </a:t>
            </a:r>
            <a:r>
              <a:rPr lang="it-IT" sz="1600" b="1" dirty="0"/>
              <a:t>David </a:t>
            </a:r>
            <a:r>
              <a:rPr lang="it-IT" sz="1600" b="1" dirty="0" err="1"/>
              <a:t>Abulafia</a:t>
            </a:r>
            <a:r>
              <a:rPr lang="it-IT" sz="1600" dirty="0"/>
              <a:t>, autore di un corposo volume che – come si è già visto nella lezione 1 – “mira a porre in risalto l’esperienza degli uomini che hanno attraversato il mar Mediterraneo o vissuto in porti e isole con legami di dipendenza vitale dalla sfera marina” (</a:t>
            </a:r>
            <a:r>
              <a:rPr lang="it-IT" sz="1600" i="1" dirty="0"/>
              <a:t>Il grande mare</a:t>
            </a:r>
            <a:r>
              <a:rPr lang="it-IT" sz="1600" dirty="0"/>
              <a:t>, p. 15).</a:t>
            </a:r>
          </a:p>
          <a:p>
            <a:pPr lvl="0">
              <a:spcAft>
                <a:spcPts val="200"/>
              </a:spcAft>
              <a:buFont typeface="Wingdings" pitchFamily="2" charset="2"/>
              <a:buChar char="§"/>
            </a:pPr>
            <a:r>
              <a:rPr lang="it-IT" sz="1600" dirty="0"/>
              <a:t> A favore di uno “sguardo rivolto al mare” si era già schierato nel 2002 l’antropologo olandese </a:t>
            </a:r>
            <a:r>
              <a:rPr lang="it-IT" sz="1600" b="1" dirty="0" err="1"/>
              <a:t>Henk</a:t>
            </a:r>
            <a:r>
              <a:rPr lang="it-IT" sz="1600" b="1" dirty="0"/>
              <a:t> </a:t>
            </a:r>
            <a:r>
              <a:rPr lang="it-IT" sz="1600" b="1" dirty="0" err="1"/>
              <a:t>Driessen</a:t>
            </a:r>
            <a:r>
              <a:rPr lang="it-IT" sz="1600" b="1" dirty="0"/>
              <a:t> </a:t>
            </a:r>
            <a:r>
              <a:rPr lang="it-IT" sz="1600" dirty="0"/>
              <a:t>(nella foto a destra), il quale aveva affermato che gli antropologi, ancor più degli storici e dei geografi, “avevano in larga misura evitato il mar Mediterraneo come se soffrissero di </a:t>
            </a:r>
            <a:r>
              <a:rPr lang="it-IT" sz="1600" b="1" dirty="0"/>
              <a:t>idrofobia</a:t>
            </a:r>
            <a:r>
              <a:rPr lang="it-IT" sz="1600" dirty="0"/>
              <a:t>”, così che gli accesi dibattiti sull’unità o sulla diversità della regione mediterranea, anche quando si parlava della funzione connettiva o divisiva del mare, si erano basati quasi esclusivamente su ricerche condotte nell’entroterra piuttosto che sulle fasce costiere, all’insegna di un “</a:t>
            </a:r>
            <a:r>
              <a:rPr lang="it-IT" sz="1600" dirty="0" err="1"/>
              <a:t>terracentrismo</a:t>
            </a:r>
            <a:r>
              <a:rPr lang="it-IT" sz="1600" dirty="0"/>
              <a:t>” per certi versi prevedibile, ma non per questo meno fuorviante (2002: 35):</a:t>
            </a:r>
          </a:p>
          <a:p>
            <a:pPr marL="540000">
              <a:spcAft>
                <a:spcPts val="900"/>
              </a:spcAft>
            </a:pPr>
            <a:r>
              <a:rPr lang="en-GB" sz="1600" dirty="0"/>
              <a:t>“The study of the circum-Mediterranean area should not neglect the sea, because it has made possible a relatively easy transport of people, goods, and ideas. The primacy of the sea and of a maritime focus is thus a matter of logical priority determined by the sea’s central position in a network of connections” (ibid.).</a:t>
            </a:r>
          </a:p>
          <a:p>
            <a:pPr marL="360000" indent="-180000">
              <a:buFont typeface="Arial" pitchFamily="34" charset="0"/>
              <a:buChar char="•"/>
            </a:pPr>
            <a:r>
              <a:rPr lang="en-US" sz="1600" dirty="0"/>
              <a:t>H. </a:t>
            </a:r>
            <a:r>
              <a:rPr lang="en-US" sz="1600" dirty="0" err="1"/>
              <a:t>Driessen</a:t>
            </a:r>
            <a:r>
              <a:rPr lang="en-US" sz="1600" dirty="0"/>
              <a:t>, “A seaward view of a transnational region”, </a:t>
            </a:r>
            <a:r>
              <a:rPr lang="en-US" sz="1600" i="1" dirty="0"/>
              <a:t>ISIM</a:t>
            </a:r>
            <a:r>
              <a:rPr lang="en-US" sz="1600" dirty="0"/>
              <a:t> </a:t>
            </a:r>
            <a:r>
              <a:rPr lang="en-US" sz="1600" i="1" dirty="0"/>
              <a:t>Newsletter</a:t>
            </a:r>
            <a:r>
              <a:rPr lang="en-US" sz="1600" dirty="0"/>
              <a:t>, 11, 2, 2002.</a:t>
            </a:r>
          </a:p>
          <a:p>
            <a:pPr marL="360000" indent="-180000"/>
            <a:r>
              <a:rPr lang="en-US" sz="1600" dirty="0"/>
              <a:t>	</a:t>
            </a:r>
            <a:r>
              <a:rPr lang="en-US" sz="1400" dirty="0"/>
              <a:t>(ISIM = International Institute for the Study of Islam in the Modern World, Leiden)</a:t>
            </a:r>
            <a:endParaRPr lang="it-CH" sz="1400" dirty="0"/>
          </a:p>
        </p:txBody>
      </p:sp>
      <p:sp>
        <p:nvSpPr>
          <p:cNvPr id="4" name="Segnaposto piè di pagina 3"/>
          <p:cNvSpPr>
            <a:spLocks noGrp="1"/>
          </p:cNvSpPr>
          <p:nvPr>
            <p:ph type="ftr" sz="quarter" idx="11"/>
          </p:nvPr>
        </p:nvSpPr>
        <p:spPr/>
        <p:txBody>
          <a:bodyPr/>
          <a:lstStyle/>
          <a:p>
            <a:endParaRPr lang="it-IT" dirty="0"/>
          </a:p>
        </p:txBody>
      </p:sp>
      <p:pic>
        <p:nvPicPr>
          <p:cNvPr id="11" name="Immagine 10" descr="Henk Driessen"/>
          <p:cNvPicPr/>
          <p:nvPr/>
        </p:nvPicPr>
        <p:blipFill>
          <a:blip r:embed="rId2"/>
          <a:srcRect/>
          <a:stretch>
            <a:fillRect/>
          </a:stretch>
        </p:blipFill>
        <p:spPr bwMode="auto">
          <a:xfrm>
            <a:off x="10023149" y="3510541"/>
            <a:ext cx="1905000" cy="1905000"/>
          </a:xfrm>
          <a:prstGeom prst="rect">
            <a:avLst/>
          </a:prstGeom>
          <a:noFill/>
          <a:ln w="9525">
            <a:noFill/>
            <a:miter lim="800000"/>
            <a:headEnd/>
            <a:tailEnd/>
          </a:ln>
        </p:spPr>
      </p:pic>
      <p:pic>
        <p:nvPicPr>
          <p:cNvPr id="13" name="summary-frontcover" descr="Copertina anteriore"/>
          <p:cNvPicPr>
            <a:picLocks/>
          </p:cNvPicPr>
          <p:nvPr/>
        </p:nvPicPr>
        <p:blipFill>
          <a:blip r:embed="rId3"/>
          <a:srcRect/>
          <a:stretch>
            <a:fillRect/>
          </a:stretch>
        </p:blipFill>
        <p:spPr bwMode="auto">
          <a:xfrm>
            <a:off x="10032614" y="1150834"/>
            <a:ext cx="1728000" cy="2124000"/>
          </a:xfrm>
          <a:prstGeom prst="rect">
            <a:avLst/>
          </a:prstGeom>
          <a:noFill/>
          <a:ln w="9525">
            <a:noFill/>
            <a:miter lim="800000"/>
            <a:headEnd/>
            <a:tailEnd/>
          </a:ln>
        </p:spPr>
      </p:pic>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a:t>Il Mediterraneo di David </a:t>
            </a:r>
            <a:r>
              <a:rPr lang="it-IT" sz="2800" b="1" i="1" dirty="0" err="1"/>
              <a:t>Abulafia</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9343176" cy="4262705"/>
          </a:xfrm>
          <a:prstGeom prst="rect">
            <a:avLst/>
          </a:prstGeom>
          <a:noFill/>
        </p:spPr>
        <p:txBody>
          <a:bodyPr wrap="square" rtlCol="0">
            <a:spAutoFit/>
          </a:bodyPr>
          <a:lstStyle/>
          <a:p>
            <a:pPr>
              <a:spcAft>
                <a:spcPts val="300"/>
              </a:spcAft>
              <a:buFont typeface="Wingdings" pitchFamily="2" charset="2"/>
              <a:buChar char="§"/>
            </a:pPr>
            <a:r>
              <a:rPr lang="it-IT" sz="1600" dirty="0"/>
              <a:t> Nei lavori di </a:t>
            </a:r>
            <a:r>
              <a:rPr lang="it-IT" sz="1600" dirty="0" err="1"/>
              <a:t>Abulafia</a:t>
            </a:r>
            <a:r>
              <a:rPr lang="it-IT" sz="1600" dirty="0"/>
              <a:t>, che si propone di ridefinire il campo degli studi mediterranei e si impegna a delineare una </a:t>
            </a:r>
            <a:r>
              <a:rPr lang="it-IT" sz="1600" u="sng" dirty="0"/>
              <a:t>storia</a:t>
            </a:r>
            <a:r>
              <a:rPr lang="it-IT" sz="1600" dirty="0"/>
              <a:t> del Mediterraneo dall’VIII sec. a.C. (o addirittura dal 20.000 a.C.!) al Novecento, si nota una certa convergenza con le prospettive della </a:t>
            </a:r>
            <a:r>
              <a:rPr lang="it-IT" sz="1600" u="sng" dirty="0"/>
              <a:t>“nuova” antropologia</a:t>
            </a:r>
            <a:r>
              <a:rPr lang="it-IT" sz="1600" dirty="0"/>
              <a:t> del Mediterraneo :</a:t>
            </a:r>
          </a:p>
          <a:p>
            <a:pPr marL="900000" indent="-180000"/>
            <a:r>
              <a:rPr lang="it-IT" sz="1600" dirty="0"/>
              <a:t>- il Mediterraneo come laboratorio per analizzare “il globale nel locale”;</a:t>
            </a:r>
          </a:p>
          <a:p>
            <a:pPr marL="900000" lvl="0" indent="-180000">
              <a:buFontTx/>
              <a:buChar char="-"/>
            </a:pPr>
            <a:r>
              <a:rPr lang="it-IT" sz="1600" dirty="0"/>
              <a:t>la centralità delle differenze;</a:t>
            </a:r>
          </a:p>
          <a:p>
            <a:pPr marL="900000" lvl="0" indent="-180000">
              <a:spcAft>
                <a:spcPts val="600"/>
              </a:spcAft>
              <a:buFontTx/>
              <a:buChar char="-"/>
            </a:pPr>
            <a:r>
              <a:rPr lang="it-IT" sz="1600" dirty="0"/>
              <a:t>la questione della convivenza. </a:t>
            </a:r>
          </a:p>
          <a:p>
            <a:pPr marL="360000"/>
            <a:r>
              <a:rPr lang="en-GB" sz="1600" dirty="0"/>
              <a:t>“</a:t>
            </a:r>
            <a:r>
              <a:rPr lang="en-GB" sz="1600" b="1" dirty="0"/>
              <a:t>Rather than searching for unity, we should note diversity</a:t>
            </a:r>
            <a:r>
              <a:rPr lang="en-GB" sz="1600" dirty="0"/>
              <a:t>: this ethnic, linguistic, religious, and political diversity was constantly subject to </a:t>
            </a:r>
            <a:r>
              <a:rPr lang="en-GB" sz="1600" b="1" dirty="0"/>
              <a:t>external influences from across the sea</a:t>
            </a:r>
            <a:r>
              <a:rPr lang="en-GB" sz="1600" dirty="0"/>
              <a:t>, and therefore in a constant state of flux…” (</a:t>
            </a:r>
            <a:r>
              <a:rPr lang="en-GB" sz="1600" dirty="0" err="1"/>
              <a:t>Abulafia</a:t>
            </a:r>
            <a:r>
              <a:rPr lang="en-GB" sz="1600" dirty="0"/>
              <a:t> 2011: 221-22).</a:t>
            </a:r>
            <a:endParaRPr lang="it-IT" sz="1600" dirty="0"/>
          </a:p>
          <a:p>
            <a:pPr marL="360000">
              <a:spcAft>
                <a:spcPts val="300"/>
              </a:spcAft>
            </a:pPr>
            <a:r>
              <a:rPr lang="en-GB" sz="1600" dirty="0"/>
              <a:t> “</a:t>
            </a:r>
            <a:r>
              <a:rPr lang="en-GB" sz="1600" b="1" dirty="0"/>
              <a:t>My Mediterranean is resolutely the sea itself, its shores and its islands, particularly the port cities </a:t>
            </a:r>
            <a:r>
              <a:rPr lang="en-GB" sz="1600" dirty="0"/>
              <a:t>that provided the main departure and arrival points for those crossing its surface” (</a:t>
            </a:r>
            <a:r>
              <a:rPr lang="en-GB" sz="1600" dirty="0" err="1"/>
              <a:t>Abulafia</a:t>
            </a:r>
            <a:r>
              <a:rPr lang="en-GB" sz="1600" dirty="0"/>
              <a:t> 2011: 221).</a:t>
            </a:r>
            <a:endParaRPr lang="it-IT" sz="1600" dirty="0"/>
          </a:p>
          <a:p>
            <a:pPr>
              <a:spcAft>
                <a:spcPts val="600"/>
              </a:spcAft>
              <a:buFont typeface="Wingdings" pitchFamily="2" charset="2"/>
              <a:buChar char="§"/>
            </a:pPr>
            <a:r>
              <a:rPr lang="en-GB" sz="1600" dirty="0"/>
              <a:t> </a:t>
            </a:r>
            <a:r>
              <a:rPr lang="en-GB" sz="1600" dirty="0" err="1"/>
              <a:t>Secondo</a:t>
            </a:r>
            <a:r>
              <a:rPr lang="en-GB" sz="1600" dirty="0"/>
              <a:t> </a:t>
            </a:r>
            <a:r>
              <a:rPr lang="en-GB" sz="1600" dirty="0" err="1"/>
              <a:t>Abulafia</a:t>
            </a:r>
            <a:r>
              <a:rPr lang="en-GB" sz="1600" dirty="0"/>
              <a:t>, “an alternative approach would concentrate on those who dipped their toes into it and took journeys across it, participating directly, in some cases, in cross-cultural trade, in the movement of religious and other ideas, or in naval conflicts for mastery over the sea roots. […] the edges and islands of the Mediterranean Sea have provided meetings points for peoples of the most varied background”.</a:t>
            </a:r>
          </a:p>
          <a:p>
            <a:pPr marL="360000" indent="-180000">
              <a:buFont typeface="Arial" pitchFamily="34" charset="0"/>
              <a:buChar char="•"/>
            </a:pPr>
            <a:r>
              <a:rPr lang="en-US" sz="1600" dirty="0"/>
              <a:t>D. </a:t>
            </a:r>
            <a:r>
              <a:rPr lang="en-US" sz="1600" dirty="0" err="1"/>
              <a:t>Abulafia</a:t>
            </a:r>
            <a:r>
              <a:rPr lang="en-US" sz="1600" dirty="0"/>
              <a:t>, “Mediterranean history as global history”, </a:t>
            </a:r>
            <a:r>
              <a:rPr lang="en-US" sz="1600" i="1" dirty="0"/>
              <a:t>History and theory</a:t>
            </a:r>
            <a:r>
              <a:rPr lang="en-US" sz="1600" dirty="0"/>
              <a:t>, 50, 2011.</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Un mare di commerci e di mercanti</a:t>
            </a:r>
            <a:endParaRPr lang="it-IT" sz="26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50" y="1204957"/>
            <a:ext cx="8997742" cy="3531736"/>
          </a:xfrm>
          <a:prstGeom prst="rect">
            <a:avLst/>
          </a:prstGeom>
          <a:noFill/>
        </p:spPr>
        <p:txBody>
          <a:bodyPr wrap="square" rtlCol="0">
            <a:spAutoFit/>
          </a:bodyPr>
          <a:lstStyle/>
          <a:p>
            <a:pPr>
              <a:spcAft>
                <a:spcPts val="300"/>
              </a:spcAft>
              <a:buFont typeface="Wingdings" pitchFamily="2" charset="2"/>
              <a:buChar char="§"/>
            </a:pPr>
            <a:r>
              <a:rPr lang="it-IT" dirty="0"/>
              <a:t> I due gruppi umani che hanno maggiormente solcato nel tempo le acque di questo mare sono stati gli uomini, soprattutto come mercanti, e in misura minore le donne, come schiave.</a:t>
            </a:r>
          </a:p>
          <a:p>
            <a:pPr>
              <a:spcAft>
                <a:spcPts val="300"/>
              </a:spcAft>
              <a:buFont typeface="Wingdings" pitchFamily="2" charset="2"/>
              <a:buChar char="§"/>
            </a:pPr>
            <a:r>
              <a:rPr lang="it-IT" dirty="0"/>
              <a:t> Il </a:t>
            </a:r>
            <a:r>
              <a:rPr lang="it-IT" u="sng" dirty="0"/>
              <a:t>mercante</a:t>
            </a:r>
            <a:r>
              <a:rPr lang="it-IT" dirty="0"/>
              <a:t> è la figura-chiave della storia mediterranea ricostruita da </a:t>
            </a:r>
            <a:r>
              <a:rPr lang="it-IT" dirty="0" err="1"/>
              <a:t>Abulafia</a:t>
            </a:r>
            <a:r>
              <a:rPr lang="it-IT" dirty="0"/>
              <a:t>: colui che attraversa i confini fisici e culturali portando con sé oggetti esotici e che in certi casi, sin dall’antichità, trasforma i luoghi di commercio, sulle sponde del mare, in centri di potere economico-politico e in punti di incontro di culture diverse (per esempio, il caso di Cartagine).</a:t>
            </a:r>
          </a:p>
          <a:p>
            <a:pPr>
              <a:spcAft>
                <a:spcPts val="300"/>
              </a:spcAft>
              <a:buFont typeface="Wingdings" pitchFamily="2" charset="2"/>
              <a:buChar char="§"/>
            </a:pPr>
            <a:r>
              <a:rPr lang="it-IT" dirty="0"/>
              <a:t> In epoca medievale sono stati i mercanti ebrei ad affinare, secondo </a:t>
            </a:r>
            <a:r>
              <a:rPr lang="it-IT" dirty="0" err="1"/>
              <a:t>Abulafia</a:t>
            </a:r>
            <a:r>
              <a:rPr lang="it-IT" dirty="0"/>
              <a:t>, queste capacità di attraversamento dei confini, muovendosi agilmente tra Mediterraneo cristiano e Mediterraneo islamico.</a:t>
            </a:r>
          </a:p>
          <a:p>
            <a:pPr>
              <a:spcAft>
                <a:spcPts val="300"/>
              </a:spcAft>
              <a:buFont typeface="Wingdings" pitchFamily="2" charset="2"/>
              <a:buChar char="§"/>
            </a:pPr>
            <a:r>
              <a:rPr lang="it-IT" dirty="0"/>
              <a:t> Sono questi mercanti poliglotti ad essere etichettati da </a:t>
            </a:r>
            <a:r>
              <a:rPr lang="it-IT" dirty="0" err="1"/>
              <a:t>Abulafia</a:t>
            </a:r>
            <a:r>
              <a:rPr lang="it-IT" dirty="0"/>
              <a:t> come cosmopoliti, in un periodo in cui cominciano a comparire pienamente vere e proprie città portuali “cosmopolite” come Alessandria, dove mercanti e coloni di varia provenienza si riuniscono e interagiscono.</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815882"/>
          </a:xfrm>
          <a:prstGeom prst="rect">
            <a:avLst/>
          </a:prstGeom>
          <a:noFill/>
        </p:spPr>
        <p:txBody>
          <a:bodyPr wrap="square" rtlCol="0">
            <a:spAutoFit/>
          </a:bodyPr>
          <a:lstStyle/>
          <a:p>
            <a:pPr lvl="0"/>
            <a:r>
              <a:rPr lang="it-IT" sz="2800" b="1" i="1" dirty="0"/>
              <a:t>Colonizzazioni e reti commerciali antiche:</a:t>
            </a:r>
          </a:p>
          <a:p>
            <a:pPr lvl="0"/>
            <a:r>
              <a:rPr lang="it-IT" sz="2800" b="1" i="1" dirty="0"/>
              <a:t>i fenici (a partire dall’VIII secolo a.C.)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10" name="Immagine 9" descr="Phoenicia - Wikipedia"/>
          <p:cNvPicPr>
            <a:picLocks noChangeAspect="1"/>
          </p:cNvPicPr>
          <p:nvPr/>
        </p:nvPicPr>
        <p:blipFill>
          <a:blip r:embed="rId2"/>
          <a:srcRect/>
          <a:stretch>
            <a:fillRect/>
          </a:stretch>
        </p:blipFill>
        <p:spPr bwMode="auto">
          <a:xfrm>
            <a:off x="766438" y="1437696"/>
            <a:ext cx="5326489" cy="4032000"/>
          </a:xfrm>
          <a:prstGeom prst="rect">
            <a:avLst/>
          </a:prstGeom>
          <a:noFill/>
          <a:ln w="9525">
            <a:noFill/>
            <a:miter lim="800000"/>
            <a:headEnd/>
            <a:tailEnd/>
          </a:ln>
        </p:spPr>
      </p:pic>
      <p:pic>
        <p:nvPicPr>
          <p:cNvPr id="12" name="Immagine 11" descr="Replica Phoenician ship completes Atlantic voyage - The Archaeology News  Network"/>
          <p:cNvPicPr>
            <a:picLocks noChangeAspect="1"/>
          </p:cNvPicPr>
          <p:nvPr/>
        </p:nvPicPr>
        <p:blipFill>
          <a:blip r:embed="rId3"/>
          <a:srcRect/>
          <a:stretch>
            <a:fillRect/>
          </a:stretch>
        </p:blipFill>
        <p:spPr bwMode="auto">
          <a:xfrm>
            <a:off x="7140456" y="1391896"/>
            <a:ext cx="3051000" cy="4068000"/>
          </a:xfrm>
          <a:prstGeom prst="rect">
            <a:avLst/>
          </a:prstGeom>
          <a:noFill/>
          <a:ln w="9525">
            <a:noFill/>
            <a:miter lim="800000"/>
            <a:headEnd/>
            <a:tailEnd/>
          </a:ln>
        </p:spPr>
      </p:pic>
      <p:sp>
        <p:nvSpPr>
          <p:cNvPr id="13" name="Rettangolo 12"/>
          <p:cNvSpPr/>
          <p:nvPr/>
        </p:nvSpPr>
        <p:spPr>
          <a:xfrm>
            <a:off x="10246407" y="3332861"/>
            <a:ext cx="1674976" cy="584775"/>
          </a:xfrm>
          <a:prstGeom prst="rect">
            <a:avLst/>
          </a:prstGeom>
        </p:spPr>
        <p:txBody>
          <a:bodyPr wrap="square">
            <a:spAutoFit/>
          </a:bodyPr>
          <a:lstStyle/>
          <a:p>
            <a:pPr algn="ctr">
              <a:spcAft>
                <a:spcPts val="300"/>
              </a:spcAft>
            </a:pPr>
            <a:r>
              <a:rPr lang="it-IT" sz="1600" dirty="0"/>
              <a:t>Replica moderna di nave fenicia</a:t>
            </a:r>
          </a:p>
        </p:txBody>
      </p:sp>
    </p:spTree>
    <p:extLst>
      <p:ext uri="{BB962C8B-B14F-4D97-AF65-F5344CB8AC3E}">
        <p14:creationId xmlns:p14="http://schemas.microsoft.com/office/powerpoint/2010/main" val="355525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prstClr val="black"/>
                </a:solidFill>
                <a:effectLst/>
                <a:uLnTx/>
                <a:uFillTx/>
                <a:latin typeface="Calibri"/>
                <a:ea typeface="+mn-ea"/>
                <a:cs typeface="+mn-cs"/>
              </a:rPr>
              <a:t>Le colonizzazioni greche antiche: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800" b="1" i="1" dirty="0">
                <a:solidFill>
                  <a:prstClr val="black"/>
                </a:solidFill>
                <a:latin typeface="Calibri"/>
                <a:ea typeface="Tahoma" panose="020B0604030504040204" pitchFamily="34" charset="0"/>
                <a:cs typeface="Tahoma" panose="020B0604030504040204" pitchFamily="34" charset="0"/>
              </a:rPr>
              <a:t>Prima del IX secolo e poi tra l’VIII e il V secolo a.C.</a:t>
            </a:r>
            <a:endParaRPr kumimoji="0" lang="it-IT" sz="2800" b="1" i="1"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8" name="Picture 4" descr="Colonizzazione greca e Magna Grecia - Studia Rapido">
            <a:extLst>
              <a:ext uri="{FF2B5EF4-FFF2-40B4-BE49-F238E27FC236}">
                <a16:creationId xmlns:a16="http://schemas.microsoft.com/office/drawing/2014/main" id="{6F66B422-2F68-4D9C-9771-0C57901DA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573" y="1492091"/>
            <a:ext cx="7128024" cy="39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vi e commerci marittimi nel Mondo Antico">
            <a:extLst>
              <a:ext uri="{FF2B5EF4-FFF2-40B4-BE49-F238E27FC236}">
                <a16:creationId xmlns:a16="http://schemas.microsoft.com/office/drawing/2014/main" id="{6450C604-0ED5-4CC0-81C0-1611B9860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492091"/>
            <a:ext cx="3278412" cy="259200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a16="http://schemas.microsoft.com/office/drawing/2014/main" id="{CD2526C5-3A07-4993-9211-5514CBCFD329}"/>
              </a:ext>
            </a:extLst>
          </p:cNvPr>
          <p:cNvSpPr/>
          <p:nvPr/>
        </p:nvSpPr>
        <p:spPr>
          <a:xfrm flipH="1">
            <a:off x="8153400" y="4339738"/>
            <a:ext cx="3526410" cy="738664"/>
          </a:xfrm>
          <a:prstGeom prst="rect">
            <a:avLst/>
          </a:prstGeom>
        </p:spPr>
        <p:txBody>
          <a:bodyPr wrap="square">
            <a:spAutoFit/>
          </a:bodyPr>
          <a:lstStyle/>
          <a:p>
            <a:pPr lvl="0" algn="ctr">
              <a:spcAft>
                <a:spcPts val="300"/>
              </a:spcAft>
            </a:pPr>
            <a:r>
              <a:rPr lang="it-IT" sz="1400" dirty="0">
                <a:solidFill>
                  <a:prstClr val="black"/>
                </a:solidFill>
              </a:rPr>
              <a:t>Le colonie greche nascono in buona parte per ragioni commerciali (caso emblematico </a:t>
            </a:r>
            <a:r>
              <a:rPr lang="it-IT" sz="1400" dirty="0" err="1">
                <a:solidFill>
                  <a:prstClr val="black"/>
                </a:solidFill>
              </a:rPr>
              <a:t>Emporion</a:t>
            </a:r>
            <a:r>
              <a:rPr lang="it-IT" sz="1400" dirty="0">
                <a:solidFill>
                  <a:prstClr val="black"/>
                </a:solidFill>
              </a:rPr>
              <a:t>, oggi </a:t>
            </a:r>
            <a:r>
              <a:rPr lang="it-IT" sz="1400" dirty="0" err="1">
                <a:solidFill>
                  <a:prstClr val="black"/>
                </a:solidFill>
              </a:rPr>
              <a:t>Ampurias</a:t>
            </a:r>
            <a:r>
              <a:rPr lang="it-IT" sz="1400" dirty="0">
                <a:solidFill>
                  <a:prstClr val="black"/>
                </a:solidFill>
              </a:rPr>
              <a:t>, in Catalogna)</a:t>
            </a:r>
          </a:p>
        </p:txBody>
      </p:sp>
    </p:spTree>
    <p:extLst>
      <p:ext uri="{BB962C8B-B14F-4D97-AF65-F5344CB8AC3E}">
        <p14:creationId xmlns:p14="http://schemas.microsoft.com/office/powerpoint/2010/main" val="279142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12192000" cy="2646878"/>
          </a:xfrm>
          <a:prstGeom prst="rect">
            <a:avLst/>
          </a:prstGeom>
          <a:noFill/>
        </p:spPr>
        <p:txBody>
          <a:bodyPr wrap="square" rtlCol="0">
            <a:spAutoFit/>
          </a:bodyPr>
          <a:lstStyle/>
          <a:p>
            <a:r>
              <a:rPr lang="it-IT" sz="2800" b="1" i="1" dirty="0"/>
              <a:t>Reti commerciali medievali: i mercanti ebrei e le loro connessioni</a:t>
            </a:r>
          </a:p>
          <a:p>
            <a:r>
              <a:rPr lang="it-IT" sz="1600" dirty="0"/>
              <a:t>Reti ricostruite principalmente sulla base di documenti ebraici depositati nella </a:t>
            </a:r>
            <a:r>
              <a:rPr lang="it-IT" sz="1600" dirty="0" err="1"/>
              <a:t>Geniza</a:t>
            </a:r>
            <a:r>
              <a:rPr lang="it-IT" sz="1600" dirty="0"/>
              <a:t> (גניזה «[luogo di] deposito»)</a:t>
            </a:r>
          </a:p>
          <a:p>
            <a:r>
              <a:rPr lang="it-IT" sz="1600" dirty="0"/>
              <a:t>annessa alla sinagoga del Cairo (</a:t>
            </a:r>
            <a:r>
              <a:rPr lang="it-IT" sz="1600" dirty="0" err="1"/>
              <a:t>Al-Fustat</a:t>
            </a:r>
            <a:r>
              <a:rPr lang="it-IT" sz="1600" dirty="0"/>
              <a:t>): la documentazione (X-XIII secolo) fu ritrovata alla fine del XIX secolo e studiata da </a:t>
            </a:r>
            <a:r>
              <a:rPr lang="it-IT" sz="1600" dirty="0" err="1"/>
              <a:t>Solomon</a:t>
            </a:r>
            <a:r>
              <a:rPr lang="it-IT" sz="1600" dirty="0"/>
              <a:t> </a:t>
            </a:r>
            <a:r>
              <a:rPr lang="it-IT" sz="1600" dirty="0" err="1"/>
              <a:t>Schechter</a:t>
            </a:r>
            <a:r>
              <a:rPr lang="it-IT" sz="1600" dirty="0"/>
              <a:t> e poi da </a:t>
            </a:r>
            <a:r>
              <a:rPr lang="it-IT" sz="1600" dirty="0" err="1"/>
              <a:t>Shlomo</a:t>
            </a:r>
            <a:r>
              <a:rPr lang="it-IT" sz="1600" dirty="0"/>
              <a:t> </a:t>
            </a:r>
            <a:r>
              <a:rPr lang="it-IT" sz="1600" dirty="0" err="1"/>
              <a:t>Dov</a:t>
            </a:r>
            <a:r>
              <a:rPr lang="it-IT" sz="1600" dirty="0"/>
              <a:t> </a:t>
            </a:r>
            <a:r>
              <a:rPr lang="it-IT" sz="1600" dirty="0" err="1"/>
              <a:t>Goitein</a:t>
            </a:r>
            <a:r>
              <a:rPr lang="it-IT" sz="1600" dirty="0"/>
              <a:t>, autore della monumentale opera in sei volumi </a:t>
            </a:r>
            <a:r>
              <a:rPr lang="en-US" sz="1600" dirty="0"/>
              <a:t>A </a:t>
            </a:r>
            <a:r>
              <a:rPr lang="en-US" sz="1600" i="1" dirty="0"/>
              <a:t>Mediterranean Society: The Jewish Communities of the Arab World as Portrayed in the Documents of the Cairo </a:t>
            </a:r>
            <a:r>
              <a:rPr lang="en-US" sz="1600" i="1" dirty="0" err="1"/>
              <a:t>Geniza</a:t>
            </a:r>
            <a:r>
              <a:rPr lang="en-US" sz="1600" dirty="0"/>
              <a:t>, 1967-1988.</a:t>
            </a:r>
            <a:endParaRPr lang="it-IT" sz="1600" i="1" dirty="0"/>
          </a:p>
          <a:p>
            <a:endParaRPr lang="it-IT" sz="1600" b="1" i="1" dirty="0"/>
          </a:p>
          <a:p>
            <a:endParaRPr lang="it-IT" sz="2600" b="1" i="1"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pic>
        <p:nvPicPr>
          <p:cNvPr id="7" name="Immagine 6" descr="Jewish networks in the Caïro Genizah - the blue web"/>
          <p:cNvPicPr>
            <a:picLocks noChangeAspect="1"/>
          </p:cNvPicPr>
          <p:nvPr/>
        </p:nvPicPr>
        <p:blipFill>
          <a:blip r:embed="rId2"/>
          <a:srcRect/>
          <a:stretch>
            <a:fillRect/>
          </a:stretch>
        </p:blipFill>
        <p:spPr bwMode="auto">
          <a:xfrm>
            <a:off x="277241" y="1924435"/>
            <a:ext cx="7283178" cy="3600000"/>
          </a:xfrm>
          <a:prstGeom prst="rect">
            <a:avLst/>
          </a:prstGeom>
          <a:noFill/>
          <a:ln w="9525">
            <a:noFill/>
            <a:miter lim="800000"/>
            <a:headEnd/>
            <a:tailEnd/>
          </a:ln>
        </p:spPr>
      </p:pic>
      <p:pic>
        <p:nvPicPr>
          <p:cNvPr id="9" name="Immagine 8" descr="A Mediterranean Society: 001: Amazon.it: Goitein, S. D.: Libri in altre  lingue"/>
          <p:cNvPicPr>
            <a:picLocks noChangeAspect="1"/>
          </p:cNvPicPr>
          <p:nvPr/>
        </p:nvPicPr>
        <p:blipFill>
          <a:blip r:embed="rId3"/>
          <a:srcRect/>
          <a:stretch>
            <a:fillRect/>
          </a:stretch>
        </p:blipFill>
        <p:spPr bwMode="auto">
          <a:xfrm>
            <a:off x="8736472" y="1919420"/>
            <a:ext cx="2390400" cy="3600000"/>
          </a:xfrm>
          <a:prstGeom prst="rect">
            <a:avLst/>
          </a:prstGeom>
          <a:noFill/>
          <a:ln w="9525">
            <a:noFill/>
            <a:miter lim="800000"/>
            <a:headEnd/>
            <a:tailEnd/>
          </a:ln>
        </p:spPr>
      </p:pic>
    </p:spTree>
    <p:extLst>
      <p:ext uri="{BB962C8B-B14F-4D97-AF65-F5344CB8AC3E}">
        <p14:creationId xmlns:p14="http://schemas.microsoft.com/office/powerpoint/2010/main" val="20687712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2066</TotalTime>
  <Words>3356</Words>
  <Application>Microsoft Office PowerPoint</Application>
  <PresentationFormat>Widescreen</PresentationFormat>
  <Paragraphs>188</Paragraphs>
  <Slides>18</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Arial</vt:lpstr>
      <vt:lpstr>Calibri</vt:lpstr>
      <vt:lpstr>Calibri Light</vt:lpstr>
      <vt:lpstr>Tahoma</vt:lpstr>
      <vt:lpstr>Times New Roman</vt:lpstr>
      <vt:lpstr>TimesNewRoman</vt:lpstr>
      <vt:lpstr>TimesNewRoman,Bold</vt:lpstr>
      <vt:lpstr>Wingdings</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Piero Viazzo</cp:lastModifiedBy>
  <cp:revision>189</cp:revision>
  <dcterms:created xsi:type="dcterms:W3CDTF">2019-05-28T15:53:33Z</dcterms:created>
  <dcterms:modified xsi:type="dcterms:W3CDTF">2020-10-28T11:15:02Z</dcterms:modified>
</cp:coreProperties>
</file>