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8" r:id="rId2"/>
    <p:sldId id="266" r:id="rId3"/>
    <p:sldId id="256" r:id="rId4"/>
    <p:sldId id="257" r:id="rId5"/>
    <p:sldId id="258" r:id="rId6"/>
    <p:sldId id="259" r:id="rId7"/>
    <p:sldId id="260" r:id="rId8"/>
    <p:sldId id="265" r:id="rId9"/>
    <p:sldId id="261" r:id="rId10"/>
    <p:sldId id="262" r:id="rId11"/>
    <p:sldId id="263" r:id="rId12"/>
    <p:sldId id="264" r:id="rId1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40"/>
  </p:normalViewPr>
  <p:slideViewPr>
    <p:cSldViewPr snapToGrid="0" snapToObjects="1">
      <p:cViewPr varScale="1">
        <p:scale>
          <a:sx n="118" d="100"/>
          <a:sy n="118" d="100"/>
        </p:scale>
        <p:origin x="360"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B928BD-2417-C748-9275-5B3566D31772}"/>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D05D8BB9-B3EF-7C47-9F04-5A0138CFFF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DBADE94D-386E-0B48-B2E7-0E9FBAB01DE0}"/>
              </a:ext>
            </a:extLst>
          </p:cNvPr>
          <p:cNvSpPr>
            <a:spLocks noGrp="1"/>
          </p:cNvSpPr>
          <p:nvPr>
            <p:ph type="dt" sz="half" idx="10"/>
          </p:nvPr>
        </p:nvSpPr>
        <p:spPr/>
        <p:txBody>
          <a:bodyPr/>
          <a:lstStyle/>
          <a:p>
            <a:fld id="{CE1DF1C0-10D6-A340-B2DE-8F271BB52CA3}" type="datetimeFigureOut">
              <a:rPr lang="it-IT" smtClean="0"/>
              <a:t>26/04/21</a:t>
            </a:fld>
            <a:endParaRPr lang="it-IT"/>
          </a:p>
        </p:txBody>
      </p:sp>
      <p:sp>
        <p:nvSpPr>
          <p:cNvPr id="5" name="Segnaposto piè di pagina 4">
            <a:extLst>
              <a:ext uri="{FF2B5EF4-FFF2-40B4-BE49-F238E27FC236}">
                <a16:creationId xmlns:a16="http://schemas.microsoft.com/office/drawing/2014/main" id="{842EC6CF-550D-CB4E-9206-90A97C656B4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FACA4A7-57D7-D148-8BB1-2BE52112C2E4}"/>
              </a:ext>
            </a:extLst>
          </p:cNvPr>
          <p:cNvSpPr>
            <a:spLocks noGrp="1"/>
          </p:cNvSpPr>
          <p:nvPr>
            <p:ph type="sldNum" sz="quarter" idx="12"/>
          </p:nvPr>
        </p:nvSpPr>
        <p:spPr/>
        <p:txBody>
          <a:bodyPr/>
          <a:lstStyle/>
          <a:p>
            <a:fld id="{EADEA9A1-CD46-7C46-BA68-86D44065CEC2}" type="slidenum">
              <a:rPr lang="it-IT" smtClean="0"/>
              <a:t>‹N›</a:t>
            </a:fld>
            <a:endParaRPr lang="it-IT"/>
          </a:p>
        </p:txBody>
      </p:sp>
    </p:spTree>
    <p:extLst>
      <p:ext uri="{BB962C8B-B14F-4D97-AF65-F5344CB8AC3E}">
        <p14:creationId xmlns:p14="http://schemas.microsoft.com/office/powerpoint/2010/main" val="1786018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2966672-CD30-E945-9FF6-DA6CCF92934D}"/>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228581C3-478D-C84F-8280-B5F3260F6E3F}"/>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AE6BED5-40A6-9C4E-A192-FB5A87803117}"/>
              </a:ext>
            </a:extLst>
          </p:cNvPr>
          <p:cNvSpPr>
            <a:spLocks noGrp="1"/>
          </p:cNvSpPr>
          <p:nvPr>
            <p:ph type="dt" sz="half" idx="10"/>
          </p:nvPr>
        </p:nvSpPr>
        <p:spPr/>
        <p:txBody>
          <a:bodyPr/>
          <a:lstStyle/>
          <a:p>
            <a:fld id="{CE1DF1C0-10D6-A340-B2DE-8F271BB52CA3}" type="datetimeFigureOut">
              <a:rPr lang="it-IT" smtClean="0"/>
              <a:t>26/04/21</a:t>
            </a:fld>
            <a:endParaRPr lang="it-IT"/>
          </a:p>
        </p:txBody>
      </p:sp>
      <p:sp>
        <p:nvSpPr>
          <p:cNvPr id="5" name="Segnaposto piè di pagina 4">
            <a:extLst>
              <a:ext uri="{FF2B5EF4-FFF2-40B4-BE49-F238E27FC236}">
                <a16:creationId xmlns:a16="http://schemas.microsoft.com/office/drawing/2014/main" id="{7F795896-6D4D-6B42-BA9C-C73F50E3F12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E3A43B3-B5C1-4949-8FF1-E8B7A16582B4}"/>
              </a:ext>
            </a:extLst>
          </p:cNvPr>
          <p:cNvSpPr>
            <a:spLocks noGrp="1"/>
          </p:cNvSpPr>
          <p:nvPr>
            <p:ph type="sldNum" sz="quarter" idx="12"/>
          </p:nvPr>
        </p:nvSpPr>
        <p:spPr/>
        <p:txBody>
          <a:bodyPr/>
          <a:lstStyle/>
          <a:p>
            <a:fld id="{EADEA9A1-CD46-7C46-BA68-86D44065CEC2}" type="slidenum">
              <a:rPr lang="it-IT" smtClean="0"/>
              <a:t>‹N›</a:t>
            </a:fld>
            <a:endParaRPr lang="it-IT"/>
          </a:p>
        </p:txBody>
      </p:sp>
    </p:spTree>
    <p:extLst>
      <p:ext uri="{BB962C8B-B14F-4D97-AF65-F5344CB8AC3E}">
        <p14:creationId xmlns:p14="http://schemas.microsoft.com/office/powerpoint/2010/main" val="529906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F51C8C88-2F85-F34C-BEF9-0A6DA8AA8A25}"/>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37023D6C-8D2E-8947-AB73-92F6B562112E}"/>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FE4CF0B-675D-9443-833E-B9D9379619E0}"/>
              </a:ext>
            </a:extLst>
          </p:cNvPr>
          <p:cNvSpPr>
            <a:spLocks noGrp="1"/>
          </p:cNvSpPr>
          <p:nvPr>
            <p:ph type="dt" sz="half" idx="10"/>
          </p:nvPr>
        </p:nvSpPr>
        <p:spPr/>
        <p:txBody>
          <a:bodyPr/>
          <a:lstStyle/>
          <a:p>
            <a:fld id="{CE1DF1C0-10D6-A340-B2DE-8F271BB52CA3}" type="datetimeFigureOut">
              <a:rPr lang="it-IT" smtClean="0"/>
              <a:t>26/04/21</a:t>
            </a:fld>
            <a:endParaRPr lang="it-IT"/>
          </a:p>
        </p:txBody>
      </p:sp>
      <p:sp>
        <p:nvSpPr>
          <p:cNvPr id="5" name="Segnaposto piè di pagina 4">
            <a:extLst>
              <a:ext uri="{FF2B5EF4-FFF2-40B4-BE49-F238E27FC236}">
                <a16:creationId xmlns:a16="http://schemas.microsoft.com/office/drawing/2014/main" id="{A192926A-7B1E-EC40-B6D7-AC0980E8A2B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7E5537F-F0A0-9241-B5D9-6763DE546AAD}"/>
              </a:ext>
            </a:extLst>
          </p:cNvPr>
          <p:cNvSpPr>
            <a:spLocks noGrp="1"/>
          </p:cNvSpPr>
          <p:nvPr>
            <p:ph type="sldNum" sz="quarter" idx="12"/>
          </p:nvPr>
        </p:nvSpPr>
        <p:spPr/>
        <p:txBody>
          <a:bodyPr/>
          <a:lstStyle/>
          <a:p>
            <a:fld id="{EADEA9A1-CD46-7C46-BA68-86D44065CEC2}" type="slidenum">
              <a:rPr lang="it-IT" smtClean="0"/>
              <a:t>‹N›</a:t>
            </a:fld>
            <a:endParaRPr lang="it-IT"/>
          </a:p>
        </p:txBody>
      </p:sp>
    </p:spTree>
    <p:extLst>
      <p:ext uri="{BB962C8B-B14F-4D97-AF65-F5344CB8AC3E}">
        <p14:creationId xmlns:p14="http://schemas.microsoft.com/office/powerpoint/2010/main" val="2385610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A6D740A-D453-7648-8D93-9D05083757C1}"/>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CBC313A-5D07-3043-AFC0-1CB7CAA49EB5}"/>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861822C-7ACC-FE45-A3F2-6B33701B0D45}"/>
              </a:ext>
            </a:extLst>
          </p:cNvPr>
          <p:cNvSpPr>
            <a:spLocks noGrp="1"/>
          </p:cNvSpPr>
          <p:nvPr>
            <p:ph type="dt" sz="half" idx="10"/>
          </p:nvPr>
        </p:nvSpPr>
        <p:spPr/>
        <p:txBody>
          <a:bodyPr/>
          <a:lstStyle/>
          <a:p>
            <a:fld id="{CE1DF1C0-10D6-A340-B2DE-8F271BB52CA3}" type="datetimeFigureOut">
              <a:rPr lang="it-IT" smtClean="0"/>
              <a:t>26/04/21</a:t>
            </a:fld>
            <a:endParaRPr lang="it-IT"/>
          </a:p>
        </p:txBody>
      </p:sp>
      <p:sp>
        <p:nvSpPr>
          <p:cNvPr id="5" name="Segnaposto piè di pagina 4">
            <a:extLst>
              <a:ext uri="{FF2B5EF4-FFF2-40B4-BE49-F238E27FC236}">
                <a16:creationId xmlns:a16="http://schemas.microsoft.com/office/drawing/2014/main" id="{7A818ADA-E37C-674B-A28A-DD205719768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7BA61F4-80F9-9743-ABF0-F69C4B7B048D}"/>
              </a:ext>
            </a:extLst>
          </p:cNvPr>
          <p:cNvSpPr>
            <a:spLocks noGrp="1"/>
          </p:cNvSpPr>
          <p:nvPr>
            <p:ph type="sldNum" sz="quarter" idx="12"/>
          </p:nvPr>
        </p:nvSpPr>
        <p:spPr/>
        <p:txBody>
          <a:bodyPr/>
          <a:lstStyle/>
          <a:p>
            <a:fld id="{EADEA9A1-CD46-7C46-BA68-86D44065CEC2}" type="slidenum">
              <a:rPr lang="it-IT" smtClean="0"/>
              <a:t>‹N›</a:t>
            </a:fld>
            <a:endParaRPr lang="it-IT"/>
          </a:p>
        </p:txBody>
      </p:sp>
    </p:spTree>
    <p:extLst>
      <p:ext uri="{BB962C8B-B14F-4D97-AF65-F5344CB8AC3E}">
        <p14:creationId xmlns:p14="http://schemas.microsoft.com/office/powerpoint/2010/main" val="1874218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CE3A28A-2063-4C45-986D-75C6F8E4129E}"/>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41F0F751-DC97-074E-B412-15B94DED185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914D5E40-E45C-5A43-9797-64E00896C250}"/>
              </a:ext>
            </a:extLst>
          </p:cNvPr>
          <p:cNvSpPr>
            <a:spLocks noGrp="1"/>
          </p:cNvSpPr>
          <p:nvPr>
            <p:ph type="dt" sz="half" idx="10"/>
          </p:nvPr>
        </p:nvSpPr>
        <p:spPr/>
        <p:txBody>
          <a:bodyPr/>
          <a:lstStyle/>
          <a:p>
            <a:fld id="{CE1DF1C0-10D6-A340-B2DE-8F271BB52CA3}" type="datetimeFigureOut">
              <a:rPr lang="it-IT" smtClean="0"/>
              <a:t>26/04/21</a:t>
            </a:fld>
            <a:endParaRPr lang="it-IT"/>
          </a:p>
        </p:txBody>
      </p:sp>
      <p:sp>
        <p:nvSpPr>
          <p:cNvPr id="5" name="Segnaposto piè di pagina 4">
            <a:extLst>
              <a:ext uri="{FF2B5EF4-FFF2-40B4-BE49-F238E27FC236}">
                <a16:creationId xmlns:a16="http://schemas.microsoft.com/office/drawing/2014/main" id="{05C64AA8-BEF5-2240-B5BA-81F289C205A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DC51699-E33D-DD4D-A8A2-868B8F1FCCD1}"/>
              </a:ext>
            </a:extLst>
          </p:cNvPr>
          <p:cNvSpPr>
            <a:spLocks noGrp="1"/>
          </p:cNvSpPr>
          <p:nvPr>
            <p:ph type="sldNum" sz="quarter" idx="12"/>
          </p:nvPr>
        </p:nvSpPr>
        <p:spPr/>
        <p:txBody>
          <a:bodyPr/>
          <a:lstStyle/>
          <a:p>
            <a:fld id="{EADEA9A1-CD46-7C46-BA68-86D44065CEC2}" type="slidenum">
              <a:rPr lang="it-IT" smtClean="0"/>
              <a:t>‹N›</a:t>
            </a:fld>
            <a:endParaRPr lang="it-IT"/>
          </a:p>
        </p:txBody>
      </p:sp>
    </p:spTree>
    <p:extLst>
      <p:ext uri="{BB962C8B-B14F-4D97-AF65-F5344CB8AC3E}">
        <p14:creationId xmlns:p14="http://schemas.microsoft.com/office/powerpoint/2010/main" val="747668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E2B2FA-61D0-2841-8F60-A75C264D9856}"/>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9DEF81C-6328-3545-B6A1-9D75437CD66D}"/>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EDC1BE77-595D-BC46-89AB-6686FA72F9E7}"/>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539D2754-18CF-9242-8747-1E4F934BF578}"/>
              </a:ext>
            </a:extLst>
          </p:cNvPr>
          <p:cNvSpPr>
            <a:spLocks noGrp="1"/>
          </p:cNvSpPr>
          <p:nvPr>
            <p:ph type="dt" sz="half" idx="10"/>
          </p:nvPr>
        </p:nvSpPr>
        <p:spPr/>
        <p:txBody>
          <a:bodyPr/>
          <a:lstStyle/>
          <a:p>
            <a:fld id="{CE1DF1C0-10D6-A340-B2DE-8F271BB52CA3}" type="datetimeFigureOut">
              <a:rPr lang="it-IT" smtClean="0"/>
              <a:t>26/04/21</a:t>
            </a:fld>
            <a:endParaRPr lang="it-IT"/>
          </a:p>
        </p:txBody>
      </p:sp>
      <p:sp>
        <p:nvSpPr>
          <p:cNvPr id="6" name="Segnaposto piè di pagina 5">
            <a:extLst>
              <a:ext uri="{FF2B5EF4-FFF2-40B4-BE49-F238E27FC236}">
                <a16:creationId xmlns:a16="http://schemas.microsoft.com/office/drawing/2014/main" id="{7E71C600-2CF4-FF45-8CC0-A34249E62DFE}"/>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234AA2B-FED6-644D-A476-665CC719B977}"/>
              </a:ext>
            </a:extLst>
          </p:cNvPr>
          <p:cNvSpPr>
            <a:spLocks noGrp="1"/>
          </p:cNvSpPr>
          <p:nvPr>
            <p:ph type="sldNum" sz="quarter" idx="12"/>
          </p:nvPr>
        </p:nvSpPr>
        <p:spPr/>
        <p:txBody>
          <a:bodyPr/>
          <a:lstStyle/>
          <a:p>
            <a:fld id="{EADEA9A1-CD46-7C46-BA68-86D44065CEC2}" type="slidenum">
              <a:rPr lang="it-IT" smtClean="0"/>
              <a:t>‹N›</a:t>
            </a:fld>
            <a:endParaRPr lang="it-IT"/>
          </a:p>
        </p:txBody>
      </p:sp>
    </p:spTree>
    <p:extLst>
      <p:ext uri="{BB962C8B-B14F-4D97-AF65-F5344CB8AC3E}">
        <p14:creationId xmlns:p14="http://schemas.microsoft.com/office/powerpoint/2010/main" val="1263102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4159D97-7CA6-B844-B9B7-4BFEF520611E}"/>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62A0055F-21DC-2043-B40E-9EFDCE55B00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EE607B4D-C9A5-0E4D-B1B0-DD9A82D8B33A}"/>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C16ECBD2-DFE0-AF4E-8D98-9B41E92B645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9A3070BE-E7EA-8B44-A3BE-25F9894177CE}"/>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DBC0ED13-FAF2-014D-966C-FA723242854B}"/>
              </a:ext>
            </a:extLst>
          </p:cNvPr>
          <p:cNvSpPr>
            <a:spLocks noGrp="1"/>
          </p:cNvSpPr>
          <p:nvPr>
            <p:ph type="dt" sz="half" idx="10"/>
          </p:nvPr>
        </p:nvSpPr>
        <p:spPr/>
        <p:txBody>
          <a:bodyPr/>
          <a:lstStyle/>
          <a:p>
            <a:fld id="{CE1DF1C0-10D6-A340-B2DE-8F271BB52CA3}" type="datetimeFigureOut">
              <a:rPr lang="it-IT" smtClean="0"/>
              <a:t>26/04/21</a:t>
            </a:fld>
            <a:endParaRPr lang="it-IT"/>
          </a:p>
        </p:txBody>
      </p:sp>
      <p:sp>
        <p:nvSpPr>
          <p:cNvPr id="8" name="Segnaposto piè di pagina 7">
            <a:extLst>
              <a:ext uri="{FF2B5EF4-FFF2-40B4-BE49-F238E27FC236}">
                <a16:creationId xmlns:a16="http://schemas.microsoft.com/office/drawing/2014/main" id="{016F76BE-D7FE-5E42-AEC3-01EE13C30BF2}"/>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A8880E7E-35A9-AA4E-AE9F-CD438E0220D7}"/>
              </a:ext>
            </a:extLst>
          </p:cNvPr>
          <p:cNvSpPr>
            <a:spLocks noGrp="1"/>
          </p:cNvSpPr>
          <p:nvPr>
            <p:ph type="sldNum" sz="quarter" idx="12"/>
          </p:nvPr>
        </p:nvSpPr>
        <p:spPr/>
        <p:txBody>
          <a:bodyPr/>
          <a:lstStyle/>
          <a:p>
            <a:fld id="{EADEA9A1-CD46-7C46-BA68-86D44065CEC2}" type="slidenum">
              <a:rPr lang="it-IT" smtClean="0"/>
              <a:t>‹N›</a:t>
            </a:fld>
            <a:endParaRPr lang="it-IT"/>
          </a:p>
        </p:txBody>
      </p:sp>
    </p:spTree>
    <p:extLst>
      <p:ext uri="{BB962C8B-B14F-4D97-AF65-F5344CB8AC3E}">
        <p14:creationId xmlns:p14="http://schemas.microsoft.com/office/powerpoint/2010/main" val="3499334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A2E7378-33D8-6A4E-9A14-54B392295A97}"/>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9C50504F-0E45-5B41-9D44-821B50D80542}"/>
              </a:ext>
            </a:extLst>
          </p:cNvPr>
          <p:cNvSpPr>
            <a:spLocks noGrp="1"/>
          </p:cNvSpPr>
          <p:nvPr>
            <p:ph type="dt" sz="half" idx="10"/>
          </p:nvPr>
        </p:nvSpPr>
        <p:spPr/>
        <p:txBody>
          <a:bodyPr/>
          <a:lstStyle/>
          <a:p>
            <a:fld id="{CE1DF1C0-10D6-A340-B2DE-8F271BB52CA3}" type="datetimeFigureOut">
              <a:rPr lang="it-IT" smtClean="0"/>
              <a:t>26/04/21</a:t>
            </a:fld>
            <a:endParaRPr lang="it-IT"/>
          </a:p>
        </p:txBody>
      </p:sp>
      <p:sp>
        <p:nvSpPr>
          <p:cNvPr id="4" name="Segnaposto piè di pagina 3">
            <a:extLst>
              <a:ext uri="{FF2B5EF4-FFF2-40B4-BE49-F238E27FC236}">
                <a16:creationId xmlns:a16="http://schemas.microsoft.com/office/drawing/2014/main" id="{5E01D978-55E5-1949-BCB9-9702E571B8D0}"/>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03820F3A-D132-F249-8214-99A3AC40E51D}"/>
              </a:ext>
            </a:extLst>
          </p:cNvPr>
          <p:cNvSpPr>
            <a:spLocks noGrp="1"/>
          </p:cNvSpPr>
          <p:nvPr>
            <p:ph type="sldNum" sz="quarter" idx="12"/>
          </p:nvPr>
        </p:nvSpPr>
        <p:spPr/>
        <p:txBody>
          <a:bodyPr/>
          <a:lstStyle/>
          <a:p>
            <a:fld id="{EADEA9A1-CD46-7C46-BA68-86D44065CEC2}" type="slidenum">
              <a:rPr lang="it-IT" smtClean="0"/>
              <a:t>‹N›</a:t>
            </a:fld>
            <a:endParaRPr lang="it-IT"/>
          </a:p>
        </p:txBody>
      </p:sp>
    </p:spTree>
    <p:extLst>
      <p:ext uri="{BB962C8B-B14F-4D97-AF65-F5344CB8AC3E}">
        <p14:creationId xmlns:p14="http://schemas.microsoft.com/office/powerpoint/2010/main" val="3993357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BA138E29-0B2A-8F4B-B902-6B4A3E273259}"/>
              </a:ext>
            </a:extLst>
          </p:cNvPr>
          <p:cNvSpPr>
            <a:spLocks noGrp="1"/>
          </p:cNvSpPr>
          <p:nvPr>
            <p:ph type="dt" sz="half" idx="10"/>
          </p:nvPr>
        </p:nvSpPr>
        <p:spPr/>
        <p:txBody>
          <a:bodyPr/>
          <a:lstStyle/>
          <a:p>
            <a:fld id="{CE1DF1C0-10D6-A340-B2DE-8F271BB52CA3}" type="datetimeFigureOut">
              <a:rPr lang="it-IT" smtClean="0"/>
              <a:t>26/04/21</a:t>
            </a:fld>
            <a:endParaRPr lang="it-IT"/>
          </a:p>
        </p:txBody>
      </p:sp>
      <p:sp>
        <p:nvSpPr>
          <p:cNvPr id="3" name="Segnaposto piè di pagina 2">
            <a:extLst>
              <a:ext uri="{FF2B5EF4-FFF2-40B4-BE49-F238E27FC236}">
                <a16:creationId xmlns:a16="http://schemas.microsoft.com/office/drawing/2014/main" id="{A4F6D938-C9C5-8D42-BDA8-10212878FE95}"/>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9171D3BA-E768-B445-BCDE-A91AF07D2B4D}"/>
              </a:ext>
            </a:extLst>
          </p:cNvPr>
          <p:cNvSpPr>
            <a:spLocks noGrp="1"/>
          </p:cNvSpPr>
          <p:nvPr>
            <p:ph type="sldNum" sz="quarter" idx="12"/>
          </p:nvPr>
        </p:nvSpPr>
        <p:spPr/>
        <p:txBody>
          <a:bodyPr/>
          <a:lstStyle/>
          <a:p>
            <a:fld id="{EADEA9A1-CD46-7C46-BA68-86D44065CEC2}" type="slidenum">
              <a:rPr lang="it-IT" smtClean="0"/>
              <a:t>‹N›</a:t>
            </a:fld>
            <a:endParaRPr lang="it-IT"/>
          </a:p>
        </p:txBody>
      </p:sp>
    </p:spTree>
    <p:extLst>
      <p:ext uri="{BB962C8B-B14F-4D97-AF65-F5344CB8AC3E}">
        <p14:creationId xmlns:p14="http://schemas.microsoft.com/office/powerpoint/2010/main" val="55362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C10BA2-0C6D-9C48-9E49-0BFC53A258FF}"/>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B121E16-5746-6946-863B-B52D7D8B2B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8CAAC27D-5D85-7440-8B09-7E9EADE905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6DAFECF4-0D4D-0B4C-9B43-D1A57E30287A}"/>
              </a:ext>
            </a:extLst>
          </p:cNvPr>
          <p:cNvSpPr>
            <a:spLocks noGrp="1"/>
          </p:cNvSpPr>
          <p:nvPr>
            <p:ph type="dt" sz="half" idx="10"/>
          </p:nvPr>
        </p:nvSpPr>
        <p:spPr/>
        <p:txBody>
          <a:bodyPr/>
          <a:lstStyle/>
          <a:p>
            <a:fld id="{CE1DF1C0-10D6-A340-B2DE-8F271BB52CA3}" type="datetimeFigureOut">
              <a:rPr lang="it-IT" smtClean="0"/>
              <a:t>26/04/21</a:t>
            </a:fld>
            <a:endParaRPr lang="it-IT"/>
          </a:p>
        </p:txBody>
      </p:sp>
      <p:sp>
        <p:nvSpPr>
          <p:cNvPr id="6" name="Segnaposto piè di pagina 5">
            <a:extLst>
              <a:ext uri="{FF2B5EF4-FFF2-40B4-BE49-F238E27FC236}">
                <a16:creationId xmlns:a16="http://schemas.microsoft.com/office/drawing/2014/main" id="{24E0B723-0C10-6F48-A437-311C9C190C06}"/>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61E114BA-2FC2-BD49-91B2-4D4699A77329}"/>
              </a:ext>
            </a:extLst>
          </p:cNvPr>
          <p:cNvSpPr>
            <a:spLocks noGrp="1"/>
          </p:cNvSpPr>
          <p:nvPr>
            <p:ph type="sldNum" sz="quarter" idx="12"/>
          </p:nvPr>
        </p:nvSpPr>
        <p:spPr/>
        <p:txBody>
          <a:bodyPr/>
          <a:lstStyle/>
          <a:p>
            <a:fld id="{EADEA9A1-CD46-7C46-BA68-86D44065CEC2}" type="slidenum">
              <a:rPr lang="it-IT" smtClean="0"/>
              <a:t>‹N›</a:t>
            </a:fld>
            <a:endParaRPr lang="it-IT"/>
          </a:p>
        </p:txBody>
      </p:sp>
    </p:spTree>
    <p:extLst>
      <p:ext uri="{BB962C8B-B14F-4D97-AF65-F5344CB8AC3E}">
        <p14:creationId xmlns:p14="http://schemas.microsoft.com/office/powerpoint/2010/main" val="1822572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5003605-3F29-F044-B8BB-AC3AB3C66987}"/>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717191DC-DDC0-B046-A41D-8223CE0406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2ABDB9AD-9503-3844-922F-9099FD66B8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B5C45D44-AE6D-6740-80D1-022B9DFFEB1F}"/>
              </a:ext>
            </a:extLst>
          </p:cNvPr>
          <p:cNvSpPr>
            <a:spLocks noGrp="1"/>
          </p:cNvSpPr>
          <p:nvPr>
            <p:ph type="dt" sz="half" idx="10"/>
          </p:nvPr>
        </p:nvSpPr>
        <p:spPr/>
        <p:txBody>
          <a:bodyPr/>
          <a:lstStyle/>
          <a:p>
            <a:fld id="{CE1DF1C0-10D6-A340-B2DE-8F271BB52CA3}" type="datetimeFigureOut">
              <a:rPr lang="it-IT" smtClean="0"/>
              <a:t>26/04/21</a:t>
            </a:fld>
            <a:endParaRPr lang="it-IT"/>
          </a:p>
        </p:txBody>
      </p:sp>
      <p:sp>
        <p:nvSpPr>
          <p:cNvPr id="6" name="Segnaposto piè di pagina 5">
            <a:extLst>
              <a:ext uri="{FF2B5EF4-FFF2-40B4-BE49-F238E27FC236}">
                <a16:creationId xmlns:a16="http://schemas.microsoft.com/office/drawing/2014/main" id="{0465CE89-6E09-6D43-9DD6-8FD172DD6F55}"/>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079EA0E-A832-4F44-AB70-F851661610A4}"/>
              </a:ext>
            </a:extLst>
          </p:cNvPr>
          <p:cNvSpPr>
            <a:spLocks noGrp="1"/>
          </p:cNvSpPr>
          <p:nvPr>
            <p:ph type="sldNum" sz="quarter" idx="12"/>
          </p:nvPr>
        </p:nvSpPr>
        <p:spPr/>
        <p:txBody>
          <a:bodyPr/>
          <a:lstStyle/>
          <a:p>
            <a:fld id="{EADEA9A1-CD46-7C46-BA68-86D44065CEC2}" type="slidenum">
              <a:rPr lang="it-IT" smtClean="0"/>
              <a:t>‹N›</a:t>
            </a:fld>
            <a:endParaRPr lang="it-IT"/>
          </a:p>
        </p:txBody>
      </p:sp>
    </p:spTree>
    <p:extLst>
      <p:ext uri="{BB962C8B-B14F-4D97-AF65-F5344CB8AC3E}">
        <p14:creationId xmlns:p14="http://schemas.microsoft.com/office/powerpoint/2010/main" val="829774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F47EC973-4E1F-1548-8B20-DA8D908387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ECD79E44-840C-2C4B-982B-DF16F3D50A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9651B54-5E3A-7747-BE08-D0F813785D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1DF1C0-10D6-A340-B2DE-8F271BB52CA3}" type="datetimeFigureOut">
              <a:rPr lang="it-IT" smtClean="0"/>
              <a:t>26/04/21</a:t>
            </a:fld>
            <a:endParaRPr lang="it-IT"/>
          </a:p>
        </p:txBody>
      </p:sp>
      <p:sp>
        <p:nvSpPr>
          <p:cNvPr id="5" name="Segnaposto piè di pagina 4">
            <a:extLst>
              <a:ext uri="{FF2B5EF4-FFF2-40B4-BE49-F238E27FC236}">
                <a16:creationId xmlns:a16="http://schemas.microsoft.com/office/drawing/2014/main" id="{677E4AB1-82F3-6348-9BA4-5DCDD726A5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4FA066CE-1B44-C045-9D41-CDAB1C87A23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DEA9A1-CD46-7C46-BA68-86D44065CEC2}" type="slidenum">
              <a:rPr lang="it-IT" smtClean="0"/>
              <a:t>‹N›</a:t>
            </a:fld>
            <a:endParaRPr lang="it-IT"/>
          </a:p>
        </p:txBody>
      </p:sp>
    </p:spTree>
    <p:extLst>
      <p:ext uri="{BB962C8B-B14F-4D97-AF65-F5344CB8AC3E}">
        <p14:creationId xmlns:p14="http://schemas.microsoft.com/office/powerpoint/2010/main" val="24289302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534365" y="2016505"/>
            <a:ext cx="11123270" cy="1965431"/>
          </a:xfrm>
          <a:prstGeom prst="rect">
            <a:avLst/>
          </a:prstGeom>
          <a:solidFill>
            <a:srgbClr val="D25D67"/>
          </a:solidFill>
          <a:ln>
            <a:solidFill>
              <a:srgbClr val="D25D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4800" b="1" dirty="0">
                <a:solidFill>
                  <a:schemeClr val="bg1"/>
                </a:solidFill>
                <a:latin typeface="Tahoma" panose="020B0604030504040204" pitchFamily="34" charset="0"/>
                <a:ea typeface="Tahoma" panose="020B0604030504040204" pitchFamily="34" charset="0"/>
                <a:cs typeface="Tahoma" panose="020B0604030504040204" pitchFamily="34" charset="0"/>
              </a:rPr>
              <a:t>Storia dell’impresa e </a:t>
            </a:r>
            <a:r>
              <a:rPr lang="it-IT" sz="4800" b="1">
                <a:solidFill>
                  <a:schemeClr val="bg1"/>
                </a:solidFill>
                <a:latin typeface="Tahoma" panose="020B0604030504040204" pitchFamily="34" charset="0"/>
                <a:ea typeface="Tahoma" panose="020B0604030504040204" pitchFamily="34" charset="0"/>
                <a:cs typeface="Tahoma" panose="020B0604030504040204" pitchFamily="34" charset="0"/>
              </a:rPr>
              <a:t>del lavoro</a:t>
            </a:r>
            <a:endParaRPr lang="it-IT" sz="4800" dirty="0">
              <a:solidFill>
                <a:schemeClr val="bg1"/>
              </a:solidFill>
            </a:endParaRPr>
          </a:p>
        </p:txBody>
      </p:sp>
      <p:sp>
        <p:nvSpPr>
          <p:cNvPr id="3" name="Sottotitolo 2"/>
          <p:cNvSpPr>
            <a:spLocks noGrp="1"/>
          </p:cNvSpPr>
          <p:nvPr>
            <p:ph type="subTitle" idx="1"/>
          </p:nvPr>
        </p:nvSpPr>
        <p:spPr>
          <a:xfrm>
            <a:off x="-9182" y="4536719"/>
            <a:ext cx="12182818" cy="871169"/>
          </a:xfrm>
        </p:spPr>
        <p:txBody>
          <a:bodyPr>
            <a:normAutofit/>
          </a:bodyPr>
          <a:lstStyle/>
          <a:p>
            <a:r>
              <a:rPr lang="it-IT" sz="2800" b="1" dirty="0">
                <a:solidFill>
                  <a:srgbClr val="5B5A5A"/>
                </a:solidFill>
                <a:latin typeface="Tahoma" panose="020B0604030504040204" pitchFamily="34" charset="0"/>
                <a:ea typeface="Tahoma" panose="020B0604030504040204" pitchFamily="34" charset="0"/>
                <a:cs typeface="Tahoma" panose="020B0604030504040204" pitchFamily="34" charset="0"/>
              </a:rPr>
              <a:t>Stefano Musso</a:t>
            </a:r>
            <a:endParaRPr lang="it-IT" sz="2800" dirty="0">
              <a:solidFill>
                <a:srgbClr val="5B5A5A"/>
              </a:solidFill>
              <a:latin typeface="Tahoma" panose="020B0604030504040204" pitchFamily="34" charset="0"/>
              <a:ea typeface="Tahoma" panose="020B0604030504040204" pitchFamily="34" charset="0"/>
              <a:cs typeface="Tahoma" panose="020B0604030504040204" pitchFamily="34" charset="0"/>
            </a:endParaRPr>
          </a:p>
        </p:txBody>
      </p:sp>
      <p:sp>
        <p:nvSpPr>
          <p:cNvPr id="7" name="Sottotitolo 2">
            <a:extLst>
              <a:ext uri="{FF2B5EF4-FFF2-40B4-BE49-F238E27FC236}">
                <a16:creationId xmlns:a16="http://schemas.microsoft.com/office/drawing/2014/main" id="{B4C35D45-9251-4921-B7D8-DD171060F540}"/>
              </a:ext>
            </a:extLst>
          </p:cNvPr>
          <p:cNvSpPr txBox="1">
            <a:spLocks/>
          </p:cNvSpPr>
          <p:nvPr/>
        </p:nvSpPr>
        <p:spPr>
          <a:xfrm>
            <a:off x="-9182" y="5986831"/>
            <a:ext cx="12182818" cy="87116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it-IT" sz="2000" i="1" dirty="0">
              <a:solidFill>
                <a:srgbClr val="5B5A5A"/>
              </a:solidFill>
              <a:latin typeface="Tahoma" panose="020B0604030504040204" pitchFamily="34" charset="0"/>
              <a:ea typeface="Tahoma" panose="020B0604030504040204" pitchFamily="34" charset="0"/>
              <a:cs typeface="Tahoma" panose="020B0604030504040204" pitchFamily="34" charset="0"/>
            </a:endParaRPr>
          </a:p>
        </p:txBody>
      </p:sp>
      <p:sp>
        <p:nvSpPr>
          <p:cNvPr id="2" name="CasellaDiTesto 1">
            <a:extLst>
              <a:ext uri="{FF2B5EF4-FFF2-40B4-BE49-F238E27FC236}">
                <a16:creationId xmlns:a16="http://schemas.microsoft.com/office/drawing/2014/main" id="{32A0089A-9769-814E-A328-19604BBB2621}"/>
              </a:ext>
            </a:extLst>
          </p:cNvPr>
          <p:cNvSpPr txBox="1"/>
          <p:nvPr/>
        </p:nvSpPr>
        <p:spPr>
          <a:xfrm>
            <a:off x="1886672" y="544011"/>
            <a:ext cx="8194877" cy="707886"/>
          </a:xfrm>
          <a:prstGeom prst="rect">
            <a:avLst/>
          </a:prstGeom>
          <a:noFill/>
        </p:spPr>
        <p:txBody>
          <a:bodyPr wrap="square" rtlCol="0">
            <a:spAutoFit/>
          </a:bodyPr>
          <a:lstStyle/>
          <a:p>
            <a:r>
              <a:rPr lang="it-IT" sz="4000" b="1" dirty="0"/>
              <a:t>      Università degli Studi di Torino</a:t>
            </a:r>
          </a:p>
        </p:txBody>
      </p:sp>
    </p:spTree>
    <p:extLst>
      <p:ext uri="{BB962C8B-B14F-4D97-AF65-F5344CB8AC3E}">
        <p14:creationId xmlns:p14="http://schemas.microsoft.com/office/powerpoint/2010/main" val="11661352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34446A-7F1D-BF41-BD93-39B4E19FC8B6}"/>
              </a:ext>
            </a:extLst>
          </p:cNvPr>
          <p:cNvSpPr>
            <a:spLocks noGrp="1"/>
          </p:cNvSpPr>
          <p:nvPr>
            <p:ph type="title"/>
          </p:nvPr>
        </p:nvSpPr>
        <p:spPr/>
        <p:txBody>
          <a:bodyPr/>
          <a:lstStyle/>
          <a:p>
            <a:r>
              <a:rPr lang="it-IT" dirty="0"/>
              <a:t>Ancora l’Italia: lo Stato, le imprese</a:t>
            </a:r>
          </a:p>
        </p:txBody>
      </p:sp>
      <p:sp>
        <p:nvSpPr>
          <p:cNvPr id="3" name="Segnaposto contenuto 2">
            <a:extLst>
              <a:ext uri="{FF2B5EF4-FFF2-40B4-BE49-F238E27FC236}">
                <a16:creationId xmlns:a16="http://schemas.microsoft.com/office/drawing/2014/main" id="{9ABBB15A-171C-644C-89C9-C7B62688E059}"/>
              </a:ext>
            </a:extLst>
          </p:cNvPr>
          <p:cNvSpPr>
            <a:spLocks noGrp="1"/>
          </p:cNvSpPr>
          <p:nvPr>
            <p:ph idx="1"/>
          </p:nvPr>
        </p:nvSpPr>
        <p:spPr/>
        <p:txBody>
          <a:bodyPr>
            <a:normAutofit fontScale="92500" lnSpcReduction="20000"/>
          </a:bodyPr>
          <a:lstStyle/>
          <a:p>
            <a:r>
              <a:rPr lang="it-IT" dirty="0"/>
              <a:t>Lo Stato promuove la fondazione della Terni (1884), impresa siderurgica importante per autonomia nella produzione militare  (piastre d’acciaio per corazzate). Stimola la costruzione delle linee ferroviarie. Le ferrovie vengono nazionalizzate nel 1905.</a:t>
            </a:r>
          </a:p>
          <a:p>
            <a:r>
              <a:rPr lang="it-IT" dirty="0"/>
              <a:t>La prima guerra mondiale funge da levatrice della grande impresa in Italia: Ansaldo, Ilva, Fiat si espandono grazie alle ingenti commesse statali per la produzione bellica</a:t>
            </a:r>
          </a:p>
          <a:p>
            <a:r>
              <a:rPr lang="it-IT" dirty="0"/>
              <a:t>Le imprese si rafforzano al punto da scalare le banche miste che le avevano finanziate (Fiat– Credito italiano, Ansaldo - Banca Italiana di Sconto, Snia – Banca agricola italiana)</a:t>
            </a:r>
          </a:p>
          <a:p>
            <a:r>
              <a:rPr lang="it-IT" dirty="0"/>
              <a:t>Al termine della guerra, con la conversione all’economia di pace, Ansaldo – Banca Italiana di sconto, e Ilva entrano in crisi: interviene lo Stato per il salvataggio </a:t>
            </a:r>
          </a:p>
        </p:txBody>
      </p:sp>
    </p:spTree>
    <p:extLst>
      <p:ext uri="{BB962C8B-B14F-4D97-AF65-F5344CB8AC3E}">
        <p14:creationId xmlns:p14="http://schemas.microsoft.com/office/powerpoint/2010/main" val="37100773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3B0E0A-FBC6-BC4E-BD1F-87F2DAF9BC47}"/>
              </a:ext>
            </a:extLst>
          </p:cNvPr>
          <p:cNvSpPr>
            <a:spLocks noGrp="1"/>
          </p:cNvSpPr>
          <p:nvPr>
            <p:ph type="title"/>
          </p:nvPr>
        </p:nvSpPr>
        <p:spPr/>
        <p:txBody>
          <a:bodyPr/>
          <a:lstStyle/>
          <a:p>
            <a:r>
              <a:rPr lang="it-IT" dirty="0"/>
              <a:t>Ancora  l’Italia: le banche</a:t>
            </a:r>
          </a:p>
        </p:txBody>
      </p:sp>
      <p:sp>
        <p:nvSpPr>
          <p:cNvPr id="3" name="Segnaposto contenuto 2">
            <a:extLst>
              <a:ext uri="{FF2B5EF4-FFF2-40B4-BE49-F238E27FC236}">
                <a16:creationId xmlns:a16="http://schemas.microsoft.com/office/drawing/2014/main" id="{B7322750-C4B7-064D-BC77-C00F0D535A37}"/>
              </a:ext>
            </a:extLst>
          </p:cNvPr>
          <p:cNvSpPr>
            <a:spLocks noGrp="1"/>
          </p:cNvSpPr>
          <p:nvPr>
            <p:ph idx="1"/>
          </p:nvPr>
        </p:nvSpPr>
        <p:spPr/>
        <p:txBody>
          <a:bodyPr>
            <a:normAutofit fontScale="85000" lnSpcReduction="20000"/>
          </a:bodyPr>
          <a:lstStyle/>
          <a:p>
            <a:r>
              <a:rPr lang="it-IT" dirty="0"/>
              <a:t>All’indomani della Terza guerra d’indipendenza operavano sei banche di emissione</a:t>
            </a:r>
          </a:p>
          <a:p>
            <a:r>
              <a:rPr lang="it-IT" dirty="0"/>
              <a:t>In una fase di buona congiuntura economica negli anni ‘80 dell’Ottocento parecchie banche ordinarie si lanciarono nelle costruzioni edilizie a Roma, Napoli, Torino, entrando in crisi</a:t>
            </a:r>
          </a:p>
          <a:p>
            <a:r>
              <a:rPr lang="it-IT" dirty="0"/>
              <a:t>La Banca Romana, uno degli istituti di emissione, molto implicata in operazioni in perdita, allargò illecitamente la circolazione, arrivando a stampare duplicati di biglietti già emessi, scatenando un grave scandalo</a:t>
            </a:r>
          </a:p>
          <a:p>
            <a:r>
              <a:rPr lang="it-IT" dirty="0"/>
              <a:t>Nel 1893 tre banche di emissione sono fuse e nasce per legge la Banca d’Italia, operativa dal 1894. Restano ancora come istituti di emissione anche il Banco di Napoli e il Banco di Sicilia  </a:t>
            </a:r>
          </a:p>
          <a:p>
            <a:r>
              <a:rPr lang="it-IT" dirty="0"/>
              <a:t>Negli anni successivi il sistema creditizio viene riorganizzato e nascono le grandi banche miste: Banca commerciale italiana (1894), Credito Italiano (1895), Società Bancaria italiana (1898 – dal 1914 Banca Italiana di sconto), Banco di Roma </a:t>
            </a:r>
          </a:p>
          <a:p>
            <a:endParaRPr lang="it-IT" dirty="0"/>
          </a:p>
          <a:p>
            <a:endParaRPr lang="it-IT" dirty="0"/>
          </a:p>
        </p:txBody>
      </p:sp>
    </p:spTree>
    <p:extLst>
      <p:ext uri="{BB962C8B-B14F-4D97-AF65-F5344CB8AC3E}">
        <p14:creationId xmlns:p14="http://schemas.microsoft.com/office/powerpoint/2010/main" val="10910020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D16040-9799-C440-8873-0C8F3037F9EA}"/>
              </a:ext>
            </a:extLst>
          </p:cNvPr>
          <p:cNvSpPr>
            <a:spLocks noGrp="1"/>
          </p:cNvSpPr>
          <p:nvPr>
            <p:ph type="title"/>
          </p:nvPr>
        </p:nvSpPr>
        <p:spPr/>
        <p:txBody>
          <a:bodyPr/>
          <a:lstStyle/>
          <a:p>
            <a:r>
              <a:rPr lang="it-IT" dirty="0"/>
              <a:t>Ancora l’Italia: Stato e banche</a:t>
            </a:r>
          </a:p>
        </p:txBody>
      </p:sp>
      <p:sp>
        <p:nvSpPr>
          <p:cNvPr id="3" name="Segnaposto contenuto 2">
            <a:extLst>
              <a:ext uri="{FF2B5EF4-FFF2-40B4-BE49-F238E27FC236}">
                <a16:creationId xmlns:a16="http://schemas.microsoft.com/office/drawing/2014/main" id="{0B5BD6AC-3ADB-DC42-AC19-D45B645B2110}"/>
              </a:ext>
            </a:extLst>
          </p:cNvPr>
          <p:cNvSpPr>
            <a:spLocks noGrp="1"/>
          </p:cNvSpPr>
          <p:nvPr>
            <p:ph idx="1"/>
          </p:nvPr>
        </p:nvSpPr>
        <p:spPr/>
        <p:txBody>
          <a:bodyPr>
            <a:normAutofit lnSpcReduction="10000"/>
          </a:bodyPr>
          <a:lstStyle/>
          <a:p>
            <a:r>
              <a:rPr lang="it-IT" dirty="0"/>
              <a:t>I salvataggi del settore siderurgico, in crisi nel 1908</a:t>
            </a:r>
          </a:p>
          <a:p>
            <a:r>
              <a:rPr lang="it-IT" dirty="0"/>
              <a:t>Nascita del Consorzio per sovvenzioni su valori industriali (1914)</a:t>
            </a:r>
          </a:p>
          <a:p>
            <a:r>
              <a:rPr lang="it-IT" dirty="0"/>
              <a:t>Salvataggi di Ansaldo e Ilva nel 1921</a:t>
            </a:r>
          </a:p>
          <a:p>
            <a:r>
              <a:rPr lang="it-IT" dirty="0"/>
              <a:t>Salvataggio dell’Alfa Romeo nel 1923-25</a:t>
            </a:r>
          </a:p>
          <a:p>
            <a:r>
              <a:rPr lang="it-IT" dirty="0"/>
              <a:t>Nascita dell’Istituto per la Ricostruzione industriale (1933): salvataggio con passaggio al controllo statale di grandi imprese in campo siderurgico, chimico, energetico, e delle banche miste</a:t>
            </a:r>
          </a:p>
          <a:p>
            <a:r>
              <a:rPr lang="it-IT" dirty="0"/>
              <a:t>Dopo la legge bancaria del 1926 che riservava l’emissione alla sola Banca d’Italia, nel 1936 nuova legge che proibisce le banche miste, in vigore fino al 1993. L’IRI viene smantellata nel 1993.</a:t>
            </a:r>
          </a:p>
        </p:txBody>
      </p:sp>
    </p:spTree>
    <p:extLst>
      <p:ext uri="{BB962C8B-B14F-4D97-AF65-F5344CB8AC3E}">
        <p14:creationId xmlns:p14="http://schemas.microsoft.com/office/powerpoint/2010/main" val="3964553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05508E-FE4C-3C4A-A4C0-5F9A149B2857}"/>
              </a:ext>
            </a:extLst>
          </p:cNvPr>
          <p:cNvSpPr>
            <a:spLocks noGrp="1"/>
          </p:cNvSpPr>
          <p:nvPr>
            <p:ph type="title"/>
          </p:nvPr>
        </p:nvSpPr>
        <p:spPr>
          <a:xfrm>
            <a:off x="838200" y="365125"/>
            <a:ext cx="10515600" cy="4849132"/>
          </a:xfrm>
        </p:spPr>
        <p:txBody>
          <a:bodyPr>
            <a:normAutofit/>
          </a:bodyPr>
          <a:lstStyle/>
          <a:p>
            <a:r>
              <a:rPr lang="it-IT" dirty="0"/>
              <a:t>SVILUPPO </a:t>
            </a:r>
            <a:br>
              <a:rPr lang="it-IT" dirty="0"/>
            </a:br>
            <a:br>
              <a:rPr lang="it-IT" dirty="0"/>
            </a:br>
            <a:r>
              <a:rPr lang="it-IT" dirty="0"/>
              <a:t>IMPRESE </a:t>
            </a:r>
            <a:br>
              <a:rPr lang="it-IT" dirty="0"/>
            </a:br>
            <a:br>
              <a:rPr lang="it-IT" dirty="0"/>
            </a:br>
            <a:r>
              <a:rPr lang="it-IT" dirty="0"/>
              <a:t>NAZIONI</a:t>
            </a:r>
          </a:p>
        </p:txBody>
      </p:sp>
      <p:sp>
        <p:nvSpPr>
          <p:cNvPr id="3" name="Segnaposto contenuto 2">
            <a:extLst>
              <a:ext uri="{FF2B5EF4-FFF2-40B4-BE49-F238E27FC236}">
                <a16:creationId xmlns:a16="http://schemas.microsoft.com/office/drawing/2014/main" id="{91D5ACA7-6425-B144-A342-E57FC4B7D023}"/>
              </a:ext>
            </a:extLst>
          </p:cNvPr>
          <p:cNvSpPr>
            <a:spLocks noGrp="1"/>
          </p:cNvSpPr>
          <p:nvPr>
            <p:ph idx="1"/>
          </p:nvPr>
        </p:nvSpPr>
        <p:spPr/>
        <p:txBody>
          <a:bodyPr/>
          <a:lstStyle/>
          <a:p>
            <a:pPr marL="0" indent="0">
              <a:buNone/>
            </a:pPr>
            <a:endParaRPr lang="it-IT" dirty="0"/>
          </a:p>
        </p:txBody>
      </p:sp>
    </p:spTree>
    <p:extLst>
      <p:ext uri="{BB962C8B-B14F-4D97-AF65-F5344CB8AC3E}">
        <p14:creationId xmlns:p14="http://schemas.microsoft.com/office/powerpoint/2010/main" val="4288171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5858F102-D695-C54E-9FBB-E393563277ED}"/>
              </a:ext>
            </a:extLst>
          </p:cNvPr>
          <p:cNvSpPr>
            <a:spLocks noGrp="1"/>
          </p:cNvSpPr>
          <p:nvPr>
            <p:ph type="title"/>
          </p:nvPr>
        </p:nvSpPr>
        <p:spPr/>
        <p:txBody>
          <a:bodyPr/>
          <a:lstStyle/>
          <a:p>
            <a:r>
              <a:rPr lang="it-IT" dirty="0"/>
              <a:t>Contesti e politiche favorevoli allo sviluppo</a:t>
            </a:r>
          </a:p>
        </p:txBody>
      </p:sp>
      <p:sp>
        <p:nvSpPr>
          <p:cNvPr id="5" name="Segnaposto contenuto 4">
            <a:extLst>
              <a:ext uri="{FF2B5EF4-FFF2-40B4-BE49-F238E27FC236}">
                <a16:creationId xmlns:a16="http://schemas.microsoft.com/office/drawing/2014/main" id="{56D9C121-94BC-5B41-9FDD-7B615CDF8B9F}"/>
              </a:ext>
            </a:extLst>
          </p:cNvPr>
          <p:cNvSpPr>
            <a:spLocks noGrp="1"/>
          </p:cNvSpPr>
          <p:nvPr>
            <p:ph idx="1"/>
          </p:nvPr>
        </p:nvSpPr>
        <p:spPr/>
        <p:txBody>
          <a:bodyPr/>
          <a:lstStyle/>
          <a:p>
            <a:r>
              <a:rPr lang="it-IT" dirty="0"/>
              <a:t>Ampiezza del mercato interno (uno dei massimi vantaggi storici per gli USA, ora per la Cina)</a:t>
            </a:r>
          </a:p>
          <a:p>
            <a:r>
              <a:rPr lang="it-IT" dirty="0"/>
              <a:t>Elevata tutela dei brevetti che stimola la ricerca di innovazioni </a:t>
            </a:r>
          </a:p>
          <a:p>
            <a:r>
              <a:rPr lang="it-IT" dirty="0"/>
              <a:t>Strategie di sostituzione delle importazioni, per permettere la crescita di industrie domestiche (protezionismo moderato da accordi commerciali e al contempo incentivi alle esportazioni)</a:t>
            </a:r>
          </a:p>
          <a:p>
            <a:r>
              <a:rPr lang="it-IT" dirty="0"/>
              <a:t>Tutela dell’iniziativa imprenditoriale e al contempo misure sociali per limitare diseguaglianze e tensioni</a:t>
            </a:r>
          </a:p>
          <a:p>
            <a:endParaRPr lang="it-IT" dirty="0"/>
          </a:p>
        </p:txBody>
      </p:sp>
    </p:spTree>
    <p:extLst>
      <p:ext uri="{BB962C8B-B14F-4D97-AF65-F5344CB8AC3E}">
        <p14:creationId xmlns:p14="http://schemas.microsoft.com/office/powerpoint/2010/main" val="2235831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BF6351-5657-D64B-B524-701F46030E11}"/>
              </a:ext>
            </a:extLst>
          </p:cNvPr>
          <p:cNvSpPr>
            <a:spLocks noGrp="1"/>
          </p:cNvSpPr>
          <p:nvPr>
            <p:ph type="title"/>
          </p:nvPr>
        </p:nvSpPr>
        <p:spPr/>
        <p:txBody>
          <a:bodyPr>
            <a:normAutofit/>
          </a:bodyPr>
          <a:lstStyle/>
          <a:p>
            <a:r>
              <a:rPr lang="it-IT" sz="4000" dirty="0"/>
              <a:t>La regolazione del mercato: USA, Germania, UK</a:t>
            </a:r>
          </a:p>
        </p:txBody>
      </p:sp>
      <p:sp>
        <p:nvSpPr>
          <p:cNvPr id="3" name="Segnaposto contenuto 2">
            <a:extLst>
              <a:ext uri="{FF2B5EF4-FFF2-40B4-BE49-F238E27FC236}">
                <a16:creationId xmlns:a16="http://schemas.microsoft.com/office/drawing/2014/main" id="{CBA6C6D4-BF2B-FE48-892B-C16833CCD83E}"/>
              </a:ext>
            </a:extLst>
          </p:cNvPr>
          <p:cNvSpPr>
            <a:spLocks noGrp="1"/>
          </p:cNvSpPr>
          <p:nvPr>
            <p:ph idx="1"/>
          </p:nvPr>
        </p:nvSpPr>
        <p:spPr/>
        <p:txBody>
          <a:bodyPr>
            <a:normAutofit fontScale="92500" lnSpcReduction="10000"/>
          </a:bodyPr>
          <a:lstStyle/>
          <a:p>
            <a:r>
              <a:rPr lang="it-IT" dirty="0"/>
              <a:t>Negli USA, movimento contro lo strapotere delle grandi concentrazioni industriali ottiene l’Antitrust </a:t>
            </a:r>
            <a:r>
              <a:rPr lang="it-IT" dirty="0" err="1"/>
              <a:t>Act</a:t>
            </a:r>
            <a:r>
              <a:rPr lang="it-IT" dirty="0"/>
              <a:t> (1912). La legislazione contro gli accordi di cartello ottiene però l’effetto opposto: impossibilitate ad accordi di limitazione della concorrenza le grandi imprese danno vita a ondate di fusioni e acquisizioni, con conseguente crescita delle dimensioni delle imprese.</a:t>
            </a:r>
          </a:p>
          <a:p>
            <a:r>
              <a:rPr lang="it-IT" dirty="0"/>
              <a:t>In Germania si ha l’assenza di qualsiasi norma anti-trust. I cartelli sono tollerati. Nonostante gli accordi su prezzi e quote di mercato, le grandi imprese tedesche perseguono ugualmente l’innovazione per ridurre i costi e accrescere i margini di profitto (secondo alcuni studiosi la stabilità delle posizioni di mercato avrebbe garantito le risorse per l’innovazione)</a:t>
            </a:r>
          </a:p>
          <a:p>
            <a:r>
              <a:rPr lang="it-IT" dirty="0"/>
              <a:t>In Inghilterra lo Stato si astiene e gli accordi tra imprese sono molto efficaci </a:t>
            </a:r>
          </a:p>
        </p:txBody>
      </p:sp>
    </p:spTree>
    <p:extLst>
      <p:ext uri="{BB962C8B-B14F-4D97-AF65-F5344CB8AC3E}">
        <p14:creationId xmlns:p14="http://schemas.microsoft.com/office/powerpoint/2010/main" val="37032641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E84F6C6-ED70-7E46-8ED2-727F3DE8EEBC}"/>
              </a:ext>
            </a:extLst>
          </p:cNvPr>
          <p:cNvSpPr>
            <a:spLocks noGrp="1"/>
          </p:cNvSpPr>
          <p:nvPr>
            <p:ph type="title"/>
          </p:nvPr>
        </p:nvSpPr>
        <p:spPr/>
        <p:txBody>
          <a:bodyPr/>
          <a:lstStyle/>
          <a:p>
            <a:r>
              <a:rPr lang="it-IT"/>
              <a:t>Imprese e settori</a:t>
            </a:r>
            <a:endParaRPr lang="it-IT" dirty="0"/>
          </a:p>
        </p:txBody>
      </p:sp>
      <p:sp>
        <p:nvSpPr>
          <p:cNvPr id="3" name="Segnaposto contenuto 2">
            <a:extLst>
              <a:ext uri="{FF2B5EF4-FFF2-40B4-BE49-F238E27FC236}">
                <a16:creationId xmlns:a16="http://schemas.microsoft.com/office/drawing/2014/main" id="{39567EAB-5B66-204A-BEDE-64C63A19394D}"/>
              </a:ext>
            </a:extLst>
          </p:cNvPr>
          <p:cNvSpPr>
            <a:spLocks noGrp="1"/>
          </p:cNvSpPr>
          <p:nvPr>
            <p:ph idx="1"/>
          </p:nvPr>
        </p:nvSpPr>
        <p:spPr/>
        <p:txBody>
          <a:bodyPr/>
          <a:lstStyle/>
          <a:p>
            <a:r>
              <a:rPr lang="it-IT"/>
              <a:t>Negli USA le grandi imprese operano sia nei settori di base (siderurgia, meccanica, chimica, petrolio), sia nei prodotti di largo consumo</a:t>
            </a:r>
          </a:p>
          <a:p>
            <a:r>
              <a:rPr lang="it-IT"/>
              <a:t>In Germania le grandi imprese si affermano nei settori di base (siderurgia, elettromeccanica, chimica); sono meno presenti nei settori di largo consumo </a:t>
            </a:r>
          </a:p>
          <a:p>
            <a:r>
              <a:rPr lang="it-IT"/>
              <a:t>In Gran Bretagna la grande impresa è concentrata nei settori di largo consumo. Resta più ancorata alla dimensione familiare. In alcuni casi rinuncia a investire nel management e nella razionalizzazione taylorista, lasciando ai capi (shop steward) la gestione delle officine </a:t>
            </a:r>
            <a:endParaRPr lang="it-IT" dirty="0"/>
          </a:p>
        </p:txBody>
      </p:sp>
    </p:spTree>
    <p:extLst>
      <p:ext uri="{BB962C8B-B14F-4D97-AF65-F5344CB8AC3E}">
        <p14:creationId xmlns:p14="http://schemas.microsoft.com/office/powerpoint/2010/main" val="2215953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2BB1B3-E681-FF43-9A19-DDF8F783BE95}"/>
              </a:ext>
            </a:extLst>
          </p:cNvPr>
          <p:cNvSpPr>
            <a:spLocks noGrp="1"/>
          </p:cNvSpPr>
          <p:nvPr>
            <p:ph type="title"/>
          </p:nvPr>
        </p:nvSpPr>
        <p:spPr/>
        <p:txBody>
          <a:bodyPr/>
          <a:lstStyle/>
          <a:p>
            <a:r>
              <a:rPr lang="it-IT" dirty="0"/>
              <a:t>La perdita di leadership della Gran Bretagna nella seconda rivoluzione industriale</a:t>
            </a:r>
          </a:p>
        </p:txBody>
      </p:sp>
      <p:sp>
        <p:nvSpPr>
          <p:cNvPr id="3" name="Segnaposto contenuto 2">
            <a:extLst>
              <a:ext uri="{FF2B5EF4-FFF2-40B4-BE49-F238E27FC236}">
                <a16:creationId xmlns:a16="http://schemas.microsoft.com/office/drawing/2014/main" id="{3E37EA97-2B06-A34F-A20C-A0416593227B}"/>
              </a:ext>
            </a:extLst>
          </p:cNvPr>
          <p:cNvSpPr>
            <a:spLocks noGrp="1"/>
          </p:cNvSpPr>
          <p:nvPr>
            <p:ph idx="1"/>
          </p:nvPr>
        </p:nvSpPr>
        <p:spPr/>
        <p:txBody>
          <a:bodyPr>
            <a:normAutofit fontScale="92500" lnSpcReduction="20000"/>
          </a:bodyPr>
          <a:lstStyle/>
          <a:p>
            <a:r>
              <a:rPr lang="it-IT" dirty="0"/>
              <a:t>L’Inghilterra resta legata alle produzioni della Prima rivoluzione industriale. Ancora a inizio Novecento esporta in prevalenza prodotti tessili</a:t>
            </a:r>
          </a:p>
          <a:p>
            <a:r>
              <a:rPr lang="it-IT" dirty="0"/>
              <a:t>Le imprese familiari sono restie ai grandi investimenti per finanziare i quali rischierebbero di perdere il controllo. Il finanziamento attraverso la borsa non si sviluppa adeguatamente</a:t>
            </a:r>
          </a:p>
          <a:p>
            <a:r>
              <a:rPr lang="it-IT" dirty="0"/>
              <a:t>Non crea le istituzioni educative adatte a diffondere la cultura tecnica e manageriale. I ceti dirigenti prediligono la formazione umanistica. A differenza di quanto avveniva negli USA con le business </a:t>
            </a:r>
            <a:r>
              <a:rPr lang="it-IT" dirty="0" err="1"/>
              <a:t>schools</a:t>
            </a:r>
            <a:r>
              <a:rPr lang="it-IT" dirty="0"/>
              <a:t> e in Germania con la formazione tecnica superiore, in Inghilterra sono pochi gli iscritti ai corsi di ingegneria.</a:t>
            </a:r>
          </a:p>
          <a:p>
            <a:r>
              <a:rPr lang="it-IT" dirty="0"/>
              <a:t>A fine Ottocento Usa e Germania superano l’Inghilterra nella produzione di acciaio. L’Inghilterra mantiene la leadership nella finanza internazionale e nei servizi commerciali</a:t>
            </a:r>
          </a:p>
        </p:txBody>
      </p:sp>
    </p:spTree>
    <p:extLst>
      <p:ext uri="{BB962C8B-B14F-4D97-AF65-F5344CB8AC3E}">
        <p14:creationId xmlns:p14="http://schemas.microsoft.com/office/powerpoint/2010/main" val="22161422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40F169-C2F5-1B4E-9583-61CEE9FC9142}"/>
              </a:ext>
            </a:extLst>
          </p:cNvPr>
          <p:cNvSpPr>
            <a:spLocks noGrp="1"/>
          </p:cNvSpPr>
          <p:nvPr>
            <p:ph type="title"/>
          </p:nvPr>
        </p:nvSpPr>
        <p:spPr/>
        <p:txBody>
          <a:bodyPr/>
          <a:lstStyle/>
          <a:p>
            <a:r>
              <a:rPr lang="it-IT" dirty="0"/>
              <a:t>Un Paese in parziale ritardo: la Francia</a:t>
            </a:r>
          </a:p>
        </p:txBody>
      </p:sp>
      <p:sp>
        <p:nvSpPr>
          <p:cNvPr id="3" name="Segnaposto contenuto 2">
            <a:extLst>
              <a:ext uri="{FF2B5EF4-FFF2-40B4-BE49-F238E27FC236}">
                <a16:creationId xmlns:a16="http://schemas.microsoft.com/office/drawing/2014/main" id="{61080CE7-765C-FD46-A6BB-537307E92416}"/>
              </a:ext>
            </a:extLst>
          </p:cNvPr>
          <p:cNvSpPr>
            <a:spLocks noGrp="1"/>
          </p:cNvSpPr>
          <p:nvPr>
            <p:ph idx="1"/>
          </p:nvPr>
        </p:nvSpPr>
        <p:spPr/>
        <p:txBody>
          <a:bodyPr/>
          <a:lstStyle/>
          <a:p>
            <a:r>
              <a:rPr lang="it-IT" dirty="0"/>
              <a:t>Secondo alcuni studiosi la rivoluzione francese (1789-1799), espandendo la piccola proprietà agricola e proteggendo le attività artigianali avrebbe rallentato l’affermarsi della società industriale. </a:t>
            </a:r>
          </a:p>
          <a:p>
            <a:r>
              <a:rPr lang="it-IT" dirty="0"/>
              <a:t>Fino alla prima guerra mondiale la Francia resta quasi priva di grandi imprese assimilabili a quelle statunitensi e tedesche. Ha imprese di notevole dimensione al di fuori del settore manifatturiero (estrattivo, elettrico, trasporti, credito). Il recupero del capitalismo manageriale avverrà entro il primo trentennio del Novecento. </a:t>
            </a:r>
          </a:p>
        </p:txBody>
      </p:sp>
    </p:spTree>
    <p:extLst>
      <p:ext uri="{BB962C8B-B14F-4D97-AF65-F5344CB8AC3E}">
        <p14:creationId xmlns:p14="http://schemas.microsoft.com/office/powerpoint/2010/main" val="4112706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09C946-D0D9-E64E-AB54-826B3C2233A6}"/>
              </a:ext>
            </a:extLst>
          </p:cNvPr>
          <p:cNvSpPr>
            <a:spLocks noGrp="1"/>
          </p:cNvSpPr>
          <p:nvPr>
            <p:ph type="title"/>
          </p:nvPr>
        </p:nvSpPr>
        <p:spPr/>
        <p:txBody>
          <a:bodyPr/>
          <a:lstStyle/>
          <a:p>
            <a:r>
              <a:rPr lang="it-IT" dirty="0"/>
              <a:t>Il Giappone: ancora lo Stato </a:t>
            </a:r>
          </a:p>
        </p:txBody>
      </p:sp>
      <p:sp>
        <p:nvSpPr>
          <p:cNvPr id="3" name="Segnaposto contenuto 2">
            <a:extLst>
              <a:ext uri="{FF2B5EF4-FFF2-40B4-BE49-F238E27FC236}">
                <a16:creationId xmlns:a16="http://schemas.microsoft.com/office/drawing/2014/main" id="{197B766E-3A6A-6949-9FBB-9FDDA67B6E0A}"/>
              </a:ext>
            </a:extLst>
          </p:cNvPr>
          <p:cNvSpPr>
            <a:spLocks noGrp="1"/>
          </p:cNvSpPr>
          <p:nvPr>
            <p:ph idx="1"/>
          </p:nvPr>
        </p:nvSpPr>
        <p:spPr/>
        <p:txBody>
          <a:bodyPr>
            <a:normAutofit fontScale="70000" lnSpcReduction="20000"/>
          </a:bodyPr>
          <a:lstStyle/>
          <a:p>
            <a:r>
              <a:rPr lang="it-IT" dirty="0"/>
              <a:t>L’era </a:t>
            </a:r>
            <a:r>
              <a:rPr lang="it-IT" dirty="0" err="1"/>
              <a:t>Meiji</a:t>
            </a:r>
            <a:r>
              <a:rPr lang="it-IT" dirty="0"/>
              <a:t> (del governo illuminato - 1868) ristabilisce l’autorità centrale in un paese ancora dai tratti feudali</a:t>
            </a:r>
          </a:p>
          <a:p>
            <a:r>
              <a:rPr lang="it-IT" dirty="0"/>
              <a:t>Lo Stato avvia riforme modellate sui migliori esempi occidentali, chiamando esperti come consulenti (esercito prussiano,  amministrazione centralizzata francese, marina inglese, industria e credito tedesco e americano, istruzione occidentale)</a:t>
            </a:r>
          </a:p>
          <a:p>
            <a:r>
              <a:rPr lang="it-IT" dirty="0"/>
              <a:t>Grandi imprese sotto forma di </a:t>
            </a:r>
            <a:r>
              <a:rPr lang="it-IT" dirty="0" err="1"/>
              <a:t>zaibatsu</a:t>
            </a:r>
            <a:r>
              <a:rPr lang="it-IT" dirty="0"/>
              <a:t> (costellazione di imprese con al centro grandi famiglie di origine mercantile, una banca e legami cementati da scambi interni di merci, uomini e risorse)</a:t>
            </a:r>
          </a:p>
          <a:p>
            <a:r>
              <a:rPr lang="it-IT" dirty="0"/>
              <a:t>Peso del nazionalismo espansionista e della produzione militare nello sviluppo novecentesco dell’industria siderurgica, meccanica pesante, chimica</a:t>
            </a:r>
          </a:p>
          <a:p>
            <a:r>
              <a:rPr lang="it-IT" dirty="0"/>
              <a:t>Ruolo di regolamentazione e controllo statale dell’attività industriale attraverso il Ministero del commercio e dell’industria (1925), poi nel secondo dopoguerra MITI, Ministero industria e commercio internazionale </a:t>
            </a:r>
          </a:p>
          <a:p>
            <a:r>
              <a:rPr lang="it-IT" dirty="0"/>
              <a:t>Dopo la II guerra mondiale le autorità alleate smantellano gli </a:t>
            </a:r>
            <a:r>
              <a:rPr lang="it-IT" dirty="0" err="1"/>
              <a:t>zaibatsu</a:t>
            </a:r>
            <a:r>
              <a:rPr lang="it-IT" dirty="0"/>
              <a:t>, implicati nel nazionalismo aggressivo. Nella guerra fredda rinascono sotto forma di </a:t>
            </a:r>
            <a:r>
              <a:rPr lang="it-IT" dirty="0" err="1"/>
              <a:t>keiretsu</a:t>
            </a:r>
            <a:r>
              <a:rPr lang="it-IT" dirty="0"/>
              <a:t> orizzontali (comunità di imprese attive in svariati settori), cui si affiancano i </a:t>
            </a:r>
            <a:r>
              <a:rPr lang="it-IT" dirty="0" err="1"/>
              <a:t>keiretsu</a:t>
            </a:r>
            <a:r>
              <a:rPr lang="it-IT" dirty="0"/>
              <a:t> verticali (un’azienda madre legata a rete piramidale di aziende subfornitrici)      </a:t>
            </a:r>
          </a:p>
        </p:txBody>
      </p:sp>
    </p:spTree>
    <p:extLst>
      <p:ext uri="{BB962C8B-B14F-4D97-AF65-F5344CB8AC3E}">
        <p14:creationId xmlns:p14="http://schemas.microsoft.com/office/powerpoint/2010/main" val="37014202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DE32C3-D4F7-904E-A284-3F0B41E87DF7}"/>
              </a:ext>
            </a:extLst>
          </p:cNvPr>
          <p:cNvSpPr>
            <a:spLocks noGrp="1"/>
          </p:cNvSpPr>
          <p:nvPr>
            <p:ph type="title"/>
          </p:nvPr>
        </p:nvSpPr>
        <p:spPr/>
        <p:txBody>
          <a:bodyPr/>
          <a:lstStyle/>
          <a:p>
            <a:r>
              <a:rPr lang="it-IT" dirty="0"/>
              <a:t>Un paese ritardatario: l’Italia</a:t>
            </a:r>
          </a:p>
        </p:txBody>
      </p:sp>
      <p:sp>
        <p:nvSpPr>
          <p:cNvPr id="3" name="Segnaposto contenuto 2">
            <a:extLst>
              <a:ext uri="{FF2B5EF4-FFF2-40B4-BE49-F238E27FC236}">
                <a16:creationId xmlns:a16="http://schemas.microsoft.com/office/drawing/2014/main" id="{32FF8D53-E49E-E047-A871-0C9E898585C7}"/>
              </a:ext>
            </a:extLst>
          </p:cNvPr>
          <p:cNvSpPr>
            <a:spLocks noGrp="1"/>
          </p:cNvSpPr>
          <p:nvPr>
            <p:ph idx="1"/>
          </p:nvPr>
        </p:nvSpPr>
        <p:spPr/>
        <p:txBody>
          <a:bodyPr/>
          <a:lstStyle/>
          <a:p>
            <a:r>
              <a:rPr lang="it-IT" dirty="0"/>
              <a:t>Nella seconda metà dell’Ottocento, la prima industrializzazione come mix di prima e seconda rivoluzione industriale</a:t>
            </a:r>
          </a:p>
          <a:p>
            <a:r>
              <a:rPr lang="it-IT" dirty="0"/>
              <a:t>Piccole imprese nei settori tradizionali accanto a imprese oligopolistiche nella siderurgia, cantieristica, industria elettrica, favorite dallo Stato non solo con protezione doganale, commesse, sussidi, ma anche salvataggi.</a:t>
            </a:r>
          </a:p>
          <a:p>
            <a:r>
              <a:rPr lang="it-IT" dirty="0"/>
              <a:t>Il ruolo delle banche miste: come in Germania finanziano le imprese industriali anche con l’acquisto di azioni, entrando nei consigli di amministrazione con i loro esperti di settore, contribuendo alle strategie delle imprese. </a:t>
            </a:r>
          </a:p>
        </p:txBody>
      </p:sp>
    </p:spTree>
    <p:extLst>
      <p:ext uri="{BB962C8B-B14F-4D97-AF65-F5344CB8AC3E}">
        <p14:creationId xmlns:p14="http://schemas.microsoft.com/office/powerpoint/2010/main" val="367621380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1056</TotalTime>
  <Words>1242</Words>
  <Application>Microsoft Macintosh PowerPoint</Application>
  <PresentationFormat>Widescreen</PresentationFormat>
  <Paragraphs>54</Paragraphs>
  <Slides>12</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12</vt:i4>
      </vt:variant>
    </vt:vector>
  </HeadingPairs>
  <TitlesOfParts>
    <vt:vector size="17" baseType="lpstr">
      <vt:lpstr>Arial</vt:lpstr>
      <vt:lpstr>Calibri</vt:lpstr>
      <vt:lpstr>Calibri Light</vt:lpstr>
      <vt:lpstr>Tahoma</vt:lpstr>
      <vt:lpstr>Tema di Office</vt:lpstr>
      <vt:lpstr>Presentazione standard di PowerPoint</vt:lpstr>
      <vt:lpstr>SVILUPPO   IMPRESE   NAZIONI</vt:lpstr>
      <vt:lpstr>Contesti e politiche favorevoli allo sviluppo</vt:lpstr>
      <vt:lpstr>La regolazione del mercato: USA, Germania, UK</vt:lpstr>
      <vt:lpstr>Imprese e settori</vt:lpstr>
      <vt:lpstr>La perdita di leadership della Gran Bretagna nella seconda rivoluzione industriale</vt:lpstr>
      <vt:lpstr>Un Paese in parziale ritardo: la Francia</vt:lpstr>
      <vt:lpstr>Il Giappone: ancora lo Stato </vt:lpstr>
      <vt:lpstr>Un paese ritardatario: l’Italia</vt:lpstr>
      <vt:lpstr>Ancora l’Italia: lo Stato, le imprese</vt:lpstr>
      <vt:lpstr>Ancora  l’Italia: le banche</vt:lpstr>
      <vt:lpstr>Ancora l’Italia: Stato e banche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Contesti e politiche favorevoli allo sviluppo</dc:title>
  <dc:creator>Microsoft Office User</dc:creator>
  <cp:lastModifiedBy>Microsoft Office User</cp:lastModifiedBy>
  <cp:revision>30</cp:revision>
  <dcterms:created xsi:type="dcterms:W3CDTF">2020-11-30T18:01:56Z</dcterms:created>
  <dcterms:modified xsi:type="dcterms:W3CDTF">2021-04-26T09:53:02Z</dcterms:modified>
</cp:coreProperties>
</file>