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2" r:id="rId1"/>
  </p:sldMasterIdLst>
  <p:notesMasterIdLst>
    <p:notesMasterId r:id="rId19"/>
  </p:notesMasterIdLst>
  <p:sldIdLst>
    <p:sldId id="261" r:id="rId2"/>
    <p:sldId id="266" r:id="rId3"/>
    <p:sldId id="267" r:id="rId4"/>
    <p:sldId id="262" r:id="rId5"/>
    <p:sldId id="265" r:id="rId6"/>
    <p:sldId id="264" r:id="rId7"/>
    <p:sldId id="263" r:id="rId8"/>
    <p:sldId id="257" r:id="rId9"/>
    <p:sldId id="258" r:id="rId10"/>
    <p:sldId id="269" r:id="rId11"/>
    <p:sldId id="270" r:id="rId12"/>
    <p:sldId id="276" r:id="rId13"/>
    <p:sldId id="271" r:id="rId14"/>
    <p:sldId id="275" r:id="rId15"/>
    <p:sldId id="259" r:id="rId16"/>
    <p:sldId id="260" r:id="rId17"/>
    <p:sldId id="268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71" y="58"/>
      </p:cViewPr>
      <p:guideLst>
        <p:guide orient="horz" pos="225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D4D6A-5F24-4086-BCB1-C56B2CB449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8B298C5-6764-466E-92F3-5979EF23027E}">
      <dgm:prSet/>
      <dgm:spPr/>
      <dgm:t>
        <a:bodyPr/>
        <a:lstStyle/>
        <a:p>
          <a:r>
            <a:rPr lang="it-IT" dirty="0"/>
            <a:t>WHY?</a:t>
          </a:r>
        </a:p>
      </dgm:t>
    </dgm:pt>
    <dgm:pt modelId="{0C3970C3-463E-4C11-91E5-D4B50518E55E}" type="parTrans" cxnId="{3CCF5CB2-E4A0-4D67-965C-CF16A9A1F24C}">
      <dgm:prSet/>
      <dgm:spPr/>
      <dgm:t>
        <a:bodyPr/>
        <a:lstStyle/>
        <a:p>
          <a:endParaRPr lang="it-IT"/>
        </a:p>
      </dgm:t>
    </dgm:pt>
    <dgm:pt modelId="{195F6F4D-A00E-4CB2-997C-A5CB2658996C}" type="sibTrans" cxnId="{3CCF5CB2-E4A0-4D67-965C-CF16A9A1F24C}">
      <dgm:prSet/>
      <dgm:spPr/>
      <dgm:t>
        <a:bodyPr/>
        <a:lstStyle/>
        <a:p>
          <a:endParaRPr lang="it-IT"/>
        </a:p>
      </dgm:t>
    </dgm:pt>
    <dgm:pt modelId="{6EF67FD3-40BA-426D-9DBB-26F9DF923911}">
      <dgm:prSet/>
      <dgm:spPr/>
      <dgm:t>
        <a:bodyPr/>
        <a:lstStyle/>
        <a:p>
          <a:r>
            <a:rPr lang="it-IT" dirty="0"/>
            <a:t>HOW? </a:t>
          </a:r>
        </a:p>
      </dgm:t>
    </dgm:pt>
    <dgm:pt modelId="{CC5D0793-7CD2-4B2B-8BAB-17C6767DADF6}" type="parTrans" cxnId="{F7519126-EAE1-45D3-81A9-27E59367425E}">
      <dgm:prSet/>
      <dgm:spPr/>
      <dgm:t>
        <a:bodyPr/>
        <a:lstStyle/>
        <a:p>
          <a:endParaRPr lang="it-IT"/>
        </a:p>
      </dgm:t>
    </dgm:pt>
    <dgm:pt modelId="{59747F46-0107-4F37-AEA5-49ADCC557052}" type="sibTrans" cxnId="{F7519126-EAE1-45D3-81A9-27E59367425E}">
      <dgm:prSet/>
      <dgm:spPr/>
      <dgm:t>
        <a:bodyPr/>
        <a:lstStyle/>
        <a:p>
          <a:endParaRPr lang="it-IT"/>
        </a:p>
      </dgm:t>
    </dgm:pt>
    <dgm:pt modelId="{898BEF51-EA4A-4925-A2F6-C2CBB801EF01}" type="pres">
      <dgm:prSet presAssocID="{D64D4D6A-5F24-4086-BCB1-C56B2CB449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3BE616-8FC1-456B-8190-57A1F4DA4BB0}" type="pres">
      <dgm:prSet presAssocID="{08B298C5-6764-466E-92F3-5979EF23027E}" presName="node" presStyleLbl="node1" presStyleIdx="0" presStyleCnt="2" custLinFactNeighborX="-26877" custLinFactNeighborY="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28D349-AE7F-4990-B3B6-EC2E31AF51B8}" type="pres">
      <dgm:prSet presAssocID="{195F6F4D-A00E-4CB2-997C-A5CB2658996C}" presName="sibTrans" presStyleCnt="0"/>
      <dgm:spPr/>
    </dgm:pt>
    <dgm:pt modelId="{70AAA049-5ABA-48AA-99CB-C7F8AAA7CF5D}" type="pres">
      <dgm:prSet presAssocID="{6EF67FD3-40BA-426D-9DBB-26F9DF923911}" presName="node" presStyleLbl="node1" presStyleIdx="1" presStyleCnt="2" custLinFactNeighborX="29173" custLinFactNeighborY="-3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6AA87A-671C-4564-81F2-F911B8AF14DB}" type="presOf" srcId="{D64D4D6A-5F24-4086-BCB1-C56B2CB44967}" destId="{898BEF51-EA4A-4925-A2F6-C2CBB801EF01}" srcOrd="0" destOrd="0" presId="urn:microsoft.com/office/officeart/2005/8/layout/default"/>
    <dgm:cxn modelId="{B1083741-76E8-4E38-9B3D-FE87B4932B66}" type="presOf" srcId="{08B298C5-6764-466E-92F3-5979EF23027E}" destId="{3B3BE616-8FC1-456B-8190-57A1F4DA4BB0}" srcOrd="0" destOrd="0" presId="urn:microsoft.com/office/officeart/2005/8/layout/default"/>
    <dgm:cxn modelId="{F7519126-EAE1-45D3-81A9-27E59367425E}" srcId="{D64D4D6A-5F24-4086-BCB1-C56B2CB44967}" destId="{6EF67FD3-40BA-426D-9DBB-26F9DF923911}" srcOrd="1" destOrd="0" parTransId="{CC5D0793-7CD2-4B2B-8BAB-17C6767DADF6}" sibTransId="{59747F46-0107-4F37-AEA5-49ADCC557052}"/>
    <dgm:cxn modelId="{3CCF5CB2-E4A0-4D67-965C-CF16A9A1F24C}" srcId="{D64D4D6A-5F24-4086-BCB1-C56B2CB44967}" destId="{08B298C5-6764-466E-92F3-5979EF23027E}" srcOrd="0" destOrd="0" parTransId="{0C3970C3-463E-4C11-91E5-D4B50518E55E}" sibTransId="{195F6F4D-A00E-4CB2-997C-A5CB2658996C}"/>
    <dgm:cxn modelId="{EE6871A4-94F6-4063-BFB7-516C9E3E7CCE}" type="presOf" srcId="{6EF67FD3-40BA-426D-9DBB-26F9DF923911}" destId="{70AAA049-5ABA-48AA-99CB-C7F8AAA7CF5D}" srcOrd="0" destOrd="0" presId="urn:microsoft.com/office/officeart/2005/8/layout/default"/>
    <dgm:cxn modelId="{723AB65C-3CF7-47A6-82DF-59ADCAAB53B1}" type="presParOf" srcId="{898BEF51-EA4A-4925-A2F6-C2CBB801EF01}" destId="{3B3BE616-8FC1-456B-8190-57A1F4DA4BB0}" srcOrd="0" destOrd="0" presId="urn:microsoft.com/office/officeart/2005/8/layout/default"/>
    <dgm:cxn modelId="{9A300E6A-7BC6-4FD0-9063-216529C8AB73}" type="presParOf" srcId="{898BEF51-EA4A-4925-A2F6-C2CBB801EF01}" destId="{8228D349-AE7F-4990-B3B6-EC2E31AF51B8}" srcOrd="1" destOrd="0" presId="urn:microsoft.com/office/officeart/2005/8/layout/default"/>
    <dgm:cxn modelId="{C9FC37C7-10DF-4BCA-9A56-426F0DA2CAD4}" type="presParOf" srcId="{898BEF51-EA4A-4925-A2F6-C2CBB801EF01}" destId="{70AAA049-5ABA-48AA-99CB-C7F8AAA7CF5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7DFD8-C894-4A86-9ADF-3029FEC4F1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5B5E70-5287-4874-93F3-46FD17C99299}">
      <dgm:prSet custT="1"/>
      <dgm:spPr/>
      <dgm:t>
        <a:bodyPr/>
        <a:lstStyle/>
        <a:p>
          <a:r>
            <a:rPr lang="it-IT" sz="2000" dirty="0"/>
            <a:t>Approccio dell’assemblaggio</a:t>
          </a:r>
        </a:p>
      </dgm:t>
    </dgm:pt>
    <dgm:pt modelId="{4B980FE5-1151-4E18-9AAA-FD880C339641}" type="parTrans" cxnId="{355346B4-C522-403F-A67F-258E2125DC52}">
      <dgm:prSet/>
      <dgm:spPr/>
      <dgm:t>
        <a:bodyPr/>
        <a:lstStyle/>
        <a:p>
          <a:endParaRPr lang="it-IT"/>
        </a:p>
      </dgm:t>
    </dgm:pt>
    <dgm:pt modelId="{4602AF3C-C37C-4C7D-B7E3-46EEE2D5EE96}" type="sibTrans" cxnId="{355346B4-C522-403F-A67F-258E2125DC52}">
      <dgm:prSet/>
      <dgm:spPr/>
      <dgm:t>
        <a:bodyPr/>
        <a:lstStyle/>
        <a:p>
          <a:endParaRPr lang="it-IT"/>
        </a:p>
      </dgm:t>
    </dgm:pt>
    <dgm:pt modelId="{EADB0815-BCF7-490E-86B8-6AD98A05B3FD}">
      <dgm:prSet custT="1"/>
      <dgm:spPr/>
      <dgm:t>
        <a:bodyPr/>
        <a:lstStyle/>
        <a:p>
          <a:r>
            <a:rPr lang="it-IT" sz="2400" dirty="0"/>
            <a:t>Tecnica di </a:t>
          </a:r>
          <a:r>
            <a:rPr lang="it-IT" sz="2400" i="1" dirty="0" err="1"/>
            <a:t>process</a:t>
          </a:r>
          <a:r>
            <a:rPr lang="it-IT" sz="2400" i="1" dirty="0"/>
            <a:t> tracing </a:t>
          </a:r>
        </a:p>
      </dgm:t>
    </dgm:pt>
    <dgm:pt modelId="{A95D206D-408C-4306-9457-C7C8793827A0}" type="parTrans" cxnId="{632F5769-64E5-4938-9C14-45027E04F0A1}">
      <dgm:prSet/>
      <dgm:spPr/>
      <dgm:t>
        <a:bodyPr/>
        <a:lstStyle/>
        <a:p>
          <a:endParaRPr lang="it-IT"/>
        </a:p>
      </dgm:t>
    </dgm:pt>
    <dgm:pt modelId="{04BF2CA3-445B-4901-BA44-BBC15A5FAE1F}" type="sibTrans" cxnId="{632F5769-64E5-4938-9C14-45027E04F0A1}">
      <dgm:prSet/>
      <dgm:spPr/>
      <dgm:t>
        <a:bodyPr/>
        <a:lstStyle/>
        <a:p>
          <a:endParaRPr lang="it-IT"/>
        </a:p>
      </dgm:t>
    </dgm:pt>
    <dgm:pt modelId="{3BF2A2ED-FEA4-4A4C-9CB1-434410C93AFC}">
      <dgm:prSet custT="1"/>
      <dgm:spPr/>
      <dgm:t>
        <a:bodyPr/>
        <a:lstStyle/>
        <a:p>
          <a:r>
            <a:rPr lang="it-IT" sz="2400" b="1" i="1" dirty="0"/>
            <a:t>desk</a:t>
          </a:r>
          <a:r>
            <a:rPr lang="it-IT" sz="2400" dirty="0"/>
            <a:t> and </a:t>
          </a:r>
          <a:r>
            <a:rPr lang="it-IT" sz="2400" b="1" i="1" dirty="0"/>
            <a:t>field</a:t>
          </a:r>
          <a:r>
            <a:rPr lang="it-IT" sz="2400" dirty="0"/>
            <a:t> </a:t>
          </a:r>
          <a:r>
            <a:rPr lang="it-IT" sz="2400" dirty="0" err="1"/>
            <a:t>research</a:t>
          </a:r>
          <a:endParaRPr lang="it-IT" sz="2400" dirty="0"/>
        </a:p>
      </dgm:t>
    </dgm:pt>
    <dgm:pt modelId="{B39B714D-3494-46E9-A049-6CD8E692866C}" type="parTrans" cxnId="{165D4310-AFE1-4B81-AECA-8B390C2F18E6}">
      <dgm:prSet/>
      <dgm:spPr/>
      <dgm:t>
        <a:bodyPr/>
        <a:lstStyle/>
        <a:p>
          <a:endParaRPr lang="it-IT"/>
        </a:p>
      </dgm:t>
    </dgm:pt>
    <dgm:pt modelId="{40F951B7-EDA3-4C68-B8FA-37EA82540C62}" type="sibTrans" cxnId="{165D4310-AFE1-4B81-AECA-8B390C2F18E6}">
      <dgm:prSet/>
      <dgm:spPr/>
      <dgm:t>
        <a:bodyPr/>
        <a:lstStyle/>
        <a:p>
          <a:endParaRPr lang="it-IT"/>
        </a:p>
      </dgm:t>
    </dgm:pt>
    <dgm:pt modelId="{E23FF258-87A7-44C6-9B13-4EF6721DAF2E}" type="pres">
      <dgm:prSet presAssocID="{07E7DFD8-C894-4A86-9ADF-3029FEC4F1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6B16010-70B9-4D14-A64A-6B97D83E7381}" type="pres">
      <dgm:prSet presAssocID="{075B5E70-5287-4874-93F3-46FD17C992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40CB3B-6950-430C-808E-A0C0FC1C1ADD}" type="pres">
      <dgm:prSet presAssocID="{4602AF3C-C37C-4C7D-B7E3-46EEE2D5EE96}" presName="sibTrans" presStyleCnt="0"/>
      <dgm:spPr/>
    </dgm:pt>
    <dgm:pt modelId="{A2E83863-52B6-49CF-8352-ACA4BC1AE129}" type="pres">
      <dgm:prSet presAssocID="{EADB0815-BCF7-490E-86B8-6AD98A05B3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86286A-A2B3-485E-808D-7D4161D2D05F}" type="pres">
      <dgm:prSet presAssocID="{04BF2CA3-445B-4901-BA44-BBC15A5FAE1F}" presName="sibTrans" presStyleCnt="0"/>
      <dgm:spPr/>
    </dgm:pt>
    <dgm:pt modelId="{37883F02-DAA4-486E-9367-87D945CEB0B6}" type="pres">
      <dgm:prSet presAssocID="{3BF2A2ED-FEA4-4A4C-9CB1-434410C93A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5346B4-C522-403F-A67F-258E2125DC52}" srcId="{07E7DFD8-C894-4A86-9ADF-3029FEC4F1C6}" destId="{075B5E70-5287-4874-93F3-46FD17C99299}" srcOrd="0" destOrd="0" parTransId="{4B980FE5-1151-4E18-9AAA-FD880C339641}" sibTransId="{4602AF3C-C37C-4C7D-B7E3-46EEE2D5EE96}"/>
    <dgm:cxn modelId="{60859A73-5006-43CB-8DE8-648F8DA079EC}" type="presOf" srcId="{07E7DFD8-C894-4A86-9ADF-3029FEC4F1C6}" destId="{E23FF258-87A7-44C6-9B13-4EF6721DAF2E}" srcOrd="0" destOrd="0" presId="urn:microsoft.com/office/officeart/2005/8/layout/default"/>
    <dgm:cxn modelId="{165D4310-AFE1-4B81-AECA-8B390C2F18E6}" srcId="{07E7DFD8-C894-4A86-9ADF-3029FEC4F1C6}" destId="{3BF2A2ED-FEA4-4A4C-9CB1-434410C93AFC}" srcOrd="2" destOrd="0" parTransId="{B39B714D-3494-46E9-A049-6CD8E692866C}" sibTransId="{40F951B7-EDA3-4C68-B8FA-37EA82540C62}"/>
    <dgm:cxn modelId="{632F5769-64E5-4938-9C14-45027E04F0A1}" srcId="{07E7DFD8-C894-4A86-9ADF-3029FEC4F1C6}" destId="{EADB0815-BCF7-490E-86B8-6AD98A05B3FD}" srcOrd="1" destOrd="0" parTransId="{A95D206D-408C-4306-9457-C7C8793827A0}" sibTransId="{04BF2CA3-445B-4901-BA44-BBC15A5FAE1F}"/>
    <dgm:cxn modelId="{2B3FAE19-DBE2-4647-9F61-B01B4DD00ECE}" type="presOf" srcId="{EADB0815-BCF7-490E-86B8-6AD98A05B3FD}" destId="{A2E83863-52B6-49CF-8352-ACA4BC1AE129}" srcOrd="0" destOrd="0" presId="urn:microsoft.com/office/officeart/2005/8/layout/default"/>
    <dgm:cxn modelId="{99A7B569-447A-48F0-893A-401C8C118B71}" type="presOf" srcId="{3BF2A2ED-FEA4-4A4C-9CB1-434410C93AFC}" destId="{37883F02-DAA4-486E-9367-87D945CEB0B6}" srcOrd="0" destOrd="0" presId="urn:microsoft.com/office/officeart/2005/8/layout/default"/>
    <dgm:cxn modelId="{A3F291AC-E19C-4590-8D4B-3DF0C43941E2}" type="presOf" srcId="{075B5E70-5287-4874-93F3-46FD17C99299}" destId="{E6B16010-70B9-4D14-A64A-6B97D83E7381}" srcOrd="0" destOrd="0" presId="urn:microsoft.com/office/officeart/2005/8/layout/default"/>
    <dgm:cxn modelId="{8C9369BA-7BC8-4CEF-86BC-13C0CA8487F8}" type="presParOf" srcId="{E23FF258-87A7-44C6-9B13-4EF6721DAF2E}" destId="{E6B16010-70B9-4D14-A64A-6B97D83E7381}" srcOrd="0" destOrd="0" presId="urn:microsoft.com/office/officeart/2005/8/layout/default"/>
    <dgm:cxn modelId="{F53A00B1-85D4-4166-82DE-E63B3B9CB464}" type="presParOf" srcId="{E23FF258-87A7-44C6-9B13-4EF6721DAF2E}" destId="{8940CB3B-6950-430C-808E-A0C0FC1C1ADD}" srcOrd="1" destOrd="0" presId="urn:microsoft.com/office/officeart/2005/8/layout/default"/>
    <dgm:cxn modelId="{0C837D50-4E4A-4E90-AFBE-061E518BD3C9}" type="presParOf" srcId="{E23FF258-87A7-44C6-9B13-4EF6721DAF2E}" destId="{A2E83863-52B6-49CF-8352-ACA4BC1AE129}" srcOrd="2" destOrd="0" presId="urn:microsoft.com/office/officeart/2005/8/layout/default"/>
    <dgm:cxn modelId="{0605A8E3-B84B-4D6F-A60D-7A7FFE2C4C9E}" type="presParOf" srcId="{E23FF258-87A7-44C6-9B13-4EF6721DAF2E}" destId="{0B86286A-A2B3-485E-808D-7D4161D2D05F}" srcOrd="3" destOrd="0" presId="urn:microsoft.com/office/officeart/2005/8/layout/default"/>
    <dgm:cxn modelId="{35F0ECA0-C004-41BF-9EA5-B46DDF61AC30}" type="presParOf" srcId="{E23FF258-87A7-44C6-9B13-4EF6721DAF2E}" destId="{37883F02-DAA4-486E-9367-87D945CEB0B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F615F-E791-4E3A-BD98-63CF771BA6B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4BE3C3-F417-470B-B385-01494C116D80}">
      <dgm:prSet custT="1"/>
      <dgm:spPr/>
      <dgm:t>
        <a:bodyPr/>
        <a:lstStyle/>
        <a:p>
          <a:r>
            <a:rPr lang="en-US" sz="1800" dirty="0"/>
            <a:t>Le 4 </a:t>
          </a:r>
          <a:r>
            <a:rPr lang="en-US" sz="1800" dirty="0" err="1"/>
            <a:t>configurazioni</a:t>
          </a:r>
          <a:endParaRPr lang="it-IT" sz="1800" dirty="0"/>
        </a:p>
      </dgm:t>
    </dgm:pt>
    <dgm:pt modelId="{CF517006-B0E8-4357-A34A-C449EA01413A}" type="parTrans" cxnId="{E1166BC4-06EE-447F-88D8-A89589F80501}">
      <dgm:prSet/>
      <dgm:spPr/>
      <dgm:t>
        <a:bodyPr/>
        <a:lstStyle/>
        <a:p>
          <a:endParaRPr lang="it-IT"/>
        </a:p>
      </dgm:t>
    </dgm:pt>
    <dgm:pt modelId="{C2770244-EE95-4EA0-B15C-4B7D052A7F76}" type="sibTrans" cxnId="{E1166BC4-06EE-447F-88D8-A89589F80501}">
      <dgm:prSet/>
      <dgm:spPr/>
      <dgm:t>
        <a:bodyPr/>
        <a:lstStyle/>
        <a:p>
          <a:endParaRPr lang="it-IT"/>
        </a:p>
      </dgm:t>
    </dgm:pt>
    <dgm:pt modelId="{85D89B60-A0E1-452C-9859-8198C812923E}">
      <dgm:prSet custT="1"/>
      <dgm:spPr/>
      <dgm:t>
        <a:bodyPr/>
        <a:lstStyle/>
        <a:p>
          <a:r>
            <a:rPr lang="en-US" sz="1800" dirty="0" err="1"/>
            <a:t>Politiche</a:t>
          </a:r>
          <a:r>
            <a:rPr lang="en-US" sz="1800" dirty="0"/>
            <a:t> </a:t>
          </a:r>
          <a:r>
            <a:rPr lang="en-US" sz="1800" dirty="0" err="1"/>
            <a:t>locali</a:t>
          </a:r>
          <a:r>
            <a:rPr lang="en-US" sz="1800" dirty="0"/>
            <a:t> di </a:t>
          </a:r>
          <a:r>
            <a:rPr lang="en-US" sz="1800" dirty="0" err="1"/>
            <a:t>accoglienza</a:t>
          </a:r>
          <a:r>
            <a:rPr lang="en-US" sz="1800" dirty="0"/>
            <a:t> e </a:t>
          </a:r>
          <a:r>
            <a:rPr lang="en-US" sz="1800" dirty="0" err="1"/>
            <a:t>integrazione</a:t>
          </a:r>
          <a:endParaRPr lang="it-IT" sz="1800" dirty="0"/>
        </a:p>
      </dgm:t>
    </dgm:pt>
    <dgm:pt modelId="{B9E28E90-A7D7-4C68-9F52-CBBFC6501B14}" type="parTrans" cxnId="{A90AB7F0-2E7F-4732-A794-8D1CCFDFE19D}">
      <dgm:prSet/>
      <dgm:spPr/>
      <dgm:t>
        <a:bodyPr/>
        <a:lstStyle/>
        <a:p>
          <a:endParaRPr lang="it-IT"/>
        </a:p>
      </dgm:t>
    </dgm:pt>
    <dgm:pt modelId="{1DCB6039-02E8-402E-B7F7-1CC63739F482}" type="sibTrans" cxnId="{A90AB7F0-2E7F-4732-A794-8D1CCFDFE19D}">
      <dgm:prSet/>
      <dgm:spPr/>
      <dgm:t>
        <a:bodyPr/>
        <a:lstStyle/>
        <a:p>
          <a:endParaRPr lang="it-IT"/>
        </a:p>
      </dgm:t>
    </dgm:pt>
    <dgm:pt modelId="{4CB3F0E7-90DE-46AB-A081-F7ADE4DA81E4}">
      <dgm:prSet custT="1"/>
      <dgm:spPr/>
      <dgm:t>
        <a:bodyPr/>
        <a:lstStyle/>
        <a:p>
          <a:r>
            <a:rPr lang="en-US" sz="1800" dirty="0" err="1"/>
            <a:t>Comune</a:t>
          </a:r>
          <a:r>
            <a:rPr lang="en-US" sz="1800" dirty="0"/>
            <a:t> di </a:t>
          </a:r>
          <a:r>
            <a:rPr lang="en-US" sz="1800" dirty="0" err="1"/>
            <a:t>Salonicco</a:t>
          </a:r>
          <a:endParaRPr lang="it-IT" sz="1800" dirty="0"/>
        </a:p>
      </dgm:t>
    </dgm:pt>
    <dgm:pt modelId="{6C1BD980-1049-4AE7-856E-A6AB072761C8}" type="parTrans" cxnId="{AF7A9CF3-3330-4FEE-AEC0-5B0780E9AC45}">
      <dgm:prSet/>
      <dgm:spPr/>
      <dgm:t>
        <a:bodyPr/>
        <a:lstStyle/>
        <a:p>
          <a:endParaRPr lang="it-IT"/>
        </a:p>
      </dgm:t>
    </dgm:pt>
    <dgm:pt modelId="{38908188-4D00-4C2C-A8C0-7ED694794220}" type="sibTrans" cxnId="{AF7A9CF3-3330-4FEE-AEC0-5B0780E9AC45}">
      <dgm:prSet/>
      <dgm:spPr/>
      <dgm:t>
        <a:bodyPr/>
        <a:lstStyle/>
        <a:p>
          <a:endParaRPr lang="it-IT"/>
        </a:p>
      </dgm:t>
    </dgm:pt>
    <dgm:pt modelId="{C471FC6B-9D06-4B2D-87F6-E3F26F072B0A}">
      <dgm:prSet custT="1"/>
      <dgm:spPr/>
      <dgm:t>
        <a:bodyPr/>
        <a:lstStyle/>
        <a:p>
          <a:r>
            <a:rPr lang="en-US" sz="1800" dirty="0" err="1"/>
            <a:t>Aumento</a:t>
          </a:r>
          <a:r>
            <a:rPr lang="en-US" sz="1800" dirty="0"/>
            <a:t> </a:t>
          </a:r>
          <a:r>
            <a:rPr lang="en-US" sz="1800" dirty="0" err="1"/>
            <a:t>degli</a:t>
          </a:r>
          <a:r>
            <a:rPr lang="en-US" sz="1800" dirty="0"/>
            <a:t> </a:t>
          </a:r>
          <a:r>
            <a:rPr lang="en-US" sz="1800" dirty="0" err="1"/>
            <a:t>arrivi</a:t>
          </a:r>
          <a:r>
            <a:rPr lang="en-US" sz="1800" dirty="0"/>
            <a:t> di </a:t>
          </a:r>
          <a:r>
            <a:rPr lang="en-US" sz="1800" dirty="0" err="1"/>
            <a:t>migranti</a:t>
          </a:r>
          <a:r>
            <a:rPr lang="en-US" sz="1800" dirty="0"/>
            <a:t> </a:t>
          </a:r>
          <a:r>
            <a:rPr lang="en-US" sz="1800" dirty="0" err="1"/>
            <a:t>forzati</a:t>
          </a:r>
          <a:endParaRPr lang="it-IT" sz="1800" dirty="0"/>
        </a:p>
      </dgm:t>
    </dgm:pt>
    <dgm:pt modelId="{35EF1FB8-293E-4D21-9DBB-662A69E75EF1}" type="parTrans" cxnId="{A4E43CBE-88DB-41AA-AEE4-00E427F9BA3C}">
      <dgm:prSet/>
      <dgm:spPr/>
      <dgm:t>
        <a:bodyPr/>
        <a:lstStyle/>
        <a:p>
          <a:endParaRPr lang="it-IT"/>
        </a:p>
      </dgm:t>
    </dgm:pt>
    <dgm:pt modelId="{1B18A8ED-E4B5-4FC0-8C5C-1E6442F4D101}" type="sibTrans" cxnId="{A4E43CBE-88DB-41AA-AEE4-00E427F9BA3C}">
      <dgm:prSet/>
      <dgm:spPr/>
      <dgm:t>
        <a:bodyPr/>
        <a:lstStyle/>
        <a:p>
          <a:endParaRPr lang="it-IT"/>
        </a:p>
      </dgm:t>
    </dgm:pt>
    <dgm:pt modelId="{14867267-9A88-4140-85EE-B59313D057C7}">
      <dgm:prSet/>
      <dgm:spPr/>
      <dgm:t>
        <a:bodyPr/>
        <a:lstStyle/>
        <a:p>
          <a:r>
            <a:rPr lang="it-IT" dirty="0"/>
            <a:t>PROCESSO CAUSALE	</a:t>
          </a:r>
        </a:p>
      </dgm:t>
    </dgm:pt>
    <dgm:pt modelId="{17767CEF-495E-42BC-816E-E19B48A347E6}" type="parTrans" cxnId="{F1AF6FB5-B25A-4492-AD8F-20EFA5DA4567}">
      <dgm:prSet/>
      <dgm:spPr/>
      <dgm:t>
        <a:bodyPr/>
        <a:lstStyle/>
        <a:p>
          <a:endParaRPr lang="it-IT"/>
        </a:p>
      </dgm:t>
    </dgm:pt>
    <dgm:pt modelId="{0CD0AFBD-3AA3-4723-AA1E-297F1E56423B}" type="sibTrans" cxnId="{F1AF6FB5-B25A-4492-AD8F-20EFA5DA4567}">
      <dgm:prSet/>
      <dgm:spPr/>
      <dgm:t>
        <a:bodyPr/>
        <a:lstStyle/>
        <a:p>
          <a:endParaRPr lang="it-IT"/>
        </a:p>
      </dgm:t>
    </dgm:pt>
    <dgm:pt modelId="{EE1E444A-5D69-4549-9984-CFF8A7DAE9D9}">
      <dgm:prSet/>
      <dgm:spPr/>
      <dgm:t>
        <a:bodyPr/>
        <a:lstStyle/>
        <a:p>
          <a:r>
            <a:rPr lang="it-IT" dirty="0"/>
            <a:t>OUTCOME	</a:t>
          </a:r>
        </a:p>
      </dgm:t>
    </dgm:pt>
    <dgm:pt modelId="{0F70D5EC-D559-4CBE-B2FD-5096A9D08877}" type="parTrans" cxnId="{332C0FBB-39EF-43DC-AF4E-B11A24A3A132}">
      <dgm:prSet/>
      <dgm:spPr/>
      <dgm:t>
        <a:bodyPr/>
        <a:lstStyle/>
        <a:p>
          <a:endParaRPr lang="it-IT"/>
        </a:p>
      </dgm:t>
    </dgm:pt>
    <dgm:pt modelId="{484D2511-8C33-47A0-8F1F-8D6E48DA6729}" type="sibTrans" cxnId="{332C0FBB-39EF-43DC-AF4E-B11A24A3A132}">
      <dgm:prSet/>
      <dgm:spPr/>
      <dgm:t>
        <a:bodyPr/>
        <a:lstStyle/>
        <a:p>
          <a:endParaRPr lang="it-IT"/>
        </a:p>
      </dgm:t>
    </dgm:pt>
    <dgm:pt modelId="{DB1E0540-8793-4285-8AA6-20BACF8474AE}">
      <dgm:prSet/>
      <dgm:spPr/>
      <dgm:t>
        <a:bodyPr/>
        <a:lstStyle/>
        <a:p>
          <a:r>
            <a:rPr lang="it-IT" dirty="0"/>
            <a:t>CASO PARTICOLARE	</a:t>
          </a:r>
        </a:p>
      </dgm:t>
    </dgm:pt>
    <dgm:pt modelId="{08593412-4874-42C6-B3CC-C0A43ED6E2B3}" type="parTrans" cxnId="{EAA460CC-20B9-4EB5-9941-5FD8BE4EFBD7}">
      <dgm:prSet/>
      <dgm:spPr/>
      <dgm:t>
        <a:bodyPr/>
        <a:lstStyle/>
        <a:p>
          <a:endParaRPr lang="it-IT"/>
        </a:p>
      </dgm:t>
    </dgm:pt>
    <dgm:pt modelId="{B5CE9364-B8EC-4178-9394-09A9520AE505}" type="sibTrans" cxnId="{EAA460CC-20B9-4EB5-9941-5FD8BE4EFBD7}">
      <dgm:prSet/>
      <dgm:spPr/>
      <dgm:t>
        <a:bodyPr/>
        <a:lstStyle/>
        <a:p>
          <a:endParaRPr lang="it-IT"/>
        </a:p>
      </dgm:t>
    </dgm:pt>
    <dgm:pt modelId="{0D7E163C-0B13-4D5D-9668-2A190BFCDD58}">
      <dgm:prSet/>
      <dgm:spPr/>
      <dgm:t>
        <a:bodyPr/>
        <a:lstStyle/>
        <a:p>
          <a:r>
            <a:rPr lang="it-IT" dirty="0"/>
            <a:t>CONTESTO STORICO</a:t>
          </a:r>
        </a:p>
      </dgm:t>
    </dgm:pt>
    <dgm:pt modelId="{4E203EB8-650D-4C04-8D94-5AAD71776F06}" type="parTrans" cxnId="{DC354AAA-77C8-4FE9-833B-CB60AF794D59}">
      <dgm:prSet/>
      <dgm:spPr/>
      <dgm:t>
        <a:bodyPr/>
        <a:lstStyle/>
        <a:p>
          <a:endParaRPr lang="it-IT"/>
        </a:p>
      </dgm:t>
    </dgm:pt>
    <dgm:pt modelId="{E688C200-616C-46A4-91F7-8709027F90B0}" type="sibTrans" cxnId="{DC354AAA-77C8-4FE9-833B-CB60AF794D59}">
      <dgm:prSet/>
      <dgm:spPr/>
      <dgm:t>
        <a:bodyPr/>
        <a:lstStyle/>
        <a:p>
          <a:endParaRPr lang="it-IT"/>
        </a:p>
      </dgm:t>
    </dgm:pt>
    <dgm:pt modelId="{E11EA2E2-9384-439D-BD2B-9B9CAB5FC831}" type="pres">
      <dgm:prSet presAssocID="{917F615F-E791-4E3A-BD98-63CF771BA6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9E220E1-FC15-4688-B222-7BCC7A384583}" type="pres">
      <dgm:prSet presAssocID="{034BE3C3-F417-470B-B385-01494C116D80}" presName="composite" presStyleCnt="0"/>
      <dgm:spPr/>
    </dgm:pt>
    <dgm:pt modelId="{0776D306-4663-4430-AB0D-4233DDF798AF}" type="pres">
      <dgm:prSet presAssocID="{034BE3C3-F417-470B-B385-01494C116D8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F4E48D-DC2B-4C72-82A1-67133284E749}" type="pres">
      <dgm:prSet presAssocID="{034BE3C3-F417-470B-B385-01494C116D80}" presName="parSh" presStyleLbl="node1" presStyleIdx="0" presStyleCnt="4"/>
      <dgm:spPr/>
      <dgm:t>
        <a:bodyPr/>
        <a:lstStyle/>
        <a:p>
          <a:endParaRPr lang="it-IT"/>
        </a:p>
      </dgm:t>
    </dgm:pt>
    <dgm:pt modelId="{864E78AD-4A81-4554-9951-16EF72646DB0}" type="pres">
      <dgm:prSet presAssocID="{034BE3C3-F417-470B-B385-01494C116D80}" presName="desTx" presStyleLbl="fgAcc1" presStyleIdx="0" presStyleCnt="4" custScaleX="89298" custScaleY="572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1479D5-9E3B-4F3F-B0D7-77B4788EAB9B}" type="pres">
      <dgm:prSet presAssocID="{C2770244-EE95-4EA0-B15C-4B7D052A7F76}" presName="sibTrans" presStyleLbl="sibTrans2D1" presStyleIdx="0" presStyleCnt="3"/>
      <dgm:spPr/>
      <dgm:t>
        <a:bodyPr/>
        <a:lstStyle/>
        <a:p>
          <a:endParaRPr lang="it-IT"/>
        </a:p>
      </dgm:t>
    </dgm:pt>
    <dgm:pt modelId="{F4B96443-4F01-4C06-8B05-7F5DF2733CAF}" type="pres">
      <dgm:prSet presAssocID="{C2770244-EE95-4EA0-B15C-4B7D052A7F76}" presName="connTx" presStyleLbl="sibTrans2D1" presStyleIdx="0" presStyleCnt="3"/>
      <dgm:spPr/>
      <dgm:t>
        <a:bodyPr/>
        <a:lstStyle/>
        <a:p>
          <a:endParaRPr lang="it-IT"/>
        </a:p>
      </dgm:t>
    </dgm:pt>
    <dgm:pt modelId="{25FA37EE-B6BF-4BE6-8458-7EA89188836F}" type="pres">
      <dgm:prSet presAssocID="{85D89B60-A0E1-452C-9859-8198C812923E}" presName="composite" presStyleCnt="0"/>
      <dgm:spPr/>
    </dgm:pt>
    <dgm:pt modelId="{A32A4E02-FC6D-4F67-9159-08D4DF50EB58}" type="pres">
      <dgm:prSet presAssocID="{85D89B60-A0E1-452C-9859-8198C812923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8B650F5-D512-4BE2-A346-913956CD4292}" type="pres">
      <dgm:prSet presAssocID="{85D89B60-A0E1-452C-9859-8198C812923E}" presName="parSh" presStyleLbl="node1" presStyleIdx="1" presStyleCnt="4"/>
      <dgm:spPr/>
      <dgm:t>
        <a:bodyPr/>
        <a:lstStyle/>
        <a:p>
          <a:endParaRPr lang="it-IT"/>
        </a:p>
      </dgm:t>
    </dgm:pt>
    <dgm:pt modelId="{B52FEE76-124F-4687-A804-142A26D5EEA8}" type="pres">
      <dgm:prSet presAssocID="{85D89B60-A0E1-452C-9859-8198C812923E}" presName="desTx" presStyleLbl="fgAcc1" presStyleIdx="1" presStyleCnt="4" custScaleX="77442" custScaleY="632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A10455-5DBB-43E2-BC66-EFAC26F5114F}" type="pres">
      <dgm:prSet presAssocID="{1DCB6039-02E8-402E-B7F7-1CC63739F482}" presName="sibTrans" presStyleLbl="sibTrans2D1" presStyleIdx="1" presStyleCnt="3"/>
      <dgm:spPr/>
      <dgm:t>
        <a:bodyPr/>
        <a:lstStyle/>
        <a:p>
          <a:endParaRPr lang="it-IT"/>
        </a:p>
      </dgm:t>
    </dgm:pt>
    <dgm:pt modelId="{F4CB026D-9302-4362-91AA-BEA546BA27D8}" type="pres">
      <dgm:prSet presAssocID="{1DCB6039-02E8-402E-B7F7-1CC63739F482}" presName="connTx" presStyleLbl="sibTrans2D1" presStyleIdx="1" presStyleCnt="3"/>
      <dgm:spPr/>
      <dgm:t>
        <a:bodyPr/>
        <a:lstStyle/>
        <a:p>
          <a:endParaRPr lang="it-IT"/>
        </a:p>
      </dgm:t>
    </dgm:pt>
    <dgm:pt modelId="{0A63EB16-80EB-451C-943D-38B7BB95CE30}" type="pres">
      <dgm:prSet presAssocID="{4CB3F0E7-90DE-46AB-A081-F7ADE4DA81E4}" presName="composite" presStyleCnt="0"/>
      <dgm:spPr/>
    </dgm:pt>
    <dgm:pt modelId="{F038016B-FD65-4DC7-A550-05BAA9F7D86A}" type="pres">
      <dgm:prSet presAssocID="{4CB3F0E7-90DE-46AB-A081-F7ADE4DA81E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A2C750-038A-440C-9AA5-EEC96B9216B2}" type="pres">
      <dgm:prSet presAssocID="{4CB3F0E7-90DE-46AB-A081-F7ADE4DA81E4}" presName="parSh" presStyleLbl="node1" presStyleIdx="2" presStyleCnt="4"/>
      <dgm:spPr/>
      <dgm:t>
        <a:bodyPr/>
        <a:lstStyle/>
        <a:p>
          <a:endParaRPr lang="it-IT"/>
        </a:p>
      </dgm:t>
    </dgm:pt>
    <dgm:pt modelId="{06FF5477-2049-41BA-8D7A-490480B154A3}" type="pres">
      <dgm:prSet presAssocID="{4CB3F0E7-90DE-46AB-A081-F7ADE4DA81E4}" presName="desTx" presStyleLbl="fgAcc1" presStyleIdx="2" presStyleCnt="4" custScaleX="89725" custScaleY="5535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725FA6-5A4A-4EAC-8816-DE05F571E8A2}" type="pres">
      <dgm:prSet presAssocID="{38908188-4D00-4C2C-A8C0-7ED694794220}" presName="sibTrans" presStyleLbl="sibTrans2D1" presStyleIdx="2" presStyleCnt="3"/>
      <dgm:spPr/>
      <dgm:t>
        <a:bodyPr/>
        <a:lstStyle/>
        <a:p>
          <a:endParaRPr lang="it-IT"/>
        </a:p>
      </dgm:t>
    </dgm:pt>
    <dgm:pt modelId="{15FB8DF5-5B9C-47B5-99E2-19DAF2F7FAB6}" type="pres">
      <dgm:prSet presAssocID="{38908188-4D00-4C2C-A8C0-7ED694794220}" presName="connTx" presStyleLbl="sibTrans2D1" presStyleIdx="2" presStyleCnt="3"/>
      <dgm:spPr/>
      <dgm:t>
        <a:bodyPr/>
        <a:lstStyle/>
        <a:p>
          <a:endParaRPr lang="it-IT"/>
        </a:p>
      </dgm:t>
    </dgm:pt>
    <dgm:pt modelId="{7EE033C4-7E73-4D1D-9B12-5C78BE259C5F}" type="pres">
      <dgm:prSet presAssocID="{C471FC6B-9D06-4B2D-87F6-E3F26F072B0A}" presName="composite" presStyleCnt="0"/>
      <dgm:spPr/>
    </dgm:pt>
    <dgm:pt modelId="{E7278EC8-9C4B-44F5-AE80-4F7744C6DEE6}" type="pres">
      <dgm:prSet presAssocID="{C471FC6B-9D06-4B2D-87F6-E3F26F072B0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71FE43-73BB-4CD9-AF5E-3B05B8A95BD1}" type="pres">
      <dgm:prSet presAssocID="{C471FC6B-9D06-4B2D-87F6-E3F26F072B0A}" presName="parSh" presStyleLbl="node1" presStyleIdx="3" presStyleCnt="4"/>
      <dgm:spPr/>
      <dgm:t>
        <a:bodyPr/>
        <a:lstStyle/>
        <a:p>
          <a:endParaRPr lang="it-IT"/>
        </a:p>
      </dgm:t>
    </dgm:pt>
    <dgm:pt modelId="{679E90F8-70E9-493A-9E1F-3CE948A82702}" type="pres">
      <dgm:prSet presAssocID="{C471FC6B-9D06-4B2D-87F6-E3F26F072B0A}" presName="desTx" presStyleLbl="fgAcc1" presStyleIdx="3" presStyleCnt="4" custScaleX="85652" custScaleY="502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32C0FBB-39EF-43DC-AF4E-B11A24A3A132}" srcId="{85D89B60-A0E1-452C-9859-8198C812923E}" destId="{EE1E444A-5D69-4549-9984-CFF8A7DAE9D9}" srcOrd="0" destOrd="0" parTransId="{0F70D5EC-D559-4CBE-B2FD-5096A9D08877}" sibTransId="{484D2511-8C33-47A0-8F1F-8D6E48DA6729}"/>
    <dgm:cxn modelId="{79B40BB9-C308-4257-BB75-805B868FFDB5}" type="presOf" srcId="{EE1E444A-5D69-4549-9984-CFF8A7DAE9D9}" destId="{B52FEE76-124F-4687-A804-142A26D5EEA8}" srcOrd="0" destOrd="0" presId="urn:microsoft.com/office/officeart/2005/8/layout/process3"/>
    <dgm:cxn modelId="{AF7A9CF3-3330-4FEE-AEC0-5B0780E9AC45}" srcId="{917F615F-E791-4E3A-BD98-63CF771BA6BF}" destId="{4CB3F0E7-90DE-46AB-A081-F7ADE4DA81E4}" srcOrd="2" destOrd="0" parTransId="{6C1BD980-1049-4AE7-856E-A6AB072761C8}" sibTransId="{38908188-4D00-4C2C-A8C0-7ED694794220}"/>
    <dgm:cxn modelId="{3ABBDCEA-C7BE-4AD9-9FA9-8BC66E75B0A8}" type="presOf" srcId="{38908188-4D00-4C2C-A8C0-7ED694794220}" destId="{3C725FA6-5A4A-4EAC-8816-DE05F571E8A2}" srcOrd="0" destOrd="0" presId="urn:microsoft.com/office/officeart/2005/8/layout/process3"/>
    <dgm:cxn modelId="{8E2675C5-F734-42D8-B2D1-293A506B0CB1}" type="presOf" srcId="{DB1E0540-8793-4285-8AA6-20BACF8474AE}" destId="{06FF5477-2049-41BA-8D7A-490480B154A3}" srcOrd="0" destOrd="0" presId="urn:microsoft.com/office/officeart/2005/8/layout/process3"/>
    <dgm:cxn modelId="{4B00690E-B0A2-4E9B-AE2A-A37A2640CE16}" type="presOf" srcId="{C2770244-EE95-4EA0-B15C-4B7D052A7F76}" destId="{F4B96443-4F01-4C06-8B05-7F5DF2733CAF}" srcOrd="1" destOrd="0" presId="urn:microsoft.com/office/officeart/2005/8/layout/process3"/>
    <dgm:cxn modelId="{DC354AAA-77C8-4FE9-833B-CB60AF794D59}" srcId="{C471FC6B-9D06-4B2D-87F6-E3F26F072B0A}" destId="{0D7E163C-0B13-4D5D-9668-2A190BFCDD58}" srcOrd="0" destOrd="0" parTransId="{4E203EB8-650D-4C04-8D94-5AAD71776F06}" sibTransId="{E688C200-616C-46A4-91F7-8709027F90B0}"/>
    <dgm:cxn modelId="{965E0BCB-4915-45DE-8DA2-214E3A8BB660}" type="presOf" srcId="{034BE3C3-F417-470B-B385-01494C116D80}" destId="{0776D306-4663-4430-AB0D-4233DDF798AF}" srcOrd="0" destOrd="0" presId="urn:microsoft.com/office/officeart/2005/8/layout/process3"/>
    <dgm:cxn modelId="{C5B98539-8526-4D77-908C-D0E0653BD0A7}" type="presOf" srcId="{14867267-9A88-4140-85EE-B59313D057C7}" destId="{864E78AD-4A81-4554-9951-16EF72646DB0}" srcOrd="0" destOrd="0" presId="urn:microsoft.com/office/officeart/2005/8/layout/process3"/>
    <dgm:cxn modelId="{1A7B9BC4-1397-4048-81EE-FBAA25A34927}" type="presOf" srcId="{85D89B60-A0E1-452C-9859-8198C812923E}" destId="{48B650F5-D512-4BE2-A346-913956CD4292}" srcOrd="1" destOrd="0" presId="urn:microsoft.com/office/officeart/2005/8/layout/process3"/>
    <dgm:cxn modelId="{1A7DC516-C60E-41D5-9BEA-766ABFCB8AD1}" type="presOf" srcId="{034BE3C3-F417-470B-B385-01494C116D80}" destId="{FDF4E48D-DC2B-4C72-82A1-67133284E749}" srcOrd="1" destOrd="0" presId="urn:microsoft.com/office/officeart/2005/8/layout/process3"/>
    <dgm:cxn modelId="{6D174547-A34D-4F3B-AD3B-FDBD1F7F931B}" type="presOf" srcId="{C2770244-EE95-4EA0-B15C-4B7D052A7F76}" destId="{CB1479D5-9E3B-4F3F-B0D7-77B4788EAB9B}" srcOrd="0" destOrd="0" presId="urn:microsoft.com/office/officeart/2005/8/layout/process3"/>
    <dgm:cxn modelId="{267AF899-8BB4-4905-AF20-56BE6A4A0AF5}" type="presOf" srcId="{4CB3F0E7-90DE-46AB-A081-F7ADE4DA81E4}" destId="{83A2C750-038A-440C-9AA5-EEC96B9216B2}" srcOrd="1" destOrd="0" presId="urn:microsoft.com/office/officeart/2005/8/layout/process3"/>
    <dgm:cxn modelId="{D8DE0500-3CF2-4F23-B882-C53A4DC8EF8D}" type="presOf" srcId="{C471FC6B-9D06-4B2D-87F6-E3F26F072B0A}" destId="{E7278EC8-9C4B-44F5-AE80-4F7744C6DEE6}" srcOrd="0" destOrd="0" presId="urn:microsoft.com/office/officeart/2005/8/layout/process3"/>
    <dgm:cxn modelId="{66D3E33B-7612-4E77-BED0-DADD045AA369}" type="presOf" srcId="{1DCB6039-02E8-402E-B7F7-1CC63739F482}" destId="{F4CB026D-9302-4362-91AA-BEA546BA27D8}" srcOrd="1" destOrd="0" presId="urn:microsoft.com/office/officeart/2005/8/layout/process3"/>
    <dgm:cxn modelId="{DA804096-F225-4153-B3DD-27FC7C147520}" type="presOf" srcId="{85D89B60-A0E1-452C-9859-8198C812923E}" destId="{A32A4E02-FC6D-4F67-9159-08D4DF50EB58}" srcOrd="0" destOrd="0" presId="urn:microsoft.com/office/officeart/2005/8/layout/process3"/>
    <dgm:cxn modelId="{EAA460CC-20B9-4EB5-9941-5FD8BE4EFBD7}" srcId="{4CB3F0E7-90DE-46AB-A081-F7ADE4DA81E4}" destId="{DB1E0540-8793-4285-8AA6-20BACF8474AE}" srcOrd="0" destOrd="0" parTransId="{08593412-4874-42C6-B3CC-C0A43ED6E2B3}" sibTransId="{B5CE9364-B8EC-4178-9394-09A9520AE505}"/>
    <dgm:cxn modelId="{A4E43CBE-88DB-41AA-AEE4-00E427F9BA3C}" srcId="{917F615F-E791-4E3A-BD98-63CF771BA6BF}" destId="{C471FC6B-9D06-4B2D-87F6-E3F26F072B0A}" srcOrd="3" destOrd="0" parTransId="{35EF1FB8-293E-4D21-9DBB-662A69E75EF1}" sibTransId="{1B18A8ED-E4B5-4FC0-8C5C-1E6442F4D101}"/>
    <dgm:cxn modelId="{068C0004-71C0-4828-907D-DBD6DBF34C0C}" type="presOf" srcId="{4CB3F0E7-90DE-46AB-A081-F7ADE4DA81E4}" destId="{F038016B-FD65-4DC7-A550-05BAA9F7D86A}" srcOrd="0" destOrd="0" presId="urn:microsoft.com/office/officeart/2005/8/layout/process3"/>
    <dgm:cxn modelId="{8125D5B6-25F4-457B-9E9D-369D53CE353D}" type="presOf" srcId="{C471FC6B-9D06-4B2D-87F6-E3F26F072B0A}" destId="{8671FE43-73BB-4CD9-AF5E-3B05B8A95BD1}" srcOrd="1" destOrd="0" presId="urn:microsoft.com/office/officeart/2005/8/layout/process3"/>
    <dgm:cxn modelId="{A90AB7F0-2E7F-4732-A794-8D1CCFDFE19D}" srcId="{917F615F-E791-4E3A-BD98-63CF771BA6BF}" destId="{85D89B60-A0E1-452C-9859-8198C812923E}" srcOrd="1" destOrd="0" parTransId="{B9E28E90-A7D7-4C68-9F52-CBBFC6501B14}" sibTransId="{1DCB6039-02E8-402E-B7F7-1CC63739F482}"/>
    <dgm:cxn modelId="{E1166BC4-06EE-447F-88D8-A89589F80501}" srcId="{917F615F-E791-4E3A-BD98-63CF771BA6BF}" destId="{034BE3C3-F417-470B-B385-01494C116D80}" srcOrd="0" destOrd="0" parTransId="{CF517006-B0E8-4357-A34A-C449EA01413A}" sibTransId="{C2770244-EE95-4EA0-B15C-4B7D052A7F76}"/>
    <dgm:cxn modelId="{952875BB-B547-4224-8284-AE7E6196E2F1}" type="presOf" srcId="{1DCB6039-02E8-402E-B7F7-1CC63739F482}" destId="{E6A10455-5DBB-43E2-BC66-EFAC26F5114F}" srcOrd="0" destOrd="0" presId="urn:microsoft.com/office/officeart/2005/8/layout/process3"/>
    <dgm:cxn modelId="{56338645-E790-4066-918A-026FDEDB46FE}" type="presOf" srcId="{0D7E163C-0B13-4D5D-9668-2A190BFCDD58}" destId="{679E90F8-70E9-493A-9E1F-3CE948A82702}" srcOrd="0" destOrd="0" presId="urn:microsoft.com/office/officeart/2005/8/layout/process3"/>
    <dgm:cxn modelId="{6998A73F-42D9-447D-A12A-D50E1C6F668E}" type="presOf" srcId="{38908188-4D00-4C2C-A8C0-7ED694794220}" destId="{15FB8DF5-5B9C-47B5-99E2-19DAF2F7FAB6}" srcOrd="1" destOrd="0" presId="urn:microsoft.com/office/officeart/2005/8/layout/process3"/>
    <dgm:cxn modelId="{F1AF6FB5-B25A-4492-AD8F-20EFA5DA4567}" srcId="{034BE3C3-F417-470B-B385-01494C116D80}" destId="{14867267-9A88-4140-85EE-B59313D057C7}" srcOrd="0" destOrd="0" parTransId="{17767CEF-495E-42BC-816E-E19B48A347E6}" sibTransId="{0CD0AFBD-3AA3-4723-AA1E-297F1E56423B}"/>
    <dgm:cxn modelId="{B63A4846-6F0A-4C43-B10F-AC7F53BF6532}" type="presOf" srcId="{917F615F-E791-4E3A-BD98-63CF771BA6BF}" destId="{E11EA2E2-9384-439D-BD2B-9B9CAB5FC831}" srcOrd="0" destOrd="0" presId="urn:microsoft.com/office/officeart/2005/8/layout/process3"/>
    <dgm:cxn modelId="{C447073C-D72A-417C-B85E-13D7B56D55AC}" type="presParOf" srcId="{E11EA2E2-9384-439D-BD2B-9B9CAB5FC831}" destId="{39E220E1-FC15-4688-B222-7BCC7A384583}" srcOrd="0" destOrd="0" presId="urn:microsoft.com/office/officeart/2005/8/layout/process3"/>
    <dgm:cxn modelId="{E7C54061-0140-4B8D-8669-C01830FEA27E}" type="presParOf" srcId="{39E220E1-FC15-4688-B222-7BCC7A384583}" destId="{0776D306-4663-4430-AB0D-4233DDF798AF}" srcOrd="0" destOrd="0" presId="urn:microsoft.com/office/officeart/2005/8/layout/process3"/>
    <dgm:cxn modelId="{4B1661FB-386C-450D-BCD5-B6231C22681A}" type="presParOf" srcId="{39E220E1-FC15-4688-B222-7BCC7A384583}" destId="{FDF4E48D-DC2B-4C72-82A1-67133284E749}" srcOrd="1" destOrd="0" presId="urn:microsoft.com/office/officeart/2005/8/layout/process3"/>
    <dgm:cxn modelId="{8A53CC61-9CE2-4BBF-8376-731BE73EE5BA}" type="presParOf" srcId="{39E220E1-FC15-4688-B222-7BCC7A384583}" destId="{864E78AD-4A81-4554-9951-16EF72646DB0}" srcOrd="2" destOrd="0" presId="urn:microsoft.com/office/officeart/2005/8/layout/process3"/>
    <dgm:cxn modelId="{AB854A8C-F4C6-4640-9517-553351C8E2FF}" type="presParOf" srcId="{E11EA2E2-9384-439D-BD2B-9B9CAB5FC831}" destId="{CB1479D5-9E3B-4F3F-B0D7-77B4788EAB9B}" srcOrd="1" destOrd="0" presId="urn:microsoft.com/office/officeart/2005/8/layout/process3"/>
    <dgm:cxn modelId="{3C4B6C7F-3C30-4A67-BE26-F0F54AE29C02}" type="presParOf" srcId="{CB1479D5-9E3B-4F3F-B0D7-77B4788EAB9B}" destId="{F4B96443-4F01-4C06-8B05-7F5DF2733CAF}" srcOrd="0" destOrd="0" presId="urn:microsoft.com/office/officeart/2005/8/layout/process3"/>
    <dgm:cxn modelId="{ABC2DE8A-6532-4FF6-9369-6DC6C222E7B0}" type="presParOf" srcId="{E11EA2E2-9384-439D-BD2B-9B9CAB5FC831}" destId="{25FA37EE-B6BF-4BE6-8458-7EA89188836F}" srcOrd="2" destOrd="0" presId="urn:microsoft.com/office/officeart/2005/8/layout/process3"/>
    <dgm:cxn modelId="{E1DEA51B-5B1D-4B41-BD72-BC8C8C869B86}" type="presParOf" srcId="{25FA37EE-B6BF-4BE6-8458-7EA89188836F}" destId="{A32A4E02-FC6D-4F67-9159-08D4DF50EB58}" srcOrd="0" destOrd="0" presId="urn:microsoft.com/office/officeart/2005/8/layout/process3"/>
    <dgm:cxn modelId="{AB0C7275-2366-40A0-99AC-B4C93B011121}" type="presParOf" srcId="{25FA37EE-B6BF-4BE6-8458-7EA89188836F}" destId="{48B650F5-D512-4BE2-A346-913956CD4292}" srcOrd="1" destOrd="0" presId="urn:microsoft.com/office/officeart/2005/8/layout/process3"/>
    <dgm:cxn modelId="{913D936F-000D-4F3F-BF31-A99ADA8A8284}" type="presParOf" srcId="{25FA37EE-B6BF-4BE6-8458-7EA89188836F}" destId="{B52FEE76-124F-4687-A804-142A26D5EEA8}" srcOrd="2" destOrd="0" presId="urn:microsoft.com/office/officeart/2005/8/layout/process3"/>
    <dgm:cxn modelId="{A91AA7BE-048D-4F21-ABA5-2B8E7DE9BBAC}" type="presParOf" srcId="{E11EA2E2-9384-439D-BD2B-9B9CAB5FC831}" destId="{E6A10455-5DBB-43E2-BC66-EFAC26F5114F}" srcOrd="3" destOrd="0" presId="urn:microsoft.com/office/officeart/2005/8/layout/process3"/>
    <dgm:cxn modelId="{CC3755D7-EB08-41D5-A684-02478092A8FC}" type="presParOf" srcId="{E6A10455-5DBB-43E2-BC66-EFAC26F5114F}" destId="{F4CB026D-9302-4362-91AA-BEA546BA27D8}" srcOrd="0" destOrd="0" presId="urn:microsoft.com/office/officeart/2005/8/layout/process3"/>
    <dgm:cxn modelId="{54DAE9B2-7D2C-49BD-BF0F-6CF873621F85}" type="presParOf" srcId="{E11EA2E2-9384-439D-BD2B-9B9CAB5FC831}" destId="{0A63EB16-80EB-451C-943D-38B7BB95CE30}" srcOrd="4" destOrd="0" presId="urn:microsoft.com/office/officeart/2005/8/layout/process3"/>
    <dgm:cxn modelId="{DE87252E-D1C3-4988-AD70-D9726DA30867}" type="presParOf" srcId="{0A63EB16-80EB-451C-943D-38B7BB95CE30}" destId="{F038016B-FD65-4DC7-A550-05BAA9F7D86A}" srcOrd="0" destOrd="0" presId="urn:microsoft.com/office/officeart/2005/8/layout/process3"/>
    <dgm:cxn modelId="{6976920B-E465-4EC4-9755-504456DE9BFC}" type="presParOf" srcId="{0A63EB16-80EB-451C-943D-38B7BB95CE30}" destId="{83A2C750-038A-440C-9AA5-EEC96B9216B2}" srcOrd="1" destOrd="0" presId="urn:microsoft.com/office/officeart/2005/8/layout/process3"/>
    <dgm:cxn modelId="{07C753B4-F661-4B77-B672-416927B02AF9}" type="presParOf" srcId="{0A63EB16-80EB-451C-943D-38B7BB95CE30}" destId="{06FF5477-2049-41BA-8D7A-490480B154A3}" srcOrd="2" destOrd="0" presId="urn:microsoft.com/office/officeart/2005/8/layout/process3"/>
    <dgm:cxn modelId="{7024F259-8111-406D-BF8E-9D5E5B1D42D3}" type="presParOf" srcId="{E11EA2E2-9384-439D-BD2B-9B9CAB5FC831}" destId="{3C725FA6-5A4A-4EAC-8816-DE05F571E8A2}" srcOrd="5" destOrd="0" presId="urn:microsoft.com/office/officeart/2005/8/layout/process3"/>
    <dgm:cxn modelId="{DC236DCD-F4F8-4A05-8297-F18597CD6B14}" type="presParOf" srcId="{3C725FA6-5A4A-4EAC-8816-DE05F571E8A2}" destId="{15FB8DF5-5B9C-47B5-99E2-19DAF2F7FAB6}" srcOrd="0" destOrd="0" presId="urn:microsoft.com/office/officeart/2005/8/layout/process3"/>
    <dgm:cxn modelId="{97E0D99A-2453-4C40-92FA-55AE1EB75475}" type="presParOf" srcId="{E11EA2E2-9384-439D-BD2B-9B9CAB5FC831}" destId="{7EE033C4-7E73-4D1D-9B12-5C78BE259C5F}" srcOrd="6" destOrd="0" presId="urn:microsoft.com/office/officeart/2005/8/layout/process3"/>
    <dgm:cxn modelId="{4832EAC0-D750-4D73-AD3A-A83F4F4F4C0C}" type="presParOf" srcId="{7EE033C4-7E73-4D1D-9B12-5C78BE259C5F}" destId="{E7278EC8-9C4B-44F5-AE80-4F7744C6DEE6}" srcOrd="0" destOrd="0" presId="urn:microsoft.com/office/officeart/2005/8/layout/process3"/>
    <dgm:cxn modelId="{0F622FDA-6484-4999-BCB1-C7B144FF5F86}" type="presParOf" srcId="{7EE033C4-7E73-4D1D-9B12-5C78BE259C5F}" destId="{8671FE43-73BB-4CD9-AF5E-3B05B8A95BD1}" srcOrd="1" destOrd="0" presId="urn:microsoft.com/office/officeart/2005/8/layout/process3"/>
    <dgm:cxn modelId="{66CE6065-295D-4C81-A285-F72D6676BE43}" type="presParOf" srcId="{7EE033C4-7E73-4D1D-9B12-5C78BE259C5F}" destId="{679E90F8-70E9-493A-9E1F-3CE948A8270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75DB43-326C-4CAC-837C-49A60FFD96D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3AD901A3-F09C-4120-B67D-636F5179E1FB}">
      <dgm:prSet/>
      <dgm:spPr/>
      <dgm:t>
        <a:bodyPr/>
        <a:lstStyle/>
        <a:p>
          <a:r>
            <a:rPr lang="it-IT"/>
            <a:t>documenti legali/politici (a livello UE, nazionale e locale)</a:t>
          </a:r>
        </a:p>
      </dgm:t>
    </dgm:pt>
    <dgm:pt modelId="{44E1CA4D-1E60-4F91-991A-76671217D890}" type="parTrans" cxnId="{FF02D637-A5D1-4238-8295-FB23EB27EC78}">
      <dgm:prSet/>
      <dgm:spPr/>
      <dgm:t>
        <a:bodyPr/>
        <a:lstStyle/>
        <a:p>
          <a:endParaRPr lang="it-IT"/>
        </a:p>
      </dgm:t>
    </dgm:pt>
    <dgm:pt modelId="{BB3A120D-68BB-4C69-8AE5-6ECE1610636C}" type="sibTrans" cxnId="{FF02D637-A5D1-4238-8295-FB23EB27EC78}">
      <dgm:prSet/>
      <dgm:spPr/>
      <dgm:t>
        <a:bodyPr/>
        <a:lstStyle/>
        <a:p>
          <a:endParaRPr lang="it-IT"/>
        </a:p>
      </dgm:t>
    </dgm:pt>
    <dgm:pt modelId="{CD1BE20A-C16E-4D70-91EB-AE879B1B7666}">
      <dgm:prSet/>
      <dgm:spPr/>
      <dgm:t>
        <a:bodyPr/>
        <a:lstStyle/>
        <a:p>
          <a:r>
            <a:rPr lang="it-IT" dirty="0"/>
            <a:t>procedimenti comunali (46 per il Comune di Salonicco e 135 per altri comuni dell’area metropolitana)</a:t>
          </a:r>
        </a:p>
      </dgm:t>
    </dgm:pt>
    <dgm:pt modelId="{17EE5815-5E8D-4F57-844D-AE1A79378B50}" type="parTrans" cxnId="{DB25112D-0427-4ACD-927E-514798612169}">
      <dgm:prSet/>
      <dgm:spPr/>
      <dgm:t>
        <a:bodyPr/>
        <a:lstStyle/>
        <a:p>
          <a:endParaRPr lang="it-IT"/>
        </a:p>
      </dgm:t>
    </dgm:pt>
    <dgm:pt modelId="{B7E0AB43-4A0D-4655-AF0C-FCACED261219}" type="sibTrans" cxnId="{DB25112D-0427-4ACD-927E-514798612169}">
      <dgm:prSet/>
      <dgm:spPr/>
      <dgm:t>
        <a:bodyPr/>
        <a:lstStyle/>
        <a:p>
          <a:endParaRPr lang="it-IT"/>
        </a:p>
      </dgm:t>
    </dgm:pt>
    <dgm:pt modelId="{0E64F38D-C11E-4ABA-B28A-F551655C3C73}">
      <dgm:prSet/>
      <dgm:spPr/>
      <dgm:t>
        <a:bodyPr/>
        <a:lstStyle/>
        <a:p>
          <a:r>
            <a:rPr lang="it-IT" dirty="0"/>
            <a:t>pubblicazioni dei media e comunicati stampa dal 2014 ad aprile 2020</a:t>
          </a:r>
        </a:p>
      </dgm:t>
    </dgm:pt>
    <dgm:pt modelId="{5F264B28-B8CF-48BC-8C89-8497A6FEA988}" type="parTrans" cxnId="{CD02D739-66C8-4B0C-B21C-C699E81737A1}">
      <dgm:prSet/>
      <dgm:spPr/>
      <dgm:t>
        <a:bodyPr/>
        <a:lstStyle/>
        <a:p>
          <a:endParaRPr lang="it-IT"/>
        </a:p>
      </dgm:t>
    </dgm:pt>
    <dgm:pt modelId="{3B7271EC-CAF9-403E-B9E5-3070393D0136}" type="sibTrans" cxnId="{CD02D739-66C8-4B0C-B21C-C699E81737A1}">
      <dgm:prSet/>
      <dgm:spPr/>
      <dgm:t>
        <a:bodyPr/>
        <a:lstStyle/>
        <a:p>
          <a:endParaRPr lang="it-IT"/>
        </a:p>
      </dgm:t>
    </dgm:pt>
    <dgm:pt modelId="{B7CDEDDB-4038-4588-8090-3C1531C84027}">
      <dgm:prSet/>
      <dgm:spPr/>
      <dgm:t>
        <a:bodyPr/>
        <a:lstStyle/>
        <a:p>
          <a:r>
            <a:rPr lang="it-IT"/>
            <a:t>fonti accademiche secondarie</a:t>
          </a:r>
        </a:p>
      </dgm:t>
    </dgm:pt>
    <dgm:pt modelId="{B217B5B1-4C6C-4BF5-91BC-29B42691D62E}" type="parTrans" cxnId="{44148405-F7D3-44EE-8028-4635764D683F}">
      <dgm:prSet/>
      <dgm:spPr/>
      <dgm:t>
        <a:bodyPr/>
        <a:lstStyle/>
        <a:p>
          <a:endParaRPr lang="it-IT"/>
        </a:p>
      </dgm:t>
    </dgm:pt>
    <dgm:pt modelId="{A7BBA84D-E206-4882-806E-AB0977E8AD7A}" type="sibTrans" cxnId="{44148405-F7D3-44EE-8028-4635764D683F}">
      <dgm:prSet/>
      <dgm:spPr/>
      <dgm:t>
        <a:bodyPr/>
        <a:lstStyle/>
        <a:p>
          <a:endParaRPr lang="it-IT"/>
        </a:p>
      </dgm:t>
    </dgm:pt>
    <dgm:pt modelId="{FEA78E14-0319-4DFB-8570-B0F56BCC5A5D}">
      <dgm:prSet/>
      <dgm:spPr/>
      <dgm:t>
        <a:bodyPr/>
        <a:lstStyle/>
        <a:p>
          <a:endParaRPr lang="it-IT"/>
        </a:p>
      </dgm:t>
    </dgm:pt>
    <dgm:pt modelId="{F73A21C4-5F52-49C9-B473-E555E1A2B49B}" type="parTrans" cxnId="{AB1CCF07-4480-444E-88A0-1C9B42BC4AD4}">
      <dgm:prSet/>
      <dgm:spPr/>
      <dgm:t>
        <a:bodyPr/>
        <a:lstStyle/>
        <a:p>
          <a:endParaRPr lang="it-IT"/>
        </a:p>
      </dgm:t>
    </dgm:pt>
    <dgm:pt modelId="{CF98CBD2-4799-4299-A78C-DC43C082181E}" type="sibTrans" cxnId="{AB1CCF07-4480-444E-88A0-1C9B42BC4AD4}">
      <dgm:prSet/>
      <dgm:spPr/>
      <dgm:t>
        <a:bodyPr/>
        <a:lstStyle/>
        <a:p>
          <a:endParaRPr lang="it-IT"/>
        </a:p>
      </dgm:t>
    </dgm:pt>
    <dgm:pt modelId="{5E0A74B9-EC34-483A-9F77-10A2C0D4B1C3}" type="pres">
      <dgm:prSet presAssocID="{8875DB43-326C-4CAC-837C-49A60FFD96D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D5DAB63-ECFA-46A5-A936-ACFC15C9B758}" type="pres">
      <dgm:prSet presAssocID="{8875DB43-326C-4CAC-837C-49A60FFD96D8}" presName="diamond" presStyleLbl="bgShp" presStyleIdx="0" presStyleCnt="1"/>
      <dgm:spPr/>
    </dgm:pt>
    <dgm:pt modelId="{4782850F-932A-42C3-91A5-69BAAE87B0BD}" type="pres">
      <dgm:prSet presAssocID="{8875DB43-326C-4CAC-837C-49A60FFD96D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4B923A-5194-4688-B1B7-42391A6863F8}" type="pres">
      <dgm:prSet presAssocID="{8875DB43-326C-4CAC-837C-49A60FFD96D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081379-E9DC-4073-A3F4-48CA36A5990F}" type="pres">
      <dgm:prSet presAssocID="{8875DB43-326C-4CAC-837C-49A60FFD96D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F6CF44-813E-4933-82B6-7E62CD6C48D6}" type="pres">
      <dgm:prSet presAssocID="{8875DB43-326C-4CAC-837C-49A60FFD96D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02D739-66C8-4B0C-B21C-C699E81737A1}" srcId="{8875DB43-326C-4CAC-837C-49A60FFD96D8}" destId="{0E64F38D-C11E-4ABA-B28A-F551655C3C73}" srcOrd="2" destOrd="0" parTransId="{5F264B28-B8CF-48BC-8C89-8497A6FEA988}" sibTransId="{3B7271EC-CAF9-403E-B9E5-3070393D0136}"/>
    <dgm:cxn modelId="{F607ECAF-831C-4279-B2C0-75A1F387712F}" type="presOf" srcId="{CD1BE20A-C16E-4D70-91EB-AE879B1B7666}" destId="{A64B923A-5194-4688-B1B7-42391A6863F8}" srcOrd="0" destOrd="0" presId="urn:microsoft.com/office/officeart/2005/8/layout/matrix3"/>
    <dgm:cxn modelId="{34C414C4-F6E0-4146-A5D7-DE6EA53BF36A}" type="presOf" srcId="{8875DB43-326C-4CAC-837C-49A60FFD96D8}" destId="{5E0A74B9-EC34-483A-9F77-10A2C0D4B1C3}" srcOrd="0" destOrd="0" presId="urn:microsoft.com/office/officeart/2005/8/layout/matrix3"/>
    <dgm:cxn modelId="{330EB6D9-4ACE-4012-B384-94F0C0E667EA}" type="presOf" srcId="{B7CDEDDB-4038-4588-8090-3C1531C84027}" destId="{A8F6CF44-813E-4933-82B6-7E62CD6C48D6}" srcOrd="0" destOrd="0" presId="urn:microsoft.com/office/officeart/2005/8/layout/matrix3"/>
    <dgm:cxn modelId="{DB25112D-0427-4ACD-927E-514798612169}" srcId="{8875DB43-326C-4CAC-837C-49A60FFD96D8}" destId="{CD1BE20A-C16E-4D70-91EB-AE879B1B7666}" srcOrd="1" destOrd="0" parTransId="{17EE5815-5E8D-4F57-844D-AE1A79378B50}" sibTransId="{B7E0AB43-4A0D-4655-AF0C-FCACED261219}"/>
    <dgm:cxn modelId="{44148405-F7D3-44EE-8028-4635764D683F}" srcId="{8875DB43-326C-4CAC-837C-49A60FFD96D8}" destId="{B7CDEDDB-4038-4588-8090-3C1531C84027}" srcOrd="3" destOrd="0" parTransId="{B217B5B1-4C6C-4BF5-91BC-29B42691D62E}" sibTransId="{A7BBA84D-E206-4882-806E-AB0977E8AD7A}"/>
    <dgm:cxn modelId="{FF02D637-A5D1-4238-8295-FB23EB27EC78}" srcId="{8875DB43-326C-4CAC-837C-49A60FFD96D8}" destId="{3AD901A3-F09C-4120-B67D-636F5179E1FB}" srcOrd="0" destOrd="0" parTransId="{44E1CA4D-1E60-4F91-991A-76671217D890}" sibTransId="{BB3A120D-68BB-4C69-8AE5-6ECE1610636C}"/>
    <dgm:cxn modelId="{AB1CCF07-4480-444E-88A0-1C9B42BC4AD4}" srcId="{8875DB43-326C-4CAC-837C-49A60FFD96D8}" destId="{FEA78E14-0319-4DFB-8570-B0F56BCC5A5D}" srcOrd="4" destOrd="0" parTransId="{F73A21C4-5F52-49C9-B473-E555E1A2B49B}" sibTransId="{CF98CBD2-4799-4299-A78C-DC43C082181E}"/>
    <dgm:cxn modelId="{A67C5A51-BEC5-4EBF-ABFE-91981CCA90CA}" type="presOf" srcId="{3AD901A3-F09C-4120-B67D-636F5179E1FB}" destId="{4782850F-932A-42C3-91A5-69BAAE87B0BD}" srcOrd="0" destOrd="0" presId="urn:microsoft.com/office/officeart/2005/8/layout/matrix3"/>
    <dgm:cxn modelId="{59DA1DB9-B1B5-4A97-9725-808B9F799022}" type="presOf" srcId="{0E64F38D-C11E-4ABA-B28A-F551655C3C73}" destId="{86081379-E9DC-4073-A3F4-48CA36A5990F}" srcOrd="0" destOrd="0" presId="urn:microsoft.com/office/officeart/2005/8/layout/matrix3"/>
    <dgm:cxn modelId="{E8FBB53A-91AB-412F-8DB1-E6CC5C37755A}" type="presParOf" srcId="{5E0A74B9-EC34-483A-9F77-10A2C0D4B1C3}" destId="{3D5DAB63-ECFA-46A5-A936-ACFC15C9B758}" srcOrd="0" destOrd="0" presId="urn:microsoft.com/office/officeart/2005/8/layout/matrix3"/>
    <dgm:cxn modelId="{93E1D095-1A64-4B30-8E13-EFB8EFB8306A}" type="presParOf" srcId="{5E0A74B9-EC34-483A-9F77-10A2C0D4B1C3}" destId="{4782850F-932A-42C3-91A5-69BAAE87B0BD}" srcOrd="1" destOrd="0" presId="urn:microsoft.com/office/officeart/2005/8/layout/matrix3"/>
    <dgm:cxn modelId="{5366F102-F683-4216-8AE5-806BB46C7295}" type="presParOf" srcId="{5E0A74B9-EC34-483A-9F77-10A2C0D4B1C3}" destId="{A64B923A-5194-4688-B1B7-42391A6863F8}" srcOrd="2" destOrd="0" presId="urn:microsoft.com/office/officeart/2005/8/layout/matrix3"/>
    <dgm:cxn modelId="{3BD41331-69A3-4266-9D0E-35B7F5FDC7C0}" type="presParOf" srcId="{5E0A74B9-EC34-483A-9F77-10A2C0D4B1C3}" destId="{86081379-E9DC-4073-A3F4-48CA36A5990F}" srcOrd="3" destOrd="0" presId="urn:microsoft.com/office/officeart/2005/8/layout/matrix3"/>
    <dgm:cxn modelId="{9604C94D-BBD7-442B-B362-5AF509FFABAF}" type="presParOf" srcId="{5E0A74B9-EC34-483A-9F77-10A2C0D4B1C3}" destId="{A8F6CF44-813E-4933-82B6-7E62CD6C48D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299210-6F0B-4A43-B7A6-2DEE220A49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5947A2D-4042-45BE-94D3-35A3F0BB1524}">
      <dgm:prSet/>
      <dgm:spPr/>
      <dgm:t>
        <a:bodyPr/>
        <a:lstStyle/>
        <a:p>
          <a:r>
            <a:rPr lang="it-IT" dirty="0"/>
            <a:t>Si evidenzia il fondamentale ruolo del </a:t>
          </a:r>
          <a:r>
            <a:rPr lang="it-IT" b="1" dirty="0"/>
            <a:t>sindaco</a:t>
          </a:r>
          <a:r>
            <a:rPr lang="it-IT" dirty="0"/>
            <a:t> </a:t>
          </a:r>
          <a:r>
            <a:rPr lang="it-IT" dirty="0" err="1"/>
            <a:t>Boutaris</a:t>
          </a:r>
          <a:r>
            <a:rPr lang="it-IT" dirty="0"/>
            <a:t> la cui leadership è stata in grado di mettersi in relazione con gli attori internazionali riuscendo efficacemente a coordinare le risorse ricevute con i bisogni locali</a:t>
          </a:r>
        </a:p>
      </dgm:t>
    </dgm:pt>
    <dgm:pt modelId="{823C6E24-41C5-4ECA-9450-CA5ACC912738}" type="parTrans" cxnId="{197947CB-4B07-4923-8DBD-CB2D21D0C4E8}">
      <dgm:prSet/>
      <dgm:spPr/>
      <dgm:t>
        <a:bodyPr/>
        <a:lstStyle/>
        <a:p>
          <a:endParaRPr lang="it-IT"/>
        </a:p>
      </dgm:t>
    </dgm:pt>
    <dgm:pt modelId="{1E990572-820F-4D08-B369-3D9750FEBE3E}" type="sibTrans" cxnId="{197947CB-4B07-4923-8DBD-CB2D21D0C4E8}">
      <dgm:prSet/>
      <dgm:spPr/>
      <dgm:t>
        <a:bodyPr/>
        <a:lstStyle/>
        <a:p>
          <a:endParaRPr lang="it-IT"/>
        </a:p>
      </dgm:t>
    </dgm:pt>
    <dgm:pt modelId="{BCDBFD07-C71F-4EF4-A9B6-041F7AAE6D50}" type="pres">
      <dgm:prSet presAssocID="{E3299210-6F0B-4A43-B7A6-2DEE220A49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D4B5F75-6764-46A1-94E9-1CA9235C1B69}" type="pres">
      <dgm:prSet presAssocID="{B5947A2D-4042-45BE-94D3-35A3F0BB1524}" presName="parentText" presStyleLbl="node1" presStyleIdx="0" presStyleCnt="1" custLinFactNeighborY="-1356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9FACAC-1D8E-4BF1-B220-20BC91A2B637}" type="presOf" srcId="{B5947A2D-4042-45BE-94D3-35A3F0BB1524}" destId="{CD4B5F75-6764-46A1-94E9-1CA9235C1B69}" srcOrd="0" destOrd="0" presId="urn:microsoft.com/office/officeart/2005/8/layout/vList2"/>
    <dgm:cxn modelId="{5815F8B7-4252-458F-B9DB-ED471F3C48A1}" type="presOf" srcId="{E3299210-6F0B-4A43-B7A6-2DEE220A49E4}" destId="{BCDBFD07-C71F-4EF4-A9B6-041F7AAE6D50}" srcOrd="0" destOrd="0" presId="urn:microsoft.com/office/officeart/2005/8/layout/vList2"/>
    <dgm:cxn modelId="{197947CB-4B07-4923-8DBD-CB2D21D0C4E8}" srcId="{E3299210-6F0B-4A43-B7A6-2DEE220A49E4}" destId="{B5947A2D-4042-45BE-94D3-35A3F0BB1524}" srcOrd="0" destOrd="0" parTransId="{823C6E24-41C5-4ECA-9450-CA5ACC912738}" sibTransId="{1E990572-820F-4D08-B369-3D9750FEBE3E}"/>
    <dgm:cxn modelId="{56BAE049-2F81-43F2-A3BD-F17680F549EF}" type="presParOf" srcId="{BCDBFD07-C71F-4EF4-A9B6-041F7AAE6D50}" destId="{CD4B5F75-6764-46A1-94E9-1CA9235C1B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8AE9ED-E2DB-4682-8A88-1C911F9DF79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B84F4F-F17D-4266-9B64-1D6EF7FDE01B}">
      <dgm:prSet custT="1"/>
      <dgm:spPr/>
      <dgm:t>
        <a:bodyPr/>
        <a:lstStyle/>
        <a:p>
          <a:r>
            <a:rPr lang="it-IT" sz="2200" dirty="0"/>
            <a:t>Prospettiva pratica</a:t>
          </a:r>
        </a:p>
      </dgm:t>
    </dgm:pt>
    <dgm:pt modelId="{58165C0A-4852-4D84-B391-DF386DEC0B9B}" type="parTrans" cxnId="{7768EF28-3C13-4381-837D-751CAC34F4BB}">
      <dgm:prSet/>
      <dgm:spPr/>
      <dgm:t>
        <a:bodyPr/>
        <a:lstStyle/>
        <a:p>
          <a:endParaRPr lang="it-IT"/>
        </a:p>
      </dgm:t>
    </dgm:pt>
    <dgm:pt modelId="{E4C463C0-18F1-44E1-B822-42F656BE5A17}" type="sibTrans" cxnId="{7768EF28-3C13-4381-837D-751CAC34F4BB}">
      <dgm:prSet/>
      <dgm:spPr/>
      <dgm:t>
        <a:bodyPr/>
        <a:lstStyle/>
        <a:p>
          <a:endParaRPr lang="it-IT"/>
        </a:p>
      </dgm:t>
    </dgm:pt>
    <dgm:pt modelId="{22CF8755-C6EB-417E-91DA-4AF598ADAFA0}">
      <dgm:prSet custT="1"/>
      <dgm:spPr/>
      <dgm:t>
        <a:bodyPr/>
        <a:lstStyle/>
        <a:p>
          <a:r>
            <a:rPr lang="it-IT" sz="2200" dirty="0"/>
            <a:t>Prospettiva analitica</a:t>
          </a:r>
        </a:p>
      </dgm:t>
    </dgm:pt>
    <dgm:pt modelId="{460C43CE-007B-44D3-93A1-700FB0D43182}" type="parTrans" cxnId="{63A5C987-501F-4FFC-B068-5052949DD69C}">
      <dgm:prSet/>
      <dgm:spPr/>
      <dgm:t>
        <a:bodyPr/>
        <a:lstStyle/>
        <a:p>
          <a:endParaRPr lang="it-IT"/>
        </a:p>
      </dgm:t>
    </dgm:pt>
    <dgm:pt modelId="{769C8447-0AD5-40EA-BF34-0EFBF5C2BDB3}" type="sibTrans" cxnId="{63A5C987-501F-4FFC-B068-5052949DD69C}">
      <dgm:prSet/>
      <dgm:spPr/>
      <dgm:t>
        <a:bodyPr/>
        <a:lstStyle/>
        <a:p>
          <a:endParaRPr lang="it-IT"/>
        </a:p>
      </dgm:t>
    </dgm:pt>
    <dgm:pt modelId="{B9A6E074-8B27-4ECC-8788-9C3342FD6D9E}" type="pres">
      <dgm:prSet presAssocID="{5C8AE9ED-E2DB-4682-8A88-1C911F9DF7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04326A4-A47B-478D-BD23-F16CC8B8967A}" type="pres">
      <dgm:prSet presAssocID="{58B84F4F-F17D-4266-9B64-1D6EF7FDE01B}" presName="hierRoot1" presStyleCnt="0"/>
      <dgm:spPr/>
    </dgm:pt>
    <dgm:pt modelId="{33CF5A4C-6B3C-455E-AAEC-5720CFC0730F}" type="pres">
      <dgm:prSet presAssocID="{58B84F4F-F17D-4266-9B64-1D6EF7FDE01B}" presName="composite" presStyleCnt="0"/>
      <dgm:spPr/>
    </dgm:pt>
    <dgm:pt modelId="{D7A2A142-CA92-4C8F-9F1D-51CC99E2E836}" type="pres">
      <dgm:prSet presAssocID="{58B84F4F-F17D-4266-9B64-1D6EF7FDE01B}" presName="background" presStyleLbl="node0" presStyleIdx="0" presStyleCnt="2"/>
      <dgm:spPr/>
    </dgm:pt>
    <dgm:pt modelId="{6B4B3106-BF7C-4D5B-ABBA-F590B6881470}" type="pres">
      <dgm:prSet presAssocID="{58B84F4F-F17D-4266-9B64-1D6EF7FDE01B}" presName="text" presStyleLbl="fgAcc0" presStyleIdx="0" presStyleCnt="2" custLinFactNeighborX="12892" custLinFactNeighborY="-4970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679EA156-B0B1-4D97-B7CB-4A19F33E746E}" type="pres">
      <dgm:prSet presAssocID="{58B84F4F-F17D-4266-9B64-1D6EF7FDE01B}" presName="hierChild2" presStyleCnt="0"/>
      <dgm:spPr/>
    </dgm:pt>
    <dgm:pt modelId="{B778C445-3045-4475-9652-158F707B2548}" type="pres">
      <dgm:prSet presAssocID="{22CF8755-C6EB-417E-91DA-4AF598ADAFA0}" presName="hierRoot1" presStyleCnt="0"/>
      <dgm:spPr/>
    </dgm:pt>
    <dgm:pt modelId="{B3DCE06A-8552-4927-BE2D-D603425CA311}" type="pres">
      <dgm:prSet presAssocID="{22CF8755-C6EB-417E-91DA-4AF598ADAFA0}" presName="composite" presStyleCnt="0"/>
      <dgm:spPr/>
    </dgm:pt>
    <dgm:pt modelId="{24BA7852-1F98-45C8-9694-DCF68B45C4E0}" type="pres">
      <dgm:prSet presAssocID="{22CF8755-C6EB-417E-91DA-4AF598ADAFA0}" presName="background" presStyleLbl="node0" presStyleIdx="1" presStyleCnt="2"/>
      <dgm:spPr/>
    </dgm:pt>
    <dgm:pt modelId="{E08EA698-A0A8-4B42-B6B1-F23FAB529D19}" type="pres">
      <dgm:prSet presAssocID="{22CF8755-C6EB-417E-91DA-4AF598ADAFA0}" presName="text" presStyleLbl="fgAcc0" presStyleIdx="1" presStyleCnt="2" custLinFactX="-13361" custLinFactY="3791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729B5B3-B7DB-45B6-ABEB-4567A0CE65B6}" type="pres">
      <dgm:prSet presAssocID="{22CF8755-C6EB-417E-91DA-4AF598ADAFA0}" presName="hierChild2" presStyleCnt="0"/>
      <dgm:spPr/>
    </dgm:pt>
  </dgm:ptLst>
  <dgm:cxnLst>
    <dgm:cxn modelId="{AEF1C93F-6EEC-42FC-ADCD-4364502C2165}" type="presOf" srcId="{22CF8755-C6EB-417E-91DA-4AF598ADAFA0}" destId="{E08EA698-A0A8-4B42-B6B1-F23FAB529D19}" srcOrd="0" destOrd="0" presId="urn:microsoft.com/office/officeart/2005/8/layout/hierarchy1"/>
    <dgm:cxn modelId="{7D657509-BAEB-4270-A25B-F7FCDDB249EB}" type="presOf" srcId="{58B84F4F-F17D-4266-9B64-1D6EF7FDE01B}" destId="{6B4B3106-BF7C-4D5B-ABBA-F590B6881470}" srcOrd="0" destOrd="0" presId="urn:microsoft.com/office/officeart/2005/8/layout/hierarchy1"/>
    <dgm:cxn modelId="{63A5C987-501F-4FFC-B068-5052949DD69C}" srcId="{5C8AE9ED-E2DB-4682-8A88-1C911F9DF79B}" destId="{22CF8755-C6EB-417E-91DA-4AF598ADAFA0}" srcOrd="1" destOrd="0" parTransId="{460C43CE-007B-44D3-93A1-700FB0D43182}" sibTransId="{769C8447-0AD5-40EA-BF34-0EFBF5C2BDB3}"/>
    <dgm:cxn modelId="{DF148B2E-67D6-43C8-A7D3-8EBFE1082A66}" type="presOf" srcId="{5C8AE9ED-E2DB-4682-8A88-1C911F9DF79B}" destId="{B9A6E074-8B27-4ECC-8788-9C3342FD6D9E}" srcOrd="0" destOrd="0" presId="urn:microsoft.com/office/officeart/2005/8/layout/hierarchy1"/>
    <dgm:cxn modelId="{7768EF28-3C13-4381-837D-751CAC34F4BB}" srcId="{5C8AE9ED-E2DB-4682-8A88-1C911F9DF79B}" destId="{58B84F4F-F17D-4266-9B64-1D6EF7FDE01B}" srcOrd="0" destOrd="0" parTransId="{58165C0A-4852-4D84-B391-DF386DEC0B9B}" sibTransId="{E4C463C0-18F1-44E1-B822-42F656BE5A17}"/>
    <dgm:cxn modelId="{1D26FA2D-8F12-453E-B12D-A2BEF259C8BC}" type="presParOf" srcId="{B9A6E074-8B27-4ECC-8788-9C3342FD6D9E}" destId="{B04326A4-A47B-478D-BD23-F16CC8B8967A}" srcOrd="0" destOrd="0" presId="urn:microsoft.com/office/officeart/2005/8/layout/hierarchy1"/>
    <dgm:cxn modelId="{79913EDD-4E17-4B76-9F97-7CDE3AF47CBA}" type="presParOf" srcId="{B04326A4-A47B-478D-BD23-F16CC8B8967A}" destId="{33CF5A4C-6B3C-455E-AAEC-5720CFC0730F}" srcOrd="0" destOrd="0" presId="urn:microsoft.com/office/officeart/2005/8/layout/hierarchy1"/>
    <dgm:cxn modelId="{35E0CEA2-73EF-4B59-A0B9-1F1B344D3CF2}" type="presParOf" srcId="{33CF5A4C-6B3C-455E-AAEC-5720CFC0730F}" destId="{D7A2A142-CA92-4C8F-9F1D-51CC99E2E836}" srcOrd="0" destOrd="0" presId="urn:microsoft.com/office/officeart/2005/8/layout/hierarchy1"/>
    <dgm:cxn modelId="{72BAEC06-8928-4D72-878B-188E0AFBF4A4}" type="presParOf" srcId="{33CF5A4C-6B3C-455E-AAEC-5720CFC0730F}" destId="{6B4B3106-BF7C-4D5B-ABBA-F590B6881470}" srcOrd="1" destOrd="0" presId="urn:microsoft.com/office/officeart/2005/8/layout/hierarchy1"/>
    <dgm:cxn modelId="{9348885C-48D3-4F66-AF34-9587475666D1}" type="presParOf" srcId="{B04326A4-A47B-478D-BD23-F16CC8B8967A}" destId="{679EA156-B0B1-4D97-B7CB-4A19F33E746E}" srcOrd="1" destOrd="0" presId="urn:microsoft.com/office/officeart/2005/8/layout/hierarchy1"/>
    <dgm:cxn modelId="{FD11F28B-74A5-4045-81AF-812E31042422}" type="presParOf" srcId="{B9A6E074-8B27-4ECC-8788-9C3342FD6D9E}" destId="{B778C445-3045-4475-9652-158F707B2548}" srcOrd="1" destOrd="0" presId="urn:microsoft.com/office/officeart/2005/8/layout/hierarchy1"/>
    <dgm:cxn modelId="{0EFC4E84-DD81-4A50-B4FA-51D37F8E6E58}" type="presParOf" srcId="{B778C445-3045-4475-9652-158F707B2548}" destId="{B3DCE06A-8552-4927-BE2D-D603425CA311}" srcOrd="0" destOrd="0" presId="urn:microsoft.com/office/officeart/2005/8/layout/hierarchy1"/>
    <dgm:cxn modelId="{749A9141-24EC-451B-B4DD-A748DF9C00B6}" type="presParOf" srcId="{B3DCE06A-8552-4927-BE2D-D603425CA311}" destId="{24BA7852-1F98-45C8-9694-DCF68B45C4E0}" srcOrd="0" destOrd="0" presId="urn:microsoft.com/office/officeart/2005/8/layout/hierarchy1"/>
    <dgm:cxn modelId="{64F7846F-60E1-4FAB-BF4E-FF05E835CEAC}" type="presParOf" srcId="{B3DCE06A-8552-4927-BE2D-D603425CA311}" destId="{E08EA698-A0A8-4B42-B6B1-F23FAB529D19}" srcOrd="1" destOrd="0" presId="urn:microsoft.com/office/officeart/2005/8/layout/hierarchy1"/>
    <dgm:cxn modelId="{CD8D0FBD-2C59-435D-8DB6-0821D0ACA4D4}" type="presParOf" srcId="{B778C445-3045-4475-9652-158F707B2548}" destId="{C729B5B3-B7DB-45B6-ABEB-4567A0CE65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BE616-8FC1-456B-8190-57A1F4DA4BB0}">
      <dsp:nvSpPr>
        <dsp:cNvPr id="0" name=""/>
        <dsp:cNvSpPr/>
      </dsp:nvSpPr>
      <dsp:spPr>
        <a:xfrm>
          <a:off x="346123" y="1539"/>
          <a:ext cx="2757566" cy="16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400" kern="1200" dirty="0"/>
            <a:t>WHY?</a:t>
          </a:r>
        </a:p>
      </dsp:txBody>
      <dsp:txXfrm>
        <a:off x="346123" y="1539"/>
        <a:ext cx="2757566" cy="1654540"/>
      </dsp:txXfrm>
    </dsp:sp>
    <dsp:sp modelId="{70AAA049-5ABA-48AA-99CB-C7F8AAA7CF5D}">
      <dsp:nvSpPr>
        <dsp:cNvPr id="0" name=""/>
        <dsp:cNvSpPr/>
      </dsp:nvSpPr>
      <dsp:spPr>
        <a:xfrm>
          <a:off x="4925063" y="0"/>
          <a:ext cx="2757566" cy="1654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400" kern="1200" dirty="0"/>
            <a:t>HOW? </a:t>
          </a:r>
        </a:p>
      </dsp:txBody>
      <dsp:txXfrm>
        <a:off x="4925063" y="0"/>
        <a:ext cx="2757566" cy="165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16010-70B9-4D14-A64A-6B97D83E7381}">
      <dsp:nvSpPr>
        <dsp:cNvPr id="0" name=""/>
        <dsp:cNvSpPr/>
      </dsp:nvSpPr>
      <dsp:spPr>
        <a:xfrm>
          <a:off x="633862" y="1262"/>
          <a:ext cx="2069474" cy="1241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Approccio dell’assemblaggio</a:t>
          </a:r>
        </a:p>
      </dsp:txBody>
      <dsp:txXfrm>
        <a:off x="633862" y="1262"/>
        <a:ext cx="2069474" cy="1241684"/>
      </dsp:txXfrm>
    </dsp:sp>
    <dsp:sp modelId="{A2E83863-52B6-49CF-8352-ACA4BC1AE129}">
      <dsp:nvSpPr>
        <dsp:cNvPr id="0" name=""/>
        <dsp:cNvSpPr/>
      </dsp:nvSpPr>
      <dsp:spPr>
        <a:xfrm>
          <a:off x="2910283" y="1262"/>
          <a:ext cx="2069474" cy="1241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Tecnica di </a:t>
          </a:r>
          <a:r>
            <a:rPr lang="it-IT" sz="2400" i="1" kern="1200" dirty="0" err="1"/>
            <a:t>process</a:t>
          </a:r>
          <a:r>
            <a:rPr lang="it-IT" sz="2400" i="1" kern="1200" dirty="0"/>
            <a:t> tracing </a:t>
          </a:r>
        </a:p>
      </dsp:txBody>
      <dsp:txXfrm>
        <a:off x="2910283" y="1262"/>
        <a:ext cx="2069474" cy="1241684"/>
      </dsp:txXfrm>
    </dsp:sp>
    <dsp:sp modelId="{37883F02-DAA4-486E-9367-87D945CEB0B6}">
      <dsp:nvSpPr>
        <dsp:cNvPr id="0" name=""/>
        <dsp:cNvSpPr/>
      </dsp:nvSpPr>
      <dsp:spPr>
        <a:xfrm>
          <a:off x="1772072" y="1449894"/>
          <a:ext cx="2069474" cy="1241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i="1" kern="1200" dirty="0"/>
            <a:t>desk</a:t>
          </a:r>
          <a:r>
            <a:rPr lang="it-IT" sz="2400" kern="1200" dirty="0"/>
            <a:t> and </a:t>
          </a:r>
          <a:r>
            <a:rPr lang="it-IT" sz="2400" b="1" i="1" kern="1200" dirty="0"/>
            <a:t>field</a:t>
          </a:r>
          <a:r>
            <a:rPr lang="it-IT" sz="2400" kern="1200" dirty="0"/>
            <a:t> </a:t>
          </a:r>
          <a:r>
            <a:rPr lang="it-IT" sz="2400" kern="1200" dirty="0" err="1"/>
            <a:t>research</a:t>
          </a:r>
          <a:endParaRPr lang="it-IT" sz="2400" kern="1200" dirty="0"/>
        </a:p>
      </dsp:txBody>
      <dsp:txXfrm>
        <a:off x="1772072" y="1449894"/>
        <a:ext cx="2069474" cy="1241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E48D-DC2B-4C72-82A1-67133284E749}">
      <dsp:nvSpPr>
        <dsp:cNvPr id="0" name=""/>
        <dsp:cNvSpPr/>
      </dsp:nvSpPr>
      <dsp:spPr>
        <a:xfrm>
          <a:off x="3651" y="390032"/>
          <a:ext cx="1952156" cy="99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Le 4 </a:t>
          </a:r>
          <a:r>
            <a:rPr lang="en-US" sz="1800" kern="1200" dirty="0" err="1"/>
            <a:t>configurazioni</a:t>
          </a:r>
          <a:endParaRPr lang="it-IT" sz="1800" kern="1200" dirty="0"/>
        </a:p>
      </dsp:txBody>
      <dsp:txXfrm>
        <a:off x="3651" y="390032"/>
        <a:ext cx="1952156" cy="662537"/>
      </dsp:txXfrm>
    </dsp:sp>
    <dsp:sp modelId="{864E78AD-4A81-4554-9951-16EF72646DB0}">
      <dsp:nvSpPr>
        <dsp:cNvPr id="0" name=""/>
        <dsp:cNvSpPr/>
      </dsp:nvSpPr>
      <dsp:spPr>
        <a:xfrm>
          <a:off x="507950" y="1262059"/>
          <a:ext cx="1743236" cy="560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/>
            <a:t>PROCESSO CAUSALE	</a:t>
          </a:r>
        </a:p>
      </dsp:txBody>
      <dsp:txXfrm>
        <a:off x="524358" y="1278467"/>
        <a:ext cx="1710420" cy="527403"/>
      </dsp:txXfrm>
    </dsp:sp>
    <dsp:sp modelId="{CB1479D5-9E3B-4F3F-B0D7-77B4788EAB9B}">
      <dsp:nvSpPr>
        <dsp:cNvPr id="0" name=""/>
        <dsp:cNvSpPr/>
      </dsp:nvSpPr>
      <dsp:spPr>
        <a:xfrm rot="21583216">
          <a:off x="2225629" y="470806"/>
          <a:ext cx="572035" cy="48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2225630" y="568368"/>
        <a:ext cx="426226" cy="291618"/>
      </dsp:txXfrm>
    </dsp:sp>
    <dsp:sp modelId="{48B650F5-D512-4BE2-A346-913956CD4292}">
      <dsp:nvSpPr>
        <dsp:cNvPr id="0" name=""/>
        <dsp:cNvSpPr/>
      </dsp:nvSpPr>
      <dsp:spPr>
        <a:xfrm>
          <a:off x="3035107" y="375231"/>
          <a:ext cx="1952156" cy="99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Politiche</a:t>
          </a:r>
          <a:r>
            <a:rPr lang="en-US" sz="1800" kern="1200" dirty="0"/>
            <a:t> </a:t>
          </a:r>
          <a:r>
            <a:rPr lang="en-US" sz="1800" kern="1200" dirty="0" err="1"/>
            <a:t>locali</a:t>
          </a:r>
          <a:r>
            <a:rPr lang="en-US" sz="1800" kern="1200" dirty="0"/>
            <a:t> di </a:t>
          </a:r>
          <a:r>
            <a:rPr lang="en-US" sz="1800" kern="1200" dirty="0" err="1"/>
            <a:t>accoglienza</a:t>
          </a:r>
          <a:r>
            <a:rPr lang="en-US" sz="1800" kern="1200" dirty="0"/>
            <a:t> e </a:t>
          </a:r>
          <a:r>
            <a:rPr lang="en-US" sz="1800" kern="1200" dirty="0" err="1"/>
            <a:t>integrazione</a:t>
          </a:r>
          <a:endParaRPr lang="it-IT" sz="1800" kern="1200" dirty="0"/>
        </a:p>
      </dsp:txBody>
      <dsp:txXfrm>
        <a:off x="3035107" y="375231"/>
        <a:ext cx="1952156" cy="662537"/>
      </dsp:txXfrm>
    </dsp:sp>
    <dsp:sp modelId="{B52FEE76-124F-4687-A804-142A26D5EEA8}">
      <dsp:nvSpPr>
        <dsp:cNvPr id="0" name=""/>
        <dsp:cNvSpPr/>
      </dsp:nvSpPr>
      <dsp:spPr>
        <a:xfrm>
          <a:off x="3655130" y="1217657"/>
          <a:ext cx="1511788" cy="619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/>
            <a:t>OUTCOME	</a:t>
          </a:r>
        </a:p>
      </dsp:txBody>
      <dsp:txXfrm>
        <a:off x="3673272" y="1235799"/>
        <a:ext cx="1475504" cy="583138"/>
      </dsp:txXfrm>
    </dsp:sp>
    <dsp:sp modelId="{E6A10455-5DBB-43E2-BC66-EFAC26F5114F}">
      <dsp:nvSpPr>
        <dsp:cNvPr id="0" name=""/>
        <dsp:cNvSpPr/>
      </dsp:nvSpPr>
      <dsp:spPr>
        <a:xfrm rot="22798">
          <a:off x="5228152" y="473249"/>
          <a:ext cx="510706" cy="48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5228154" y="569972"/>
        <a:ext cx="364897" cy="291618"/>
      </dsp:txXfrm>
    </dsp:sp>
    <dsp:sp modelId="{83A2C750-038A-440C-9AA5-EEC96B9216B2}">
      <dsp:nvSpPr>
        <dsp:cNvPr id="0" name=""/>
        <dsp:cNvSpPr/>
      </dsp:nvSpPr>
      <dsp:spPr>
        <a:xfrm>
          <a:off x="5950839" y="394568"/>
          <a:ext cx="1952156" cy="99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Comune</a:t>
          </a:r>
          <a:r>
            <a:rPr lang="en-US" sz="1800" kern="1200" dirty="0"/>
            <a:t> di </a:t>
          </a:r>
          <a:r>
            <a:rPr lang="en-US" sz="1800" kern="1200" dirty="0" err="1"/>
            <a:t>Salonicco</a:t>
          </a:r>
          <a:endParaRPr lang="it-IT" sz="1800" kern="1200" dirty="0"/>
        </a:p>
      </dsp:txBody>
      <dsp:txXfrm>
        <a:off x="5950839" y="394568"/>
        <a:ext cx="1952156" cy="662537"/>
      </dsp:txXfrm>
    </dsp:sp>
    <dsp:sp modelId="{06FF5477-2049-41BA-8D7A-490480B154A3}">
      <dsp:nvSpPr>
        <dsp:cNvPr id="0" name=""/>
        <dsp:cNvSpPr/>
      </dsp:nvSpPr>
      <dsp:spPr>
        <a:xfrm>
          <a:off x="6450970" y="1275668"/>
          <a:ext cx="1751572" cy="542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/>
            <a:t>CASO PARTICOLARE	</a:t>
          </a:r>
        </a:p>
      </dsp:txBody>
      <dsp:txXfrm>
        <a:off x="6466847" y="1291545"/>
        <a:ext cx="1719818" cy="510321"/>
      </dsp:txXfrm>
    </dsp:sp>
    <dsp:sp modelId="{3C725FA6-5A4A-4EAC-8816-DE05F571E8A2}">
      <dsp:nvSpPr>
        <dsp:cNvPr id="0" name=""/>
        <dsp:cNvSpPr/>
      </dsp:nvSpPr>
      <dsp:spPr>
        <a:xfrm rot="14266">
          <a:off x="8173860" y="489188"/>
          <a:ext cx="574242" cy="486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>
        <a:off x="8173861" y="586091"/>
        <a:ext cx="428433" cy="291618"/>
      </dsp:txXfrm>
    </dsp:sp>
    <dsp:sp modelId="{8671FE43-73BB-4CD9-AF5E-3B05B8A95BD1}">
      <dsp:nvSpPr>
        <dsp:cNvPr id="0" name=""/>
        <dsp:cNvSpPr/>
      </dsp:nvSpPr>
      <dsp:spPr>
        <a:xfrm>
          <a:off x="8986463" y="407166"/>
          <a:ext cx="1952156" cy="993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Aumento</a:t>
          </a:r>
          <a:r>
            <a:rPr lang="en-US" sz="1800" kern="1200" dirty="0"/>
            <a:t> </a:t>
          </a:r>
          <a:r>
            <a:rPr lang="en-US" sz="1800" kern="1200" dirty="0" err="1"/>
            <a:t>degli</a:t>
          </a:r>
          <a:r>
            <a:rPr lang="en-US" sz="1800" kern="1200" dirty="0"/>
            <a:t> </a:t>
          </a:r>
          <a:r>
            <a:rPr lang="en-US" sz="1800" kern="1200" dirty="0" err="1"/>
            <a:t>arrivi</a:t>
          </a:r>
          <a:r>
            <a:rPr lang="en-US" sz="1800" kern="1200" dirty="0"/>
            <a:t> di </a:t>
          </a:r>
          <a:r>
            <a:rPr lang="en-US" sz="1800" kern="1200" dirty="0" err="1"/>
            <a:t>migranti</a:t>
          </a:r>
          <a:r>
            <a:rPr lang="en-US" sz="1800" kern="1200" dirty="0"/>
            <a:t> </a:t>
          </a:r>
          <a:r>
            <a:rPr lang="en-US" sz="1800" kern="1200" dirty="0" err="1"/>
            <a:t>forzati</a:t>
          </a:r>
          <a:endParaRPr lang="it-IT" sz="1800" kern="1200" dirty="0"/>
        </a:p>
      </dsp:txBody>
      <dsp:txXfrm>
        <a:off x="8986463" y="407166"/>
        <a:ext cx="1952156" cy="662537"/>
      </dsp:txXfrm>
    </dsp:sp>
    <dsp:sp modelId="{679E90F8-70E9-493A-9E1F-3CE948A82702}">
      <dsp:nvSpPr>
        <dsp:cNvPr id="0" name=""/>
        <dsp:cNvSpPr/>
      </dsp:nvSpPr>
      <dsp:spPr>
        <a:xfrm>
          <a:off x="9526350" y="1313460"/>
          <a:ext cx="1672060" cy="491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/>
            <a:t>CONTESTO STORICO</a:t>
          </a:r>
        </a:p>
      </dsp:txBody>
      <dsp:txXfrm>
        <a:off x="9540751" y="1327861"/>
        <a:ext cx="1643258" cy="462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DAB63-ECFA-46A5-A936-ACFC15C9B758}">
      <dsp:nvSpPr>
        <dsp:cNvPr id="0" name=""/>
        <dsp:cNvSpPr/>
      </dsp:nvSpPr>
      <dsp:spPr>
        <a:xfrm>
          <a:off x="326039" y="0"/>
          <a:ext cx="4554459" cy="455445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2850F-932A-42C3-91A5-69BAAE87B0BD}">
      <dsp:nvSpPr>
        <dsp:cNvPr id="0" name=""/>
        <dsp:cNvSpPr/>
      </dsp:nvSpPr>
      <dsp:spPr>
        <a:xfrm>
          <a:off x="758713" y="432673"/>
          <a:ext cx="1776239" cy="177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documenti legali/politici (a livello UE, nazionale e locale)</a:t>
          </a:r>
        </a:p>
      </dsp:txBody>
      <dsp:txXfrm>
        <a:off x="845422" y="519382"/>
        <a:ext cx="1602821" cy="1602821"/>
      </dsp:txXfrm>
    </dsp:sp>
    <dsp:sp modelId="{A64B923A-5194-4688-B1B7-42391A6863F8}">
      <dsp:nvSpPr>
        <dsp:cNvPr id="0" name=""/>
        <dsp:cNvSpPr/>
      </dsp:nvSpPr>
      <dsp:spPr>
        <a:xfrm>
          <a:off x="2671585" y="432673"/>
          <a:ext cx="1776239" cy="177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procedimenti comunali (46 per il Comune di Salonicco e 135 per altri comuni dell’area metropolitana)</a:t>
          </a:r>
        </a:p>
      </dsp:txBody>
      <dsp:txXfrm>
        <a:off x="2758294" y="519382"/>
        <a:ext cx="1602821" cy="1602821"/>
      </dsp:txXfrm>
    </dsp:sp>
    <dsp:sp modelId="{86081379-E9DC-4073-A3F4-48CA36A5990F}">
      <dsp:nvSpPr>
        <dsp:cNvPr id="0" name=""/>
        <dsp:cNvSpPr/>
      </dsp:nvSpPr>
      <dsp:spPr>
        <a:xfrm>
          <a:off x="758713" y="2345546"/>
          <a:ext cx="1776239" cy="177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pubblicazioni dei media e comunicati stampa dal 2014 ad aprile 2020</a:t>
          </a:r>
        </a:p>
      </dsp:txBody>
      <dsp:txXfrm>
        <a:off x="845422" y="2432255"/>
        <a:ext cx="1602821" cy="1602821"/>
      </dsp:txXfrm>
    </dsp:sp>
    <dsp:sp modelId="{A8F6CF44-813E-4933-82B6-7E62CD6C48D6}">
      <dsp:nvSpPr>
        <dsp:cNvPr id="0" name=""/>
        <dsp:cNvSpPr/>
      </dsp:nvSpPr>
      <dsp:spPr>
        <a:xfrm>
          <a:off x="2671585" y="2345546"/>
          <a:ext cx="1776239" cy="1776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/>
            <a:t>fonti accademiche secondarie</a:t>
          </a:r>
        </a:p>
      </dsp:txBody>
      <dsp:txXfrm>
        <a:off x="2758294" y="2432255"/>
        <a:ext cx="1602821" cy="1602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B5F75-6764-46A1-94E9-1CA9235C1B69}">
      <dsp:nvSpPr>
        <dsp:cNvPr id="0" name=""/>
        <dsp:cNvSpPr/>
      </dsp:nvSpPr>
      <dsp:spPr>
        <a:xfrm>
          <a:off x="0" y="0"/>
          <a:ext cx="3913204" cy="172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Si evidenzia il fondamentale ruolo del </a:t>
          </a:r>
          <a:r>
            <a:rPr lang="it-IT" sz="1800" b="1" kern="1200" dirty="0"/>
            <a:t>sindaco</a:t>
          </a:r>
          <a:r>
            <a:rPr lang="it-IT" sz="1800" kern="1200" dirty="0"/>
            <a:t> </a:t>
          </a:r>
          <a:r>
            <a:rPr lang="it-IT" sz="1800" kern="1200" dirty="0" err="1"/>
            <a:t>Boutaris</a:t>
          </a:r>
          <a:r>
            <a:rPr lang="it-IT" sz="1800" kern="1200" dirty="0"/>
            <a:t> la cui leadership è stata in grado di mettersi in relazione con gli attori internazionali riuscendo efficacemente a coordinare le risorse ricevute con i bisogni locali</a:t>
          </a:r>
        </a:p>
      </dsp:txBody>
      <dsp:txXfrm>
        <a:off x="84301" y="84301"/>
        <a:ext cx="3744602" cy="1558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42-CA92-4C8F-9F1D-51CC99E2E836}">
      <dsp:nvSpPr>
        <dsp:cNvPr id="0" name=""/>
        <dsp:cNvSpPr/>
      </dsp:nvSpPr>
      <dsp:spPr>
        <a:xfrm>
          <a:off x="209527" y="382524"/>
          <a:ext cx="1621670" cy="102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B3106-BF7C-4D5B-ABBA-F590B6881470}">
      <dsp:nvSpPr>
        <dsp:cNvPr id="0" name=""/>
        <dsp:cNvSpPr/>
      </dsp:nvSpPr>
      <dsp:spPr>
        <a:xfrm>
          <a:off x="389713" y="553700"/>
          <a:ext cx="1621670" cy="1029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Prospettiva pratica</a:t>
          </a:r>
        </a:p>
      </dsp:txBody>
      <dsp:txXfrm>
        <a:off x="419874" y="583861"/>
        <a:ext cx="1561348" cy="969438"/>
      </dsp:txXfrm>
    </dsp:sp>
    <dsp:sp modelId="{24BA7852-1F98-45C8-9694-DCF68B45C4E0}">
      <dsp:nvSpPr>
        <dsp:cNvPr id="0" name=""/>
        <dsp:cNvSpPr/>
      </dsp:nvSpPr>
      <dsp:spPr>
        <a:xfrm>
          <a:off x="144161" y="1788754"/>
          <a:ext cx="1621670" cy="10297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EA698-A0A8-4B42-B6B1-F23FAB529D19}">
      <dsp:nvSpPr>
        <dsp:cNvPr id="0" name=""/>
        <dsp:cNvSpPr/>
      </dsp:nvSpPr>
      <dsp:spPr>
        <a:xfrm>
          <a:off x="324347" y="1959930"/>
          <a:ext cx="1621670" cy="1029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/>
            <a:t>Prospettiva analitica</a:t>
          </a:r>
        </a:p>
      </dsp:txBody>
      <dsp:txXfrm>
        <a:off x="354508" y="1990091"/>
        <a:ext cx="1561348" cy="96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BF82-1CCB-4024-B3E0-89C34B2D8486}" type="datetimeFigureOut">
              <a:rPr lang="it-IT" smtClean="0"/>
              <a:t>05/04/2022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0948F-A10A-48A2-9975-846C54B79C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31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03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9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3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20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6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549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828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6646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3A56B44-055D-4AC7-9EE8-4C45DFA8F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cap="none" dirty="0"/>
              <a:t>Against all odds: Thessaloniki’s local policy activism in the reception and integration of forced migrants</a:t>
            </a:r>
            <a:endParaRPr lang="it-IT" sz="4800" cap="none" dirty="0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9D6B2F0E-B30D-469E-A31A-C04B39154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6" y="4682063"/>
            <a:ext cx="8404860" cy="457201"/>
          </a:xfrm>
        </p:spPr>
        <p:txBody>
          <a:bodyPr>
            <a:normAutofit/>
          </a:bodyPr>
          <a:lstStyle/>
          <a:p>
            <a:pPr algn="r"/>
            <a:r>
              <a:rPr lang="it-IT" sz="1800" dirty="0" err="1"/>
              <a:t>Tihomir</a:t>
            </a:r>
            <a:r>
              <a:rPr lang="it-IT" sz="1800" dirty="0"/>
              <a:t> </a:t>
            </a:r>
            <a:r>
              <a:rPr lang="it-IT" sz="1800" dirty="0" err="1"/>
              <a:t>Sabchev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3593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D548B5-D3FB-42FF-89D6-D0672EACBC86}"/>
              </a:ext>
            </a:extLst>
          </p:cNvPr>
          <p:cNvSpPr txBox="1"/>
          <p:nvPr/>
        </p:nvSpPr>
        <p:spPr>
          <a:xfrm>
            <a:off x="-10160" y="465342"/>
            <a:ext cx="1219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Thessaloniki’s policy assemblage</a:t>
            </a:r>
            <a:endParaRPr lang="it-IT" sz="40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C4453E-20EE-48C9-ADB0-08122230F825}"/>
              </a:ext>
            </a:extLst>
          </p:cNvPr>
          <p:cNvSpPr txBox="1"/>
          <p:nvPr/>
        </p:nvSpPr>
        <p:spPr>
          <a:xfrm>
            <a:off x="6944149" y="1754029"/>
            <a:ext cx="44777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Quattro configurazioni di assemblaggio di politiche locali di accoglienza e integrazione a Salonicco:</a:t>
            </a:r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B598C9C-B05E-49B4-B78F-BAAE19CC1369}"/>
              </a:ext>
            </a:extLst>
          </p:cNvPr>
          <p:cNvSpPr txBox="1"/>
          <p:nvPr/>
        </p:nvSpPr>
        <p:spPr>
          <a:xfrm>
            <a:off x="6125189" y="3360333"/>
            <a:ext cx="6115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ADHOCRACY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COALIZIONE ORIZZONTALE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COALIZIONE VERTICALE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ISTITUZIONALIZZAZIONE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7430396-97BA-41A0-B5EF-9746715C063D}"/>
              </a:ext>
            </a:extLst>
          </p:cNvPr>
          <p:cNvSpPr txBox="1"/>
          <p:nvPr/>
        </p:nvSpPr>
        <p:spPr>
          <a:xfrm>
            <a:off x="8366957" y="4898321"/>
            <a:ext cx="20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(MANCATA?)</a:t>
            </a:r>
          </a:p>
        </p:txBody>
      </p:sp>
      <p:pic>
        <p:nvPicPr>
          <p:cNvPr id="9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D924A0A9-4830-4BAA-84E8-9F49AFB06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3" y="1644270"/>
            <a:ext cx="6064770" cy="33052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796B9A-0AD9-42BA-8499-6F8BC8B4F967}"/>
              </a:ext>
            </a:extLst>
          </p:cNvPr>
          <p:cNvSpPr txBox="1"/>
          <p:nvPr/>
        </p:nvSpPr>
        <p:spPr>
          <a:xfrm>
            <a:off x="1457609" y="5097445"/>
            <a:ext cx="4414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/>
              <a:t>L’Egeo, poi Idomeni: per tanti la “rotta balcanica” oggi finisce qui (Mappa UNHCR, marzo 2016) – via https://viedifuga.org/balcani-chiusi/</a:t>
            </a:r>
          </a:p>
        </p:txBody>
      </p:sp>
    </p:spTree>
    <p:extLst>
      <p:ext uri="{BB962C8B-B14F-4D97-AF65-F5344CB8AC3E}">
        <p14:creationId xmlns:p14="http://schemas.microsoft.com/office/powerpoint/2010/main" val="10429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persona, esterni, sport, baseball&#10;&#10;Descrizione generata automaticamente">
            <a:extLst>
              <a:ext uri="{FF2B5EF4-FFF2-40B4-BE49-F238E27FC236}">
                <a16:creationId xmlns:a16="http://schemas.microsoft.com/office/drawing/2014/main" id="{EF9DB4F7-3DF1-4F48-8E7B-C88E4917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762" b="8426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65A8C3D-8AFC-43B6-8B76-57E5E59C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</a:rPr>
              <a:t>ADHOCRACY</a:t>
            </a:r>
            <a:r>
              <a:rPr lang="it-IT" sz="3000" dirty="0"/>
              <a:t/>
            </a:r>
            <a:br>
              <a:rPr lang="it-IT" sz="3000" dirty="0"/>
            </a:br>
            <a:r>
              <a:rPr lang="it-IT" sz="3000" dirty="0"/>
              <a:t>[</a:t>
            </a:r>
            <a:r>
              <a:rPr lang="it-IT" sz="3000" i="1" dirty="0"/>
              <a:t>ad hoc </a:t>
            </a:r>
            <a:r>
              <a:rPr lang="it-IT" sz="3000" dirty="0"/>
              <a:t>+ </a:t>
            </a:r>
            <a:r>
              <a:rPr lang="el-GR" sz="3000" i="1" dirty="0"/>
              <a:t>κρατεῖν</a:t>
            </a:r>
            <a:r>
              <a:rPr lang="it-IT" sz="3000" i="1" dirty="0"/>
              <a:t>/</a:t>
            </a:r>
            <a:r>
              <a:rPr lang="it-IT" sz="3000" i="1" dirty="0" err="1"/>
              <a:t>kratein</a:t>
            </a:r>
            <a:r>
              <a:rPr lang="it-IT" sz="3000" i="1" dirty="0"/>
              <a:t>, </a:t>
            </a:r>
            <a:r>
              <a:rPr lang="it-IT" sz="3000" dirty="0"/>
              <a:t>ovvero</a:t>
            </a:r>
            <a:r>
              <a:rPr lang="it-IT" sz="3000" i="1" dirty="0"/>
              <a:t> governare su misura]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555C8E-E1BB-4136-8D44-ED07E14C2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>
            <a:normAutofit/>
          </a:bodyPr>
          <a:lstStyle/>
          <a:p>
            <a:r>
              <a:rPr lang="it-IT" dirty="0"/>
              <a:t>Vuoto governativo in materia di gestione dell’accoglienza</a:t>
            </a:r>
          </a:p>
          <a:p>
            <a:r>
              <a:rPr lang="it-IT" dirty="0"/>
              <a:t>Chiusura della rotta balcanica </a:t>
            </a:r>
          </a:p>
          <a:p>
            <a:r>
              <a:rPr lang="it-IT" dirty="0"/>
              <a:t>ATTORI SOVRANAZIONALI E SUBNAZIONALI che collaborano e competono tra loro nell’assistenza migranti sostituendo lo stato greco nella fornitura di tutti i servizi, ad eccezione della </a:t>
            </a:r>
            <a:r>
              <a:rPr lang="it-IT" b="1" dirty="0"/>
              <a:t>sicurezza</a:t>
            </a:r>
          </a:p>
          <a:p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D3FCEF-493F-4A92-810D-EE2F3B63DEA1}"/>
              </a:ext>
            </a:extLst>
          </p:cNvPr>
          <p:cNvSpPr txBox="1"/>
          <p:nvPr/>
        </p:nvSpPr>
        <p:spPr>
          <a:xfrm>
            <a:off x="6487541" y="5634266"/>
            <a:ext cx="53129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effectLst/>
              </a:rPr>
              <a:t>Poliziotto macedone usa il suo </a:t>
            </a:r>
            <a:r>
              <a:rPr lang="it-IT" sz="1100" dirty="0"/>
              <a:t>manganello </a:t>
            </a:r>
            <a:r>
              <a:rPr lang="it-IT" sz="1100" dirty="0">
                <a:effectLst/>
              </a:rPr>
              <a:t>per impedire a immigrati e rifugiati di aprire una recinzione di confine vicino al villaggio greco di Idomeni, 7 aprile 2016 – via https://epochtimes-romania.com/news/grecia-si-unhcr-condamna-macedonia-pentru-folosirea-gazului-lacrimogen-la-idomeni---246032</a:t>
            </a:r>
          </a:p>
        </p:txBody>
      </p:sp>
    </p:spTree>
    <p:extLst>
      <p:ext uri="{BB962C8B-B14F-4D97-AF65-F5344CB8AC3E}">
        <p14:creationId xmlns:p14="http://schemas.microsoft.com/office/powerpoint/2010/main" val="3814275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7B2EA6-9ED5-4645-8313-AC23400857D3}"/>
              </a:ext>
            </a:extLst>
          </p:cNvPr>
          <p:cNvSpPr txBox="1"/>
          <p:nvPr/>
        </p:nvSpPr>
        <p:spPr>
          <a:xfrm>
            <a:off x="242046" y="805031"/>
            <a:ext cx="7064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1" i="0" u="none" strike="noStrike" kern="1200" cap="none" spc="0" normalizeH="0" baseline="0" noProof="0">
                <a:ln>
                  <a:noFill/>
                </a:ln>
                <a:solidFill>
                  <a:srgbClr val="92B0C8">
                    <a:lumMod val="50000"/>
                  </a:srgb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COALIZIONE ORIZZONTALE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92B0C8">
                  <a:lumMod val="50000"/>
                </a:srgb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86FC94-6DA9-4AA9-96ED-5838B6BFE35B}"/>
              </a:ext>
            </a:extLst>
          </p:cNvPr>
          <p:cNvSpPr txBox="1"/>
          <p:nvPr/>
        </p:nvSpPr>
        <p:spPr>
          <a:xfrm>
            <a:off x="726140" y="1482822"/>
            <a:ext cx="718172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/>
              <a:t>DOPPIA APERTURA: </a:t>
            </a:r>
          </a:p>
          <a:p>
            <a:pPr lvl="1"/>
            <a:r>
              <a:rPr lang="it-IT" sz="2200" dirty="0"/>
              <a:t>1. INTERNA </a:t>
            </a:r>
            <a:r>
              <a:rPr lang="it-IT" sz="2200" dirty="0">
                <a:sym typeface="Wingdings" panose="05000000000000000000" pitchFamily="2" charset="2"/>
              </a:rPr>
              <a:t> sviluppo </a:t>
            </a:r>
            <a:r>
              <a:rPr lang="it-IT" sz="2200" dirty="0" err="1">
                <a:sym typeface="Wingdings" panose="05000000000000000000" pitchFamily="2" charset="2"/>
              </a:rPr>
              <a:t>Adhocracy</a:t>
            </a:r>
            <a:r>
              <a:rPr lang="it-IT" sz="2200" dirty="0">
                <a:sym typeface="Wingdings" panose="05000000000000000000" pitchFamily="2" charset="2"/>
              </a:rPr>
              <a:t> (livello locale)</a:t>
            </a:r>
          </a:p>
          <a:p>
            <a:pPr lvl="1"/>
            <a:r>
              <a:rPr lang="it-IT" sz="2200" dirty="0">
                <a:sym typeface="Wingdings" panose="05000000000000000000" pitchFamily="2" charset="2"/>
              </a:rPr>
              <a:t>2. ESTERNA URBAN ARRIVAL CITIES (livello </a:t>
            </a:r>
            <a:r>
              <a:rPr lang="it-IT" sz="2200" dirty="0" err="1">
                <a:sym typeface="Wingdings" panose="05000000000000000000" pitchFamily="2" charset="2"/>
              </a:rPr>
              <a:t>trasnazionale</a:t>
            </a:r>
            <a:r>
              <a:rPr lang="it-IT" sz="2200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ym typeface="Wingdings" panose="05000000000000000000" pitchFamily="2" charset="2"/>
              </a:rPr>
              <a:t>Partenariato orizzontale intercomunale (Cities Network for Integration)  Advocacy </a:t>
            </a:r>
          </a:p>
          <a:p>
            <a:pPr lvl="1"/>
            <a:r>
              <a:rPr lang="it-IT" sz="2200" dirty="0">
                <a:sym typeface="Wingdings" panose="05000000000000000000" pitchFamily="2" charset="2"/>
              </a:rPr>
              <a:t>Beneficia di supporto tecnico da Organizzazione Internazionale per le Migrazioni e sostegno finanziario dell’UNHCR  confini sfumati tra coalizioni orizzontali e verticali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sym typeface="Wingdings" panose="05000000000000000000" pitchFamily="2" charset="2"/>
              </a:rPr>
              <a:t>Network</a:t>
            </a:r>
          </a:p>
        </p:txBody>
      </p:sp>
      <p:pic>
        <p:nvPicPr>
          <p:cNvPr id="5" name="Elemento grafico 4" descr="Social network contorno">
            <a:extLst>
              <a:ext uri="{FF2B5EF4-FFF2-40B4-BE49-F238E27FC236}">
                <a16:creationId xmlns:a16="http://schemas.microsoft.com/office/drawing/2014/main" id="{0700A9B2-CBC4-43E1-8CCB-36B06F58F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09823" y="2464081"/>
            <a:ext cx="3250932" cy="32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5CF92B-9579-4EA5-BB33-A9B8BDE7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82761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COALIZIONE VERTICALE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2763C-FAD0-441E-ABFA-617CC264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68" y="1428172"/>
            <a:ext cx="6516256" cy="18732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Governo centrale apre grandi strutture di accoglienza fuori dai centri urbani</a:t>
            </a:r>
          </a:p>
          <a:p>
            <a:pPr>
              <a:lnSpc>
                <a:spcPct val="90000"/>
              </a:lnSpc>
            </a:pPr>
            <a:r>
              <a:rPr lang="it-IT" dirty="0"/>
              <a:t>Poche prospettive di integrazione</a:t>
            </a:r>
          </a:p>
          <a:p>
            <a:pPr>
              <a:lnSpc>
                <a:spcPct val="90000"/>
              </a:lnSpc>
            </a:pPr>
            <a:r>
              <a:rPr lang="it-IT" dirty="0"/>
              <a:t>Accordo tra Commissione UE, Governo greco e UNHCR per la disposizione di 20.000 posti di accoglienza in alloggi urbani</a:t>
            </a:r>
          </a:p>
          <a:p>
            <a:pPr>
              <a:lnSpc>
                <a:spcPct val="90000"/>
              </a:lnSpc>
            </a:pPr>
            <a:r>
              <a:rPr lang="it-IT" dirty="0"/>
              <a:t>Consolidamento configurazione verticale </a:t>
            </a:r>
          </a:p>
          <a:p>
            <a:pPr>
              <a:lnSpc>
                <a:spcPct val="90000"/>
              </a:lnSpc>
            </a:pPr>
            <a:r>
              <a:rPr lang="it-IT" dirty="0"/>
              <a:t>UNHCR si affida a ONG locali per garantire alloggi in città </a:t>
            </a:r>
            <a:r>
              <a:rPr lang="it-IT" dirty="0">
                <a:sym typeface="Wingdings" panose="05000000000000000000" pitchFamily="2" charset="2"/>
              </a:rPr>
              <a:t> progetto REACT</a:t>
            </a:r>
          </a:p>
          <a:p>
            <a:pPr>
              <a:lnSpc>
                <a:spcPct val="90000"/>
              </a:lnSpc>
            </a:pPr>
            <a:r>
              <a:rPr lang="it-IT" dirty="0"/>
              <a:t>Molteplici iniziative di ONG locali coordinate dal Comune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115A9CE-F45F-4673-B25A-A1B595F4C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2" r="10852"/>
          <a:stretch/>
        </p:blipFill>
        <p:spPr>
          <a:xfrm>
            <a:off x="7729979" y="237744"/>
            <a:ext cx="4124416" cy="638251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205679-8D8F-4993-8F2E-9CDF3CC3ADA2}"/>
              </a:ext>
            </a:extLst>
          </p:cNvPr>
          <p:cNvSpPr txBox="1"/>
          <p:nvPr/>
        </p:nvSpPr>
        <p:spPr>
          <a:xfrm>
            <a:off x="6001305" y="6462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3353DDEF-DE6B-49BF-9ACA-EB45C45F1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13528"/>
              </p:ext>
            </p:extLst>
          </p:nvPr>
        </p:nvGraphicFramePr>
        <p:xfrm>
          <a:off x="3373121" y="4514248"/>
          <a:ext cx="3913204" cy="1736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4533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FA3B1E-33AF-492E-B4C4-62A40E7E1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4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1489" y="642594"/>
            <a:ext cx="5342133" cy="5572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274628-C47B-4633-9F0F-02F4D227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789" y="1155155"/>
            <a:ext cx="5703579" cy="665540"/>
          </a:xfrm>
        </p:spPr>
        <p:txBody>
          <a:bodyPr>
            <a:normAutofit fontScale="90000"/>
          </a:bodyPr>
          <a:lstStyle/>
          <a:p>
            <a:pPr marL="1371600" marR="0" lvl="2" indent="-4572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ISTITUZIONALIZZAZIONE</a:t>
            </a:r>
            <a:endParaRPr lang="it-IT" sz="17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3EA8B-0577-4BC1-9074-4C48241F0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304" y="1951679"/>
            <a:ext cx="4472922" cy="3131672"/>
          </a:xfrm>
        </p:spPr>
        <p:txBody>
          <a:bodyPr>
            <a:normAutofit/>
          </a:bodyPr>
          <a:lstStyle/>
          <a:p>
            <a:r>
              <a:rPr lang="it-IT" sz="2400" dirty="0"/>
              <a:t>Tentativo non riuscito di integrare in modo permanente la governance della migrazione nell’amministrazione comunale </a:t>
            </a:r>
          </a:p>
          <a:p>
            <a:endParaRPr lang="it-IT" dirty="0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7099" y="804672"/>
            <a:ext cx="5010912" cy="524865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5723328-E58D-409A-9BFB-9499A36FB49E}"/>
              </a:ext>
            </a:extLst>
          </p:cNvPr>
          <p:cNvSpPr txBox="1"/>
          <p:nvPr/>
        </p:nvSpPr>
        <p:spPr>
          <a:xfrm>
            <a:off x="124536" y="6477374"/>
            <a:ext cx="11869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La recinzione di filo spinato che segna il confine viene utilizzata come stendino improvvisato – via https://www.bbc.com/news/world-europe-35742796.amp</a:t>
            </a:r>
          </a:p>
        </p:txBody>
      </p:sp>
    </p:spTree>
    <p:extLst>
      <p:ext uri="{BB962C8B-B14F-4D97-AF65-F5344CB8AC3E}">
        <p14:creationId xmlns:p14="http://schemas.microsoft.com/office/powerpoint/2010/main" val="270265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3F0C2645-3BA2-4108-BAAB-A3CE4DF2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6186"/>
          </a:xfrm>
        </p:spPr>
        <p:txBody>
          <a:bodyPr/>
          <a:lstStyle/>
          <a:p>
            <a:pPr algn="ctr"/>
            <a:r>
              <a:rPr lang="it-IT" dirty="0"/>
              <a:t>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0F8128-4D8C-45CD-BC6C-3657E79907F4}"/>
              </a:ext>
            </a:extLst>
          </p:cNvPr>
          <p:cNvSpPr txBox="1"/>
          <p:nvPr/>
        </p:nvSpPr>
        <p:spPr>
          <a:xfrm>
            <a:off x="1284514" y="2014194"/>
            <a:ext cx="9622971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9700" algn="just" rtl="0" fontAlgn="base">
              <a:spcBef>
                <a:spcPts val="500"/>
              </a:spcBef>
              <a:spcAft>
                <a:spcPts val="0"/>
              </a:spcAft>
            </a:pPr>
            <a:r>
              <a:rPr lang="it-IT" sz="2200" b="1" i="0" u="none" strike="noStrike" dirty="0">
                <a:solidFill>
                  <a:srgbClr val="000000"/>
                </a:solidFill>
                <a:effectLst/>
                <a:latin typeface="+mj-lt"/>
              </a:rPr>
              <a:t>Le intuizioni derivanti dal caso di Salonicco hanno permesso di rilevare:</a:t>
            </a:r>
          </a:p>
          <a:p>
            <a:pPr marL="342900" marR="139700" indent="-342900" algn="just" rtl="0" fontAlgn="base">
              <a:spcBef>
                <a:spcPts val="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2200" i="0" strike="noStrike" dirty="0">
                <a:solidFill>
                  <a:srgbClr val="000000"/>
                </a:solidFill>
                <a:effectLst/>
                <a:latin typeface="+mj-lt"/>
              </a:rPr>
              <a:t>L’</a:t>
            </a:r>
            <a:r>
              <a:rPr lang="it-IT" sz="2200" i="0" dirty="0">
                <a:solidFill>
                  <a:srgbClr val="000000"/>
                </a:solidFill>
                <a:effectLst/>
                <a:latin typeface="+mj-lt"/>
              </a:rPr>
              <a:t>importanza del ruolo del sindaco nell’attivare approcci locali all’accoglienza e all’integrazione</a:t>
            </a:r>
            <a:endParaRPr lang="it-IT" sz="2200" i="0" strike="noStrike" dirty="0">
              <a:latin typeface="+mj-lt"/>
            </a:endParaRPr>
          </a:p>
          <a:p>
            <a:pPr marL="342900" marR="139700" indent="-342900" algn="just" rtl="0" fontAlgn="base">
              <a:spcBef>
                <a:spcPts val="500"/>
              </a:spcBef>
              <a:spcAft>
                <a:spcPts val="0"/>
              </a:spcAft>
              <a:buFont typeface="+mj-lt"/>
              <a:buAutoNum type="alphaLcParenR"/>
            </a:pPr>
            <a:r>
              <a:rPr lang="it-IT" sz="2200" dirty="0">
                <a:solidFill>
                  <a:srgbClr val="000000"/>
                </a:solidFill>
                <a:latin typeface="+mj-lt"/>
              </a:rPr>
              <a:t>L’</a:t>
            </a:r>
            <a:r>
              <a:rPr lang="it-IT" sz="2200" i="0" dirty="0">
                <a:solidFill>
                  <a:srgbClr val="000000"/>
                </a:solidFill>
                <a:effectLst/>
                <a:latin typeface="+mj-lt"/>
              </a:rPr>
              <a:t>allentamento dei vincoli istituzionali e la mobilitazione di fondi per l'accoglienza e l'integrazione dei migranti forzati</a:t>
            </a:r>
            <a:r>
              <a:rPr lang="it-IT" sz="2200" i="0" strike="noStrik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it-IT" sz="2200" dirty="0">
              <a:effectLst/>
              <a:latin typeface="+mj-lt"/>
            </a:endParaRPr>
          </a:p>
          <a:p>
            <a:pPr marL="342900" indent="-342900">
              <a:buFont typeface="+mj-lt"/>
              <a:buAutoNum type="alphaLcParenR"/>
            </a:pPr>
            <a:r>
              <a:rPr lang="it-IT" sz="2200" i="0" strike="noStrike" dirty="0">
                <a:solidFill>
                  <a:srgbClr val="000000"/>
                </a:solidFill>
                <a:effectLst/>
                <a:latin typeface="+mj-lt"/>
              </a:rPr>
              <a:t>La </a:t>
            </a:r>
            <a:r>
              <a:rPr lang="it-IT" sz="2200" i="0" dirty="0">
                <a:solidFill>
                  <a:srgbClr val="000000"/>
                </a:solidFill>
                <a:effectLst/>
                <a:latin typeface="+mj-lt"/>
              </a:rPr>
              <a:t>creazione di coalizioni orizzontali e verticali con partner locali, transnazionali e internazionali </a:t>
            </a:r>
          </a:p>
          <a:p>
            <a:pPr marL="342900" indent="-342900">
              <a:buFont typeface="+mj-lt"/>
              <a:buAutoNum type="alphaLcParenR"/>
            </a:pPr>
            <a:r>
              <a:rPr lang="it-IT" sz="2200" dirty="0">
                <a:latin typeface="+mj-lt"/>
              </a:rPr>
              <a:t>L’insuccesso/fallimento nel tradurre tali partenariati temporanei in strutture comunali permanenti </a:t>
            </a:r>
          </a:p>
          <a:p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3686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C394C-8E23-404C-B4F0-7B9EA82A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Suggerimenti</a:t>
            </a:r>
            <a:r>
              <a:rPr lang="en-US" dirty="0"/>
              <a:t> per </a:t>
            </a:r>
            <a:r>
              <a:rPr lang="en-US" dirty="0" err="1"/>
              <a:t>un’indagine</a:t>
            </a:r>
            <a:r>
              <a:rPr lang="en-US" dirty="0"/>
              <a:t> </a:t>
            </a:r>
            <a:r>
              <a:rPr lang="en-US" dirty="0" err="1"/>
              <a:t>futura</a:t>
            </a:r>
            <a:endParaRPr lang="en-US" dirty="0"/>
          </a:p>
        </p:txBody>
      </p:sp>
      <p:pic>
        <p:nvPicPr>
          <p:cNvPr id="23" name="Segnaposto immagine 22">
            <a:extLst>
              <a:ext uri="{FF2B5EF4-FFF2-40B4-BE49-F238E27FC236}">
                <a16:creationId xmlns:a16="http://schemas.microsoft.com/office/drawing/2014/main" id="{C910A79A-F2CF-4451-A9CB-951A397A7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7793"/>
            <a:ext cx="7772400" cy="5177614"/>
          </a:xfrm>
        </p:spPr>
      </p:pic>
      <p:graphicFrame>
        <p:nvGraphicFramePr>
          <p:cNvPr id="25" name="Diagramma 24">
            <a:extLst>
              <a:ext uri="{FF2B5EF4-FFF2-40B4-BE49-F238E27FC236}">
                <a16:creationId xmlns:a16="http://schemas.microsoft.com/office/drawing/2014/main" id="{E031E20D-3F21-43AA-94BD-413472DA0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977959"/>
              </p:ext>
            </p:extLst>
          </p:nvPr>
        </p:nvGraphicFramePr>
        <p:xfrm>
          <a:off x="9470003" y="2067339"/>
          <a:ext cx="3784821" cy="2989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8D5D1B9-50EB-4841-A492-FFBB55AA7784}"/>
              </a:ext>
            </a:extLst>
          </p:cNvPr>
          <p:cNvSpPr txBox="1"/>
          <p:nvPr/>
        </p:nvSpPr>
        <p:spPr>
          <a:xfrm>
            <a:off x="693862" y="5934670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Thessaloniki, Greece – Sept 2, 2019: Refugees and migrants disembark to the port of Thessaloniki after being </a:t>
            </a:r>
            <a:r>
              <a:rPr lang="en-US" sz="1400" dirty="0" err="1">
                <a:latin typeface="+mj-lt"/>
              </a:rPr>
              <a:t>transfered</a:t>
            </a:r>
            <a:r>
              <a:rPr lang="en-US" sz="1400" dirty="0">
                <a:latin typeface="+mj-lt"/>
              </a:rPr>
              <a:t> from the refugee camp of </a:t>
            </a:r>
            <a:r>
              <a:rPr lang="en-US" sz="1400" dirty="0" err="1">
                <a:latin typeface="+mj-lt"/>
              </a:rPr>
              <a:t>Moria</a:t>
            </a:r>
            <a:r>
              <a:rPr lang="en-US" sz="1400" dirty="0">
                <a:latin typeface="+mj-lt"/>
              </a:rPr>
              <a:t>, Lesvos island.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243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5212F1-2597-4EDB-AF70-7579083EBFF5}"/>
              </a:ext>
            </a:extLst>
          </p:cNvPr>
          <p:cNvSpPr txBox="1"/>
          <p:nvPr/>
        </p:nvSpPr>
        <p:spPr>
          <a:xfrm>
            <a:off x="4904509" y="2644170"/>
            <a:ext cx="2695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Liceth</a:t>
            </a:r>
            <a:r>
              <a:rPr lang="it-IT" sz="2400" dirty="0"/>
              <a:t> F. Aguirre C.</a:t>
            </a:r>
          </a:p>
          <a:p>
            <a:pPr algn="ctr"/>
            <a:r>
              <a:rPr lang="it-IT" sz="2400" dirty="0"/>
              <a:t>Anna Loi</a:t>
            </a:r>
          </a:p>
          <a:p>
            <a:pPr algn="ctr"/>
            <a:r>
              <a:rPr lang="it-IT" sz="2400" dirty="0"/>
              <a:t>Silvio De Rosa</a:t>
            </a:r>
          </a:p>
          <a:p>
            <a:pPr algn="ctr"/>
            <a:r>
              <a:rPr lang="it-IT" sz="2400" dirty="0"/>
              <a:t>Antonio Corvino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F36A2E-5C06-4FB8-B5FB-40F11594E09A}"/>
              </a:ext>
            </a:extLst>
          </p:cNvPr>
          <p:cNvSpPr txBox="1"/>
          <p:nvPr/>
        </p:nvSpPr>
        <p:spPr>
          <a:xfrm>
            <a:off x="9458961" y="5555892"/>
            <a:ext cx="2174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30 Marzo 2022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B48C70-B5CE-4D64-B18D-F63E2ADB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8" y="5211672"/>
            <a:ext cx="1235075" cy="12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247988-51CC-418B-B754-018533EC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78B411-2290-485B-A498-0BBE2498D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722" y="2103120"/>
            <a:ext cx="5222958" cy="3749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b="1" dirty="0"/>
              <a:t>Crisi greca (2009)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Contesto greco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err="1"/>
              <a:t>Kallikratis</a:t>
            </a:r>
            <a:r>
              <a:rPr lang="it-IT" dirty="0"/>
              <a:t> (3852/2010) </a:t>
            </a:r>
          </a:p>
          <a:p>
            <a:pPr marL="0" indent="0">
              <a:buNone/>
            </a:pPr>
            <a:r>
              <a:rPr lang="it-IT" sz="2400" b="1" dirty="0"/>
              <a:t>Elementi distintivi della politica migratoria del comune di Salonicco in Grecia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Salonicco, da città di transito a città di destinazione </a:t>
            </a:r>
          </a:p>
          <a:p>
            <a:pPr lvl="1"/>
            <a:r>
              <a:rPr lang="it-IT" dirty="0"/>
              <a:t> «rotta balcanica (2016)»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Discostamento delle politiche locali da quelle nazionali  </a:t>
            </a:r>
          </a:p>
          <a:p>
            <a:pPr lvl="1"/>
            <a:r>
              <a:rPr lang="it-IT" dirty="0"/>
              <a:t>Politiche comunali adottate con l’arrivo dei migranti e l’integrazione </a:t>
            </a:r>
          </a:p>
        </p:txBody>
      </p:sp>
      <p:pic>
        <p:nvPicPr>
          <p:cNvPr id="8" name="Segnaposto contenuto 7" descr="Immagine che contiene cielo, tenda, esterni, oggetto da esterni&#10;&#10;Descrizione generata automaticamente">
            <a:extLst>
              <a:ext uri="{FF2B5EF4-FFF2-40B4-BE49-F238E27FC236}">
                <a16:creationId xmlns:a16="http://schemas.microsoft.com/office/drawing/2014/main" id="{6E6D4AC0-42B1-444D-B818-F67AA1164A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0" y="2014194"/>
            <a:ext cx="5344878" cy="3282089"/>
          </a:xfr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E93049-595E-46C7-B812-902522DF1C42}"/>
              </a:ext>
            </a:extLst>
          </p:cNvPr>
          <p:cNvSpPr txBox="1"/>
          <p:nvPr/>
        </p:nvSpPr>
        <p:spPr>
          <a:xfrm>
            <a:off x="5922569" y="5390147"/>
            <a:ext cx="5996539" cy="59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algn="ctr" defTabSz="914400"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</a:pPr>
            <a:r>
              <a:rPr lang="it-IT" sz="1200" dirty="0"/>
              <a:t>Campo profughi nei pressi di Idomeni in Grecia https://www.ansa.it/sito/photogallery/primopiano/2016/03/12/migranti-campo-profughi-nei-pressi-di-idomeni-in-grecia_d63ce800-6113-413a-8b36-358f4dd54a42.html</a:t>
            </a:r>
          </a:p>
        </p:txBody>
      </p:sp>
    </p:spTree>
    <p:extLst>
      <p:ext uri="{BB962C8B-B14F-4D97-AF65-F5344CB8AC3E}">
        <p14:creationId xmlns:p14="http://schemas.microsoft.com/office/powerpoint/2010/main" val="4079166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4D0EA7-80A8-4366-B947-BADC1B8F8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24" y="726108"/>
            <a:ext cx="10058400" cy="1371600"/>
          </a:xfrm>
        </p:spPr>
        <p:txBody>
          <a:bodyPr/>
          <a:lstStyle/>
          <a:p>
            <a:r>
              <a:rPr lang="it-IT" dirty="0"/>
              <a:t>Domande di ricerca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826C396-DACD-4DED-AF9A-94620703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160" y="3810208"/>
            <a:ext cx="4637671" cy="10706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b="1" dirty="0"/>
              <a:t>Perché</a:t>
            </a:r>
            <a:r>
              <a:rPr lang="it-IT" sz="2400" dirty="0"/>
              <a:t> il livello locale si distanzia da quello nazionale in tema di politiche di accoglienza e integrazione?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EACB28D8-33A3-41EE-AAB2-90C6F7150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200650"/>
              </p:ext>
            </p:extLst>
          </p:nvPr>
        </p:nvGraphicFramePr>
        <p:xfrm>
          <a:off x="2076768" y="2160598"/>
          <a:ext cx="7965440" cy="165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F9BC89-7638-4D23-9AA0-ED1E46A66C55}"/>
              </a:ext>
            </a:extLst>
          </p:cNvPr>
          <p:cNvSpPr txBox="1"/>
          <p:nvPr/>
        </p:nvSpPr>
        <p:spPr>
          <a:xfrm>
            <a:off x="6564220" y="3828473"/>
            <a:ext cx="3559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Come</a:t>
            </a:r>
            <a:r>
              <a:rPr lang="it-IT" sz="2200" dirty="0"/>
              <a:t> vengono strutturate e attuate tali politiche?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16E8F21-1D6F-476D-B348-DAC9CA9E73C2}"/>
              </a:ext>
            </a:extLst>
          </p:cNvPr>
          <p:cNvSpPr txBox="1"/>
          <p:nvPr/>
        </p:nvSpPr>
        <p:spPr>
          <a:xfrm>
            <a:off x="1184752" y="5535648"/>
            <a:ext cx="9749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dirty="0"/>
              <a:t>Quale è il ruolo del sindaco?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dirty="0"/>
              <a:t>Come si sviluppa il rapporto con le associazioni locali e internazionali?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800" dirty="0"/>
              <a:t>Quali strategie sono risultate vincenti e possono essere d’esempio per altri contesti o per il futuro?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24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C479E-D534-4BDE-9B2C-9BEB95ED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Da una prospettiva </a:t>
            </a:r>
            <a:r>
              <a:rPr lang="it-IT" b="1" dirty="0"/>
              <a:t>nazionale</a:t>
            </a:r>
            <a:r>
              <a:rPr lang="it-IT" dirty="0"/>
              <a:t> ad una </a:t>
            </a:r>
            <a:r>
              <a:rPr lang="it-IT" b="1" dirty="0"/>
              <a:t>locale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C52276-CDD9-41AE-9DAA-0EB7B71F9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031" y="2387302"/>
            <a:ext cx="7409888" cy="3037551"/>
          </a:xfrm>
        </p:spPr>
        <p:txBody>
          <a:bodyPr>
            <a:noAutofit/>
          </a:bodyPr>
          <a:lstStyle/>
          <a:p>
            <a:r>
              <a:rPr lang="it-IT" sz="2400" b="1" dirty="0">
                <a:sym typeface="Wingdings" panose="05000000000000000000" pitchFamily="2" charset="2"/>
              </a:rPr>
              <a:t>Città</a:t>
            </a:r>
            <a:r>
              <a:rPr lang="it-IT" sz="2400" dirty="0">
                <a:sym typeface="Wingdings" panose="05000000000000000000" pitchFamily="2" charset="2"/>
              </a:rPr>
              <a:t> come soggetti attivi nell’accoglienza e nell’integrazione di migranti forzati </a:t>
            </a:r>
            <a:r>
              <a:rPr lang="en-US" sz="2400" dirty="0"/>
              <a:t>(</a:t>
            </a:r>
            <a:r>
              <a:rPr lang="en-US" sz="2400" dirty="0" err="1"/>
              <a:t>Doomernik</a:t>
            </a:r>
            <a:r>
              <a:rPr lang="en-US" sz="2400" dirty="0"/>
              <a:t> and </a:t>
            </a:r>
            <a:r>
              <a:rPr lang="en-US" sz="2400" dirty="0" err="1"/>
              <a:t>Ardon</a:t>
            </a:r>
            <a:r>
              <a:rPr lang="en-US" sz="2400" dirty="0"/>
              <a:t> 2018; </a:t>
            </a:r>
            <a:r>
              <a:rPr lang="en-US" sz="2400" dirty="0" err="1"/>
              <a:t>Doomernik</a:t>
            </a:r>
            <a:r>
              <a:rPr lang="en-US" sz="2400" dirty="0"/>
              <a:t> and </a:t>
            </a:r>
            <a:r>
              <a:rPr lang="en-US" sz="2400" dirty="0" err="1"/>
              <a:t>Glorius</a:t>
            </a:r>
            <a:r>
              <a:rPr lang="en-US" sz="2400" dirty="0"/>
              <a:t> 2016)</a:t>
            </a:r>
          </a:p>
          <a:p>
            <a:r>
              <a:rPr lang="en-US" sz="2400" dirty="0"/>
              <a:t>“</a:t>
            </a:r>
            <a:r>
              <a:rPr lang="en-US" sz="2400" i="1" dirty="0" err="1"/>
              <a:t>Lunga</a:t>
            </a:r>
            <a:r>
              <a:rPr lang="en-US" sz="2400" i="1" dirty="0"/>
              <a:t> estate </a:t>
            </a:r>
            <a:r>
              <a:rPr lang="en-US" sz="2400" i="1" dirty="0" err="1"/>
              <a:t>della</a:t>
            </a:r>
            <a:r>
              <a:rPr lang="en-US" sz="2400" i="1" dirty="0"/>
              <a:t> </a:t>
            </a:r>
            <a:r>
              <a:rPr lang="en-US" sz="2400" i="1" dirty="0" err="1"/>
              <a:t>migrazione</a:t>
            </a:r>
            <a:r>
              <a:rPr lang="en-US" sz="2400" dirty="0"/>
              <a:t>” [2015] </a:t>
            </a:r>
          </a:p>
          <a:p>
            <a:r>
              <a:rPr lang="en-US" sz="2400" dirty="0" err="1">
                <a:sym typeface="Wingdings" panose="05000000000000000000" pitchFamily="2" charset="2"/>
              </a:rPr>
              <a:t>Rimane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aperta</a:t>
            </a:r>
            <a:r>
              <a:rPr lang="en-US" sz="2400" dirty="0">
                <a:sym typeface="Wingdings" panose="05000000000000000000" pitchFamily="2" charset="2"/>
              </a:rPr>
              <a:t> la </a:t>
            </a:r>
            <a:r>
              <a:rPr lang="en-US" sz="2400" dirty="0" err="1">
                <a:sym typeface="Wingdings" panose="05000000000000000000" pitchFamily="2" charset="2"/>
              </a:rPr>
              <a:t>questione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delle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motivazioni</a:t>
            </a:r>
            <a:r>
              <a:rPr lang="en-US" sz="2400" dirty="0">
                <a:sym typeface="Wingdings" panose="05000000000000000000" pitchFamily="2" charset="2"/>
              </a:rPr>
              <a:t> e </a:t>
            </a:r>
            <a:r>
              <a:rPr lang="en-US" sz="2400" dirty="0" err="1">
                <a:sym typeface="Wingdings" panose="05000000000000000000" pitchFamily="2" charset="2"/>
              </a:rPr>
              <a:t>delle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ym typeface="Wingdings" panose="05000000000000000000" pitchFamily="2" charset="2"/>
              </a:rPr>
              <a:t>strategie</a:t>
            </a:r>
            <a:r>
              <a:rPr lang="en-US" sz="2400" dirty="0">
                <a:sym typeface="Wingdings" panose="05000000000000000000" pitchFamily="2" charset="2"/>
              </a:rPr>
              <a:t>  </a:t>
            </a:r>
            <a:endParaRPr lang="it-IT" sz="2400" dirty="0"/>
          </a:p>
        </p:txBody>
      </p:sp>
      <p:pic>
        <p:nvPicPr>
          <p:cNvPr id="6" name="Segnaposto contenuto 5" descr="Globo terrestre: Americhe con riempimento a tinta unita">
            <a:extLst>
              <a:ext uri="{FF2B5EF4-FFF2-40B4-BE49-F238E27FC236}">
                <a16:creationId xmlns:a16="http://schemas.microsoft.com/office/drawing/2014/main" id="{43362974-0AB1-450D-B10A-0390C916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516831" y="1909514"/>
            <a:ext cx="1683753" cy="1683753"/>
          </a:xfrm>
        </p:spPr>
      </p:pic>
      <p:pic>
        <p:nvPicPr>
          <p:cNvPr id="8" name="Elemento grafico 7" descr="Freccia a destra con riempimento a tinta unita">
            <a:extLst>
              <a:ext uri="{FF2B5EF4-FFF2-40B4-BE49-F238E27FC236}">
                <a16:creationId xmlns:a16="http://schemas.microsoft.com/office/drawing/2014/main" id="{DF63D452-2096-42CE-A947-A938D8B33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8901508" y="3691972"/>
            <a:ext cx="914400" cy="914400"/>
          </a:xfrm>
          <a:prstGeom prst="rect">
            <a:avLst/>
          </a:prstGeom>
        </p:spPr>
      </p:pic>
      <p:pic>
        <p:nvPicPr>
          <p:cNvPr id="10" name="Elemento grafico 9" descr="Città contorno">
            <a:extLst>
              <a:ext uri="{FF2B5EF4-FFF2-40B4-BE49-F238E27FC236}">
                <a16:creationId xmlns:a16="http://schemas.microsoft.com/office/drawing/2014/main" id="{B90C7C52-F80D-4B7F-B8F5-DDE3606B99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21512" y="4606372"/>
            <a:ext cx="1474392" cy="14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0FAC6A-DC67-4E4F-8894-901FDFF1C84B}"/>
              </a:ext>
            </a:extLst>
          </p:cNvPr>
          <p:cNvSpPr txBox="1"/>
          <p:nvPr/>
        </p:nvSpPr>
        <p:spPr>
          <a:xfrm>
            <a:off x="861815" y="2537718"/>
            <a:ext cx="35023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Per indagare </a:t>
            </a:r>
            <a:r>
              <a:rPr lang="it-IT" sz="2800" u="sng" dirty="0"/>
              <a:t>motivazioni</a:t>
            </a:r>
            <a:r>
              <a:rPr lang="it-IT" sz="2800" dirty="0"/>
              <a:t> e </a:t>
            </a:r>
            <a:r>
              <a:rPr lang="it-IT" sz="2800" u="sng" dirty="0"/>
              <a:t>strategie</a:t>
            </a:r>
            <a:r>
              <a:rPr lang="it-IT" sz="2800" dirty="0"/>
              <a:t> del comune di Salonicco </a:t>
            </a:r>
          </a:p>
        </p:txBody>
      </p:sp>
      <p:pic>
        <p:nvPicPr>
          <p:cNvPr id="7" name="Elemento grafico 6" descr="Freccia a destra con riempimento a tinta unita">
            <a:extLst>
              <a:ext uri="{FF2B5EF4-FFF2-40B4-BE49-F238E27FC236}">
                <a16:creationId xmlns:a16="http://schemas.microsoft.com/office/drawing/2014/main" id="{39481305-34C4-448B-8B55-EE8DA0A9D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75961" y="3008313"/>
            <a:ext cx="914400" cy="914400"/>
          </a:xfrm>
          <a:prstGeom prst="rect">
            <a:avLst/>
          </a:prstGeom>
        </p:spPr>
      </p:pic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1701DE4-2E47-4AD0-8843-CB6FE00C5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807808"/>
              </p:ext>
            </p:extLst>
          </p:nvPr>
        </p:nvGraphicFramePr>
        <p:xfrm>
          <a:off x="5590361" y="2130631"/>
          <a:ext cx="5613620" cy="269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165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A85AAE-34A9-4C23-8301-29F233D8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463" y="596870"/>
            <a:ext cx="9513073" cy="1175707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ASSEMBLAGE APPROACH </a:t>
            </a:r>
            <a:br>
              <a:rPr lang="it-IT" sz="2800" dirty="0"/>
            </a:br>
            <a:r>
              <a:rPr lang="it-IT" sz="2800" dirty="0"/>
              <a:t>nelle </a:t>
            </a:r>
            <a:br>
              <a:rPr lang="it-IT" sz="2800" dirty="0"/>
            </a:br>
            <a:r>
              <a:rPr lang="it-IT" sz="2800" dirty="0"/>
              <a:t>POLITICHE MIGRATORIE LOCALI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4286947-E096-4F4A-9E73-3C8A1792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015" y="2191837"/>
            <a:ext cx="10186946" cy="2226684"/>
          </a:xfrm>
        </p:spPr>
        <p:txBody>
          <a:bodyPr>
            <a:normAutofit/>
          </a:bodyPr>
          <a:lstStyle/>
          <a:p>
            <a:r>
              <a:rPr lang="it-IT" sz="2200" dirty="0">
                <a:sym typeface="Wingdings" panose="05000000000000000000" pitchFamily="2" charset="2"/>
              </a:rPr>
              <a:t>Città come «</a:t>
            </a:r>
            <a:r>
              <a:rPr lang="it-IT" sz="2200" b="1" i="1" dirty="0" err="1"/>
              <a:t>landscapes</a:t>
            </a:r>
            <a:r>
              <a:rPr lang="it-IT" sz="2200" dirty="0">
                <a:sym typeface="Wingdings" panose="05000000000000000000" pitchFamily="2" charset="2"/>
              </a:rPr>
              <a:t>» </a:t>
            </a:r>
            <a:r>
              <a:rPr lang="en-US" sz="2200" dirty="0"/>
              <a:t>(Hinger, Schäfer, and Pott 2016) o </a:t>
            </a:r>
            <a:r>
              <a:rPr lang="it-IT" sz="2200" dirty="0"/>
              <a:t>«</a:t>
            </a:r>
            <a:r>
              <a:rPr lang="it-IT" sz="2200" b="1" i="1" dirty="0" err="1"/>
              <a:t>battlegrounds</a:t>
            </a:r>
            <a:r>
              <a:rPr lang="it-IT" sz="2200" dirty="0"/>
              <a:t>»</a:t>
            </a:r>
            <a:r>
              <a:rPr lang="en-US" sz="2200" dirty="0"/>
              <a:t> (</a:t>
            </a:r>
            <a:r>
              <a:rPr lang="en-US" sz="2200" dirty="0" err="1"/>
              <a:t>Ambrosini</a:t>
            </a:r>
            <a:r>
              <a:rPr lang="en-US" sz="2200" dirty="0"/>
              <a:t> 2020)</a:t>
            </a:r>
            <a:r>
              <a:rPr lang="it-IT" sz="2200" dirty="0">
                <a:sym typeface="Wingdings" panose="05000000000000000000" pitchFamily="2" charset="2"/>
              </a:rPr>
              <a:t>   agenzie delle Nazioni Unite, ONG internazionali, governi nazionali, sindaci, city networks internazionali e molti altri attori.</a:t>
            </a:r>
          </a:p>
          <a:p>
            <a:r>
              <a:rPr lang="it-IT" sz="2200" b="1" dirty="0">
                <a:sym typeface="Wingdings" panose="05000000000000000000" pitchFamily="2" charset="2"/>
              </a:rPr>
              <a:t>Fattori strutturali </a:t>
            </a:r>
            <a:r>
              <a:rPr lang="it-IT" sz="2200" dirty="0">
                <a:sym typeface="Wingdings" panose="05000000000000000000" pitchFamily="2" charset="2"/>
              </a:rPr>
              <a:t>(risorse disponibili, condizioni del mercato del lavoro, etc.)</a:t>
            </a:r>
          </a:p>
          <a:p>
            <a:r>
              <a:rPr lang="it-IT" sz="2200" dirty="0">
                <a:sym typeface="Wingdings" panose="05000000000000000000" pitchFamily="2" charset="2"/>
              </a:rPr>
              <a:t>Risposte locali all’arrivo dei migranti forzati in </a:t>
            </a:r>
            <a:r>
              <a:rPr lang="it-IT" sz="2200" b="1" dirty="0">
                <a:sym typeface="Wingdings" panose="05000000000000000000" pitchFamily="2" charset="2"/>
              </a:rPr>
              <a:t>Grecia</a:t>
            </a:r>
            <a:endParaRPr lang="it-IT" sz="2200" dirty="0">
              <a:sym typeface="Wingdings" panose="05000000000000000000" pitchFamily="2" charset="2"/>
            </a:endParaRPr>
          </a:p>
        </p:txBody>
      </p:sp>
      <p:pic>
        <p:nvPicPr>
          <p:cNvPr id="1026" name="Picture 2" descr="Organizzazione delle Nazioni Unite - Wikipedia">
            <a:extLst>
              <a:ext uri="{FF2B5EF4-FFF2-40B4-BE49-F238E27FC236}">
                <a16:creationId xmlns:a16="http://schemas.microsoft.com/office/drawing/2014/main" id="{1AD11605-4A5F-4ED5-B50D-15D89CD5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50" y="4837781"/>
            <a:ext cx="1720333" cy="11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ci Senza Frontiere Italia ONLUS">
            <a:extLst>
              <a:ext uri="{FF2B5EF4-FFF2-40B4-BE49-F238E27FC236}">
                <a16:creationId xmlns:a16="http://schemas.microsoft.com/office/drawing/2014/main" id="{CE1FCA17-F21B-49A3-BC3D-59E2CF6C5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2" t="30450" r="2422" b="30757"/>
          <a:stretch/>
        </p:blipFill>
        <p:spPr bwMode="auto">
          <a:xfrm>
            <a:off x="3575738" y="4892831"/>
            <a:ext cx="2670756" cy="103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ndiera della Grecia - Wikipedia">
            <a:extLst>
              <a:ext uri="{FF2B5EF4-FFF2-40B4-BE49-F238E27FC236}">
                <a16:creationId xmlns:a16="http://schemas.microsoft.com/office/drawing/2014/main" id="{0FF68F98-A663-488D-A845-37B6D6CB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49" y="4837419"/>
            <a:ext cx="1720333" cy="114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lonicco – Bandiera">
            <a:extLst>
              <a:ext uri="{FF2B5EF4-FFF2-40B4-BE49-F238E27FC236}">
                <a16:creationId xmlns:a16="http://schemas.microsoft.com/office/drawing/2014/main" id="{B993060F-D82E-4C3C-8D14-16F5563D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17" y="4836628"/>
            <a:ext cx="1720333" cy="11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E08C52-C6EB-46DB-9C3B-24A79D9FA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810" y="1716562"/>
            <a:ext cx="6032390" cy="3973037"/>
          </a:xfrm>
        </p:spPr>
        <p:txBody>
          <a:bodyPr>
            <a:noAutofit/>
          </a:bodyPr>
          <a:lstStyle/>
          <a:p>
            <a:r>
              <a:rPr lang="it-IT" sz="2200" dirty="0">
                <a:sym typeface="Wingdings" panose="05000000000000000000" pitchFamily="2" charset="2"/>
              </a:rPr>
              <a:t>Approccio usato in vari studi sullo sviluppo delle politiche (istruzione, servizi per i giovani e riforma delle infrastrutture pubbliche) </a:t>
            </a:r>
          </a:p>
          <a:p>
            <a:r>
              <a:rPr lang="it-IT" sz="2200" dirty="0">
                <a:sym typeface="Wingdings" panose="05000000000000000000" pitchFamily="2" charset="2"/>
              </a:rPr>
              <a:t>Attori e fattori come nuovo oggetto di studio</a:t>
            </a:r>
          </a:p>
          <a:p>
            <a:r>
              <a:rPr lang="it-IT" sz="2200" dirty="0">
                <a:sym typeface="Wingdings" panose="05000000000000000000" pitchFamily="2" charset="2"/>
              </a:rPr>
              <a:t>Risposta di Salonicco all’arrivo dei rifugiati  formazioni di </a:t>
            </a:r>
            <a:r>
              <a:rPr lang="it-IT" sz="2200" b="1" dirty="0">
                <a:sym typeface="Wingdings" panose="05000000000000000000" pitchFamily="2" charset="2"/>
              </a:rPr>
              <a:t>4 </a:t>
            </a:r>
            <a:r>
              <a:rPr lang="it-IT" sz="2200" dirty="0">
                <a:sym typeface="Wingdings" panose="05000000000000000000" pitchFamily="2" charset="2"/>
              </a:rPr>
              <a:t>differenti</a:t>
            </a:r>
            <a:r>
              <a:rPr lang="it-IT" sz="2200" b="1" dirty="0">
                <a:sym typeface="Wingdings" panose="05000000000000000000" pitchFamily="2" charset="2"/>
              </a:rPr>
              <a:t> configurazioni </a:t>
            </a:r>
            <a:r>
              <a:rPr lang="it-IT" sz="2200" dirty="0">
                <a:sym typeface="Wingdings" panose="05000000000000000000" pitchFamily="2" charset="2"/>
              </a:rPr>
              <a:t>[costruzioni temporanee e dinamiche, che possono sovrapporsi e mescolarsi].</a:t>
            </a:r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FD886764-F062-450A-BFC5-52E8D8A37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10" y="460058"/>
            <a:ext cx="4754562" cy="1371600"/>
          </a:xfrm>
        </p:spPr>
        <p:txBody>
          <a:bodyPr>
            <a:normAutofit/>
          </a:bodyPr>
          <a:lstStyle/>
          <a:p>
            <a:r>
              <a:rPr lang="it-IT" sz="3200" dirty="0"/>
              <a:t>ASSEMBLAGE APPROCH</a:t>
            </a:r>
          </a:p>
        </p:txBody>
      </p:sp>
      <p:sp>
        <p:nvSpPr>
          <p:cNvPr id="6" name="Segnaposto contenuto 9">
            <a:extLst>
              <a:ext uri="{FF2B5EF4-FFF2-40B4-BE49-F238E27FC236}">
                <a16:creationId xmlns:a16="http://schemas.microsoft.com/office/drawing/2014/main" id="{667C4690-9F28-4E89-88CD-95080CE1D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3510" y="2804635"/>
            <a:ext cx="3375770" cy="2041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i="1" dirty="0"/>
              <a:t>“</a:t>
            </a:r>
            <a:r>
              <a:rPr lang="en-US" sz="2000" i="1" dirty="0"/>
              <a:t>Rather than viewing policies as the object of study – as in traditional policy sociology – the assemblage perspective views them as just one of the elements of a broader process of change, encompassing actors, factors and forces from different levels </a:t>
            </a:r>
            <a:r>
              <a:rPr lang="en-US" sz="2000" dirty="0"/>
              <a:t>(</a:t>
            </a:r>
            <a:r>
              <a:rPr lang="en-US" sz="2000" dirty="0" err="1"/>
              <a:t>Youdell</a:t>
            </a:r>
            <a:r>
              <a:rPr lang="en-US" sz="2000" dirty="0"/>
              <a:t> 2015, 11).”</a:t>
            </a:r>
            <a:endParaRPr lang="it-IT" sz="2200" dirty="0"/>
          </a:p>
        </p:txBody>
      </p:sp>
      <p:pic>
        <p:nvPicPr>
          <p:cNvPr id="17" name="Elemento grafico 16" descr="Una manciata di piccoli cerchi">
            <a:extLst>
              <a:ext uri="{FF2B5EF4-FFF2-40B4-BE49-F238E27FC236}">
                <a16:creationId xmlns:a16="http://schemas.microsoft.com/office/drawing/2014/main" id="{92BFD8DF-88E3-4D26-B96E-3F25B27CE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846636">
            <a:off x="6654800" y="-55125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2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16962-B4FB-419F-927C-F09AD317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64" y="642594"/>
            <a:ext cx="10058400" cy="1371600"/>
          </a:xfrm>
        </p:spPr>
        <p:txBody>
          <a:bodyPr>
            <a:normAutofit/>
          </a:bodyPr>
          <a:lstStyle/>
          <a:p>
            <a:r>
              <a:rPr lang="it-IT" sz="3200" dirty="0"/>
              <a:t>PROCESS TRACING </a:t>
            </a:r>
            <a:r>
              <a:rPr lang="it-IT" sz="4400" dirty="0"/>
              <a:t/>
            </a:r>
            <a:br>
              <a:rPr lang="it-IT" sz="4400" dirty="0"/>
            </a:br>
            <a:r>
              <a:rPr lang="it-IT" sz="2400" dirty="0"/>
              <a:t>(</a:t>
            </a:r>
            <a:r>
              <a:rPr lang="en-US" sz="2400" dirty="0"/>
              <a:t>Bennett and </a:t>
            </a:r>
            <a:r>
              <a:rPr lang="en-US" sz="2400" dirty="0" err="1"/>
              <a:t>Checkel</a:t>
            </a:r>
            <a:r>
              <a:rPr lang="en-US" sz="2400" dirty="0"/>
              <a:t> 2014; George and Bennett 2005)</a:t>
            </a:r>
            <a:r>
              <a:rPr lang="it-IT" sz="2400" dirty="0"/>
              <a:t> </a:t>
            </a:r>
            <a:endParaRPr lang="it-IT" sz="4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4B1AD7-249F-4B5D-A7FB-05C23AF3A462}"/>
              </a:ext>
            </a:extLst>
          </p:cNvPr>
          <p:cNvSpPr txBox="1"/>
          <p:nvPr/>
        </p:nvSpPr>
        <p:spPr>
          <a:xfrm>
            <a:off x="707664" y="2014194"/>
            <a:ext cx="10417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Approccio dell’assemblaggio </a:t>
            </a:r>
            <a:r>
              <a:rPr lang="it-IT" sz="2200" dirty="0">
                <a:sym typeface="Wingdings" panose="05000000000000000000" pitchFamily="2" charset="2"/>
              </a:rPr>
              <a:t> s</a:t>
            </a:r>
            <a:r>
              <a:rPr lang="it-IT" sz="2200" dirty="0"/>
              <a:t>fida di mappare longitudinalmente un gran numero di elementi eterogenei:</a:t>
            </a:r>
          </a:p>
          <a:p>
            <a:pPr marL="285750" indent="-285750">
              <a:buFontTx/>
              <a:buChar char="-"/>
            </a:pPr>
            <a:r>
              <a:rPr lang="it-IT" sz="2200" i="1" dirty="0" err="1"/>
              <a:t>Genealogy</a:t>
            </a:r>
            <a:r>
              <a:rPr lang="it-IT" sz="2200" dirty="0"/>
              <a:t> (</a:t>
            </a:r>
            <a:r>
              <a:rPr lang="it-IT" sz="2200" dirty="0" err="1"/>
              <a:t>Ureta</a:t>
            </a:r>
            <a:r>
              <a:rPr lang="it-IT" sz="2200" dirty="0"/>
              <a:t>, 2015) </a:t>
            </a:r>
          </a:p>
          <a:p>
            <a:pPr marL="285750" indent="-285750">
              <a:buFontTx/>
              <a:buChar char="-"/>
            </a:pPr>
            <a:r>
              <a:rPr lang="it-IT" sz="2200" i="1" dirty="0"/>
              <a:t>Assemblage </a:t>
            </a:r>
            <a:r>
              <a:rPr lang="it-IT" sz="2200" i="1" dirty="0" err="1"/>
              <a:t>ethnography</a:t>
            </a:r>
            <a:r>
              <a:rPr lang="it-IT" sz="2200" i="1" dirty="0"/>
              <a:t> </a:t>
            </a:r>
            <a:r>
              <a:rPr lang="en-US" sz="2200" dirty="0"/>
              <a:t>(Greenhalgh 2008; </a:t>
            </a:r>
            <a:r>
              <a:rPr lang="en-US" sz="2200" dirty="0" err="1"/>
              <a:t>Youdell</a:t>
            </a:r>
            <a:r>
              <a:rPr lang="en-US" sz="2200" dirty="0"/>
              <a:t> and McGimpsey 2015)</a:t>
            </a:r>
          </a:p>
          <a:p>
            <a:pPr marL="285750" indent="-285750">
              <a:buFontTx/>
              <a:buChar char="-"/>
            </a:pPr>
            <a:r>
              <a:rPr lang="en-US" sz="2200" b="1" dirty="0"/>
              <a:t>Process Tracing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 err="1">
                <a:sym typeface="Wingdings" panose="05000000000000000000" pitchFamily="2" charset="2"/>
              </a:rPr>
              <a:t>identifica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i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passaggi</a:t>
            </a:r>
            <a:r>
              <a:rPr lang="en-US" sz="2200" dirty="0">
                <a:sym typeface="Wingdings" panose="05000000000000000000" pitchFamily="2" charset="2"/>
              </a:rPr>
              <a:t> del </a:t>
            </a:r>
            <a:r>
              <a:rPr lang="en-US" sz="2200" dirty="0" err="1">
                <a:sym typeface="Wingdings" panose="05000000000000000000" pitchFamily="2" charset="2"/>
              </a:rPr>
              <a:t>processo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causale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che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portano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alla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produzione</a:t>
            </a:r>
            <a:r>
              <a:rPr lang="en-US" sz="2200" dirty="0">
                <a:sym typeface="Wingdings" panose="05000000000000000000" pitchFamily="2" charset="2"/>
              </a:rPr>
              <a:t> di un outcome in un </a:t>
            </a:r>
            <a:r>
              <a:rPr lang="en-US" sz="2200" dirty="0" err="1">
                <a:sym typeface="Wingdings" panose="05000000000000000000" pitchFamily="2" charset="2"/>
              </a:rPr>
              <a:t>particolare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caso</a:t>
            </a:r>
            <a:r>
              <a:rPr lang="en-US" sz="2200" dirty="0">
                <a:sym typeface="Wingdings" panose="05000000000000000000" pitchFamily="2" charset="2"/>
              </a:rPr>
              <a:t> e in un </a:t>
            </a:r>
            <a:r>
              <a:rPr lang="en-US" sz="2200" dirty="0" err="1">
                <a:sym typeface="Wingdings" panose="05000000000000000000" pitchFamily="2" charset="2"/>
              </a:rPr>
              <a:t>particolare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contesto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err="1">
                <a:sym typeface="Wingdings" panose="05000000000000000000" pitchFamily="2" charset="2"/>
              </a:rPr>
              <a:t>storico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1992824-BBA5-4634-89B3-9B2DDB193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532170"/>
              </p:ext>
            </p:extLst>
          </p:nvPr>
        </p:nvGraphicFramePr>
        <p:xfrm>
          <a:off x="563217" y="4229128"/>
          <a:ext cx="11202063" cy="221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2" name="Elemento grafico 51" descr="Cicli con persone contorno">
            <a:extLst>
              <a:ext uri="{FF2B5EF4-FFF2-40B4-BE49-F238E27FC236}">
                <a16:creationId xmlns:a16="http://schemas.microsoft.com/office/drawing/2014/main" id="{ED442402-9457-4881-9043-9B9712CB1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426960" y="195554"/>
            <a:ext cx="1818640" cy="18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DB4B4A7-3322-4812-9C9A-6E19B839A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827" y="2201108"/>
            <a:ext cx="5526447" cy="391705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F2E6D0D-4510-48C2-B13E-B0A0F2702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311" y="590621"/>
            <a:ext cx="7729728" cy="1188720"/>
          </a:xfrm>
        </p:spPr>
        <p:txBody>
          <a:bodyPr>
            <a:normAutofit/>
          </a:bodyPr>
          <a:lstStyle/>
          <a:p>
            <a:r>
              <a:rPr lang="it-IT" sz="4000" dirty="0"/>
              <a:t>A </a:t>
            </a:r>
            <a:r>
              <a:rPr lang="it-IT" sz="4000" b="1" i="1" dirty="0"/>
              <a:t>desk</a:t>
            </a:r>
            <a:r>
              <a:rPr lang="it-IT" sz="4000" dirty="0"/>
              <a:t> and </a:t>
            </a:r>
            <a:r>
              <a:rPr lang="it-IT" sz="4000" b="1" i="1" dirty="0"/>
              <a:t>field</a:t>
            </a:r>
            <a:r>
              <a:rPr lang="it-IT" sz="4000" dirty="0"/>
              <a:t> </a:t>
            </a:r>
            <a:r>
              <a:rPr lang="it-IT" sz="4000" dirty="0" err="1"/>
              <a:t>research</a:t>
            </a:r>
            <a:endParaRPr lang="it-IT" sz="4000" dirty="0"/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E9D5D56A-964E-4952-8C80-28763BD74C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241274"/>
              </p:ext>
            </p:extLst>
          </p:nvPr>
        </p:nvGraphicFramePr>
        <p:xfrm>
          <a:off x="623455" y="1712920"/>
          <a:ext cx="5206538" cy="455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2E4D26-AF47-45A7-920F-70CF3447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009" y="1779340"/>
            <a:ext cx="5059680" cy="860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600" dirty="0"/>
              <a:t>3 mesi e 28 interviste semi-strutturate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88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pone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Sapone</Template>
  <TotalTime>1177</TotalTime>
  <Words>943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Sapone</vt:lpstr>
      <vt:lpstr>Against all odds: Thessaloniki’s local policy activism in the reception and integration of forced migrants</vt:lpstr>
      <vt:lpstr>Introduzione</vt:lpstr>
      <vt:lpstr>Domande di ricerca</vt:lpstr>
      <vt:lpstr>Da una prospettiva nazionale ad una locale</vt:lpstr>
      <vt:lpstr>Presentazione standard di PowerPoint</vt:lpstr>
      <vt:lpstr>ASSEMBLAGE APPROACH  nelle  POLITICHE MIGRATORIE LOCALI </vt:lpstr>
      <vt:lpstr>ASSEMBLAGE APPROCH</vt:lpstr>
      <vt:lpstr>PROCESS TRACING  (Bennett and Checkel 2014; George and Bennett 2005) </vt:lpstr>
      <vt:lpstr>A desk and field research</vt:lpstr>
      <vt:lpstr>Presentazione standard di PowerPoint</vt:lpstr>
      <vt:lpstr>ADHOCRACY [ad hoc + κρατεῖν/kratein, ovvero governare su misura]</vt:lpstr>
      <vt:lpstr>Presentazione standard di PowerPoint</vt:lpstr>
      <vt:lpstr>COALIZIONE VERTICALE</vt:lpstr>
      <vt:lpstr>ISTITUZIONALIZZAZIONE</vt:lpstr>
      <vt:lpstr>CONCLUSIONI</vt:lpstr>
      <vt:lpstr>Suggerimenti per un’indagine futura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ASSEMBLAGE APPROCH</dc:title>
  <dc:creator>Anna Loi</dc:creator>
  <cp:lastModifiedBy>TizianaCaponio</cp:lastModifiedBy>
  <cp:revision>93</cp:revision>
  <cp:lastPrinted>2022-03-29T15:44:36Z</cp:lastPrinted>
  <dcterms:created xsi:type="dcterms:W3CDTF">2022-03-26T11:19:31Z</dcterms:created>
  <dcterms:modified xsi:type="dcterms:W3CDTF">2022-04-05T20:03:09Z</dcterms:modified>
</cp:coreProperties>
</file>