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6" r:id="rId3"/>
    <p:sldId id="289" r:id="rId4"/>
    <p:sldId id="287" r:id="rId5"/>
    <p:sldId id="259" r:id="rId6"/>
    <p:sldId id="261" r:id="rId7"/>
    <p:sldId id="266" r:id="rId8"/>
    <p:sldId id="284" r:id="rId9"/>
    <p:sldId id="288" r:id="rId10"/>
    <p:sldId id="263" r:id="rId11"/>
    <p:sldId id="264" r:id="rId12"/>
    <p:sldId id="267" r:id="rId13"/>
    <p:sldId id="282" r:id="rId14"/>
    <p:sldId id="298" r:id="rId15"/>
    <p:sldId id="283" r:id="rId16"/>
    <p:sldId id="281" r:id="rId17"/>
    <p:sldId id="278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2" autoAdjust="0"/>
    <p:restoredTop sz="95491" autoAdjust="0"/>
  </p:normalViewPr>
  <p:slideViewPr>
    <p:cSldViewPr snapToGrid="0">
      <p:cViewPr varScale="1">
        <p:scale>
          <a:sx n="82" d="100"/>
          <a:sy n="82" d="100"/>
        </p:scale>
        <p:origin x="192" y="6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04/03/24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251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842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209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506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06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06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19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971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04/03/24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04/03/24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04/03/24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n8Zrf_iw-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youtube.com/watch?v=9GDjT3Fw_6w" TargetMode="External"/><Relationship Id="rId4" Type="http://schemas.openxmlformats.org/officeDocument/2006/relationships/hyperlink" Target="http://democraciaglobal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Oe5-UsQ2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aapf.org/sayhername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467511"/>
            <a:ext cx="12192000" cy="1389506"/>
          </a:xfrm>
        </p:spPr>
        <p:txBody>
          <a:bodyPr>
            <a:normAutofit fontScale="90000"/>
          </a:bodyPr>
          <a:lstStyle/>
          <a:p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Etnia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razza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genere</a:t>
            </a:r>
            <a:b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categorie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politiche</a:t>
            </a:r>
            <a:endParaRPr lang="en-GB" b="1" u="sng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4152501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2023/24</a:t>
            </a:r>
          </a:p>
          <a:p>
            <a:endParaRPr lang="it-IT" sz="2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 interculturale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93560" y="196879"/>
            <a:ext cx="8594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ETNICITA’</a:t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98474" y="1292786"/>
            <a:ext cx="11087652" cy="464368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it-IT" sz="1600" dirty="0"/>
              <a:t>“l’etnicità si riferisce alle forme delle relazioni tra gruppi che considerano sé stessi e sono considerati dagli altri come distinti. Dal punto di vista dell’interazione, il processo d’identificazione etnica si costruisce in modo contrastivo, cioè, attraverso l’affermazione di un noi di fronte a un altro.” (Cardoso de Oliveira 1976)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coinvolge idee di </a:t>
            </a:r>
            <a:r>
              <a:rPr lang="it-IT" b="1" dirty="0"/>
              <a:t>territorio</a:t>
            </a:r>
            <a:r>
              <a:rPr lang="it-IT" dirty="0"/>
              <a:t> o luogo di origine, di eredità culturale, di discendenza, un senso condiviso di parentela, legame con il </a:t>
            </a:r>
            <a:r>
              <a:rPr lang="it-IT" b="1" dirty="0"/>
              <a:t>passato</a:t>
            </a:r>
            <a:r>
              <a:rPr lang="it-IT" dirty="0"/>
              <a:t>, appartenenza a un gruppo</a:t>
            </a:r>
          </a:p>
          <a:p>
            <a:pPr algn="just"/>
            <a:r>
              <a:rPr lang="it-IT" dirty="0"/>
              <a:t>Coinvolge il passato, condiviso ma continuamente articolato </a:t>
            </a:r>
          </a:p>
          <a:p>
            <a:pPr algn="just"/>
            <a:r>
              <a:rPr lang="it-IT" dirty="0"/>
              <a:t>Eterogeneità e polifonia, definizioni in disputa</a:t>
            </a:r>
          </a:p>
          <a:p>
            <a:pPr algn="just"/>
            <a:r>
              <a:rPr lang="it-IT" dirty="0"/>
              <a:t>classificazione sociale e individuale, rappresentazione e </a:t>
            </a:r>
            <a:r>
              <a:rPr lang="it-IT" b="1" dirty="0"/>
              <a:t>auto-rappresentazione</a:t>
            </a:r>
            <a:r>
              <a:rPr lang="it-IT" dirty="0"/>
              <a:t>, molteplici definizioni e ascrizioni, il punto di vista emico, sovrapposizioni</a:t>
            </a:r>
          </a:p>
          <a:p>
            <a:pPr algn="just"/>
            <a:r>
              <a:rPr lang="it-IT" dirty="0"/>
              <a:t>“Nuove etnicità” Stuart-Hall il superamento dell’</a:t>
            </a:r>
            <a:r>
              <a:rPr lang="it-IT" dirty="0" err="1"/>
              <a:t>essenzialimso</a:t>
            </a:r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576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93560" y="196879"/>
            <a:ext cx="7765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Etnicità</a:t>
            </a: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74845" y="1306421"/>
            <a:ext cx="11302972" cy="44643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/>
              <a:t>etnicità</a:t>
            </a:r>
            <a:r>
              <a:rPr lang="it-IT" dirty="0"/>
              <a:t> situazionale, è una pratica di relazioni sociali con persone specifiche in luoghi specifici, non è situata nel corpo ma nel contesto sociale, </a:t>
            </a:r>
            <a:r>
              <a:rPr lang="it-IT" b="1" dirty="0"/>
              <a:t>Frederick </a:t>
            </a:r>
            <a:r>
              <a:rPr lang="it-IT" b="1" dirty="0" err="1"/>
              <a:t>Barth</a:t>
            </a:r>
            <a:r>
              <a:rPr lang="it-IT" dirty="0"/>
              <a:t> </a:t>
            </a:r>
            <a:r>
              <a:rPr lang="it-IT" i="1" dirty="0" err="1"/>
              <a:t>Ethnic</a:t>
            </a:r>
            <a:r>
              <a:rPr lang="it-IT" i="1" dirty="0"/>
              <a:t> </a:t>
            </a:r>
            <a:r>
              <a:rPr lang="it-IT" i="1" dirty="0" err="1"/>
              <a:t>Groups</a:t>
            </a:r>
            <a:r>
              <a:rPr lang="it-IT" i="1" dirty="0"/>
              <a:t> and </a:t>
            </a:r>
            <a:r>
              <a:rPr lang="it-IT" i="1" dirty="0" err="1"/>
              <a:t>Boundaries</a:t>
            </a:r>
            <a:r>
              <a:rPr lang="it-IT" i="1" dirty="0"/>
              <a:t> </a:t>
            </a:r>
            <a:r>
              <a:rPr lang="it-IT" dirty="0"/>
              <a:t>(1969): </a:t>
            </a:r>
            <a:r>
              <a:rPr lang="it-IT" b="1" i="1" dirty="0"/>
              <a:t>le relazioni implicite nel concetto di etnia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L’opposizione binaria io/altro non come inevitabile e naturale ma come il prodotto di determinate strategie discorsive di dominazione, storicamente definite </a:t>
            </a:r>
          </a:p>
          <a:p>
            <a:pPr algn="just"/>
            <a:r>
              <a:rPr lang="it-IT" dirty="0"/>
              <a:t>l’etnicità è relazionale anche in quanto definita in base a </a:t>
            </a:r>
            <a:r>
              <a:rPr lang="it-IT" b="1" i="1" dirty="0"/>
              <a:t>relazioni di potere </a:t>
            </a:r>
            <a:r>
              <a:rPr lang="it-IT" dirty="0"/>
              <a:t>(lo stato nazione o altri gruppi che rivendicano altre etnicità) la posizione di una particolare etnicità è definita dalla sua posizione di potere, e la presenza del </a:t>
            </a:r>
            <a:r>
              <a:rPr lang="it-IT" i="1" dirty="0"/>
              <a:t>politico</a:t>
            </a:r>
            <a:r>
              <a:rPr lang="it-IT" dirty="0"/>
              <a:t> all’interno dell’etnicità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lvl="1"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280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830241"/>
            <a:ext cx="7610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Politiche dell’etnicità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3" descr="124738792_31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7" b="8757"/>
          <a:stretch>
            <a:fillRect/>
          </a:stretch>
        </p:blipFill>
        <p:spPr>
          <a:xfrm>
            <a:off x="0" y="2664178"/>
            <a:ext cx="6131845" cy="336358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7E2074-C03E-8D1D-6A08-24215820F8B7}"/>
              </a:ext>
            </a:extLst>
          </p:cNvPr>
          <p:cNvSpPr txBox="1"/>
          <p:nvPr/>
        </p:nvSpPr>
        <p:spPr>
          <a:xfrm>
            <a:off x="6460461" y="1694296"/>
            <a:ext cx="55634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La cultura è politica perché i significati sono costitutivi di processi che, implicitamente o esplicitamente, cercano di ridefinire il potere sociale. Cioè, </a:t>
            </a:r>
            <a:r>
              <a:rPr lang="it-IT" sz="2400" b="1" i="1" dirty="0"/>
              <a:t>quando i movimenti dispiegano concezioni alternative di donna, natura, razza, economia, democrazia o cittadinanza che sconvolgono i significati culturali dominanti, mettono in atto una politica culturale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37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00563" y="4384170"/>
            <a:ext cx="7691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“No hay </a:t>
            </a:r>
            <a:r>
              <a:rPr lang="es-ES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descolonizacion</a:t>
            </a:r>
            <a:r>
              <a:rPr lang="es-ES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</a:t>
            </a:r>
            <a:r>
              <a:rPr lang="es-ES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despatriarcalizacion</a:t>
            </a:r>
            <a:r>
              <a:rPr lang="es-ES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D19209-8D52-47CA-A69F-FEBC221594CD}"/>
              </a:ext>
            </a:extLst>
          </p:cNvPr>
          <p:cNvSpPr txBox="1">
            <a:spLocks/>
          </p:cNvSpPr>
          <p:nvPr/>
        </p:nvSpPr>
        <p:spPr>
          <a:xfrm>
            <a:off x="347202" y="364505"/>
            <a:ext cx="5426874" cy="55851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 algn="r">
              <a:buClr>
                <a:srgbClr val="C00000"/>
              </a:buClr>
              <a:buNone/>
            </a:pP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es-ES_tradnl" sz="2400" b="1" dirty="0" err="1"/>
              <a:t>Decolonizzare</a:t>
            </a:r>
            <a:r>
              <a:rPr lang="es-ES_tradnl" sz="2400" dirty="0"/>
              <a:t> </a:t>
            </a:r>
            <a:r>
              <a:rPr lang="es-ES_tradnl" sz="2400" dirty="0" err="1"/>
              <a:t>il</a:t>
            </a:r>
            <a:r>
              <a:rPr lang="es-ES_tradnl" sz="2400" dirty="0"/>
              <a:t> </a:t>
            </a:r>
            <a:r>
              <a:rPr lang="es-ES_tradnl" sz="2400" dirty="0" err="1"/>
              <a:t>discorso</a:t>
            </a:r>
            <a:r>
              <a:rPr lang="es-ES_tradnl" sz="2400" dirty="0"/>
              <a:t> feminista</a:t>
            </a:r>
            <a:endParaRPr lang="it-IT" sz="2400" dirty="0"/>
          </a:p>
          <a:p>
            <a:pPr>
              <a:buClr>
                <a:srgbClr val="C00000"/>
              </a:buClr>
            </a:pPr>
            <a:r>
              <a:rPr lang="it-IT" sz="2400" dirty="0"/>
              <a:t>La </a:t>
            </a:r>
            <a:r>
              <a:rPr lang="it-IT" sz="2400" i="1" dirty="0" err="1"/>
              <a:t>colonialidad</a:t>
            </a:r>
            <a:r>
              <a:rPr lang="it-IT" sz="2400" dirty="0"/>
              <a:t> si basa su costrutti patriarcali ed eterosessuali, la disputa per il controllo eurocentrato e capitalista occulta tutto ciò che non è bianco e maschile.</a:t>
            </a:r>
          </a:p>
          <a:p>
            <a:pPr>
              <a:buClr>
                <a:srgbClr val="C00000"/>
              </a:buClr>
            </a:pPr>
            <a:r>
              <a:rPr lang="it-IT" sz="2400" dirty="0"/>
              <a:t>La </a:t>
            </a:r>
            <a:r>
              <a:rPr lang="it-IT" sz="2400" i="1" dirty="0" err="1"/>
              <a:t>colonialidad</a:t>
            </a:r>
            <a:r>
              <a:rPr lang="it-IT" sz="2400" dirty="0"/>
              <a:t> come l’eurocentrismo naturalizza l’esperienza cognitiva il patriarcato-bianco naturalizza la prospettiva di genere</a:t>
            </a:r>
          </a:p>
          <a:p>
            <a:pPr marL="0" indent="0">
              <a:buClr>
                <a:srgbClr val="C00000"/>
              </a:buClr>
              <a:buNone/>
            </a:pPr>
            <a:endParaRPr lang="it-IT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Feminismo Comunitari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73" y="0"/>
            <a:ext cx="6498827" cy="329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52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A6AE1B-AF40-6B4A-BF36-73F64C82C3CD}"/>
              </a:ext>
            </a:extLst>
          </p:cNvPr>
          <p:cNvSpPr txBox="1"/>
          <p:nvPr/>
        </p:nvSpPr>
        <p:spPr>
          <a:xfrm>
            <a:off x="321844" y="1961335"/>
            <a:ext cx="610602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/>
              <a:t>“</a:t>
            </a:r>
            <a:r>
              <a:rPr lang="en-US" sz="1800" b="1" i="1" dirty="0"/>
              <a:t>El </a:t>
            </a:r>
            <a:r>
              <a:rPr lang="en-US" sz="1800" b="1" i="1" dirty="0" err="1"/>
              <a:t>nuestro</a:t>
            </a:r>
            <a:r>
              <a:rPr lang="en-US" sz="1800" b="1" i="1" dirty="0"/>
              <a:t> es un </a:t>
            </a:r>
            <a:r>
              <a:rPr lang="en-US" sz="1800" b="1" i="1" dirty="0" err="1"/>
              <a:t>feminismo</a:t>
            </a:r>
            <a:r>
              <a:rPr lang="en-US" sz="1800" b="1" i="1" dirty="0"/>
              <a:t> </a:t>
            </a:r>
            <a:r>
              <a:rPr lang="en-US" sz="1800" b="1" i="1" dirty="0" err="1"/>
              <a:t>útil</a:t>
            </a:r>
            <a:r>
              <a:rPr lang="en-US" sz="1800" b="1" i="1" dirty="0"/>
              <a:t> a la </a:t>
            </a:r>
            <a:r>
              <a:rPr lang="en-US" sz="1800" b="1" i="1" dirty="0" err="1"/>
              <a:t>lucha</a:t>
            </a:r>
            <a:r>
              <a:rPr lang="en-US" sz="1800" b="1" i="1" dirty="0"/>
              <a:t> de </a:t>
            </a:r>
            <a:r>
              <a:rPr lang="en-US" sz="1800" b="1" i="1" dirty="0" err="1"/>
              <a:t>nuestros</a:t>
            </a:r>
            <a:r>
              <a:rPr lang="en-US" sz="1800" b="1" i="1" dirty="0"/>
              <a:t> pueblos</a:t>
            </a:r>
            <a:r>
              <a:rPr lang="en-US" sz="1800" dirty="0"/>
              <a:t>, </a:t>
            </a:r>
            <a:r>
              <a:rPr lang="en-US" sz="1800" dirty="0" err="1"/>
              <a:t>porque</a:t>
            </a:r>
            <a:r>
              <a:rPr lang="en-US" sz="1800" dirty="0"/>
              <a:t> el </a:t>
            </a:r>
            <a:r>
              <a:rPr lang="en-US" sz="1800" dirty="0" err="1"/>
              <a:t>feminismocomunitario</a:t>
            </a:r>
            <a:r>
              <a:rPr lang="en-US" sz="1800" dirty="0"/>
              <a:t> es el </a:t>
            </a:r>
            <a:r>
              <a:rPr lang="en-US" sz="1800" dirty="0" err="1"/>
              <a:t>feminismo</a:t>
            </a:r>
            <a:r>
              <a:rPr lang="en-US" sz="1800" dirty="0"/>
              <a:t> de los pueblos,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vez</a:t>
            </a:r>
            <a:r>
              <a:rPr lang="en-US" sz="1800" dirty="0"/>
              <a:t> es </a:t>
            </a:r>
            <a:r>
              <a:rPr lang="en-US" sz="1800" dirty="0" err="1"/>
              <a:t>más</a:t>
            </a:r>
            <a:r>
              <a:rPr lang="en-US" sz="1800" dirty="0"/>
              <a:t> claro que no </a:t>
            </a:r>
            <a:r>
              <a:rPr lang="en-US" sz="1800" dirty="0" err="1"/>
              <a:t>tenemos</a:t>
            </a:r>
            <a:r>
              <a:rPr lang="en-US" sz="1800" dirty="0"/>
              <a:t> nada que </a:t>
            </a:r>
            <a:r>
              <a:rPr lang="en-US" sz="1800" dirty="0" err="1"/>
              <a:t>ver</a:t>
            </a:r>
            <a:r>
              <a:rPr lang="en-US" sz="1800" dirty="0"/>
              <a:t> con las  </a:t>
            </a:r>
            <a:r>
              <a:rPr lang="en-US" sz="1800" dirty="0" err="1"/>
              <a:t>feministas</a:t>
            </a:r>
            <a:r>
              <a:rPr lang="en-US" sz="1800" dirty="0"/>
              <a:t> </a:t>
            </a:r>
            <a:r>
              <a:rPr lang="en-US" sz="1800" dirty="0" err="1"/>
              <a:t>ni</a:t>
            </a:r>
            <a:r>
              <a:rPr lang="en-US" sz="1800" dirty="0"/>
              <a:t> con los </a:t>
            </a:r>
            <a:r>
              <a:rPr lang="en-US" sz="1800" dirty="0" err="1"/>
              <a:t>colectivos</a:t>
            </a:r>
            <a:r>
              <a:rPr lang="en-US" sz="1800" dirty="0"/>
              <a:t> de </a:t>
            </a:r>
            <a:r>
              <a:rPr lang="en-US" sz="1800" dirty="0" err="1"/>
              <a:t>feministas</a:t>
            </a:r>
            <a:r>
              <a:rPr lang="en-US" sz="1800" dirty="0"/>
              <a:t>, </a:t>
            </a:r>
            <a:r>
              <a:rPr lang="en-US" sz="1800" dirty="0" err="1"/>
              <a:t>tampoco</a:t>
            </a:r>
            <a:r>
              <a:rPr lang="en-US" sz="1800" dirty="0"/>
              <a:t> con </a:t>
            </a:r>
            <a:r>
              <a:rPr lang="en-US" sz="1800" dirty="0" err="1"/>
              <a:t>intelectuales</a:t>
            </a:r>
            <a:r>
              <a:rPr lang="en-US" sz="1800" dirty="0"/>
              <a:t> </a:t>
            </a:r>
            <a:r>
              <a:rPr lang="en-US" sz="1800" dirty="0" err="1"/>
              <a:t>feministas</a:t>
            </a:r>
            <a:r>
              <a:rPr lang="en-US" sz="1800" dirty="0"/>
              <a:t> </a:t>
            </a:r>
            <a:r>
              <a:rPr lang="en-US" sz="1800" dirty="0" err="1"/>
              <a:t>ni</a:t>
            </a:r>
            <a:r>
              <a:rPr lang="en-US" sz="1800" dirty="0"/>
              <a:t> </a:t>
            </a:r>
            <a:r>
              <a:rPr lang="en-US" sz="1800" dirty="0" err="1"/>
              <a:t>académicas</a:t>
            </a:r>
            <a:r>
              <a:rPr lang="en-US" sz="1800" dirty="0"/>
              <a:t> </a:t>
            </a:r>
            <a:r>
              <a:rPr lang="en-US" sz="1800" dirty="0" err="1"/>
              <a:t>feministas</a:t>
            </a:r>
            <a:r>
              <a:rPr lang="en-US" sz="1800" dirty="0"/>
              <a:t> que </a:t>
            </a:r>
            <a:r>
              <a:rPr lang="en-US" sz="1800" dirty="0" err="1"/>
              <a:t>nos</a:t>
            </a:r>
            <a:r>
              <a:rPr lang="en-US" sz="1800" dirty="0"/>
              <a:t> </a:t>
            </a:r>
            <a:r>
              <a:rPr lang="en-US" sz="1800" dirty="0" err="1"/>
              <a:t>bautizan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feministas</a:t>
            </a:r>
            <a:r>
              <a:rPr lang="en-US" sz="1800" dirty="0"/>
              <a:t> </a:t>
            </a:r>
            <a:r>
              <a:rPr lang="en-US" sz="1800" dirty="0" err="1"/>
              <a:t>decoloniales</a:t>
            </a:r>
            <a:r>
              <a:rPr lang="en-US" sz="1800" dirty="0"/>
              <a:t>, </a:t>
            </a:r>
            <a:r>
              <a:rPr lang="en-US" sz="1800" dirty="0" err="1"/>
              <a:t>poscoloniales</a:t>
            </a:r>
            <a:r>
              <a:rPr lang="en-US" sz="1800" dirty="0"/>
              <a:t>, </a:t>
            </a:r>
            <a:r>
              <a:rPr lang="en-US" sz="1800" dirty="0" err="1"/>
              <a:t>feministas</a:t>
            </a:r>
            <a:r>
              <a:rPr lang="en-US" sz="1800" dirty="0"/>
              <a:t> </a:t>
            </a:r>
            <a:r>
              <a:rPr lang="en-US" sz="1800" dirty="0" err="1"/>
              <a:t>indígenas</a:t>
            </a:r>
            <a:r>
              <a:rPr lang="en-US" sz="1800" dirty="0"/>
              <a:t>, </a:t>
            </a:r>
            <a:r>
              <a:rPr lang="en-US" sz="1800" dirty="0" err="1"/>
              <a:t>nos</a:t>
            </a:r>
            <a:r>
              <a:rPr lang="en-US" sz="1800" dirty="0"/>
              <a:t> dan el </a:t>
            </a:r>
            <a:r>
              <a:rPr lang="en-US" sz="1800" dirty="0" err="1"/>
              <a:t>lugar</a:t>
            </a:r>
            <a:r>
              <a:rPr lang="en-US" sz="1800" dirty="0"/>
              <a:t> de un </a:t>
            </a:r>
            <a:r>
              <a:rPr lang="en-US" sz="1800" dirty="0" err="1"/>
              <a:t>subfeminismo</a:t>
            </a:r>
            <a:r>
              <a:rPr lang="en-US" sz="1800" dirty="0"/>
              <a:t>; </a:t>
            </a:r>
            <a:r>
              <a:rPr lang="en-US" sz="1800" dirty="0" err="1"/>
              <a:t>siempre</a:t>
            </a:r>
            <a:r>
              <a:rPr lang="en-US" sz="1800" dirty="0"/>
              <a:t> </a:t>
            </a:r>
            <a:r>
              <a:rPr lang="en-US" sz="1800" dirty="0" err="1"/>
              <a:t>hemos</a:t>
            </a:r>
            <a:r>
              <a:rPr lang="en-US" sz="1800" dirty="0"/>
              <a:t> </a:t>
            </a:r>
            <a:r>
              <a:rPr lang="en-US" sz="1800" dirty="0" err="1"/>
              <a:t>sido</a:t>
            </a:r>
            <a:r>
              <a:rPr lang="en-US" sz="1800" dirty="0"/>
              <a:t> </a:t>
            </a:r>
            <a:r>
              <a:rPr lang="en-US" sz="1800" dirty="0" err="1"/>
              <a:t>respetuosas</a:t>
            </a:r>
            <a:r>
              <a:rPr lang="en-US" sz="1800" dirty="0"/>
              <a:t> y </a:t>
            </a:r>
            <a:r>
              <a:rPr lang="en-US" sz="1800" dirty="0" err="1"/>
              <a:t>convocantes</a:t>
            </a:r>
            <a:r>
              <a:rPr lang="en-US" sz="1800" dirty="0"/>
              <a:t>, </a:t>
            </a:r>
            <a:r>
              <a:rPr lang="en-US" sz="1800" dirty="0" err="1"/>
              <a:t>pero</a:t>
            </a:r>
            <a:r>
              <a:rPr lang="en-US" sz="1800" dirty="0"/>
              <a:t> </a:t>
            </a:r>
            <a:r>
              <a:rPr lang="en-US" sz="1800" dirty="0" err="1"/>
              <a:t>cuando</a:t>
            </a:r>
            <a:r>
              <a:rPr lang="en-US" sz="1800" dirty="0"/>
              <a:t> no se </a:t>
            </a:r>
            <a:r>
              <a:rPr lang="en-US" sz="1800" dirty="0" err="1"/>
              <a:t>quiere</a:t>
            </a:r>
            <a:r>
              <a:rPr lang="en-US" sz="1800" dirty="0"/>
              <a:t> </a:t>
            </a:r>
            <a:r>
              <a:rPr lang="en-US" sz="1800" dirty="0" err="1"/>
              <a:t>reflexionar</a:t>
            </a:r>
            <a:r>
              <a:rPr lang="en-US" sz="1800" dirty="0"/>
              <a:t> </a:t>
            </a:r>
            <a:r>
              <a:rPr lang="en-US" sz="1800" dirty="0" err="1"/>
              <a:t>pues</a:t>
            </a:r>
            <a:r>
              <a:rPr lang="en-US" sz="1800" dirty="0"/>
              <a:t> no se lo </a:t>
            </a:r>
            <a:r>
              <a:rPr lang="en-US" sz="1800" dirty="0" err="1"/>
              <a:t>hace</a:t>
            </a:r>
            <a:r>
              <a:rPr lang="en-US" sz="1800" dirty="0"/>
              <a:t>. Por hoy y hasta hoy </a:t>
            </a:r>
            <a:r>
              <a:rPr lang="en-US" sz="1800" dirty="0" err="1"/>
              <a:t>estamos</a:t>
            </a:r>
            <a:r>
              <a:rPr lang="en-US" sz="1800" dirty="0"/>
              <a:t> </a:t>
            </a:r>
            <a:r>
              <a:rPr lang="en-US" sz="1800" dirty="0" err="1"/>
              <a:t>lejos</a:t>
            </a:r>
            <a:r>
              <a:rPr lang="en-US" sz="1800" dirty="0"/>
              <a:t> de lo que </a:t>
            </a:r>
            <a:r>
              <a:rPr lang="en-US" sz="1800" dirty="0" err="1"/>
              <a:t>dicen</a:t>
            </a:r>
            <a:r>
              <a:rPr lang="en-US" sz="1800" dirty="0"/>
              <a:t> las </a:t>
            </a:r>
            <a:r>
              <a:rPr lang="en-US" sz="1800" dirty="0" err="1"/>
              <a:t>académicas</a:t>
            </a:r>
            <a:r>
              <a:rPr lang="en-US" sz="1800" dirty="0"/>
              <a:t>, las </a:t>
            </a:r>
            <a:r>
              <a:rPr lang="en-US" sz="1800" dirty="0" err="1"/>
              <a:t>intelectuales</a:t>
            </a:r>
            <a:r>
              <a:rPr lang="en-US" sz="1800" dirty="0"/>
              <a:t> y </a:t>
            </a:r>
            <a:r>
              <a:rPr lang="en-US" sz="1800" dirty="0" err="1"/>
              <a:t>activistas</a:t>
            </a:r>
            <a:r>
              <a:rPr lang="en-US" sz="1800" dirty="0"/>
              <a:t> </a:t>
            </a:r>
            <a:r>
              <a:rPr lang="en-US" sz="1800" dirty="0" err="1"/>
              <a:t>feministas</a:t>
            </a:r>
            <a:r>
              <a:rPr lang="en-US" sz="1800" dirty="0"/>
              <a:t>, </a:t>
            </a:r>
            <a:r>
              <a:rPr lang="en-US" sz="1800" dirty="0" err="1"/>
              <a:t>pues</a:t>
            </a:r>
            <a:r>
              <a:rPr lang="en-US" sz="1800" dirty="0"/>
              <a:t> el </a:t>
            </a:r>
            <a:r>
              <a:rPr lang="en-US" sz="1800" dirty="0" err="1"/>
              <a:t>nuestro</a:t>
            </a:r>
            <a:r>
              <a:rPr lang="en-US" sz="1800" dirty="0"/>
              <a:t> es </a:t>
            </a:r>
            <a:r>
              <a:rPr lang="en-US" sz="1800" dirty="0" err="1"/>
              <a:t>feminismocomunitario</a:t>
            </a:r>
            <a:r>
              <a:rPr lang="en-US" sz="1800" dirty="0"/>
              <a:t> de </a:t>
            </a:r>
            <a:r>
              <a:rPr lang="en-US" sz="1800" dirty="0" err="1"/>
              <a:t>Abya</a:t>
            </a:r>
            <a:r>
              <a:rPr lang="en-US" sz="1800" dirty="0"/>
              <a:t> </a:t>
            </a:r>
            <a:r>
              <a:rPr lang="en-US" sz="1800" dirty="0" err="1"/>
              <a:t>Yala</a:t>
            </a:r>
            <a:r>
              <a:rPr lang="en-US" sz="1800" dirty="0"/>
              <a:t> y </a:t>
            </a:r>
            <a:r>
              <a:rPr lang="en-US" sz="1800" dirty="0" err="1"/>
              <a:t>vamos</a:t>
            </a:r>
            <a:r>
              <a:rPr lang="en-US" sz="1800" dirty="0"/>
              <a:t> </a:t>
            </a:r>
            <a:r>
              <a:rPr lang="en-US" sz="1800" dirty="0" err="1"/>
              <a:t>construyendo</a:t>
            </a:r>
            <a:r>
              <a:rPr lang="en-US" sz="1800" dirty="0"/>
              <a:t> el </a:t>
            </a:r>
            <a:r>
              <a:rPr lang="en-US" sz="1800" dirty="0" err="1"/>
              <a:t>feminismocomunitario</a:t>
            </a:r>
            <a:r>
              <a:rPr lang="en-US" sz="1800" dirty="0"/>
              <a:t> del </a:t>
            </a:r>
            <a:r>
              <a:rPr lang="en-US" sz="1800" dirty="0" err="1"/>
              <a:t>mundo</a:t>
            </a:r>
            <a:r>
              <a:rPr lang="en-US" sz="1800" dirty="0"/>
              <a:t> y del </a:t>
            </a:r>
            <a:r>
              <a:rPr lang="en-US" sz="1800" dirty="0" err="1"/>
              <a:t>planeta</a:t>
            </a:r>
            <a:r>
              <a:rPr lang="es-ES_tradnl" sz="1800" dirty="0"/>
              <a:t>.”</a:t>
            </a:r>
            <a:r>
              <a:rPr lang="en-US" sz="1800" dirty="0"/>
              <a:t> Julieta Paredes 2017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E92C26-6179-1249-A3B0-744EE11C7216}"/>
              </a:ext>
            </a:extLst>
          </p:cNvPr>
          <p:cNvSpPr txBox="1"/>
          <p:nvPr/>
        </p:nvSpPr>
        <p:spPr>
          <a:xfrm>
            <a:off x="526381" y="6198087"/>
            <a:ext cx="6106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CE4BA8-D2E4-394A-8BCA-170C4BC94A49}"/>
              </a:ext>
            </a:extLst>
          </p:cNvPr>
          <p:cNvSpPr txBox="1"/>
          <p:nvPr/>
        </p:nvSpPr>
        <p:spPr>
          <a:xfrm>
            <a:off x="526381" y="6488668"/>
            <a:ext cx="6106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magine 8" descr="Immagine che contiene utensiledimetallo, cuoio, vicino, ingranaggio&#10;&#10;Descrizione generata automaticamente">
            <a:extLst>
              <a:ext uri="{FF2B5EF4-FFF2-40B4-BE49-F238E27FC236}">
                <a16:creationId xmlns:a16="http://schemas.microsoft.com/office/drawing/2014/main" id="{D0ED65FB-8288-2B41-BCD5-49807998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77" y="1118937"/>
            <a:ext cx="4976123" cy="497612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D1F3E0-D30E-4343-95D2-5D1E03C18482}"/>
              </a:ext>
            </a:extLst>
          </p:cNvPr>
          <p:cNvSpPr txBox="1"/>
          <p:nvPr/>
        </p:nvSpPr>
        <p:spPr>
          <a:xfrm>
            <a:off x="526381" y="290581"/>
            <a:ext cx="6030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feminismocomunitario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68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411188"/>
            <a:ext cx="9463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Corpo territorio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6684342" y="581225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6257D3-434F-42D7-966F-5FB6E5F12166}"/>
              </a:ext>
            </a:extLst>
          </p:cNvPr>
          <p:cNvSpPr txBox="1">
            <a:spLocks/>
          </p:cNvSpPr>
          <p:nvPr/>
        </p:nvSpPr>
        <p:spPr>
          <a:xfrm>
            <a:off x="285116" y="1256921"/>
            <a:ext cx="11469487" cy="465190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“</a:t>
            </a:r>
            <a:r>
              <a:rPr lang="en-US" sz="2000" dirty="0" err="1"/>
              <a:t>Pensamos</a:t>
            </a:r>
            <a:r>
              <a:rPr lang="en-US" sz="2000" dirty="0"/>
              <a:t> el </a:t>
            </a:r>
            <a:r>
              <a:rPr lang="en-US" sz="2000" dirty="0" err="1"/>
              <a:t>cuerpo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nuestro</a:t>
            </a:r>
            <a:r>
              <a:rPr lang="en-US" sz="2000" dirty="0"/>
              <a:t> primer </a:t>
            </a:r>
            <a:r>
              <a:rPr lang="en-US" sz="2000" dirty="0" err="1"/>
              <a:t>territorio</a:t>
            </a:r>
            <a:r>
              <a:rPr lang="en-US" sz="2000" dirty="0"/>
              <a:t> y al </a:t>
            </a:r>
            <a:r>
              <a:rPr lang="en-US" sz="2000" dirty="0" err="1"/>
              <a:t>territorio</a:t>
            </a:r>
            <a:r>
              <a:rPr lang="en-US" sz="2000" dirty="0"/>
              <a:t> lo </a:t>
            </a:r>
            <a:r>
              <a:rPr lang="en-US" sz="2000" dirty="0" err="1"/>
              <a:t>reconocemos</a:t>
            </a:r>
            <a:r>
              <a:rPr lang="en-US" sz="2000" dirty="0"/>
              <a:t> en </a:t>
            </a:r>
            <a:r>
              <a:rPr lang="en-US" sz="2000" dirty="0" err="1"/>
              <a:t>nuestros</a:t>
            </a:r>
            <a:r>
              <a:rPr lang="en-US" sz="2000" dirty="0"/>
              <a:t> </a:t>
            </a:r>
            <a:r>
              <a:rPr lang="en-US" sz="2000" dirty="0" err="1"/>
              <a:t>cuerpos</a:t>
            </a:r>
            <a:r>
              <a:rPr lang="en-US" sz="2000" dirty="0"/>
              <a:t>: </a:t>
            </a:r>
            <a:r>
              <a:rPr lang="en-US" sz="2000" dirty="0" err="1"/>
              <a:t>cuando</a:t>
            </a:r>
            <a:r>
              <a:rPr lang="en-US" sz="2000" dirty="0"/>
              <a:t> se </a:t>
            </a:r>
            <a:r>
              <a:rPr lang="en-US" sz="2000" dirty="0" err="1"/>
              <a:t>violentan</a:t>
            </a:r>
            <a:r>
              <a:rPr lang="en-US" sz="2000" dirty="0"/>
              <a:t> los </a:t>
            </a:r>
            <a:r>
              <a:rPr lang="en-US" sz="2000" dirty="0" err="1"/>
              <a:t>lugares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habitamos</a:t>
            </a:r>
            <a:r>
              <a:rPr lang="en-US" sz="2000" dirty="0"/>
              <a:t> se </a:t>
            </a:r>
            <a:r>
              <a:rPr lang="en-US" sz="2000" dirty="0" err="1"/>
              <a:t>afectan</a:t>
            </a:r>
            <a:r>
              <a:rPr lang="en-US" sz="2000" dirty="0"/>
              <a:t> </a:t>
            </a:r>
            <a:r>
              <a:rPr lang="en-US" sz="2000" dirty="0" err="1"/>
              <a:t>nuestros</a:t>
            </a:r>
            <a:r>
              <a:rPr lang="en-US" sz="2000" dirty="0"/>
              <a:t> </a:t>
            </a:r>
            <a:r>
              <a:rPr lang="en-US" sz="2000" dirty="0" err="1"/>
              <a:t>cuerpos</a:t>
            </a:r>
            <a:r>
              <a:rPr lang="en-US" sz="2000" dirty="0"/>
              <a:t>, </a:t>
            </a:r>
            <a:r>
              <a:rPr lang="en-US" sz="2000" dirty="0" err="1"/>
              <a:t>cuando</a:t>
            </a:r>
            <a:r>
              <a:rPr lang="en-US" sz="2000" dirty="0"/>
              <a:t> se </a:t>
            </a:r>
            <a:r>
              <a:rPr lang="en-US" sz="2000" dirty="0" err="1"/>
              <a:t>afectan</a:t>
            </a:r>
            <a:r>
              <a:rPr lang="en-US" sz="2000" dirty="0"/>
              <a:t> </a:t>
            </a:r>
            <a:r>
              <a:rPr lang="en-US" sz="2000" dirty="0" err="1"/>
              <a:t>nuestros</a:t>
            </a:r>
            <a:r>
              <a:rPr lang="en-US" sz="2000" dirty="0"/>
              <a:t> </a:t>
            </a:r>
            <a:r>
              <a:rPr lang="en-US" sz="2000" dirty="0" err="1"/>
              <a:t>cuerpos</a:t>
            </a:r>
            <a:r>
              <a:rPr lang="en-US" sz="2000" dirty="0"/>
              <a:t> se </a:t>
            </a:r>
            <a:r>
              <a:rPr lang="en-US" sz="2000" dirty="0" err="1"/>
              <a:t>violentan</a:t>
            </a:r>
            <a:r>
              <a:rPr lang="en-US" sz="2000" dirty="0"/>
              <a:t> los </a:t>
            </a:r>
            <a:r>
              <a:rPr lang="en-US" sz="2000" dirty="0" err="1"/>
              <a:t>lugares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habitamos</a:t>
            </a:r>
            <a:r>
              <a:rPr lang="en-US" sz="2000" dirty="0"/>
              <a:t>. </a:t>
            </a:r>
            <a:r>
              <a:rPr lang="en-US" sz="2000" dirty="0" err="1"/>
              <a:t>Estas</a:t>
            </a:r>
            <a:r>
              <a:rPr lang="en-US" sz="2000" dirty="0"/>
              <a:t> </a:t>
            </a:r>
            <a:r>
              <a:rPr lang="en-US" sz="2000" dirty="0" err="1"/>
              <a:t>enseñanzas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las</a:t>
            </a:r>
            <a:r>
              <a:rPr lang="en-US" sz="2000" dirty="0"/>
              <a:t> </a:t>
            </a:r>
            <a:r>
              <a:rPr lang="en-US" sz="2000" dirty="0" err="1"/>
              <a:t>mostraron</a:t>
            </a:r>
            <a:r>
              <a:rPr lang="en-US" sz="2000" dirty="0"/>
              <a:t> </a:t>
            </a:r>
            <a:r>
              <a:rPr lang="en-US" sz="2000" dirty="0" err="1"/>
              <a:t>compañeras</a:t>
            </a:r>
            <a:r>
              <a:rPr lang="en-US" sz="2000" dirty="0"/>
              <a:t> de </a:t>
            </a:r>
            <a:r>
              <a:rPr lang="en-US" sz="2000" dirty="0" err="1"/>
              <a:t>muchas</a:t>
            </a:r>
            <a:r>
              <a:rPr lang="en-US" sz="2000" dirty="0"/>
              <a:t> </a:t>
            </a:r>
            <a:r>
              <a:rPr lang="en-US" sz="2000" dirty="0" err="1"/>
              <a:t>partes</a:t>
            </a:r>
            <a:r>
              <a:rPr lang="en-US" sz="2000" dirty="0"/>
              <a:t> de </a:t>
            </a:r>
            <a:r>
              <a:rPr lang="en-US" sz="2000" dirty="0" err="1"/>
              <a:t>Latinoamérica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todo</a:t>
            </a:r>
            <a:r>
              <a:rPr lang="en-US" sz="2000" dirty="0"/>
              <a:t> del </a:t>
            </a:r>
            <a:r>
              <a:rPr lang="en-US" sz="2000" dirty="0" err="1"/>
              <a:t>mundo</a:t>
            </a:r>
            <a:r>
              <a:rPr lang="en-US" sz="2000" dirty="0"/>
              <a:t> rural e </a:t>
            </a:r>
            <a:r>
              <a:rPr lang="en-US" sz="2000" dirty="0" err="1"/>
              <a:t>indígena</a:t>
            </a:r>
            <a:r>
              <a:rPr lang="en-US" sz="2000" dirty="0"/>
              <a:t>” </a:t>
            </a:r>
            <a:r>
              <a:rPr lang="en-US" sz="2000" dirty="0" err="1"/>
              <a:t>Colectivo</a:t>
            </a:r>
            <a:r>
              <a:rPr lang="en-US" sz="2000" dirty="0"/>
              <a:t> </a:t>
            </a:r>
            <a:r>
              <a:rPr lang="en-US" sz="2000" dirty="0" err="1"/>
              <a:t>Miradas</a:t>
            </a:r>
            <a:r>
              <a:rPr lang="en-US" sz="2000" dirty="0"/>
              <a:t> </a:t>
            </a:r>
            <a:r>
              <a:rPr lang="en-US" sz="2000" dirty="0" err="1"/>
              <a:t>Criticas</a:t>
            </a:r>
            <a:r>
              <a:rPr lang="en-US" sz="2000" dirty="0"/>
              <a:t> </a:t>
            </a:r>
            <a:r>
              <a:rPr lang="en-US" sz="2000" dirty="0" err="1"/>
              <a:t>desde</a:t>
            </a:r>
            <a:r>
              <a:rPr lang="en-US" sz="2000" dirty="0"/>
              <a:t> el </a:t>
            </a:r>
            <a:r>
              <a:rPr lang="en-US" sz="2000" dirty="0" err="1"/>
              <a:t>Feminismo</a:t>
            </a:r>
            <a:r>
              <a:rPr lang="en-US" sz="2000" dirty="0"/>
              <a:t> .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epistemologie indigene come spazi di resistenza femminile</a:t>
            </a:r>
          </a:p>
          <a:p>
            <a:pPr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</a:pPr>
            <a:r>
              <a:rPr lang="it-IT" sz="2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s-ES_tradnl" sz="2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 cuerpo es un territorio político</a:t>
            </a:r>
            <a:r>
              <a:rPr lang="it-IT" sz="2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</a:t>
            </a:r>
          </a:p>
          <a:p>
            <a:pPr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Il vincolo con le lotte per la terra e le lotte per la dignità </a:t>
            </a:r>
          </a:p>
          <a:p>
            <a:pPr marL="0" indent="0"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  <a:buNone/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femminile  </a:t>
            </a:r>
          </a:p>
          <a:p>
            <a:pPr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fronte interno e il fronte esterno delle lotte femminili </a:t>
            </a:r>
          </a:p>
          <a:p>
            <a:pPr>
              <a:spcBef>
                <a:spcPts val="300"/>
              </a:spcBef>
              <a:spcAft>
                <a:spcPts val="500"/>
              </a:spcAft>
              <a:buClr>
                <a:srgbClr val="C00000"/>
              </a:buClr>
            </a:pPr>
            <a:r>
              <a:rPr lang="it-IT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patriarcato a “bassa intensità”</a:t>
            </a:r>
          </a:p>
        </p:txBody>
      </p:sp>
      <p:pic>
        <p:nvPicPr>
          <p:cNvPr id="2" name="image22.png">
            <a:extLst>
              <a:ext uri="{FF2B5EF4-FFF2-40B4-BE49-F238E27FC236}">
                <a16:creationId xmlns:a16="http://schemas.microsoft.com/office/drawing/2014/main" id="{121D89E9-23BC-F6B1-2061-08BA6225FDB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172574" y="2757488"/>
            <a:ext cx="3019425" cy="33438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4686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109698" y="6376966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7819" y="6171860"/>
            <a:ext cx="362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110398-DF3D-C94B-8198-C79FB61C191C}"/>
              </a:ext>
            </a:extLst>
          </p:cNvPr>
          <p:cNvSpPr txBox="1"/>
          <p:nvPr/>
        </p:nvSpPr>
        <p:spPr>
          <a:xfrm>
            <a:off x="1915026" y="339962"/>
            <a:ext cx="8361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Pensiero femminista nero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43FA28-C669-8D41-9EBB-B505774DC5CB}"/>
              </a:ext>
            </a:extLst>
          </p:cNvPr>
          <p:cNvSpPr txBox="1"/>
          <p:nvPr/>
        </p:nvSpPr>
        <p:spPr>
          <a:xfrm>
            <a:off x="952500" y="1428579"/>
            <a:ext cx="10287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“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Quando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parla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del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mito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della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fragilità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femminile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che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storicamente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ha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giustificato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protezione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paternalistica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dell'uomo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sulla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donna, di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quali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parla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?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Noi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nere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facciamo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parte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 un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contingente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probabilmente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maggioranza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che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non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hanno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mai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riconosciuto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in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sé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questo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mito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perché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non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siamo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mai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state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trattate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come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fragili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Facciamo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parte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 un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contingente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che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hanno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lavorato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per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secoli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come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schiave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nei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campi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o per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strada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commesse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fruttivendole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prostitute. . . Donne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che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non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hanno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capito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niente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quando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le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femministe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hanno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detto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che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le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dovrebbero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prendere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il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controllo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delle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strade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lavorare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! […]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Quando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parla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rottura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con il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mito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della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regina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della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casa,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della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musa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idolatrata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poeti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di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quali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parla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? Le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nere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fanno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parte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 un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contingente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che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non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sono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regine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di niente,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che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sono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ritratte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come anti muse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nella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società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brasiliana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perché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il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modello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estetico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delle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donne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è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la donna 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bianca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” (</a:t>
            </a:r>
            <a:r>
              <a:rPr lang="en-US" sz="2200" b="0" u="none" strike="noStrike" dirty="0" err="1">
                <a:solidFill>
                  <a:srgbClr val="000000"/>
                </a:solidFill>
                <a:effectLst/>
              </a:rPr>
              <a:t>Sueli</a:t>
            </a:r>
            <a:r>
              <a:rPr lang="en-US" sz="2200" b="0" u="none" strike="noStrike" dirty="0">
                <a:solidFill>
                  <a:srgbClr val="000000"/>
                </a:solidFill>
                <a:effectLst/>
              </a:rPr>
              <a:t> Carneiro 2003, 50-51).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240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04689" y="210592"/>
            <a:ext cx="822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violenza simbolica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472575" y="717799"/>
            <a:ext cx="6940472" cy="35771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 </a:t>
            </a:r>
            <a:r>
              <a:rPr lang="mr-IN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Ingrid D’Esposito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4CA580F7-1F18-6544-924E-C3594A6C6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17" y="1708805"/>
            <a:ext cx="7419975" cy="36195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22282DB-225B-5740-ACDB-C12F61486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5" y="1064915"/>
            <a:ext cx="3657092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8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472575" y="717799"/>
            <a:ext cx="6940472" cy="35771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 </a:t>
            </a:r>
            <a:r>
              <a:rPr lang="mr-IN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Ingrid D’Esposito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3" name="Immagine 2" descr="Immagine che contiene testo, persona, natura, luminoso&#10;&#10;Descrizione generata automaticamente">
            <a:extLst>
              <a:ext uri="{FF2B5EF4-FFF2-40B4-BE49-F238E27FC236}">
                <a16:creationId xmlns:a16="http://schemas.microsoft.com/office/drawing/2014/main" id="{EE8395DA-C436-8646-A8AE-81F56640F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7" y="346755"/>
            <a:ext cx="5478780" cy="54864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86C672-2370-994B-8797-A1B11701F16C}"/>
              </a:ext>
            </a:extLst>
          </p:cNvPr>
          <p:cNvSpPr txBox="1"/>
          <p:nvPr/>
        </p:nvSpPr>
        <p:spPr>
          <a:xfrm>
            <a:off x="6800045" y="1256337"/>
            <a:ext cx="45483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0" u="none" strike="noStrike" dirty="0">
                <a:solidFill>
                  <a:srgbClr val="0F0F0F"/>
                </a:solidFill>
                <a:effectLst/>
                <a:hlinkClick r:id="rId5"/>
              </a:rPr>
              <a:t>DORALYCE - Miss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  <a:hlinkClick r:id="rId5"/>
              </a:rPr>
              <a:t>Beleza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  <a:hlinkClick r:id="rId5"/>
              </a:rPr>
              <a:t> Universal</a:t>
            </a:r>
            <a:endParaRPr lang="it-IT" sz="2400" b="0" i="0" u="none" strike="noStrike" dirty="0">
              <a:solidFill>
                <a:srgbClr val="0F0F0F"/>
              </a:solidFill>
              <a:effectLst/>
            </a:endParaRPr>
          </a:p>
          <a:p>
            <a:endParaRPr lang="it-IT" sz="2400" b="0" i="0" u="none" strike="noStrike" dirty="0">
              <a:solidFill>
                <a:srgbClr val="0F0F0F"/>
              </a:solidFill>
              <a:effectLst/>
            </a:endParaRPr>
          </a:p>
          <a:p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Mode on High Tech </a:t>
            </a:r>
          </a:p>
          <a:p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Modelo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Ocidental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</a:t>
            </a:r>
          </a:p>
          <a:p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Magra,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clara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e alta. </a:t>
            </a:r>
          </a:p>
          <a:p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Miss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Beleza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Universal. </a:t>
            </a:r>
          </a:p>
          <a:p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É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ditadura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! </a:t>
            </a:r>
          </a:p>
          <a:p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Quanta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opressão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, </a:t>
            </a:r>
          </a:p>
          <a:p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Não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basta ser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mulher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... </a:t>
            </a:r>
          </a:p>
          <a:p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Tem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que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ta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 dentro do  </a:t>
            </a:r>
            <a:r>
              <a:rPr lang="it-IT" sz="2400" b="0" i="0" u="none" strike="noStrike" dirty="0" err="1">
                <a:solidFill>
                  <a:srgbClr val="0F0F0F"/>
                </a:solidFill>
                <a:effectLst/>
              </a:rPr>
              <a:t>padrão</a:t>
            </a:r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. </a:t>
            </a:r>
          </a:p>
          <a:p>
            <a:r>
              <a:rPr lang="it-IT" sz="2400" b="0" i="0" u="none" strike="noStrike" dirty="0">
                <a:solidFill>
                  <a:srgbClr val="0F0F0F"/>
                </a:solidFill>
                <a:effectLst/>
              </a:rPr>
              <a:t>FODA - SE o PADRÃO!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7710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472575" y="717799"/>
            <a:ext cx="6940472" cy="35771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 </a:t>
            </a:r>
            <a:r>
              <a:rPr lang="mr-IN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Ingrid D’Esposito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88CEA99-9FB9-BEAF-CD3E-D81FDEF27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13" t="31020" r="31098" b="31256"/>
          <a:stretch/>
        </p:blipFill>
        <p:spPr>
          <a:xfrm>
            <a:off x="-107772" y="17581"/>
            <a:ext cx="3880758" cy="56917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6630576-6ABB-D968-D46C-F0FFFC00A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29" y="35624"/>
            <a:ext cx="4659342" cy="528756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F62A8BF-32F1-6ACA-0407-D89FF1C82B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28" y="-86377"/>
            <a:ext cx="3815072" cy="532714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ED37A76-FF5A-EAB3-C96E-D13071BF8040}"/>
              </a:ext>
            </a:extLst>
          </p:cNvPr>
          <p:cNvSpPr txBox="1"/>
          <p:nvPr/>
        </p:nvSpPr>
        <p:spPr>
          <a:xfrm>
            <a:off x="4279392" y="5266241"/>
            <a:ext cx="364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«</a:t>
            </a:r>
            <a:r>
              <a:rPr lang="it-IT" dirty="0" err="1"/>
              <a:t>Babá</a:t>
            </a:r>
            <a:r>
              <a:rPr lang="it-IT" dirty="0"/>
              <a:t>», trilogia</a:t>
            </a:r>
          </a:p>
          <a:p>
            <a:pPr algn="ctr"/>
            <a:r>
              <a:rPr lang="it-IT" dirty="0"/>
              <a:t>Ana Laura Rocha</a:t>
            </a:r>
          </a:p>
        </p:txBody>
      </p:sp>
    </p:spTree>
    <p:extLst>
      <p:ext uri="{BB962C8B-B14F-4D97-AF65-F5344CB8AC3E}">
        <p14:creationId xmlns:p14="http://schemas.microsoft.com/office/powerpoint/2010/main" val="67047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472575" y="717799"/>
            <a:ext cx="6940472" cy="35771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 </a:t>
            </a:r>
            <a:r>
              <a:rPr lang="mr-IN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Ingrid D’Esposito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86C672-2370-994B-8797-A1B11701F16C}"/>
              </a:ext>
            </a:extLst>
          </p:cNvPr>
          <p:cNvSpPr txBox="1"/>
          <p:nvPr/>
        </p:nvSpPr>
        <p:spPr>
          <a:xfrm>
            <a:off x="6096000" y="1935629"/>
            <a:ext cx="5252443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lnSpc>
                <a:spcPct val="150000"/>
              </a:lnSpc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 a </a:t>
            </a:r>
            <a:r>
              <a:rPr lang="pt-B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máscara do silenciamento 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[...] foi uma peça muito concreta, um instrumento real que se tornou parte do projeto colonial europeu por mais de trezentos anos. [...] a máscara representa o colonialismo como um todo. Ela simboliza políticas sádicas de conquista e dominação e seus regimes brutais de silenciamento das/os chamadas/os </a:t>
            </a:r>
            <a:r>
              <a:rPr lang="pt-BR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“Outras/os”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Quem pode falar? (</a:t>
            </a:r>
            <a:r>
              <a:rPr lang="pt-BR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Kilomba</a:t>
            </a: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2019, 33).</a:t>
            </a: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652D712-0FE7-7259-EA25-740778D8D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49" y="214629"/>
            <a:ext cx="4000672" cy="56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9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9511" y="43089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intersezionalità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98475" y="1476532"/>
            <a:ext cx="6522142" cy="43908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 algn="r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endParaRPr lang="it-IT" sz="1600" dirty="0"/>
          </a:p>
          <a:p>
            <a:pPr>
              <a:spcBef>
                <a:spcPts val="300"/>
              </a:spcBef>
              <a:spcAft>
                <a:spcPts val="500"/>
              </a:spcAft>
            </a:pPr>
            <a:r>
              <a:rPr lang="it-IT" dirty="0"/>
              <a:t>Etnia/razza – genere: </a:t>
            </a:r>
            <a:r>
              <a:rPr lang="it-IT" b="1" dirty="0"/>
              <a:t>intersezionalità</a:t>
            </a:r>
            <a:r>
              <a:rPr lang="it-IT" dirty="0"/>
              <a:t> (</a:t>
            </a:r>
            <a:r>
              <a:rPr lang="en-US" dirty="0" err="1"/>
              <a:t>Kimberlé</a:t>
            </a:r>
            <a:r>
              <a:rPr lang="en-US" dirty="0"/>
              <a:t> Crenshaw) </a:t>
            </a:r>
            <a:endParaRPr lang="it-IT" dirty="0">
              <a:hlinkClick r:id="rId4"/>
            </a:endParaRPr>
          </a:p>
          <a:p>
            <a:pPr marL="0" indent="0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it-IT" dirty="0"/>
              <a:t>Una prospettiva che si focalizza </a:t>
            </a:r>
            <a:r>
              <a:rPr lang="it-IT" b="1" dirty="0"/>
              <a:t>sull’intersezione di differenti sistemi di dominazione: razzismo, sessismo, classismo, ecc.</a:t>
            </a:r>
            <a:endParaRPr lang="it-IT" dirty="0"/>
          </a:p>
          <a:p>
            <a:r>
              <a:rPr lang="it-IT" dirty="0">
                <a:hlinkClick r:id="rId5"/>
              </a:rPr>
              <a:t>D</a:t>
            </a:r>
            <a:r>
              <a:rPr lang="en-US" dirty="0">
                <a:hlinkClick r:id="rId5"/>
              </a:rPr>
              <a:t>iritti intersezionali</a:t>
            </a:r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7D56DB-D5C0-3571-6E97-4F4F00962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73" y="2371852"/>
            <a:ext cx="4919827" cy="36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177215" y="4296998"/>
            <a:ext cx="4544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Una “doppia” subordinazione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11594" y="352748"/>
            <a:ext cx="5374241" cy="5714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La “variabile” razza ha determinato la subordinazione di entrambi i generi, uomini e donne, appartenenti alla medesima categoria razziale. </a:t>
            </a:r>
          </a:p>
          <a:p>
            <a:r>
              <a:rPr lang="it-IT" dirty="0"/>
              <a:t>Ma, allo stesso tempo, </a:t>
            </a:r>
            <a:r>
              <a:rPr lang="it-IT" b="1" dirty="0"/>
              <a:t>le donne nere e indigene si sono trovate, e tuttora si trovano, in un’ulteriore posizione di subordinazione rispetto agli uomini del proprio gruppo, in quanto appartenenti al genere femminile</a:t>
            </a:r>
            <a:r>
              <a:rPr lang="it-IT" dirty="0"/>
              <a:t>.</a:t>
            </a:r>
          </a:p>
          <a:p>
            <a:r>
              <a:rPr lang="en-US" dirty="0">
                <a:hlinkClick r:id="rId5"/>
              </a:rPr>
              <a:t>#SAYHERNAME </a:t>
            </a:r>
            <a:r>
              <a:rPr lang="en-US" dirty="0"/>
              <a:t>campaign</a:t>
            </a:r>
            <a:endParaRPr lang="pt-BR" dirty="0"/>
          </a:p>
        </p:txBody>
      </p:sp>
      <p:pic>
        <p:nvPicPr>
          <p:cNvPr id="2" name="Picture 1" descr="Schermata 2021-03-04 alle 15.27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52" y="0"/>
            <a:ext cx="6038648" cy="39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4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69268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GENERE</a:t>
            </a:r>
          </a:p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Ruth Benedict (1887-1948) e </a:t>
            </a:r>
          </a:p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Margaret Mead (1901-1978)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8212" y="1115851"/>
            <a:ext cx="54374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200" dirty="0"/>
              <a:t>quanto e come il genere è costruito e definito culturalmente contro l’approccio biologico alla determinazione del comportamento di genere</a:t>
            </a:r>
          </a:p>
          <a:p>
            <a:pPr marL="285750" indent="-285750">
              <a:buFont typeface="Arial"/>
              <a:buChar char="•"/>
            </a:pPr>
            <a:r>
              <a:rPr lang="it-IT" sz="2200" dirty="0"/>
              <a:t>la voce delle donne è stata taciuta: mancanza di studi che si occupano dell’ambito femminile, mancanza di approcci femministi.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/>
              <a:t>Margaret Mead,</a:t>
            </a:r>
            <a:r>
              <a:rPr lang="en-US" sz="2200" dirty="0"/>
              <a:t> 1928. </a:t>
            </a:r>
            <a:r>
              <a:rPr lang="en-US" sz="2200" i="1" dirty="0"/>
              <a:t>Sex and temperament in three primitive societies</a:t>
            </a:r>
            <a:r>
              <a:rPr lang="en-US" sz="2200" dirty="0"/>
              <a:t>. </a:t>
            </a:r>
            <a:r>
              <a:rPr lang="it-IT" sz="2200" dirty="0"/>
              <a:t>- </a:t>
            </a:r>
            <a:r>
              <a:rPr lang="it-IT" sz="2200" i="1" dirty="0"/>
              <a:t>Coming of age in Samoa: A </a:t>
            </a:r>
            <a:r>
              <a:rPr lang="it-IT" sz="2200" i="1" dirty="0" err="1"/>
              <a:t>psychological</a:t>
            </a:r>
            <a:r>
              <a:rPr lang="it-IT" sz="2200" i="1" dirty="0"/>
              <a:t> study of primitive </a:t>
            </a:r>
            <a:r>
              <a:rPr lang="it-IT" sz="2200" i="1" dirty="0" err="1"/>
              <a:t>youth</a:t>
            </a:r>
            <a:r>
              <a:rPr lang="it-IT" sz="2200" i="1" dirty="0"/>
              <a:t> for Western </a:t>
            </a:r>
            <a:r>
              <a:rPr lang="it-IT" sz="2200" i="1" dirty="0" err="1"/>
              <a:t>civilisatio</a:t>
            </a:r>
            <a:r>
              <a:rPr lang="it-IT" sz="2200" dirty="0" err="1"/>
              <a:t>n</a:t>
            </a:r>
            <a:r>
              <a:rPr lang="it-IT" sz="2200" dirty="0"/>
              <a:t>, 1930</a:t>
            </a:r>
          </a:p>
          <a:p>
            <a:pPr marL="285750" indent="-285750">
              <a:buFont typeface="Arial"/>
              <a:buChar char="•"/>
            </a:pPr>
            <a:r>
              <a:rPr lang="it-IT" sz="2200" b="1" dirty="0"/>
              <a:t>Ruth Benedict</a:t>
            </a:r>
            <a:r>
              <a:rPr lang="it-IT" sz="2200" dirty="0"/>
              <a:t>, 1934, </a:t>
            </a:r>
            <a:r>
              <a:rPr lang="it-IT" sz="2200" i="1" dirty="0"/>
              <a:t>Patterns of culture.</a:t>
            </a:r>
            <a:endParaRPr lang="en-US" sz="2200" i="1" dirty="0"/>
          </a:p>
        </p:txBody>
      </p:sp>
      <p:pic>
        <p:nvPicPr>
          <p:cNvPr id="12" name="Content Placeholder 3" descr="220px-Ruth_Benedic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690"/>
          <a:stretch/>
        </p:blipFill>
        <p:spPr>
          <a:xfrm>
            <a:off x="3629913" y="3134265"/>
            <a:ext cx="2355228" cy="2969721"/>
          </a:xfrm>
          <a:prstGeom prst="rect">
            <a:avLst/>
          </a:prstGeom>
        </p:spPr>
      </p:pic>
      <p:pic>
        <p:nvPicPr>
          <p:cNvPr id="13" name="Picture 12" descr="margaret-mead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9742"/>
            <a:ext cx="3629913" cy="24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8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69268"/>
            <a:ext cx="7012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Sherry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Ortner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0353" y="2577412"/>
            <a:ext cx="6217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800" dirty="0"/>
              <a:t>1974 «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female</a:t>
            </a:r>
            <a:r>
              <a:rPr lang="it-IT" sz="2800" dirty="0"/>
              <a:t> to male </a:t>
            </a:r>
            <a:r>
              <a:rPr lang="it-IT" sz="2800" dirty="0" err="1"/>
              <a:t>as</a:t>
            </a:r>
            <a:r>
              <a:rPr lang="it-IT" sz="2800" dirty="0"/>
              <a:t> nature to culture?»</a:t>
            </a:r>
          </a:p>
          <a:p>
            <a:pPr marL="285750" indent="-285750">
              <a:buFont typeface="Arial"/>
              <a:buChar char="•"/>
            </a:pPr>
            <a:r>
              <a:rPr lang="it-IT" sz="2800" dirty="0"/>
              <a:t>L</a:t>
            </a:r>
            <a:r>
              <a:rPr lang="en-US" sz="2800" dirty="0"/>
              <a:t>e </a:t>
            </a:r>
            <a:r>
              <a:rPr lang="en-US" sz="2800" dirty="0" err="1"/>
              <a:t>dicotomie</a:t>
            </a:r>
            <a:r>
              <a:rPr lang="en-US" sz="2800" dirty="0"/>
              <a:t> natura-</a:t>
            </a:r>
            <a:r>
              <a:rPr lang="en-US" sz="2800" dirty="0" err="1"/>
              <a:t>cultura</a:t>
            </a:r>
            <a:r>
              <a:rPr lang="en-US" sz="2800" dirty="0"/>
              <a:t>: </a:t>
            </a:r>
            <a:r>
              <a:rPr lang="en-US" sz="2800" dirty="0" err="1"/>
              <a:t>domestico-pubblico</a:t>
            </a:r>
            <a:r>
              <a:rPr lang="en-US" sz="2800" dirty="0"/>
              <a:t> come </a:t>
            </a:r>
            <a:r>
              <a:rPr lang="en-US" sz="2800" dirty="0" err="1"/>
              <a:t>costrutti</a:t>
            </a:r>
            <a:r>
              <a:rPr lang="en-US" sz="2800" dirty="0"/>
              <a:t> </a:t>
            </a:r>
            <a:r>
              <a:rPr lang="en-US" sz="2800" dirty="0" err="1"/>
              <a:t>culturali</a:t>
            </a:r>
            <a:r>
              <a:rPr lang="en-US" sz="2800" dirty="0"/>
              <a:t>  </a:t>
            </a:r>
          </a:p>
        </p:txBody>
      </p:sp>
      <p:pic>
        <p:nvPicPr>
          <p:cNvPr id="2" name="Picture 1" descr="Ortn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6" y="1366882"/>
            <a:ext cx="3144651" cy="462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2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73688" y="169268"/>
            <a:ext cx="7012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RAZZA</a:t>
            </a: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Interculturale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71713" y="4120532"/>
            <a:ext cx="9855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La razza non è una categoria analitica per comprendere la diversità biologica umana, ma una «costruzione sociale», ovvero:</a:t>
            </a:r>
            <a:r>
              <a:rPr lang="it-IT" sz="2400" b="1" dirty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b="1" dirty="0"/>
              <a:t>“un insieme di idee sulla somiglianza e la diversità umana” e, in quanto tale, “non è un concetto statico con un unico significato sedimentato” </a:t>
            </a:r>
            <a:r>
              <a:rPr lang="it-IT" sz="2400" dirty="0"/>
              <a:t>(Wade, 2008, p. 177) </a:t>
            </a:r>
            <a:endParaRPr lang="pt-BR" sz="24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DC9A41-6D10-877C-410D-3AAC90B5E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416"/>
            <a:ext cx="5402439" cy="302626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401E84-274B-993D-D9ED-0E78093E5AB2}"/>
              </a:ext>
            </a:extLst>
          </p:cNvPr>
          <p:cNvSpPr txBox="1"/>
          <p:nvPr/>
        </p:nvSpPr>
        <p:spPr>
          <a:xfrm>
            <a:off x="5926134" y="1537140"/>
            <a:ext cx="6215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L'attenzione degli studiosi contemporanei della terza ondata antropologica femminista si concentra sulle differenze esistenti tra le donne piuttosto che tra maschi e femmine </a:t>
            </a:r>
            <a:r>
              <a:rPr lang="it-IT" dirty="0"/>
              <a:t>(McGee, </a:t>
            </a:r>
            <a:r>
              <a:rPr lang="it-IT" dirty="0" err="1"/>
              <a:t>Warms</a:t>
            </a:r>
            <a:r>
              <a:rPr lang="it-IT" dirty="0"/>
              <a:t> 1996:392).</a:t>
            </a:r>
          </a:p>
        </p:txBody>
      </p:sp>
    </p:spTree>
    <p:extLst>
      <p:ext uri="{BB962C8B-B14F-4D97-AF65-F5344CB8AC3E}">
        <p14:creationId xmlns:p14="http://schemas.microsoft.com/office/powerpoint/2010/main" val="1153022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LA.potm</Template>
  <TotalTime>11994</TotalTime>
  <Words>1353</Words>
  <Application>Microsoft Macintosh PowerPoint</Application>
  <PresentationFormat>Widescreen</PresentationFormat>
  <Paragraphs>125</Paragraphs>
  <Slides>17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Template LA</vt:lpstr>
      <vt:lpstr>Etnia, razza e genere categorie politiche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153</cp:revision>
  <dcterms:created xsi:type="dcterms:W3CDTF">2019-05-28T15:53:33Z</dcterms:created>
  <dcterms:modified xsi:type="dcterms:W3CDTF">2024-03-04T13:01:29Z</dcterms:modified>
</cp:coreProperties>
</file>