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6" r:id="rId22"/>
    <p:sldId id="276" r:id="rId23"/>
    <p:sldId id="277" r:id="rId24"/>
    <p:sldId id="278" r:id="rId25"/>
    <p:sldId id="279" r:id="rId26"/>
    <p:sldId id="280" r:id="rId27"/>
    <p:sldId id="281" r:id="rId28"/>
    <p:sldId id="282" r:id="rId29"/>
    <p:sldId id="283" r:id="rId30"/>
    <p:sldId id="284" r:id="rId31"/>
    <p:sldId id="285" r:id="rId32"/>
    <p:sldId id="287" r:id="rId33"/>
    <p:sldId id="288" r:id="rId34"/>
  </p:sldIdLst>
  <p:sldSz cx="9144000" cy="6858000" type="screen4x3"/>
  <p:notesSz cx="6797675" cy="9926638"/>
  <p:embeddedFontLst>
    <p:embeddedFont>
      <p:font typeface="Bebas Neue" panose="020B0606020202050201" pitchFamily="34" charset="0"/>
      <p:regular r:id="rId36"/>
    </p:embeddedFont>
    <p:embeddedFont>
      <p:font typeface="Georgia" panose="02040502050405020303" pitchFamily="18"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
      <p:font typeface="Trebuchet MS" panose="020B0603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j+UhCjHjH5WT4e+qtgHdWn8BPZO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688A3E-C06D-4CEF-B4C1-6343245CBE6C}">
  <a:tblStyle styleId="{FD688A3E-C06D-4CEF-B4C1-6343245CBE6C}" styleName="Table_0">
    <a:wholeTbl>
      <a:tcTxStyle b="off" i="off">
        <a:font>
          <a:latin typeface="Effra"/>
          <a:ea typeface="Effra"/>
          <a:cs typeface="Effra"/>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dk1">
              <a:alpha val="20000"/>
            </a:schemeClr>
          </a:solidFill>
        </a:fill>
      </a:tcStyle>
    </a:band1H>
    <a:band2H>
      <a:tcTxStyle b="off" i="off"/>
      <a:tcStyle>
        <a:tcBdr/>
      </a:tcStyle>
    </a:band2H>
    <a:band1V>
      <a:tcTxStyle b="off" i="off"/>
      <a:tcStyle>
        <a:tcBdr/>
        <a:fill>
          <a:solidFill>
            <a:schemeClr val="dk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46" y="-4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1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e3f611f392_1_377: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2e3f611f392_1_377: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2e3f611f392_1_377: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GB" sz="1200">
                <a:solidFill>
                  <a:srgbClr val="000000"/>
                </a:solidFill>
                <a:latin typeface="Times New Roman"/>
                <a:ea typeface="Times New Roman"/>
                <a:cs typeface="Times New Roman"/>
                <a:sym typeface="Times New Roman"/>
              </a:rPr>
              <a:t>10</a:t>
            </a:fld>
            <a:endParaRPr sz="1200">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e3f611f392_1_38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2e3f611f392_1_383: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e3f611f392_1_389: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2e3f611f392_1_389: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e3f611f392_1_395: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2e3f611f392_1_395: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e3f611f392_1_40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2e3f611f392_1_402: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e3f611f392_1_29:notes"/>
          <p:cNvSpPr txBox="1">
            <a:spLocks noGrp="1"/>
          </p:cNvSpPr>
          <p:nvPr>
            <p:ph type="body" idx="1"/>
          </p:nvPr>
        </p:nvSpPr>
        <p:spPr>
          <a:xfrm>
            <a:off x="679447" y="4715787"/>
            <a:ext cx="5438700" cy="446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2e3f611f392_1_29:notes"/>
          <p:cNvSpPr>
            <a:spLocks noGrp="1" noRot="1" noChangeAspect="1"/>
          </p:cNvSpPr>
          <p:nvPr>
            <p:ph type="sldImg" idx="2"/>
          </p:nvPr>
        </p:nvSpPr>
        <p:spPr>
          <a:xfrm>
            <a:off x="936254" y="744576"/>
            <a:ext cx="4928400" cy="3721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e3f611f392_1_36:notes"/>
          <p:cNvSpPr txBox="1">
            <a:spLocks noGrp="1"/>
          </p:cNvSpPr>
          <p:nvPr>
            <p:ph type="body" idx="1"/>
          </p:nvPr>
        </p:nvSpPr>
        <p:spPr>
          <a:xfrm>
            <a:off x="679447" y="4715787"/>
            <a:ext cx="5438700" cy="446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2e3f611f392_1_36:notes"/>
          <p:cNvSpPr>
            <a:spLocks noGrp="1" noRot="1" noChangeAspect="1"/>
          </p:cNvSpPr>
          <p:nvPr>
            <p:ph type="sldImg" idx="2"/>
          </p:nvPr>
        </p:nvSpPr>
        <p:spPr>
          <a:xfrm>
            <a:off x="920750" y="744538"/>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c219a83ce9_0_0:notes"/>
          <p:cNvSpPr txBox="1">
            <a:spLocks noGrp="1"/>
          </p:cNvSpPr>
          <p:nvPr>
            <p:ph type="body" idx="1"/>
          </p:nvPr>
        </p:nvSpPr>
        <p:spPr>
          <a:xfrm>
            <a:off x="679768" y="4777188"/>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2c219a83ce9_0_0:notes"/>
          <p:cNvSpPr>
            <a:spLocks noGrp="1" noRot="1" noChangeAspect="1"/>
          </p:cNvSpPr>
          <p:nvPr>
            <p:ph type="sldImg" idx="2"/>
          </p:nvPr>
        </p:nvSpPr>
        <p:spPr>
          <a:xfrm>
            <a:off x="1359535" y="1240828"/>
            <a:ext cx="4078500" cy="335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c219a83ce9_0_123: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2c219a83ce9_0_123: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2c219a83ce9_0_123: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c219a83ce9_0_7:notes"/>
          <p:cNvSpPr txBox="1">
            <a:spLocks noGrp="1"/>
          </p:cNvSpPr>
          <p:nvPr>
            <p:ph type="body" idx="1"/>
          </p:nvPr>
        </p:nvSpPr>
        <p:spPr>
          <a:xfrm>
            <a:off x="679768" y="4777188"/>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g2c219a83ce9_0_7:notes"/>
          <p:cNvSpPr>
            <a:spLocks noGrp="1" noRot="1" noChangeAspect="1"/>
          </p:cNvSpPr>
          <p:nvPr>
            <p:ph type="sldImg" idx="2"/>
          </p:nvPr>
        </p:nvSpPr>
        <p:spPr>
          <a:xfrm>
            <a:off x="1359535" y="1240828"/>
            <a:ext cx="4078500" cy="335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e3f611f392_1_206:notes"/>
          <p:cNvSpPr txBox="1">
            <a:spLocks noGrp="1"/>
          </p:cNvSpPr>
          <p:nvPr>
            <p:ph type="body" idx="1"/>
          </p:nvPr>
        </p:nvSpPr>
        <p:spPr>
          <a:xfrm>
            <a:off x="679448" y="4715787"/>
            <a:ext cx="5438700" cy="4466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400"/>
              </a:spcBef>
              <a:spcAft>
                <a:spcPts val="0"/>
              </a:spcAft>
              <a:buSzPts val="1400"/>
              <a:buNone/>
            </a:pPr>
            <a:endParaRPr/>
          </a:p>
        </p:txBody>
      </p:sp>
      <p:sp>
        <p:nvSpPr>
          <p:cNvPr id="97" name="Google Shape;97;g2e3f611f392_1_206:notes"/>
          <p:cNvSpPr>
            <a:spLocks noGrp="1" noRot="1" noChangeAspect="1"/>
          </p:cNvSpPr>
          <p:nvPr>
            <p:ph type="sldImg" idx="2"/>
          </p:nvPr>
        </p:nvSpPr>
        <p:spPr>
          <a:xfrm>
            <a:off x="904323" y="744177"/>
            <a:ext cx="49923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3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e3f611f392_1_46:notes"/>
          <p:cNvSpPr txBox="1">
            <a:spLocks noGrp="1"/>
          </p:cNvSpPr>
          <p:nvPr>
            <p:ph type="body" idx="1"/>
          </p:nvPr>
        </p:nvSpPr>
        <p:spPr>
          <a:xfrm>
            <a:off x="679447" y="4715787"/>
            <a:ext cx="5438700" cy="446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2e3f611f392_1_46:notes"/>
          <p:cNvSpPr>
            <a:spLocks noGrp="1" noRot="1" noChangeAspect="1"/>
          </p:cNvSpPr>
          <p:nvPr>
            <p:ph type="sldImg" idx="2"/>
          </p:nvPr>
        </p:nvSpPr>
        <p:spPr>
          <a:xfrm>
            <a:off x="920750" y="744538"/>
            <a:ext cx="4959350"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8a662a563_0_0:notes"/>
          <p:cNvSpPr txBox="1">
            <a:spLocks noGrp="1"/>
          </p:cNvSpPr>
          <p:nvPr>
            <p:ph type="body" idx="1"/>
          </p:nvPr>
        </p:nvSpPr>
        <p:spPr>
          <a:xfrm>
            <a:off x="679768" y="4777188"/>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358a662a563_0_0:notes"/>
          <p:cNvSpPr>
            <a:spLocks noGrp="1" noRot="1" noChangeAspect="1"/>
          </p:cNvSpPr>
          <p:nvPr>
            <p:ph type="sldImg" idx="2"/>
          </p:nvPr>
        </p:nvSpPr>
        <p:spPr>
          <a:xfrm>
            <a:off x="1359535" y="1240828"/>
            <a:ext cx="4078500" cy="3350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8a662a563_0_6:notes"/>
          <p:cNvSpPr>
            <a:spLocks noGrp="1" noRot="1" noChangeAspect="1"/>
          </p:cNvSpPr>
          <p:nvPr>
            <p:ph type="sldImg" idx="2"/>
          </p:nvPr>
        </p:nvSpPr>
        <p:spPr>
          <a:xfrm>
            <a:off x="1359535" y="1240828"/>
            <a:ext cx="4078500" cy="3350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58a662a563_0_6:notes"/>
          <p:cNvSpPr txBox="1">
            <a:spLocks noGrp="1"/>
          </p:cNvSpPr>
          <p:nvPr>
            <p:ph type="body" idx="1"/>
          </p:nvPr>
        </p:nvSpPr>
        <p:spPr>
          <a:xfrm>
            <a:off x="679768" y="4777188"/>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1">
                <a:solidFill>
                  <a:srgbClr val="202122"/>
                </a:solidFill>
                <a:latin typeface="Arial"/>
                <a:ea typeface="Arial"/>
                <a:cs typeface="Arial"/>
                <a:sym typeface="Arial"/>
              </a:rPr>
              <a:t>Growth and Structure of the English Language</a:t>
            </a:r>
            <a:r>
              <a:rPr lang="en-GB" b="0" i="0">
                <a:solidFill>
                  <a:srgbClr val="202122"/>
                </a:solidFill>
                <a:latin typeface="Arial"/>
                <a:ea typeface="Arial"/>
                <a:cs typeface="Arial"/>
                <a:sym typeface="Arial"/>
              </a:rPr>
              <a:t> (1905)  - still in print 100 years after its publication. </a:t>
            </a:r>
            <a:endParaRPr/>
          </a:p>
        </p:txBody>
      </p:sp>
      <p:sp>
        <p:nvSpPr>
          <p:cNvPr id="237" name="Google Shape;237;g358a662a563_0_6:notes"/>
          <p:cNvSpPr txBox="1">
            <a:spLocks noGrp="1"/>
          </p:cNvSpPr>
          <p:nvPr>
            <p:ph type="sldNum" idx="12"/>
          </p:nvPr>
        </p:nvSpPr>
        <p:spPr>
          <a:xfrm>
            <a:off x="3850443" y="9428571"/>
            <a:ext cx="29457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8a662a563_0_13:notes"/>
          <p:cNvSpPr txBox="1">
            <a:spLocks noGrp="1"/>
          </p:cNvSpPr>
          <p:nvPr>
            <p:ph type="body" idx="1"/>
          </p:nvPr>
        </p:nvSpPr>
        <p:spPr>
          <a:xfrm>
            <a:off x="679768" y="4777188"/>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358a662a563_0_13:notes"/>
          <p:cNvSpPr>
            <a:spLocks noGrp="1" noRot="1" noChangeAspect="1"/>
          </p:cNvSpPr>
          <p:nvPr>
            <p:ph type="sldImg" idx="2"/>
          </p:nvPr>
        </p:nvSpPr>
        <p:spPr>
          <a:xfrm>
            <a:off x="1359535" y="1240828"/>
            <a:ext cx="4078500" cy="3350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8a662a563_0_20:notes"/>
          <p:cNvSpPr txBox="1">
            <a:spLocks noGrp="1"/>
          </p:cNvSpPr>
          <p:nvPr>
            <p:ph type="body" idx="1"/>
          </p:nvPr>
        </p:nvSpPr>
        <p:spPr>
          <a:xfrm>
            <a:off x="679768" y="4777188"/>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358a662a563_0_20:notes"/>
          <p:cNvSpPr>
            <a:spLocks noGrp="1" noRot="1" noChangeAspect="1"/>
          </p:cNvSpPr>
          <p:nvPr>
            <p:ph type="sldImg" idx="2"/>
          </p:nvPr>
        </p:nvSpPr>
        <p:spPr>
          <a:xfrm>
            <a:off x="1359535" y="1240828"/>
            <a:ext cx="4078500" cy="3350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8a662a563_0_30:notes"/>
          <p:cNvSpPr txBox="1">
            <a:spLocks noGrp="1"/>
          </p:cNvSpPr>
          <p:nvPr>
            <p:ph type="body" idx="1"/>
          </p:nvPr>
        </p:nvSpPr>
        <p:spPr>
          <a:xfrm>
            <a:off x="679768" y="4777188"/>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358a662a563_0_30:notes"/>
          <p:cNvSpPr>
            <a:spLocks noGrp="1" noRot="1" noChangeAspect="1"/>
          </p:cNvSpPr>
          <p:nvPr>
            <p:ph type="sldImg" idx="2"/>
          </p:nvPr>
        </p:nvSpPr>
        <p:spPr>
          <a:xfrm>
            <a:off x="1359535" y="1240828"/>
            <a:ext cx="4078500" cy="3350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8a662a563_0_43:notes"/>
          <p:cNvSpPr txBox="1">
            <a:spLocks noGrp="1"/>
          </p:cNvSpPr>
          <p:nvPr>
            <p:ph type="body" idx="1"/>
          </p:nvPr>
        </p:nvSpPr>
        <p:spPr>
          <a:xfrm>
            <a:off x="679768" y="4777188"/>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358a662a563_0_43:notes"/>
          <p:cNvSpPr>
            <a:spLocks noGrp="1" noRot="1" noChangeAspect="1"/>
          </p:cNvSpPr>
          <p:nvPr>
            <p:ph type="sldImg" idx="2"/>
          </p:nvPr>
        </p:nvSpPr>
        <p:spPr>
          <a:xfrm>
            <a:off x="1359535" y="1240828"/>
            <a:ext cx="4078500" cy="3350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58a662a563_0_51:notes"/>
          <p:cNvSpPr txBox="1">
            <a:spLocks noGrp="1"/>
          </p:cNvSpPr>
          <p:nvPr>
            <p:ph type="body" idx="1"/>
          </p:nvPr>
        </p:nvSpPr>
        <p:spPr>
          <a:xfrm>
            <a:off x="679768" y="4777188"/>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358a662a563_0_51:notes"/>
          <p:cNvSpPr>
            <a:spLocks noGrp="1" noRot="1" noChangeAspect="1"/>
          </p:cNvSpPr>
          <p:nvPr>
            <p:ph type="sldImg" idx="2"/>
          </p:nvPr>
        </p:nvSpPr>
        <p:spPr>
          <a:xfrm>
            <a:off x="1359535" y="1240828"/>
            <a:ext cx="4078500" cy="3350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8a662a563_0_20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58a662a563_0_208: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358a662a563_0_208: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1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1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58a662a563_0_2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58a662a563_0_217: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358a662a563_0_217: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58a662a563_0_2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58a662a563_0_225: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358a662a563_0_225: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3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3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4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24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1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1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1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0:notes"/>
          <p:cNvSpPr txBox="1">
            <a:spLocks noGrp="1"/>
          </p:cNvSpPr>
          <p:nvPr>
            <p:ph type="body" idx="1"/>
          </p:nvPr>
        </p:nvSpPr>
        <p:spPr>
          <a:xfrm>
            <a:off x="671513" y="4687888"/>
            <a:ext cx="5375275" cy="44402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p120:notes"/>
          <p:cNvSpPr>
            <a:spLocks noGrp="1" noRot="1" noChangeAspect="1"/>
          </p:cNvSpPr>
          <p:nvPr>
            <p:ph type="sldImg" idx="2"/>
          </p:nvPr>
        </p:nvSpPr>
        <p:spPr>
          <a:xfrm>
            <a:off x="893763" y="739775"/>
            <a:ext cx="4933950"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e3f611f392_1_19:notes"/>
          <p:cNvSpPr txBox="1">
            <a:spLocks noGrp="1"/>
          </p:cNvSpPr>
          <p:nvPr>
            <p:ph type="body" idx="1"/>
          </p:nvPr>
        </p:nvSpPr>
        <p:spPr>
          <a:xfrm>
            <a:off x="679447" y="4715787"/>
            <a:ext cx="5438700" cy="4466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2e3f611f392_1_19:notes"/>
          <p:cNvSpPr>
            <a:spLocks noGrp="1" noRot="1" noChangeAspect="1"/>
          </p:cNvSpPr>
          <p:nvPr>
            <p:ph type="sldImg" idx="2"/>
          </p:nvPr>
        </p:nvSpPr>
        <p:spPr>
          <a:xfrm>
            <a:off x="936254" y="744576"/>
            <a:ext cx="4928400" cy="3721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e3f611f392_1_292:notes"/>
          <p:cNvSpPr txBox="1">
            <a:spLocks noGrp="1"/>
          </p:cNvSpPr>
          <p:nvPr>
            <p:ph type="body" idx="1"/>
          </p:nvPr>
        </p:nvSpPr>
        <p:spPr>
          <a:xfrm>
            <a:off x="679448" y="4715787"/>
            <a:ext cx="5438700" cy="4466700"/>
          </a:xfrm>
          <a:prstGeom prst="rect">
            <a:avLst/>
          </a:prstGeom>
          <a:noFill/>
          <a:ln>
            <a:noFill/>
          </a:ln>
        </p:spPr>
        <p:txBody>
          <a:bodyPr spcFirstLastPara="1" wrap="square" lIns="92325" tIns="46150" rIns="92325" bIns="46150" anchor="t" anchorCtr="0">
            <a:noAutofit/>
          </a:bodyPr>
          <a:lstStyle/>
          <a:p>
            <a:pPr marL="0" lvl="0" indent="0" algn="l" rtl="0">
              <a:lnSpc>
                <a:spcPct val="100000"/>
              </a:lnSpc>
              <a:spcBef>
                <a:spcPts val="400"/>
              </a:spcBef>
              <a:spcAft>
                <a:spcPts val="0"/>
              </a:spcAft>
              <a:buSzPts val="1400"/>
              <a:buNone/>
            </a:pPr>
            <a:endParaRPr/>
          </a:p>
        </p:txBody>
      </p:sp>
      <p:sp>
        <p:nvSpPr>
          <p:cNvPr id="143" name="Google Shape;143;g2e3f611f392_1_292:notes"/>
          <p:cNvSpPr>
            <a:spLocks noGrp="1" noRot="1" noChangeAspect="1"/>
          </p:cNvSpPr>
          <p:nvPr>
            <p:ph type="sldImg" idx="2"/>
          </p:nvPr>
        </p:nvSpPr>
        <p:spPr>
          <a:xfrm>
            <a:off x="904323" y="744177"/>
            <a:ext cx="4992300" cy="372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5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6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6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6" name="Google Shape;66;p26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7" name="Google Shape;67;p2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6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61"/>
          <p:cNvSpPr>
            <a:spLocks noGrp="1"/>
          </p:cNvSpPr>
          <p:nvPr>
            <p:ph type="pic" idx="2"/>
          </p:nvPr>
        </p:nvSpPr>
        <p:spPr>
          <a:xfrm>
            <a:off x="1792288" y="612775"/>
            <a:ext cx="5486400" cy="4114800"/>
          </a:xfrm>
          <a:prstGeom prst="rect">
            <a:avLst/>
          </a:prstGeom>
          <a:noFill/>
          <a:ln>
            <a:noFill/>
          </a:ln>
        </p:spPr>
      </p:sp>
      <p:sp>
        <p:nvSpPr>
          <p:cNvPr id="73" name="Google Shape;73;p26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4" name="Google Shape;74;p2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2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6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6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2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
        <p:cNvGrpSpPr/>
        <p:nvPr/>
      </p:nvGrpSpPr>
      <p:grpSpPr>
        <a:xfrm>
          <a:off x="0" y="0"/>
          <a:ext cx="0" cy="0"/>
          <a:chOff x="0" y="0"/>
          <a:chExt cx="0" cy="0"/>
        </a:xfrm>
      </p:grpSpPr>
      <p:sp>
        <p:nvSpPr>
          <p:cNvPr id="32" name="Google Shape;32;p252"/>
          <p:cNvSpPr txBox="1">
            <a:spLocks noGrp="1"/>
          </p:cNvSpPr>
          <p:nvPr>
            <p:ph type="title"/>
          </p:nvPr>
        </p:nvSpPr>
        <p:spPr>
          <a:xfrm>
            <a:off x="685800" y="2130425"/>
            <a:ext cx="7769225" cy="14668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type="tx">
  <p:cSld name="TITLE_AND_BODY">
    <p:spTree>
      <p:nvGrpSpPr>
        <p:cNvPr id="1" name="Shape 34"/>
        <p:cNvGrpSpPr/>
        <p:nvPr/>
      </p:nvGrpSpPr>
      <p:grpSpPr>
        <a:xfrm>
          <a:off x="0" y="0"/>
          <a:ext cx="0" cy="0"/>
          <a:chOff x="0" y="0"/>
          <a:chExt cx="0" cy="0"/>
        </a:xfrm>
      </p:grpSpPr>
      <p:sp>
        <p:nvSpPr>
          <p:cNvPr id="35" name="Google Shape;35;p256"/>
          <p:cNvSpPr txBox="1">
            <a:spLocks noGrp="1"/>
          </p:cNvSpPr>
          <p:nvPr>
            <p:ph type="sldNum" idx="12"/>
          </p:nvPr>
        </p:nvSpPr>
        <p:spPr>
          <a:xfrm>
            <a:off x="0" y="0"/>
            <a:ext cx="0" cy="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5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2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5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25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2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2" name="Google Shape;52;p25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3" name="Google Shape;53;p25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25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2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rdelgiu.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hdr.undp.org/content/2023-gender-social-norms-index-gsni?_gl=1*1gvr9x1*_ga*MTkzNjQwNTQ2My4xNzEwMjU0MjE3*_ga_3W7LPK0WP1*MTcxMDI1NDIxNy4xLjAuMTcxMDI1NDIxNy42MC4wLjA.#/indicies/GSN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implicit.harvard.edu/implici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dddFfRaBPq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hyperlink" Target="https://youtu.be/04y5Tg-gvsw" TargetMode="External"/><Relationship Id="rId3" Type="http://schemas.openxmlformats.org/officeDocument/2006/relationships/hyperlink" Target="https://www.youtube.com/watch?v=QCFb4BiDDcE" TargetMode="External"/><Relationship Id="rId7" Type="http://schemas.openxmlformats.org/officeDocument/2006/relationships/hyperlink" Target="https://www.kellogg.northwestern.edu/faculty/sapienza/htm/science.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youtu.be/0KgevAOMHCA" TargetMode="External"/><Relationship Id="rId5" Type="http://schemas.openxmlformats.org/officeDocument/2006/relationships/hyperlink" Target="https://www.youtube.com/watch?v=dtoLT4ds4bM" TargetMode="External"/><Relationship Id="rId4" Type="http://schemas.openxmlformats.org/officeDocument/2006/relationships/hyperlink" Target="http://www.natcen.ac.uk/media/20541/test-for-racial-discrimination.pdf" TargetMode="External"/><Relationship Id="rId9" Type="http://schemas.openxmlformats.org/officeDocument/2006/relationships/hyperlink" Target="https://youtu.be/uvo0urvULC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14"/>
          <p:cNvSpPr txBox="1">
            <a:spLocks noGrp="1"/>
          </p:cNvSpPr>
          <p:nvPr>
            <p:ph type="ctrTitle"/>
          </p:nvPr>
        </p:nvSpPr>
        <p:spPr>
          <a:xfrm>
            <a:off x="611188" y="1557338"/>
            <a:ext cx="7772400" cy="1471612"/>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400"/>
              <a:buFont typeface="Calibri"/>
              <a:buNone/>
            </a:pPr>
            <a:r>
              <a:rPr lang="en-GB" b="1">
                <a:solidFill>
                  <a:srgbClr val="FF0000"/>
                </a:solidFill>
              </a:rPr>
              <a:t>Behavioural Economics:</a:t>
            </a:r>
            <a:endParaRPr b="1">
              <a:solidFill>
                <a:srgbClr val="FF0000"/>
              </a:solidFill>
            </a:endParaRPr>
          </a:p>
          <a:p>
            <a:pPr marL="0" lvl="0" indent="0" algn="ctr" rtl="0">
              <a:lnSpc>
                <a:spcPct val="100000"/>
              </a:lnSpc>
              <a:spcBef>
                <a:spcPts val="0"/>
              </a:spcBef>
              <a:spcAft>
                <a:spcPts val="0"/>
              </a:spcAft>
              <a:buClr>
                <a:srgbClr val="FF0000"/>
              </a:buClr>
              <a:buSzPts val="4400"/>
              <a:buFont typeface="Calibri"/>
              <a:buNone/>
            </a:pPr>
            <a:r>
              <a:rPr lang="en-GB" b="1">
                <a:solidFill>
                  <a:srgbClr val="FF0000"/>
                </a:solidFill>
              </a:rPr>
              <a:t>Bias and Discrimination</a:t>
            </a:r>
            <a:endParaRPr b="1">
              <a:solidFill>
                <a:srgbClr val="FF0000"/>
              </a:solidFill>
            </a:endParaRPr>
          </a:p>
        </p:txBody>
      </p:sp>
      <p:sp>
        <p:nvSpPr>
          <p:cNvPr id="94" name="Google Shape;94;p114"/>
          <p:cNvSpPr txBox="1">
            <a:spLocks noGrp="1"/>
          </p:cNvSpPr>
          <p:nvPr>
            <p:ph type="subTitle" idx="1"/>
          </p:nvPr>
        </p:nvSpPr>
        <p:spPr>
          <a:xfrm>
            <a:off x="611188" y="3427413"/>
            <a:ext cx="7918450" cy="2063750"/>
          </a:xfrm>
          <a:prstGeom prst="rect">
            <a:avLst/>
          </a:prstGeom>
          <a:noFill/>
          <a:ln>
            <a:noFill/>
          </a:ln>
        </p:spPr>
        <p:txBody>
          <a:bodyPr spcFirstLastPara="1" wrap="square" lIns="91425" tIns="45700" rIns="91425" bIns="45700" anchor="t" anchorCtr="0">
            <a:normAutofit fontScale="25000" lnSpcReduction="10000"/>
          </a:bodyPr>
          <a:lstStyle/>
          <a:p>
            <a:pPr marL="0" lvl="0" indent="0" algn="ctr" rtl="0">
              <a:lnSpc>
                <a:spcPct val="100000"/>
              </a:lnSpc>
              <a:spcBef>
                <a:spcPts val="0"/>
              </a:spcBef>
              <a:spcAft>
                <a:spcPts val="0"/>
              </a:spcAft>
              <a:buClr>
                <a:srgbClr val="888888"/>
              </a:buClr>
              <a:buSzPct val="100000"/>
              <a:buNone/>
            </a:pPr>
            <a:endParaRPr>
              <a:solidFill>
                <a:srgbClr val="FF0000"/>
              </a:solidFill>
            </a:endParaRPr>
          </a:p>
          <a:p>
            <a:pPr marL="0" lvl="0" indent="0" algn="ctr" rtl="0">
              <a:lnSpc>
                <a:spcPct val="100000"/>
              </a:lnSpc>
              <a:spcBef>
                <a:spcPts val="560"/>
              </a:spcBef>
              <a:spcAft>
                <a:spcPts val="0"/>
              </a:spcAft>
              <a:buClr>
                <a:schemeClr val="dk1"/>
              </a:buClr>
              <a:buSzPct val="100000"/>
              <a:buNone/>
            </a:pPr>
            <a:r>
              <a:rPr lang="en-GB" sz="11200" i="1">
                <a:solidFill>
                  <a:schemeClr val="dk1"/>
                </a:solidFill>
              </a:rPr>
              <a:t>Marina Della Giusta</a:t>
            </a:r>
            <a:endParaRPr sz="11200">
              <a:solidFill>
                <a:schemeClr val="dk1"/>
              </a:solidFill>
            </a:endParaRPr>
          </a:p>
          <a:p>
            <a:pPr marL="0" lvl="0" indent="0" algn="ctr" rtl="0">
              <a:lnSpc>
                <a:spcPct val="100000"/>
              </a:lnSpc>
              <a:spcBef>
                <a:spcPts val="560"/>
              </a:spcBef>
              <a:spcAft>
                <a:spcPts val="0"/>
              </a:spcAft>
              <a:buClr>
                <a:schemeClr val="dk1"/>
              </a:buClr>
              <a:buSzPct val="100000"/>
              <a:buNone/>
            </a:pPr>
            <a:r>
              <a:rPr lang="en-GB" sz="11200">
                <a:solidFill>
                  <a:schemeClr val="dk1"/>
                </a:solidFill>
              </a:rPr>
              <a:t>Email: marina.dellagiusta@unito.it</a:t>
            </a:r>
            <a:endParaRPr/>
          </a:p>
          <a:p>
            <a:pPr marL="0" lvl="0" indent="0" algn="ctr" rtl="0">
              <a:lnSpc>
                <a:spcPct val="100000"/>
              </a:lnSpc>
              <a:spcBef>
                <a:spcPts val="560"/>
              </a:spcBef>
              <a:spcAft>
                <a:spcPts val="0"/>
              </a:spcAft>
              <a:buClr>
                <a:schemeClr val="dk1"/>
              </a:buClr>
              <a:buSzPct val="100000"/>
              <a:buNone/>
            </a:pPr>
            <a:r>
              <a:rPr lang="en-GB" sz="11200">
                <a:solidFill>
                  <a:schemeClr val="dk1"/>
                </a:solidFill>
              </a:rPr>
              <a:t>Web: </a:t>
            </a:r>
            <a:r>
              <a:rPr lang="en-GB" sz="11200" u="sng">
                <a:solidFill>
                  <a:schemeClr val="dk1"/>
                </a:solidFill>
                <a:hlinkClick r:id="rId3">
                  <a:extLst>
                    <a:ext uri="{A12FA001-AC4F-418D-AE19-62706E023703}">
                      <ahyp:hlinkClr xmlns:ahyp="http://schemas.microsoft.com/office/drawing/2018/hyperlinkcolor" val="tx"/>
                    </a:ext>
                  </a:extLst>
                </a:hlinkClick>
              </a:rPr>
              <a:t>www.mardelgiu.com</a:t>
            </a:r>
            <a:endParaRPr sz="11200">
              <a:solidFill>
                <a:srgbClr val="FF0000"/>
              </a:solidFill>
            </a:endParaRPr>
          </a:p>
          <a:p>
            <a:pPr marL="0" lvl="0" indent="0" algn="ctr" rtl="0">
              <a:lnSpc>
                <a:spcPct val="100000"/>
              </a:lnSpc>
              <a:spcBef>
                <a:spcPts val="160"/>
              </a:spcBef>
              <a:spcAft>
                <a:spcPts val="0"/>
              </a:spcAft>
              <a:buClr>
                <a:srgbClr val="888888"/>
              </a:buClr>
              <a:buSzPct val="100000"/>
              <a:buNone/>
            </a:pPr>
            <a:endParaRPr>
              <a:solidFill>
                <a:srgbClr val="FF0000"/>
              </a:solidFill>
            </a:endParaRPr>
          </a:p>
          <a:p>
            <a:pPr marL="0" lvl="0" indent="0" algn="ctr" rtl="0">
              <a:lnSpc>
                <a:spcPct val="100000"/>
              </a:lnSpc>
              <a:spcBef>
                <a:spcPts val="160"/>
              </a:spcBef>
              <a:spcAft>
                <a:spcPts val="0"/>
              </a:spcAft>
              <a:buClr>
                <a:srgbClr val="888888"/>
              </a:buClr>
              <a:buSzPct val="100000"/>
              <a:buNone/>
            </a:pPr>
            <a:endParaRPr>
              <a:solidFill>
                <a:srgbClr val="FF0000"/>
              </a:solidFill>
            </a:endParaRPr>
          </a:p>
          <a:p>
            <a:pPr marL="0" lvl="0" indent="0" algn="ctr" rtl="0">
              <a:lnSpc>
                <a:spcPct val="100000"/>
              </a:lnSpc>
              <a:spcBef>
                <a:spcPts val="160"/>
              </a:spcBef>
              <a:spcAft>
                <a:spcPts val="0"/>
              </a:spcAft>
              <a:buClr>
                <a:srgbClr val="888888"/>
              </a:buClr>
              <a:buSzPct val="100000"/>
              <a:buNone/>
            </a:pPr>
            <a:endParaRPr>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e3f611f392_1_377"/>
          <p:cNvSpPr txBox="1">
            <a:spLocks noGrp="1"/>
          </p:cNvSpPr>
          <p:nvPr>
            <p:ph type="title"/>
          </p:nvPr>
        </p:nvSpPr>
        <p:spPr>
          <a:xfrm>
            <a:off x="-73025" y="333375"/>
            <a:ext cx="9216900" cy="827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Calibri"/>
              <a:buNone/>
            </a:pPr>
            <a:r>
              <a:rPr lang="en-GB" sz="4000" b="1">
                <a:solidFill>
                  <a:srgbClr val="FF0000"/>
                </a:solidFill>
              </a:rPr>
              <a:t>Descriptive &amp; prescriptive stereotypes: </a:t>
            </a:r>
            <a:br>
              <a:rPr lang="en-GB" sz="4000" b="1">
                <a:solidFill>
                  <a:srgbClr val="FF0000"/>
                </a:solidFill>
              </a:rPr>
            </a:br>
            <a:r>
              <a:rPr lang="en-GB" sz="4000" b="1">
                <a:solidFill>
                  <a:srgbClr val="FF0000"/>
                </a:solidFill>
              </a:rPr>
              <a:t>the case of gender</a:t>
            </a:r>
            <a:endParaRPr/>
          </a:p>
        </p:txBody>
      </p:sp>
      <p:sp>
        <p:nvSpPr>
          <p:cNvPr id="154" name="Google Shape;154;g2e3f611f392_1_377"/>
          <p:cNvSpPr txBox="1">
            <a:spLocks noGrp="1"/>
          </p:cNvSpPr>
          <p:nvPr>
            <p:ph type="body" idx="1"/>
          </p:nvPr>
        </p:nvSpPr>
        <p:spPr>
          <a:xfrm>
            <a:off x="250825" y="1412875"/>
            <a:ext cx="8569200" cy="51117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000"/>
              <a:buChar char="•"/>
            </a:pPr>
            <a:r>
              <a:rPr lang="en-GB" sz="2000" b="1"/>
              <a:t>Descriptive</a:t>
            </a:r>
            <a:r>
              <a:rPr lang="en-GB" sz="2000"/>
              <a:t>: beliefs about what men and women </a:t>
            </a:r>
            <a:r>
              <a:rPr lang="en-GB" sz="2000" i="1"/>
              <a:t>typically do- </a:t>
            </a:r>
            <a:r>
              <a:rPr lang="en-GB" sz="2000"/>
              <a:t>derive from contact with each other (Fiske and Stevens, 1993) and generate expectations </a:t>
            </a:r>
            <a:endParaRPr/>
          </a:p>
          <a:p>
            <a:pPr marL="342900" lvl="0" indent="-342900" algn="l" rtl="0">
              <a:lnSpc>
                <a:spcPct val="100000"/>
              </a:lnSpc>
              <a:spcBef>
                <a:spcPts val="400"/>
              </a:spcBef>
              <a:spcAft>
                <a:spcPts val="0"/>
              </a:spcAft>
              <a:buClr>
                <a:schemeClr val="dk1"/>
              </a:buClr>
              <a:buSzPts val="2000"/>
              <a:buChar char="•"/>
            </a:pPr>
            <a:r>
              <a:rPr lang="en-GB" sz="2000" b="1"/>
              <a:t>Prescriptive</a:t>
            </a:r>
            <a:r>
              <a:rPr lang="en-GB" sz="2000"/>
              <a:t>:  beliefs about what men and women </a:t>
            </a:r>
            <a:r>
              <a:rPr lang="en-GB" sz="2000" i="1"/>
              <a:t>should</a:t>
            </a:r>
            <a:r>
              <a:rPr lang="en-GB" sz="2000"/>
              <a:t> do (Cialdini and Trost, 1998) which include positive proscriptions and negative ones (Koenig, 2018; Prentice and Carranza, 2002) </a:t>
            </a:r>
            <a:endParaRPr/>
          </a:p>
          <a:p>
            <a:pPr marL="342900" lvl="0" indent="-342900" algn="l" rtl="0">
              <a:lnSpc>
                <a:spcPct val="100000"/>
              </a:lnSpc>
              <a:spcBef>
                <a:spcPts val="400"/>
              </a:spcBef>
              <a:spcAft>
                <a:spcPts val="0"/>
              </a:spcAft>
              <a:buClr>
                <a:schemeClr val="dk1"/>
              </a:buClr>
              <a:buSzPts val="2000"/>
              <a:buChar char="•"/>
            </a:pPr>
            <a:r>
              <a:rPr lang="en-GB" sz="2000"/>
              <a:t>EXAMPLE women are supposed to be communal (warm, sensitive, cooperative; PPS for women) and avoid dominance (e.g., aggressive, intimidating, arrogant; NPS for women), and men are supposed to be agentic (assertive, competitive, independent; PPS for men) and avoid weakness (e.g., weak, insecure, emotional; NPS for men). </a:t>
            </a:r>
            <a:endParaRPr/>
          </a:p>
          <a:p>
            <a:pPr marL="342900" lvl="0" indent="-342900" algn="l" rtl="0">
              <a:lnSpc>
                <a:spcPct val="100000"/>
              </a:lnSpc>
              <a:spcBef>
                <a:spcPts val="400"/>
              </a:spcBef>
              <a:spcAft>
                <a:spcPts val="0"/>
              </a:spcAft>
              <a:buClr>
                <a:schemeClr val="dk1"/>
              </a:buClr>
              <a:buSzPts val="2000"/>
              <a:buChar char="•"/>
            </a:pPr>
            <a:r>
              <a:rPr lang="en-GB" sz="2000"/>
              <a:t>Psychological literature finds that generally </a:t>
            </a:r>
            <a:r>
              <a:rPr lang="en-GB" sz="2000" b="1"/>
              <a:t>backlash</a:t>
            </a:r>
            <a:r>
              <a:rPr lang="en-GB" sz="2000"/>
              <a:t> is stronger for men and for boys transgressing behavioural stereotypes (Brown and Stone 2016; Sullivan et al 2018), and costs of doing so therefore higher (helps explain why toxic masculinity persists).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e3f611f392_1_383"/>
          <p:cNvSpPr txBox="1">
            <a:spLocks noGrp="1"/>
          </p:cNvSpPr>
          <p:nvPr>
            <p:ph type="title"/>
          </p:nvPr>
        </p:nvSpPr>
        <p:spPr>
          <a:xfrm>
            <a:off x="179388" y="-171450"/>
            <a:ext cx="8051700" cy="1008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Calibri"/>
              <a:buNone/>
            </a:pPr>
            <a:r>
              <a:rPr lang="en-GB" sz="4000">
                <a:solidFill>
                  <a:srgbClr val="FF0000"/>
                </a:solidFill>
              </a:rPr>
              <a:t> gender and maths evidence</a:t>
            </a:r>
            <a:endParaRPr/>
          </a:p>
        </p:txBody>
      </p:sp>
      <p:sp>
        <p:nvSpPr>
          <p:cNvPr id="160" name="Google Shape;160;g2e3f611f392_1_383"/>
          <p:cNvSpPr txBox="1">
            <a:spLocks noGrp="1"/>
          </p:cNvSpPr>
          <p:nvPr>
            <p:ph type="body" idx="1"/>
          </p:nvPr>
        </p:nvSpPr>
        <p:spPr>
          <a:xfrm>
            <a:off x="179388" y="4132263"/>
            <a:ext cx="9144000" cy="3046500"/>
          </a:xfrm>
          <a:prstGeom prst="rect">
            <a:avLst/>
          </a:prstGeom>
          <a:noFill/>
          <a:ln>
            <a:noFill/>
          </a:ln>
        </p:spPr>
        <p:txBody>
          <a:bodyPr spcFirstLastPara="1" wrap="square" lIns="91425" tIns="45700" rIns="91425" bIns="45700" anchor="t" anchorCtr="0">
            <a:normAutofit fontScale="70000" lnSpcReduction="20000"/>
          </a:bodyPr>
          <a:lstStyle/>
          <a:p>
            <a:pPr marL="0" lvl="0" indent="-128904" algn="l" rtl="0">
              <a:lnSpc>
                <a:spcPct val="100000"/>
              </a:lnSpc>
              <a:spcBef>
                <a:spcPts val="0"/>
              </a:spcBef>
              <a:spcAft>
                <a:spcPts val="0"/>
              </a:spcAft>
              <a:buClr>
                <a:schemeClr val="dk1"/>
              </a:buClr>
              <a:buSzPct val="100000"/>
              <a:buChar char="•"/>
            </a:pPr>
            <a:r>
              <a:rPr lang="en-GB" sz="2900"/>
              <a:t>Worldwide the achievements and choices in maths by girls have been found to be strongly connected with:</a:t>
            </a:r>
            <a:endParaRPr/>
          </a:p>
          <a:p>
            <a:pPr marL="457200" lvl="0" indent="-429576" algn="l" rtl="0">
              <a:lnSpc>
                <a:spcPct val="100000"/>
              </a:lnSpc>
              <a:spcBef>
                <a:spcPts val="493"/>
              </a:spcBef>
              <a:spcAft>
                <a:spcPts val="0"/>
              </a:spcAft>
              <a:buClr>
                <a:schemeClr val="dk1"/>
              </a:buClr>
              <a:buSzPct val="100000"/>
              <a:buFont typeface="Arial"/>
              <a:buChar char="•"/>
            </a:pPr>
            <a:r>
              <a:rPr lang="en-GB" sz="2900"/>
              <a:t>the wider gender norms of societies (Guiso et al., 2008)</a:t>
            </a:r>
            <a:endParaRPr/>
          </a:p>
          <a:p>
            <a:pPr marL="457200" lvl="0" indent="-429576" algn="l" rtl="0">
              <a:lnSpc>
                <a:spcPct val="100000"/>
              </a:lnSpc>
              <a:spcBef>
                <a:spcPts val="493"/>
              </a:spcBef>
              <a:spcAft>
                <a:spcPts val="0"/>
              </a:spcAft>
              <a:buClr>
                <a:schemeClr val="dk1"/>
              </a:buClr>
              <a:buSzPct val="100000"/>
              <a:buFont typeface="Arial"/>
              <a:buChar char="•"/>
            </a:pPr>
            <a:r>
              <a:rPr lang="en-GB" sz="2900"/>
              <a:t>the gender of professors (Carrell, et al., 2010)</a:t>
            </a:r>
            <a:endParaRPr/>
          </a:p>
          <a:p>
            <a:pPr marL="457200" lvl="0" indent="-429576" algn="l" rtl="0">
              <a:lnSpc>
                <a:spcPct val="100000"/>
              </a:lnSpc>
              <a:spcBef>
                <a:spcPts val="493"/>
              </a:spcBef>
              <a:spcAft>
                <a:spcPts val="0"/>
              </a:spcAft>
              <a:buClr>
                <a:schemeClr val="dk1"/>
              </a:buClr>
              <a:buSzPct val="100000"/>
              <a:buFont typeface="Arial"/>
              <a:buChar char="•"/>
            </a:pPr>
            <a:r>
              <a:rPr lang="en-GB" sz="2900"/>
              <a:t>teachers’ gender views (Alan et al., 2018; Carlana, 2018)</a:t>
            </a:r>
            <a:endParaRPr/>
          </a:p>
          <a:p>
            <a:pPr marL="457200" lvl="0" indent="-429576" algn="l" rtl="0">
              <a:lnSpc>
                <a:spcPct val="100000"/>
              </a:lnSpc>
              <a:spcBef>
                <a:spcPts val="493"/>
              </a:spcBef>
              <a:spcAft>
                <a:spcPts val="0"/>
              </a:spcAft>
              <a:buClr>
                <a:schemeClr val="dk1"/>
              </a:buClr>
              <a:buSzPct val="100000"/>
              <a:buFont typeface="Arial"/>
              <a:buChar char="•"/>
            </a:pPr>
            <a:r>
              <a:rPr lang="en-GB" sz="2900"/>
              <a:t>parental gendered beliefs (Johnston et al., 2014; Eccles, et al., 1990) </a:t>
            </a:r>
            <a:endParaRPr/>
          </a:p>
          <a:p>
            <a:pPr marL="457200" lvl="0" indent="-429576" algn="l" rtl="0">
              <a:lnSpc>
                <a:spcPct val="100000"/>
              </a:lnSpc>
              <a:spcBef>
                <a:spcPts val="493"/>
              </a:spcBef>
              <a:spcAft>
                <a:spcPts val="0"/>
              </a:spcAft>
              <a:buClr>
                <a:schemeClr val="dk1"/>
              </a:buClr>
              <a:buSzPct val="100000"/>
              <a:buFont typeface="Arial"/>
              <a:buChar char="•"/>
            </a:pPr>
            <a:r>
              <a:rPr lang="en-GB" sz="2900"/>
              <a:t>self-stereotyping (Coffman, 2014). </a:t>
            </a:r>
            <a:endParaRPr/>
          </a:p>
          <a:p>
            <a:pPr marL="0" lvl="0" indent="0" algn="l" rtl="0">
              <a:lnSpc>
                <a:spcPct val="100000"/>
              </a:lnSpc>
              <a:spcBef>
                <a:spcPts val="544"/>
              </a:spcBef>
              <a:spcAft>
                <a:spcPts val="0"/>
              </a:spcAft>
              <a:buClr>
                <a:schemeClr val="dk1"/>
              </a:buClr>
              <a:buSzPct val="100000"/>
              <a:buNone/>
            </a:pPr>
            <a:endParaRPr/>
          </a:p>
          <a:p>
            <a:pPr marL="342900" lvl="0" indent="-170180" algn="l" rtl="0">
              <a:lnSpc>
                <a:spcPct val="100000"/>
              </a:lnSpc>
              <a:spcBef>
                <a:spcPts val="544"/>
              </a:spcBef>
              <a:spcAft>
                <a:spcPts val="0"/>
              </a:spcAft>
              <a:buClr>
                <a:schemeClr val="dk1"/>
              </a:buClr>
              <a:buSzPct val="100000"/>
              <a:buNone/>
            </a:pPr>
            <a:endParaRPr/>
          </a:p>
        </p:txBody>
      </p:sp>
      <p:pic>
        <p:nvPicPr>
          <p:cNvPr id="161" name="Google Shape;161;g2e3f611f392_1_383"/>
          <p:cNvPicPr preferRelativeResize="0"/>
          <p:nvPr/>
        </p:nvPicPr>
        <p:blipFill rotWithShape="1">
          <a:blip r:embed="rId3">
            <a:alphaModFix/>
          </a:blip>
          <a:srcRect/>
          <a:stretch/>
        </p:blipFill>
        <p:spPr>
          <a:xfrm>
            <a:off x="1403350" y="574675"/>
            <a:ext cx="5824539" cy="35829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e3f611f392_1_389"/>
          <p:cNvSpPr txBox="1">
            <a:spLocks noGrp="1"/>
          </p:cNvSpPr>
          <p:nvPr>
            <p:ph type="title"/>
          </p:nvPr>
        </p:nvSpPr>
        <p:spPr>
          <a:xfrm>
            <a:off x="971550" y="260350"/>
            <a:ext cx="7200900" cy="787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Calibri"/>
              <a:buNone/>
            </a:pPr>
            <a:br>
              <a:rPr lang="en-GB" sz="2400"/>
            </a:br>
            <a:r>
              <a:rPr lang="en-GB" sz="2400">
                <a:solidFill>
                  <a:srgbClr val="FF0000"/>
                </a:solidFill>
              </a:rPr>
              <a:t>The Gender and Maths stereotype </a:t>
            </a:r>
            <a:br>
              <a:rPr lang="en-GB" sz="2400">
                <a:solidFill>
                  <a:srgbClr val="FF0000"/>
                </a:solidFill>
              </a:rPr>
            </a:br>
            <a:r>
              <a:rPr lang="en-GB" sz="2400">
                <a:solidFill>
                  <a:srgbClr val="FF0000"/>
                </a:solidFill>
              </a:rPr>
              <a:t>(cartoon shows combination of confirmation bias and belief bias)</a:t>
            </a:r>
            <a:endParaRPr/>
          </a:p>
        </p:txBody>
      </p:sp>
      <p:pic>
        <p:nvPicPr>
          <p:cNvPr id="167" name="Google Shape;167;g2e3f611f392_1_389"/>
          <p:cNvPicPr preferRelativeResize="0">
            <a:picLocks noGrp="1"/>
          </p:cNvPicPr>
          <p:nvPr>
            <p:ph type="body" idx="1"/>
          </p:nvPr>
        </p:nvPicPr>
        <p:blipFill rotWithShape="1">
          <a:blip r:embed="rId3">
            <a:alphaModFix/>
          </a:blip>
          <a:srcRect/>
          <a:stretch/>
        </p:blipFill>
        <p:spPr>
          <a:xfrm>
            <a:off x="1190625" y="1522413"/>
            <a:ext cx="6762900" cy="3479700"/>
          </a:xfrm>
          <a:prstGeom prst="rect">
            <a:avLst/>
          </a:prstGeom>
          <a:noFill/>
          <a:ln>
            <a:noFill/>
          </a:ln>
        </p:spPr>
      </p:pic>
      <p:sp>
        <p:nvSpPr>
          <p:cNvPr id="168" name="Google Shape;168;g2e3f611f392_1_389"/>
          <p:cNvSpPr txBox="1"/>
          <p:nvPr/>
        </p:nvSpPr>
        <p:spPr>
          <a:xfrm>
            <a:off x="681038" y="5157788"/>
            <a:ext cx="7491300" cy="787500"/>
          </a:xfrm>
          <a:prstGeom prst="rect">
            <a:avLst/>
          </a:prstGeom>
          <a:noFill/>
          <a:ln>
            <a:noFill/>
          </a:ln>
        </p:spPr>
        <p:txBody>
          <a:bodyPr spcFirstLastPara="1" wrap="square" lIns="0" tIns="0" rIns="0" bIns="0" anchor="ctr" anchorCtr="0">
            <a:noAutofit/>
          </a:bodyPr>
          <a:lstStyle/>
          <a:p>
            <a:pPr marL="0" marR="0" lvl="0" indent="0" algn="ctr" rtl="0">
              <a:lnSpc>
                <a:spcPct val="93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NOTICE WHAT IS GOING ON</a:t>
            </a:r>
            <a:br>
              <a:rPr lang="en-GB" sz="2400" b="0" i="0" u="none" strike="noStrike" cap="none">
                <a:solidFill>
                  <a:srgbClr val="000000"/>
                </a:solidFill>
                <a:latin typeface="Calibri"/>
                <a:ea typeface="Calibri"/>
                <a:cs typeface="Calibri"/>
                <a:sym typeface="Calibri"/>
              </a:rPr>
            </a:br>
            <a:r>
              <a:rPr lang="en-GB" sz="2400" b="0" i="0" u="none" strike="noStrike" cap="none">
                <a:solidFill>
                  <a:srgbClr val="FF0000"/>
                </a:solidFill>
                <a:latin typeface="Calibri"/>
                <a:ea typeface="Calibri"/>
                <a:cs typeface="Calibri"/>
                <a:sym typeface="Calibri"/>
              </a:rPr>
              <a:t>LHS illustration: individuation RHS illustration: generalisation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e3f611f392_1_395"/>
          <p:cNvSpPr txBox="1">
            <a:spLocks noGrp="1"/>
          </p:cNvSpPr>
          <p:nvPr>
            <p:ph type="title"/>
          </p:nvPr>
        </p:nvSpPr>
        <p:spPr>
          <a:xfrm>
            <a:off x="179388" y="161925"/>
            <a:ext cx="8280300" cy="827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Calibri"/>
              <a:buNone/>
            </a:pPr>
            <a:r>
              <a:rPr lang="en-GB" sz="4000" b="1">
                <a:solidFill>
                  <a:srgbClr val="FF0000"/>
                </a:solidFill>
              </a:rPr>
              <a:t>The link ANXIETY/PERFORMANCE</a:t>
            </a:r>
            <a:endParaRPr/>
          </a:p>
        </p:txBody>
      </p:sp>
      <p:sp>
        <p:nvSpPr>
          <p:cNvPr id="174" name="Google Shape;174;g2e3f611f392_1_395"/>
          <p:cNvSpPr txBox="1">
            <a:spLocks noGrp="1"/>
          </p:cNvSpPr>
          <p:nvPr>
            <p:ph type="sldNum" idx="4294967295"/>
          </p:nvPr>
        </p:nvSpPr>
        <p:spPr>
          <a:xfrm>
            <a:off x="8027988" y="6237288"/>
            <a:ext cx="676200" cy="2523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1200"/>
              <a:buFont typeface="Times New Roman"/>
              <a:buNone/>
            </a:pPr>
            <a:fld id="{00000000-1234-1234-1234-123412341234}" type="slidenum">
              <a:rPr lang="en-GB"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pic>
        <p:nvPicPr>
          <p:cNvPr id="175" name="Google Shape;175;g2e3f611f392_1_395" descr="figure 1"/>
          <p:cNvPicPr preferRelativeResize="0">
            <a:picLocks noGrp="1"/>
          </p:cNvPicPr>
          <p:nvPr>
            <p:ph type="body" idx="1"/>
          </p:nvPr>
        </p:nvPicPr>
        <p:blipFill rotWithShape="1">
          <a:blip r:embed="rId3">
            <a:alphaModFix/>
          </a:blip>
          <a:srcRect/>
          <a:stretch/>
        </p:blipFill>
        <p:spPr>
          <a:xfrm>
            <a:off x="1631950" y="908050"/>
            <a:ext cx="5865900" cy="3960900"/>
          </a:xfrm>
          <a:prstGeom prst="rect">
            <a:avLst/>
          </a:prstGeom>
          <a:noFill/>
          <a:ln>
            <a:noFill/>
          </a:ln>
        </p:spPr>
      </p:pic>
      <p:sp>
        <p:nvSpPr>
          <p:cNvPr id="176" name="Google Shape;176;g2e3f611f392_1_395"/>
          <p:cNvSpPr/>
          <p:nvPr/>
        </p:nvSpPr>
        <p:spPr>
          <a:xfrm>
            <a:off x="425450" y="5373688"/>
            <a:ext cx="8278800" cy="13224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222222"/>
                </a:solidFill>
                <a:latin typeface="Calibri"/>
                <a:ea typeface="Calibri"/>
                <a:cs typeface="Calibri"/>
                <a:sym typeface="Calibri"/>
              </a:rPr>
              <a:t>Devine, A., Fawcett, K., Szűcs, D. and Dowker, A., 2012. Gender differences in mathematics anxiety and the relation to mathematics performance while controlling for test anxiety. </a:t>
            </a:r>
            <a:r>
              <a:rPr lang="en-GB" sz="1800" b="0" i="1" u="none" strike="noStrike" cap="none">
                <a:solidFill>
                  <a:srgbClr val="222222"/>
                </a:solidFill>
                <a:latin typeface="Calibri"/>
                <a:ea typeface="Calibri"/>
                <a:cs typeface="Calibri"/>
                <a:sym typeface="Calibri"/>
              </a:rPr>
              <a:t>Behavioral and brain functions</a:t>
            </a:r>
            <a:r>
              <a:rPr lang="en-GB" sz="1800" b="0" i="0" u="none" strike="noStrike" cap="none">
                <a:solidFill>
                  <a:srgbClr val="222222"/>
                </a:solidFill>
                <a:latin typeface="Calibri"/>
                <a:ea typeface="Calibri"/>
                <a:cs typeface="Calibri"/>
                <a:sym typeface="Calibri"/>
              </a:rPr>
              <a:t>, </a:t>
            </a:r>
            <a:r>
              <a:rPr lang="en-GB" sz="1800" b="0" i="1" u="none" strike="noStrike" cap="none">
                <a:solidFill>
                  <a:srgbClr val="222222"/>
                </a:solidFill>
                <a:latin typeface="Calibri"/>
                <a:ea typeface="Calibri"/>
                <a:cs typeface="Calibri"/>
                <a:sym typeface="Calibri"/>
              </a:rPr>
              <a:t>8</a:t>
            </a:r>
            <a:r>
              <a:rPr lang="en-GB" sz="1800" b="0" i="0" u="none" strike="noStrike" cap="none">
                <a:solidFill>
                  <a:srgbClr val="222222"/>
                </a:solidFill>
                <a:latin typeface="Calibri"/>
                <a:ea typeface="Calibri"/>
                <a:cs typeface="Calibri"/>
                <a:sym typeface="Calibri"/>
              </a:rPr>
              <a:t>(1), p.33.</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2e3f611f392_1_402"/>
          <p:cNvSpPr txBox="1">
            <a:spLocks noGrp="1"/>
          </p:cNvSpPr>
          <p:nvPr>
            <p:ph type="sldNum" idx="4294967295"/>
          </p:nvPr>
        </p:nvSpPr>
        <p:spPr>
          <a:xfrm>
            <a:off x="3581400" y="6248400"/>
            <a:ext cx="1981200" cy="457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C151F"/>
              </a:buClr>
              <a:buSzPts val="1400"/>
              <a:buFont typeface="Times New Roman"/>
              <a:buNone/>
            </a:pPr>
            <a:fld id="{00000000-1234-1234-1234-123412341234}" type="slidenum">
              <a:rPr lang="en-GB" sz="1400">
                <a:solidFill>
                  <a:srgbClr val="8C151F"/>
                </a:solidFill>
                <a:latin typeface="Bebas Neue"/>
                <a:ea typeface="Bebas Neue"/>
                <a:cs typeface="Bebas Neue"/>
                <a:sym typeface="Bebas Neue"/>
              </a:rPr>
              <a:t>14</a:t>
            </a:fld>
            <a:endParaRPr sz="1400">
              <a:solidFill>
                <a:srgbClr val="8C151F"/>
              </a:solidFill>
              <a:latin typeface="Bebas Neue"/>
              <a:ea typeface="Bebas Neue"/>
              <a:cs typeface="Bebas Neue"/>
              <a:sym typeface="Bebas Neue"/>
            </a:endParaRPr>
          </a:p>
        </p:txBody>
      </p:sp>
      <p:pic>
        <p:nvPicPr>
          <p:cNvPr id="182" name="Google Shape;182;g2e3f611f392_1_402"/>
          <p:cNvPicPr preferRelativeResize="0">
            <a:picLocks noGrp="1"/>
          </p:cNvPicPr>
          <p:nvPr>
            <p:ph type="body" idx="1"/>
          </p:nvPr>
        </p:nvPicPr>
        <p:blipFill rotWithShape="1">
          <a:blip r:embed="rId3">
            <a:alphaModFix/>
          </a:blip>
          <a:srcRect/>
          <a:stretch/>
        </p:blipFill>
        <p:spPr>
          <a:xfrm>
            <a:off x="449263" y="1516063"/>
            <a:ext cx="5067300" cy="4434000"/>
          </a:xfrm>
          <a:prstGeom prst="rect">
            <a:avLst/>
          </a:prstGeom>
          <a:noFill/>
          <a:ln>
            <a:noFill/>
          </a:ln>
        </p:spPr>
      </p:pic>
      <p:sp>
        <p:nvSpPr>
          <p:cNvPr id="183" name="Google Shape;183;g2e3f611f392_1_402"/>
          <p:cNvSpPr/>
          <p:nvPr/>
        </p:nvSpPr>
        <p:spPr>
          <a:xfrm>
            <a:off x="5665788" y="2849563"/>
            <a:ext cx="2727300" cy="12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222222"/>
                </a:solidFill>
                <a:latin typeface="Calibri"/>
                <a:ea typeface="Calibri"/>
                <a:cs typeface="Calibri"/>
                <a:sym typeface="Calibri"/>
              </a:rPr>
              <a:t>Bian, L., Leslie, S.J. and Cimpian, A., 2017. Gender stereotypes about intellectual ability emerge early and influence children’s interests. </a:t>
            </a:r>
            <a:r>
              <a:rPr lang="en-GB" sz="1200" b="0" i="1" u="none" strike="noStrike" cap="none">
                <a:solidFill>
                  <a:srgbClr val="222222"/>
                </a:solidFill>
                <a:latin typeface="Calibri"/>
                <a:ea typeface="Calibri"/>
                <a:cs typeface="Calibri"/>
                <a:sym typeface="Calibri"/>
              </a:rPr>
              <a:t>Science</a:t>
            </a:r>
            <a:r>
              <a:rPr lang="en-GB" sz="1200" b="0" i="0" u="none" strike="noStrike" cap="none">
                <a:solidFill>
                  <a:srgbClr val="222222"/>
                </a:solidFill>
                <a:latin typeface="Calibri"/>
                <a:ea typeface="Calibri"/>
                <a:cs typeface="Calibri"/>
                <a:sym typeface="Calibri"/>
              </a:rPr>
              <a:t>, </a:t>
            </a:r>
            <a:r>
              <a:rPr lang="en-GB" sz="1200" b="0" i="1" u="none" strike="noStrike" cap="none">
                <a:solidFill>
                  <a:srgbClr val="222222"/>
                </a:solidFill>
                <a:latin typeface="Calibri"/>
                <a:ea typeface="Calibri"/>
                <a:cs typeface="Calibri"/>
                <a:sym typeface="Calibri"/>
              </a:rPr>
              <a:t>355</a:t>
            </a:r>
            <a:r>
              <a:rPr lang="en-GB" sz="1200" b="0" i="0" u="none" strike="noStrike" cap="none">
                <a:solidFill>
                  <a:srgbClr val="222222"/>
                </a:solidFill>
                <a:latin typeface="Calibri"/>
                <a:ea typeface="Calibri"/>
                <a:cs typeface="Calibri"/>
                <a:sym typeface="Calibri"/>
              </a:rPr>
              <a:t>(6323), pp.389-391.</a:t>
            </a:r>
            <a:endParaRPr sz="1200" b="0" i="0" u="none" strike="noStrike" cap="none">
              <a:solidFill>
                <a:schemeClr val="dk1"/>
              </a:solidFill>
              <a:latin typeface="Calibri"/>
              <a:ea typeface="Calibri"/>
              <a:cs typeface="Calibri"/>
              <a:sym typeface="Calibri"/>
            </a:endParaRPr>
          </a:p>
        </p:txBody>
      </p:sp>
      <p:sp>
        <p:nvSpPr>
          <p:cNvPr id="184" name="Google Shape;184;g2e3f611f392_1_402"/>
          <p:cNvSpPr txBox="1">
            <a:spLocks noGrp="1"/>
          </p:cNvSpPr>
          <p:nvPr>
            <p:ph type="title"/>
          </p:nvPr>
        </p:nvSpPr>
        <p:spPr>
          <a:xfrm>
            <a:off x="323850" y="620713"/>
            <a:ext cx="8069400" cy="620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Calibri"/>
              <a:buNone/>
            </a:pPr>
            <a:r>
              <a:rPr lang="en-GB" sz="4400">
                <a:solidFill>
                  <a:srgbClr val="FF0000"/>
                </a:solidFill>
              </a:rPr>
              <a:t>Gender and brilliance stereotype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2e3f611f392_1_29"/>
          <p:cNvSpPr txBox="1">
            <a:spLocks noGrp="1"/>
          </p:cNvSpPr>
          <p:nvPr>
            <p:ph type="title"/>
          </p:nvPr>
        </p:nvSpPr>
        <p:spPr>
          <a:xfrm>
            <a:off x="539552" y="1097034"/>
            <a:ext cx="8280000" cy="8280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SzPts val="1800"/>
              <a:buNone/>
            </a:pPr>
            <a:r>
              <a:rPr lang="en-GB">
                <a:solidFill>
                  <a:srgbClr val="FF0000"/>
                </a:solidFill>
              </a:rPr>
              <a:t>Experimental evidence</a:t>
            </a:r>
            <a:endParaRPr>
              <a:solidFill>
                <a:srgbClr val="FF0000"/>
              </a:solidFill>
            </a:endParaRPr>
          </a:p>
        </p:txBody>
      </p:sp>
      <p:sp>
        <p:nvSpPr>
          <p:cNvPr id="190" name="Google Shape;190;g2e3f611f392_1_29"/>
          <p:cNvSpPr txBox="1">
            <a:spLocks noGrp="1"/>
          </p:cNvSpPr>
          <p:nvPr>
            <p:ph type="body" idx="1"/>
          </p:nvPr>
        </p:nvSpPr>
        <p:spPr>
          <a:xfrm>
            <a:off x="424799" y="1772816"/>
            <a:ext cx="8280000" cy="3960000"/>
          </a:xfrm>
          <a:prstGeom prst="rect">
            <a:avLst/>
          </a:prstGeom>
          <a:noFill/>
          <a:ln>
            <a:noFill/>
          </a:ln>
        </p:spPr>
        <p:txBody>
          <a:bodyPr spcFirstLastPara="1" wrap="square" lIns="0" tIns="0" rIns="0" bIns="0" anchor="t" anchorCtr="0">
            <a:normAutofit fontScale="85000" lnSpcReduction="10000"/>
          </a:bodyPr>
          <a:lstStyle/>
          <a:p>
            <a:pPr marL="179999" lvl="0" indent="-52999" algn="just" rtl="0">
              <a:lnSpc>
                <a:spcPct val="100000"/>
              </a:lnSpc>
              <a:spcBef>
                <a:spcPts val="0"/>
              </a:spcBef>
              <a:spcAft>
                <a:spcPts val="0"/>
              </a:spcAft>
              <a:buSzPct val="62500"/>
              <a:buNone/>
            </a:pPr>
            <a:endParaRPr/>
          </a:p>
          <a:p>
            <a:pPr marL="179999" lvl="0" indent="-160949" algn="just" rtl="0">
              <a:lnSpc>
                <a:spcPct val="100000"/>
              </a:lnSpc>
              <a:spcBef>
                <a:spcPts val="400"/>
              </a:spcBef>
              <a:spcAft>
                <a:spcPts val="0"/>
              </a:spcAft>
              <a:buSzPct val="62500"/>
              <a:buChar char="•"/>
            </a:pPr>
            <a:r>
              <a:rPr lang="en-GB" b="1"/>
              <a:t>Gender and math stereotype</a:t>
            </a:r>
            <a:r>
              <a:rPr lang="en-GB"/>
              <a:t>: Bohren et al. (2018) experiment in Mathematics Stack Exchange, online forum of maths Q&amp;A with 10 million participants. Their experiment shows that for some users providing more information on the competence of a female users changes the stereotype and even reverses it, but for other users this does not happen and they rather question the rating mechanism of the forum. </a:t>
            </a:r>
            <a:endParaRPr/>
          </a:p>
          <a:p>
            <a:pPr marL="179999" lvl="0" indent="-52999" algn="l" rtl="0">
              <a:lnSpc>
                <a:spcPct val="100000"/>
              </a:lnSpc>
              <a:spcBef>
                <a:spcPts val="400"/>
              </a:spcBef>
              <a:spcAft>
                <a:spcPts val="0"/>
              </a:spcAft>
              <a:buClr>
                <a:schemeClr val="accent1"/>
              </a:buClr>
              <a:buSzPct val="62500"/>
              <a:buNone/>
            </a:pPr>
            <a:endParaRPr/>
          </a:p>
        </p:txBody>
      </p:sp>
      <p:sp>
        <p:nvSpPr>
          <p:cNvPr id="191" name="Google Shape;191;g2e3f611f392_1_29"/>
          <p:cNvSpPr txBox="1">
            <a:spLocks noGrp="1"/>
          </p:cNvSpPr>
          <p:nvPr>
            <p:ph type="sldNum" idx="12"/>
          </p:nvPr>
        </p:nvSpPr>
        <p:spPr>
          <a:xfrm>
            <a:off x="6553200" y="6356350"/>
            <a:ext cx="2133600" cy="365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15</a:t>
            </a:fld>
            <a:endParaRPr/>
          </a:p>
        </p:txBody>
      </p:sp>
      <p:pic>
        <p:nvPicPr>
          <p:cNvPr id="192" name="Google Shape;192;g2e3f611f392_1_29"/>
          <p:cNvPicPr preferRelativeResize="0"/>
          <p:nvPr/>
        </p:nvPicPr>
        <p:blipFill rotWithShape="1">
          <a:blip r:embed="rId3">
            <a:alphaModFix/>
          </a:blip>
          <a:srcRect/>
          <a:stretch/>
        </p:blipFill>
        <p:spPr>
          <a:xfrm>
            <a:off x="6035302" y="492805"/>
            <a:ext cx="2784250" cy="1432225"/>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aphicFrame>
        <p:nvGraphicFramePr>
          <p:cNvPr id="197" name="Google Shape;197;g2e3f611f392_1_36"/>
          <p:cNvGraphicFramePr/>
          <p:nvPr>
            <p:extLst>
              <p:ext uri="{D42A27DB-BD31-4B8C-83A1-F6EECF244321}">
                <p14:modId xmlns:p14="http://schemas.microsoft.com/office/powerpoint/2010/main" val="2841541921"/>
              </p:ext>
            </p:extLst>
          </p:nvPr>
        </p:nvGraphicFramePr>
        <p:xfrm>
          <a:off x="89756" y="259095"/>
          <a:ext cx="8964500" cy="5972645"/>
        </p:xfrm>
        <a:graphic>
          <a:graphicData uri="http://schemas.openxmlformats.org/drawingml/2006/table">
            <a:tbl>
              <a:tblPr firstRow="1" firstCol="1" bandRow="1">
                <a:noFill/>
                <a:tableStyleId>{FD688A3E-C06D-4CEF-B4C1-6343245CBE6C}</a:tableStyleId>
              </a:tblPr>
              <a:tblGrid>
                <a:gridCol w="1778075">
                  <a:extLst>
                    <a:ext uri="{9D8B030D-6E8A-4147-A177-3AD203B41FA5}">
                      <a16:colId xmlns:a16="http://schemas.microsoft.com/office/drawing/2014/main" val="20000"/>
                    </a:ext>
                  </a:extLst>
                </a:gridCol>
                <a:gridCol w="2518950">
                  <a:extLst>
                    <a:ext uri="{9D8B030D-6E8A-4147-A177-3AD203B41FA5}">
                      <a16:colId xmlns:a16="http://schemas.microsoft.com/office/drawing/2014/main" val="20001"/>
                    </a:ext>
                  </a:extLst>
                </a:gridCol>
                <a:gridCol w="2281875">
                  <a:extLst>
                    <a:ext uri="{9D8B030D-6E8A-4147-A177-3AD203B41FA5}">
                      <a16:colId xmlns:a16="http://schemas.microsoft.com/office/drawing/2014/main" val="20002"/>
                    </a:ext>
                  </a:extLst>
                </a:gridCol>
                <a:gridCol w="2385600">
                  <a:extLst>
                    <a:ext uri="{9D8B030D-6E8A-4147-A177-3AD203B41FA5}">
                      <a16:colId xmlns:a16="http://schemas.microsoft.com/office/drawing/2014/main" val="20003"/>
                    </a:ext>
                  </a:extLst>
                </a:gridCol>
              </a:tblGrid>
              <a:tr h="2813900">
                <a:tc>
                  <a:txBody>
                    <a:bodyPr/>
                    <a:lstStyle/>
                    <a:p>
                      <a:pPr marL="0" marR="0" lvl="0" indent="0" algn="just" rtl="0">
                        <a:lnSpc>
                          <a:spcPct val="100000"/>
                        </a:lnSpc>
                        <a:spcBef>
                          <a:spcPts val="0"/>
                        </a:spcBef>
                        <a:spcAft>
                          <a:spcPts val="0"/>
                        </a:spcAft>
                        <a:buClr>
                          <a:srgbClr val="000000"/>
                        </a:buClr>
                        <a:buSzPts val="1600"/>
                        <a:buFont typeface="Arial"/>
                        <a:buNone/>
                      </a:pPr>
                      <a:r>
                        <a:rPr lang="en-GB" sz="1600" b="1" u="none" strike="noStrike" cap="none"/>
                        <a:t>Economics HP</a:t>
                      </a:r>
                      <a:endParaRPr sz="1400" u="none" strike="noStrike" cap="none"/>
                    </a:p>
                    <a:p>
                      <a:pPr marL="0" marR="0" lvl="0" indent="0" algn="just" rtl="0">
                        <a:lnSpc>
                          <a:spcPct val="100000"/>
                        </a:lnSpc>
                        <a:spcBef>
                          <a:spcPts val="0"/>
                        </a:spcBef>
                        <a:spcAft>
                          <a:spcPts val="0"/>
                        </a:spcAft>
                        <a:buClr>
                          <a:srgbClr val="000000"/>
                        </a:buClr>
                        <a:buSzPts val="1600"/>
                        <a:buFont typeface="Arial"/>
                        <a:buNone/>
                      </a:pPr>
                      <a:r>
                        <a:rPr lang="en-GB" sz="1600" b="1" u="none" strike="noStrike" cap="none"/>
                        <a:t> </a:t>
                      </a:r>
                      <a:endParaRPr sz="1400" u="none" strike="noStrike" cap="none"/>
                    </a:p>
                    <a:p>
                      <a:pPr marL="0" marR="0" lvl="0" indent="0" algn="just" rtl="0">
                        <a:lnSpc>
                          <a:spcPct val="100000"/>
                        </a:lnSpc>
                        <a:spcBef>
                          <a:spcPts val="0"/>
                        </a:spcBef>
                        <a:spcAft>
                          <a:spcPts val="0"/>
                        </a:spcAft>
                        <a:buClr>
                          <a:srgbClr val="000000"/>
                        </a:buClr>
                        <a:buSzPts val="1600"/>
                        <a:buFont typeface="Arial"/>
                        <a:buNone/>
                      </a:pPr>
                      <a:r>
                        <a:rPr lang="en-GB" sz="1600" b="1" u="none" strike="noStrike" cap="none"/>
                        <a:t> </a:t>
                      </a:r>
                      <a:endParaRPr sz="1400" u="none" strike="noStrike" cap="none"/>
                    </a:p>
                    <a:p>
                      <a:pPr marL="0" marR="0" lvl="0" indent="0" algn="just" rtl="0">
                        <a:lnSpc>
                          <a:spcPct val="100000"/>
                        </a:lnSpc>
                        <a:spcBef>
                          <a:spcPts val="0"/>
                        </a:spcBef>
                        <a:spcAft>
                          <a:spcPts val="0"/>
                        </a:spcAft>
                        <a:buClr>
                          <a:srgbClr val="000000"/>
                        </a:buClr>
                        <a:buSzPts val="1600"/>
                        <a:buFont typeface="Arial"/>
                        <a:buNone/>
                      </a:pPr>
                      <a:r>
                        <a:rPr lang="en-GB" sz="1600" b="0" u="none" strike="noStrike" cap="none"/>
                        <a:t>We know what our tastes are and we know what our beliefs are</a:t>
                      </a:r>
                      <a:endParaRPr sz="1400" u="none" strike="noStrike" cap="none"/>
                    </a:p>
                    <a:p>
                      <a:pPr marL="0" marR="0" lvl="0" indent="0" algn="just" rtl="0">
                        <a:lnSpc>
                          <a:spcPct val="100000"/>
                        </a:lnSpc>
                        <a:spcBef>
                          <a:spcPts val="0"/>
                        </a:spcBef>
                        <a:spcAft>
                          <a:spcPts val="0"/>
                        </a:spcAft>
                        <a:buClr>
                          <a:srgbClr val="000000"/>
                        </a:buClr>
                        <a:buSzPts val="1600"/>
                        <a:buFont typeface="Arial"/>
                        <a:buNone/>
                      </a:pPr>
                      <a:endParaRPr sz="1600" b="0" u="none" strike="noStrike" cap="none"/>
                    </a:p>
                    <a:p>
                      <a:pPr marL="0" marR="0" lvl="0" indent="0" algn="just" rtl="0">
                        <a:lnSpc>
                          <a:spcPct val="100000"/>
                        </a:lnSpc>
                        <a:spcBef>
                          <a:spcPts val="0"/>
                        </a:spcBef>
                        <a:spcAft>
                          <a:spcPts val="0"/>
                        </a:spcAft>
                        <a:buClr>
                          <a:srgbClr val="000000"/>
                        </a:buClr>
                        <a:buSzPts val="1600"/>
                        <a:buFont typeface="Arial"/>
                        <a:buNone/>
                      </a:pPr>
                      <a:r>
                        <a:rPr lang="en-GB" sz="1600" b="0" u="none" strike="noStrike" cap="none"/>
                        <a:t>We can fix biased beliefs through information provision, we cannot fix tastes</a:t>
                      </a:r>
                      <a:endParaRPr sz="1600" b="0" u="none" strike="noStrike" cap="none">
                        <a:latin typeface="Times New Roman"/>
                        <a:ea typeface="Times New Roman"/>
                        <a:cs typeface="Times New Roman"/>
                        <a:sym typeface="Times New Roman"/>
                      </a:endParaRPr>
                    </a:p>
                  </a:txBody>
                  <a:tcPr marL="55000" marR="55000" marT="0" marB="0"/>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b="1" u="none" strike="noStrike" cap="none"/>
                        <a:t>Taste-based (Becker)</a:t>
                      </a:r>
                      <a:endParaRPr sz="1400" u="none" strike="noStrike" cap="none"/>
                    </a:p>
                    <a:p>
                      <a:pPr marL="0" marR="0" lvl="0" indent="0" algn="just" rtl="0">
                        <a:lnSpc>
                          <a:spcPct val="100000"/>
                        </a:lnSpc>
                        <a:spcBef>
                          <a:spcPts val="0"/>
                        </a:spcBef>
                        <a:spcAft>
                          <a:spcPts val="0"/>
                        </a:spcAft>
                        <a:buClr>
                          <a:srgbClr val="000000"/>
                        </a:buClr>
                        <a:buSzPts val="1600"/>
                        <a:buFont typeface="Arial"/>
                        <a:buNone/>
                      </a:pPr>
                      <a:r>
                        <a:rPr lang="en-GB" sz="1600" b="1" u="none" strike="noStrike" cap="none"/>
                        <a:t> </a:t>
                      </a:r>
                      <a:endParaRPr sz="1400" u="none" strike="noStrike" cap="none"/>
                    </a:p>
                    <a:p>
                      <a:pPr marL="0" marR="0" lvl="0" indent="0" algn="just" rtl="0">
                        <a:lnSpc>
                          <a:spcPct val="100000"/>
                        </a:lnSpc>
                        <a:spcBef>
                          <a:spcPts val="0"/>
                        </a:spcBef>
                        <a:spcAft>
                          <a:spcPts val="0"/>
                        </a:spcAft>
                        <a:buClr>
                          <a:srgbClr val="000000"/>
                        </a:buClr>
                        <a:buSzPts val="1600"/>
                        <a:buFont typeface="Arial"/>
                        <a:buNone/>
                      </a:pPr>
                      <a:r>
                        <a:rPr lang="en-GB" sz="1600" b="1" u="none" strike="noStrike" cap="none"/>
                        <a:t> </a:t>
                      </a:r>
                      <a:endParaRPr sz="1400" u="none" strike="noStrike" cap="none"/>
                    </a:p>
                    <a:p>
                      <a:pPr marL="0" marR="0" lvl="0" indent="0" algn="just" rtl="0">
                        <a:lnSpc>
                          <a:spcPct val="100000"/>
                        </a:lnSpc>
                        <a:spcBef>
                          <a:spcPts val="0"/>
                        </a:spcBef>
                        <a:spcAft>
                          <a:spcPts val="0"/>
                        </a:spcAft>
                        <a:buClr>
                          <a:srgbClr val="000000"/>
                        </a:buClr>
                        <a:buSzPts val="1600"/>
                        <a:buFont typeface="Arial"/>
                        <a:buNone/>
                      </a:pPr>
                      <a:r>
                        <a:rPr lang="en-GB" sz="1600" b="0" u="none" strike="noStrike" cap="none"/>
                        <a:t>You can show me women who are good at top maths, but I still won’t hire them.</a:t>
                      </a:r>
                      <a:endParaRPr sz="1600" b="0" u="none" strike="noStrike" cap="none">
                        <a:latin typeface="Times New Roman"/>
                        <a:ea typeface="Times New Roman"/>
                        <a:cs typeface="Times New Roman"/>
                        <a:sym typeface="Times New Roman"/>
                      </a:endParaRPr>
                    </a:p>
                  </a:txBody>
                  <a:tcPr marL="55000" marR="55000" marT="0" marB="0"/>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b="1" u="none" strike="noStrike" cap="none" dirty="0"/>
                        <a:t>Correct beliefs-based OR Statistical (Arrow-Phelps)</a:t>
                      </a:r>
                      <a:endParaRPr sz="1400" u="none" strike="noStrike" cap="none" dirty="0"/>
                    </a:p>
                    <a:p>
                      <a:pPr marL="0" marR="0" lvl="0" indent="0" algn="just" rtl="0">
                        <a:lnSpc>
                          <a:spcPct val="100000"/>
                        </a:lnSpc>
                        <a:spcBef>
                          <a:spcPts val="0"/>
                        </a:spcBef>
                        <a:spcAft>
                          <a:spcPts val="0"/>
                        </a:spcAft>
                        <a:buClr>
                          <a:srgbClr val="000000"/>
                        </a:buClr>
                        <a:buSzPts val="1600"/>
                        <a:buFont typeface="Arial"/>
                        <a:buNone/>
                      </a:pPr>
                      <a:endParaRPr lang="en-GB" sz="1600" b="0" u="none" strike="noStrike" cap="none" dirty="0"/>
                    </a:p>
                    <a:p>
                      <a:pPr marL="0" marR="0" lvl="0" indent="0" algn="just" rtl="0">
                        <a:lnSpc>
                          <a:spcPct val="100000"/>
                        </a:lnSpc>
                        <a:spcBef>
                          <a:spcPts val="0"/>
                        </a:spcBef>
                        <a:spcAft>
                          <a:spcPts val="0"/>
                        </a:spcAft>
                        <a:buClr>
                          <a:srgbClr val="000000"/>
                        </a:buClr>
                        <a:buSzPts val="1600"/>
                        <a:buFont typeface="Arial"/>
                        <a:buNone/>
                      </a:pPr>
                      <a:r>
                        <a:rPr lang="en-GB" sz="1600" b="0" u="none" strike="noStrike" cap="none" dirty="0"/>
                        <a:t>I think women are bad at maths, and if you show me a woman who is good at maths I change my rating of her accordingly BUT keep my belief about women in general.</a:t>
                      </a:r>
                      <a:endParaRPr sz="1600" b="0" u="none" strike="noStrike" cap="none" dirty="0">
                        <a:latin typeface="Times New Roman"/>
                        <a:ea typeface="Times New Roman"/>
                        <a:cs typeface="Times New Roman"/>
                        <a:sym typeface="Times New Roman"/>
                      </a:endParaRPr>
                    </a:p>
                  </a:txBody>
                  <a:tcPr marL="55000" marR="55000" marT="0" marB="0"/>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b="1" u="none" strike="noStrike" cap="none" dirty="0"/>
                        <a:t>Incorrect belief-based</a:t>
                      </a:r>
                      <a:endParaRPr sz="1400" u="none" strike="noStrike" cap="none" dirty="0"/>
                    </a:p>
                    <a:p>
                      <a:pPr marL="0" marR="0" lvl="0" indent="0" algn="ctr" rtl="0">
                        <a:lnSpc>
                          <a:spcPct val="100000"/>
                        </a:lnSpc>
                        <a:spcBef>
                          <a:spcPts val="0"/>
                        </a:spcBef>
                        <a:spcAft>
                          <a:spcPts val="0"/>
                        </a:spcAft>
                        <a:buClr>
                          <a:srgbClr val="000000"/>
                        </a:buClr>
                        <a:buSzPts val="1600"/>
                        <a:buFont typeface="Arial"/>
                        <a:buNone/>
                      </a:pPr>
                      <a:r>
                        <a:rPr lang="en-GB" sz="1600" b="1" u="none" strike="noStrike" cap="none" dirty="0"/>
                        <a:t>(Coffman, </a:t>
                      </a:r>
                      <a:r>
                        <a:rPr lang="en-GB" sz="1600" b="1" u="none" strike="noStrike" cap="none" dirty="0" err="1"/>
                        <a:t>Bordalo</a:t>
                      </a:r>
                      <a:r>
                        <a:rPr lang="en-GB" sz="1600" b="1" u="none" strike="noStrike" cap="none" dirty="0"/>
                        <a:t>, </a:t>
                      </a:r>
                      <a:r>
                        <a:rPr lang="en-GB" sz="1600" b="1" u="none" strike="noStrike" cap="none" dirty="0" err="1"/>
                        <a:t>Gennaioli</a:t>
                      </a:r>
                      <a:r>
                        <a:rPr lang="en-GB" sz="1600" b="1" u="none" strike="noStrike" cap="none" dirty="0"/>
                        <a:t>)</a:t>
                      </a:r>
                      <a:endParaRPr sz="1400" u="none" strike="noStrike" cap="none" dirty="0"/>
                    </a:p>
                    <a:p>
                      <a:pPr marL="0" marR="0" lvl="0" indent="0" algn="just" rtl="0">
                        <a:lnSpc>
                          <a:spcPct val="100000"/>
                        </a:lnSpc>
                        <a:spcBef>
                          <a:spcPts val="0"/>
                        </a:spcBef>
                        <a:spcAft>
                          <a:spcPts val="0"/>
                        </a:spcAft>
                        <a:buClr>
                          <a:srgbClr val="000000"/>
                        </a:buClr>
                        <a:buSzPts val="1600"/>
                        <a:buFont typeface="Arial"/>
                        <a:buNone/>
                      </a:pPr>
                      <a:r>
                        <a:rPr lang="en-GB" sz="1600" b="0" u="none" strike="noStrike" cap="none" dirty="0"/>
                        <a:t>I think women are bad at maths, but would change my mind if I encounter many women who are good at maths.</a:t>
                      </a:r>
                      <a:endParaRPr sz="1600" b="0" u="none" strike="noStrike" cap="none" dirty="0">
                        <a:latin typeface="Times New Roman"/>
                        <a:ea typeface="Times New Roman"/>
                        <a:cs typeface="Times New Roman"/>
                        <a:sym typeface="Times New Roman"/>
                      </a:endParaRPr>
                    </a:p>
                  </a:txBody>
                  <a:tcPr marL="55000" marR="55000" marT="0" marB="0"/>
                </a:tc>
                <a:extLst>
                  <a:ext uri="{0D108BD9-81ED-4DB2-BD59-A6C34878D82A}">
                    <a16:rowId xmlns:a16="http://schemas.microsoft.com/office/drawing/2014/main" val="10000"/>
                  </a:ext>
                </a:extLst>
              </a:tr>
              <a:tr h="2802725">
                <a:tc>
                  <a:txBody>
                    <a:bodyPr/>
                    <a:lstStyle/>
                    <a:p>
                      <a:pPr marL="0" marR="0" lvl="0" indent="0" algn="just" rtl="0">
                        <a:lnSpc>
                          <a:spcPct val="100000"/>
                        </a:lnSpc>
                        <a:spcBef>
                          <a:spcPts val="0"/>
                        </a:spcBef>
                        <a:spcAft>
                          <a:spcPts val="0"/>
                        </a:spcAft>
                        <a:buClr>
                          <a:srgbClr val="000000"/>
                        </a:buClr>
                        <a:buSzPts val="1600"/>
                        <a:buFont typeface="Arial"/>
                        <a:buNone/>
                      </a:pPr>
                      <a:endParaRPr sz="1600" b="1" u="none" strike="noStrike" cap="none"/>
                    </a:p>
                    <a:p>
                      <a:pPr marL="0" marR="0" lvl="0" indent="0" algn="just" rtl="0">
                        <a:lnSpc>
                          <a:spcPct val="100000"/>
                        </a:lnSpc>
                        <a:spcBef>
                          <a:spcPts val="0"/>
                        </a:spcBef>
                        <a:spcAft>
                          <a:spcPts val="0"/>
                        </a:spcAft>
                        <a:buClr>
                          <a:srgbClr val="000000"/>
                        </a:buClr>
                        <a:buSzPts val="1600"/>
                        <a:buFont typeface="Arial"/>
                        <a:buNone/>
                      </a:pPr>
                      <a:r>
                        <a:rPr lang="en-GB" sz="1600" b="1" u="none" strike="noStrike" cap="none"/>
                        <a:t>Psychology HP</a:t>
                      </a:r>
                      <a:endParaRPr sz="1400" u="none" strike="noStrike" cap="none"/>
                    </a:p>
                    <a:p>
                      <a:pPr marL="0" marR="0" lvl="0" indent="0" algn="just" rtl="0">
                        <a:lnSpc>
                          <a:spcPct val="100000"/>
                        </a:lnSpc>
                        <a:spcBef>
                          <a:spcPts val="0"/>
                        </a:spcBef>
                        <a:spcAft>
                          <a:spcPts val="0"/>
                        </a:spcAft>
                        <a:buClr>
                          <a:srgbClr val="000000"/>
                        </a:buClr>
                        <a:buSzPts val="1600"/>
                        <a:buFont typeface="Arial"/>
                        <a:buNone/>
                      </a:pPr>
                      <a:r>
                        <a:rPr lang="en-GB" sz="1600" u="none" strike="noStrike" cap="none"/>
                        <a:t> </a:t>
                      </a:r>
                      <a:endParaRPr sz="1400" u="none" strike="noStrike" cap="none"/>
                    </a:p>
                    <a:p>
                      <a:pPr marL="0" marR="0" lvl="0" indent="0" algn="just" rtl="0">
                        <a:lnSpc>
                          <a:spcPct val="100000"/>
                        </a:lnSpc>
                        <a:spcBef>
                          <a:spcPts val="0"/>
                        </a:spcBef>
                        <a:spcAft>
                          <a:spcPts val="0"/>
                        </a:spcAft>
                        <a:buClr>
                          <a:srgbClr val="000000"/>
                        </a:buClr>
                        <a:buSzPts val="1600"/>
                        <a:buFont typeface="Arial"/>
                        <a:buNone/>
                      </a:pPr>
                      <a:r>
                        <a:rPr lang="en-GB" sz="1600" u="none" strike="noStrike" cap="none"/>
                        <a:t>We don’t know our beliefs or our tastes very well</a:t>
                      </a:r>
                      <a:endParaRPr sz="1400" u="none" strike="noStrike" cap="none"/>
                    </a:p>
                    <a:p>
                      <a:pPr marL="0" marR="0" lvl="0" indent="0" algn="just" rtl="0">
                        <a:lnSpc>
                          <a:spcPct val="100000"/>
                        </a:lnSpc>
                        <a:spcBef>
                          <a:spcPts val="0"/>
                        </a:spcBef>
                        <a:spcAft>
                          <a:spcPts val="0"/>
                        </a:spcAft>
                        <a:buClr>
                          <a:srgbClr val="000000"/>
                        </a:buClr>
                        <a:buSzPts val="1600"/>
                        <a:buFont typeface="Arial"/>
                        <a:buNone/>
                      </a:pPr>
                      <a:endParaRPr sz="1600" u="none" strike="noStrike" cap="none"/>
                    </a:p>
                    <a:p>
                      <a:pPr marL="0" marR="0" lvl="0" indent="0" algn="just" rtl="0">
                        <a:lnSpc>
                          <a:spcPct val="100000"/>
                        </a:lnSpc>
                        <a:spcBef>
                          <a:spcPts val="0"/>
                        </a:spcBef>
                        <a:spcAft>
                          <a:spcPts val="0"/>
                        </a:spcAft>
                        <a:buClr>
                          <a:srgbClr val="000000"/>
                        </a:buClr>
                        <a:buSzPts val="1600"/>
                        <a:buFont typeface="Arial"/>
                        <a:buNone/>
                      </a:pPr>
                      <a:r>
                        <a:rPr lang="en-GB" sz="1600" u="none" strike="noStrike" cap="none"/>
                        <a:t>We can somewhat mitigate biased beliefs through information</a:t>
                      </a:r>
                      <a:endParaRPr sz="1600" u="none" strike="noStrike" cap="none">
                        <a:latin typeface="Times New Roman"/>
                        <a:ea typeface="Times New Roman"/>
                        <a:cs typeface="Times New Roman"/>
                        <a:sym typeface="Times New Roman"/>
                      </a:endParaRPr>
                    </a:p>
                  </a:txBody>
                  <a:tcPr marL="55000" marR="55000" marT="0" marB="0"/>
                </a:tc>
                <a:tc>
                  <a:txBody>
                    <a:bodyPr/>
                    <a:lstStyle/>
                    <a:p>
                      <a:pPr marL="0" marR="0" lvl="0" indent="0" algn="just" rtl="0">
                        <a:lnSpc>
                          <a:spcPct val="100000"/>
                        </a:lnSpc>
                        <a:spcBef>
                          <a:spcPts val="0"/>
                        </a:spcBef>
                        <a:spcAft>
                          <a:spcPts val="0"/>
                        </a:spcAft>
                        <a:buClr>
                          <a:srgbClr val="000000"/>
                        </a:buClr>
                        <a:buSzPts val="1600"/>
                        <a:buFont typeface="Arial"/>
                        <a:buNone/>
                      </a:pPr>
                      <a:endParaRPr sz="1600" u="none" strike="noStrike" cap="none"/>
                    </a:p>
                    <a:p>
                      <a:pPr marL="0" marR="0" lvl="0" indent="0" algn="just" rtl="0">
                        <a:lnSpc>
                          <a:spcPct val="100000"/>
                        </a:lnSpc>
                        <a:spcBef>
                          <a:spcPts val="0"/>
                        </a:spcBef>
                        <a:spcAft>
                          <a:spcPts val="0"/>
                        </a:spcAft>
                        <a:buClr>
                          <a:srgbClr val="000000"/>
                        </a:buClr>
                        <a:buSzPts val="1600"/>
                        <a:buFont typeface="Arial"/>
                        <a:buNone/>
                      </a:pPr>
                      <a:r>
                        <a:rPr lang="en-GB" sz="1600" b="1" u="none" strike="noStrike" cap="none"/>
                        <a:t>Explicit bias (prejudiced)</a:t>
                      </a:r>
                      <a:endParaRPr sz="1400" u="none" strike="noStrike" cap="none"/>
                    </a:p>
                    <a:p>
                      <a:pPr marL="0" marR="0" lvl="0" indent="0" algn="just" rtl="0">
                        <a:lnSpc>
                          <a:spcPct val="100000"/>
                        </a:lnSpc>
                        <a:spcBef>
                          <a:spcPts val="0"/>
                        </a:spcBef>
                        <a:spcAft>
                          <a:spcPts val="0"/>
                        </a:spcAft>
                        <a:buClr>
                          <a:srgbClr val="000000"/>
                        </a:buClr>
                        <a:buSzPts val="1600"/>
                        <a:buFont typeface="Arial"/>
                        <a:buNone/>
                      </a:pPr>
                      <a:r>
                        <a:rPr lang="en-GB" sz="1600" u="none" strike="noStrike" cap="none"/>
                        <a:t> </a:t>
                      </a:r>
                      <a:endParaRPr sz="1400" u="none" strike="noStrike" cap="none"/>
                    </a:p>
                    <a:p>
                      <a:pPr marL="0" marR="0" lvl="0" indent="0" algn="just" rtl="0">
                        <a:lnSpc>
                          <a:spcPct val="100000"/>
                        </a:lnSpc>
                        <a:spcBef>
                          <a:spcPts val="0"/>
                        </a:spcBef>
                        <a:spcAft>
                          <a:spcPts val="0"/>
                        </a:spcAft>
                        <a:buClr>
                          <a:srgbClr val="000000"/>
                        </a:buClr>
                        <a:buSzPts val="1600"/>
                        <a:buFont typeface="Arial"/>
                        <a:buNone/>
                      </a:pPr>
                      <a:r>
                        <a:rPr lang="en-GB" sz="1600" u="none" strike="noStrike" cap="none"/>
                        <a:t>Revealing implicit bias activates immediate confirmation and belief bias that turns it into a conscious belief.</a:t>
                      </a:r>
                      <a:endParaRPr sz="1600" u="none" strike="noStrike" cap="none">
                        <a:latin typeface="Times New Roman"/>
                        <a:ea typeface="Times New Roman"/>
                        <a:cs typeface="Times New Roman"/>
                        <a:sym typeface="Times New Roman"/>
                      </a:endParaRPr>
                    </a:p>
                  </a:txBody>
                  <a:tcPr marL="55000" marR="55000" marT="0" marB="0"/>
                </a:tc>
                <a:tc gridSpan="2">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p>
                      <a:pPr marL="0" marR="0" lvl="0" indent="0" algn="ctr" rtl="0">
                        <a:lnSpc>
                          <a:spcPct val="100000"/>
                        </a:lnSpc>
                        <a:spcBef>
                          <a:spcPts val="0"/>
                        </a:spcBef>
                        <a:spcAft>
                          <a:spcPts val="0"/>
                        </a:spcAft>
                        <a:buClr>
                          <a:srgbClr val="000000"/>
                        </a:buClr>
                        <a:buSzPts val="1600"/>
                        <a:buFont typeface="Arial"/>
                        <a:buNone/>
                      </a:pPr>
                      <a:r>
                        <a:rPr lang="en-GB" sz="1600" b="1" u="none" strike="noStrike" cap="none" dirty="0"/>
                        <a:t>Implicit bias</a:t>
                      </a:r>
                      <a:endParaRPr sz="1400" u="none" strike="noStrike" cap="none" dirty="0"/>
                    </a:p>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t>  </a:t>
                      </a:r>
                      <a:endParaRPr sz="1400" u="none" strike="noStrike" cap="none" dirty="0"/>
                    </a:p>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t>Revealing implicit bias activates short term re-evaluation and even attempts to over-compensate. </a:t>
                      </a:r>
                      <a:endParaRPr sz="1400" u="none" strike="noStrike" cap="none" dirty="0"/>
                    </a:p>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t> </a:t>
                      </a:r>
                      <a:endParaRPr sz="1400" u="none" strike="noStrike" cap="none" dirty="0"/>
                    </a:p>
                    <a:p>
                      <a:pPr marL="0" marR="0" lvl="0" indent="0" algn="just" rtl="0">
                        <a:lnSpc>
                          <a:spcPct val="100000"/>
                        </a:lnSpc>
                        <a:spcBef>
                          <a:spcPts val="0"/>
                        </a:spcBef>
                        <a:spcAft>
                          <a:spcPts val="0"/>
                        </a:spcAft>
                        <a:buClr>
                          <a:srgbClr val="000000"/>
                        </a:buClr>
                        <a:buSzPts val="1600"/>
                        <a:buFont typeface="Arial"/>
                        <a:buNone/>
                      </a:pPr>
                      <a:r>
                        <a:rPr lang="en-GB" sz="1600" u="none" strike="noStrike" cap="none" dirty="0"/>
                        <a:t>Long run effects unknown (reversion to mean possible) </a:t>
                      </a:r>
                      <a:endParaRPr sz="1600" u="none" strike="noStrike" cap="none" dirty="0">
                        <a:latin typeface="Times New Roman"/>
                        <a:ea typeface="Times New Roman"/>
                        <a:cs typeface="Times New Roman"/>
                        <a:sym typeface="Times New Roman"/>
                      </a:endParaRPr>
                    </a:p>
                  </a:txBody>
                  <a:tcPr marL="55000" marR="55000" marT="0" marB="0"/>
                </a:tc>
                <a:tc hMerge="1">
                  <a:txBody>
                    <a:bodyPr/>
                    <a:lstStyle/>
                    <a:p>
                      <a:endParaRPr lang="it-IT"/>
                    </a:p>
                  </a:txBody>
                  <a:tcPr/>
                </a:tc>
                <a:extLst>
                  <a:ext uri="{0D108BD9-81ED-4DB2-BD59-A6C34878D82A}">
                    <a16:rowId xmlns:a16="http://schemas.microsoft.com/office/drawing/2014/main" val="10001"/>
                  </a:ext>
                </a:extLst>
              </a:tr>
            </a:tbl>
          </a:graphicData>
        </a:graphic>
      </p:graphicFrame>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c219a83ce9_0_0"/>
          <p:cNvSpPr txBox="1">
            <a:spLocks noGrp="1"/>
          </p:cNvSpPr>
          <p:nvPr>
            <p:ph type="title"/>
          </p:nvPr>
        </p:nvSpPr>
        <p:spPr>
          <a:xfrm>
            <a:off x="802386" y="0"/>
            <a:ext cx="7543800" cy="1609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800"/>
              <a:buFont typeface="Georgia"/>
              <a:buNone/>
            </a:pPr>
            <a:r>
              <a:rPr lang="en-GB" b="1">
                <a:solidFill>
                  <a:srgbClr val="FF0000"/>
                </a:solidFill>
              </a:rPr>
              <a:t>Measuring explicit bias</a:t>
            </a:r>
            <a:endParaRPr b="1">
              <a:solidFill>
                <a:srgbClr val="FF0000"/>
              </a:solidFill>
            </a:endParaRPr>
          </a:p>
        </p:txBody>
      </p:sp>
      <p:sp>
        <p:nvSpPr>
          <p:cNvPr id="203" name="Google Shape;203;g2c219a83ce9_0_0"/>
          <p:cNvSpPr txBox="1"/>
          <p:nvPr/>
        </p:nvSpPr>
        <p:spPr>
          <a:xfrm>
            <a:off x="643725" y="5001150"/>
            <a:ext cx="82536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sng" strike="noStrike" cap="none">
                <a:solidFill>
                  <a:schemeClr val="hlink"/>
                </a:solidFill>
                <a:latin typeface="Arial"/>
                <a:ea typeface="Arial"/>
                <a:cs typeface="Arial"/>
                <a:sym typeface="Arial"/>
                <a:hlinkClick r:id="rId3"/>
              </a:rPr>
              <a:t>https://hdr.undp.org/content/2023-gender-social-norms-index-gsni?_gl=1*1gvr9x1*_ga*MTkzNjQwNTQ2My4xNzEwMjU0MjE3*_ga_3W7LPK0WP1*MTcxMDI1NDIxNy4xLjAuMTcxMDI1NDIxNy42MC4wLjA.#/indicies/GSNI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4" name="Google Shape;204;g2c219a83ce9_0_0"/>
          <p:cNvPicPr preferRelativeResize="0"/>
          <p:nvPr/>
        </p:nvPicPr>
        <p:blipFill rotWithShape="1">
          <a:blip r:embed="rId4">
            <a:alphaModFix/>
          </a:blip>
          <a:srcRect/>
          <a:stretch/>
        </p:blipFill>
        <p:spPr>
          <a:xfrm>
            <a:off x="1318600" y="1390225"/>
            <a:ext cx="6511357" cy="30871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2c219a83ce9_0_1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18</a:t>
            </a:fld>
            <a:endParaRPr/>
          </a:p>
        </p:txBody>
      </p:sp>
      <p:pic>
        <p:nvPicPr>
          <p:cNvPr id="211" name="Google Shape;211;g2c219a83ce9_0_123"/>
          <p:cNvPicPr preferRelativeResize="0"/>
          <p:nvPr/>
        </p:nvPicPr>
        <p:blipFill rotWithShape="1">
          <a:blip r:embed="rId3">
            <a:alphaModFix/>
          </a:blip>
          <a:srcRect/>
          <a:stretch/>
        </p:blipFill>
        <p:spPr>
          <a:xfrm>
            <a:off x="0" y="461125"/>
            <a:ext cx="9144003" cy="5143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2c219a83ce9_0_7"/>
          <p:cNvSpPr txBox="1">
            <a:spLocks noGrp="1"/>
          </p:cNvSpPr>
          <p:nvPr>
            <p:ph type="title"/>
          </p:nvPr>
        </p:nvSpPr>
        <p:spPr>
          <a:xfrm>
            <a:off x="741621" y="288008"/>
            <a:ext cx="7568700" cy="620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Georgia"/>
              <a:buNone/>
            </a:pPr>
            <a:r>
              <a:rPr lang="en-GB" sz="4000" b="1">
                <a:solidFill>
                  <a:srgbClr val="FF0000"/>
                </a:solidFill>
              </a:rPr>
              <a:t>Measuring Implicit bias</a:t>
            </a:r>
            <a:endParaRPr b="1">
              <a:solidFill>
                <a:srgbClr val="FF0000"/>
              </a:solidFill>
            </a:endParaRPr>
          </a:p>
        </p:txBody>
      </p:sp>
      <p:sp>
        <p:nvSpPr>
          <p:cNvPr id="217" name="Google Shape;217;g2c219a83ce9_0_7"/>
          <p:cNvSpPr txBox="1">
            <a:spLocks noGrp="1"/>
          </p:cNvSpPr>
          <p:nvPr>
            <p:ph type="body" idx="1"/>
          </p:nvPr>
        </p:nvSpPr>
        <p:spPr>
          <a:xfrm>
            <a:off x="347254" y="1178307"/>
            <a:ext cx="8357100" cy="229140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380"/>
              <a:buChar char="▪"/>
            </a:pPr>
            <a:r>
              <a:rPr lang="en-GB"/>
              <a:t>Implicit Association Tests </a:t>
            </a:r>
            <a:r>
              <a:rPr lang="en-GB" u="sng">
                <a:solidFill>
                  <a:schemeClr val="hlink"/>
                </a:solidFill>
                <a:hlinkClick r:id="rId3"/>
              </a:rPr>
              <a:t>https://implicit.harvard.edu/implicit/</a:t>
            </a:r>
            <a:endParaRPr/>
          </a:p>
          <a:p>
            <a:pPr marL="182880" lvl="0" indent="-31750" algn="l" rtl="0">
              <a:lnSpc>
                <a:spcPct val="90000"/>
              </a:lnSpc>
              <a:spcBef>
                <a:spcPts val="1200"/>
              </a:spcBef>
              <a:spcAft>
                <a:spcPts val="0"/>
              </a:spcAft>
              <a:buSzPts val="2380"/>
              <a:buNone/>
            </a:pPr>
            <a:endParaRPr/>
          </a:p>
        </p:txBody>
      </p:sp>
      <p:pic>
        <p:nvPicPr>
          <p:cNvPr id="218" name="Google Shape;218;g2c219a83ce9_0_7" descr="Image result for implicit association test gender"/>
          <p:cNvPicPr preferRelativeResize="0"/>
          <p:nvPr/>
        </p:nvPicPr>
        <p:blipFill rotWithShape="1">
          <a:blip r:embed="rId4">
            <a:alphaModFix/>
          </a:blip>
          <a:srcRect/>
          <a:stretch/>
        </p:blipFill>
        <p:spPr>
          <a:xfrm>
            <a:off x="2557687" y="2205887"/>
            <a:ext cx="4496341" cy="2675666"/>
          </a:xfrm>
          <a:prstGeom prst="rect">
            <a:avLst/>
          </a:prstGeom>
          <a:noFill/>
          <a:ln>
            <a:noFill/>
          </a:ln>
        </p:spPr>
      </p:pic>
      <p:sp>
        <p:nvSpPr>
          <p:cNvPr id="219" name="Google Shape;219;g2c219a83ce9_0_7"/>
          <p:cNvSpPr txBox="1"/>
          <p:nvPr/>
        </p:nvSpPr>
        <p:spPr>
          <a:xfrm>
            <a:off x="287079" y="5003331"/>
            <a:ext cx="8357100" cy="2075700"/>
          </a:xfrm>
          <a:prstGeom prst="rect">
            <a:avLst/>
          </a:prstGeom>
          <a:noFill/>
          <a:ln>
            <a:noFill/>
          </a:ln>
        </p:spPr>
        <p:txBody>
          <a:bodyPr spcFirstLastPara="1" wrap="square" lIns="91425" tIns="45700" rIns="91425" bIns="45700" anchor="t" anchorCtr="0">
            <a:normAutofit lnSpcReduction="20000"/>
          </a:bodyPr>
          <a:lstStyle/>
          <a:p>
            <a:pPr marL="171450" marR="0" lvl="0" indent="-171450" algn="l" rtl="0">
              <a:lnSpc>
                <a:spcPct val="90000"/>
              </a:lnSpc>
              <a:spcBef>
                <a:spcPts val="0"/>
              </a:spcBef>
              <a:spcAft>
                <a:spcPts val="0"/>
              </a:spcAft>
              <a:buClr>
                <a:schemeClr val="dk1"/>
              </a:buClr>
              <a:buSzPts val="2400"/>
              <a:buFont typeface="Arial"/>
              <a:buChar char="•"/>
            </a:pPr>
            <a:r>
              <a:rPr lang="en-GB" sz="2400" b="0" i="0" u="none" strike="noStrike" cap="none">
                <a:solidFill>
                  <a:schemeClr val="dk1"/>
                </a:solidFill>
                <a:latin typeface="Trebuchet MS"/>
                <a:ea typeface="Trebuchet MS"/>
                <a:cs typeface="Trebuchet MS"/>
                <a:sym typeface="Trebuchet MS"/>
              </a:rPr>
              <a:t>Associated with </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2100"/>
              <a:buFont typeface="Arial"/>
              <a:buChar char="•"/>
            </a:pPr>
            <a:r>
              <a:rPr lang="en-GB" sz="2100" b="0" i="0" u="none" strike="noStrike" cap="none">
                <a:solidFill>
                  <a:schemeClr val="dk1"/>
                </a:solidFill>
                <a:latin typeface="Trebuchet MS"/>
                <a:ea typeface="Trebuchet MS"/>
                <a:cs typeface="Trebuchet MS"/>
                <a:sym typeface="Trebuchet MS"/>
              </a:rPr>
              <a:t>performance and self-confidence in math </a:t>
            </a:r>
            <a:r>
              <a:rPr lang="en-GB" sz="1300" b="0" i="0" u="none" strike="noStrike" cap="none">
                <a:solidFill>
                  <a:srgbClr val="568278"/>
                </a:solidFill>
                <a:latin typeface="Trebuchet MS"/>
                <a:ea typeface="Trebuchet MS"/>
                <a:cs typeface="Trebuchet MS"/>
                <a:sym typeface="Trebuchet MS"/>
              </a:rPr>
              <a:t>(Glover et al, 2017; Carlana, 2018)</a:t>
            </a:r>
            <a:r>
              <a:rPr lang="en-GB" sz="2100" b="0" i="0" u="none" strike="noStrike" cap="none">
                <a:solidFill>
                  <a:schemeClr val="dk1"/>
                </a:solidFill>
                <a:latin typeface="Trebuchet MS"/>
                <a:ea typeface="Trebuchet MS"/>
                <a:cs typeface="Trebuchet MS"/>
                <a:sym typeface="Trebuchet MS"/>
              </a:rPr>
              <a:t>. </a:t>
            </a:r>
            <a:endParaRPr sz="1400" b="0" i="0" u="none" strike="noStrike" cap="none">
              <a:solidFill>
                <a:srgbClr val="000000"/>
              </a:solidFill>
              <a:latin typeface="Arial"/>
              <a:ea typeface="Arial"/>
              <a:cs typeface="Arial"/>
              <a:sym typeface="Arial"/>
            </a:endParaRPr>
          </a:p>
          <a:p>
            <a:pPr marL="514350" marR="0" lvl="1" indent="-171450" algn="l" rtl="0">
              <a:lnSpc>
                <a:spcPct val="90000"/>
              </a:lnSpc>
              <a:spcBef>
                <a:spcPts val="375"/>
              </a:spcBef>
              <a:spcAft>
                <a:spcPts val="0"/>
              </a:spcAft>
              <a:buClr>
                <a:schemeClr val="dk1"/>
              </a:buClr>
              <a:buSzPts val="2100"/>
              <a:buFont typeface="Arial"/>
              <a:buChar char="•"/>
            </a:pPr>
            <a:r>
              <a:rPr lang="en-GB" sz="2100" b="0" i="0" u="none" strike="noStrike" cap="none">
                <a:solidFill>
                  <a:schemeClr val="dk1"/>
                </a:solidFill>
                <a:latin typeface="Trebuchet MS"/>
                <a:ea typeface="Trebuchet MS"/>
                <a:cs typeface="Trebuchet MS"/>
                <a:sym typeface="Trebuchet MS"/>
              </a:rPr>
              <a:t>Negative expectations and performance review of employees </a:t>
            </a:r>
            <a:r>
              <a:rPr lang="en-GB" sz="1300" b="0" i="0" u="none" strike="noStrike" cap="none">
                <a:solidFill>
                  <a:srgbClr val="568278"/>
                </a:solidFill>
                <a:latin typeface="Trebuchet MS"/>
                <a:ea typeface="Trebuchet MS"/>
                <a:cs typeface="Trebuchet MS"/>
                <a:sym typeface="Trebuchet MS"/>
              </a:rPr>
              <a:t>(Reuben et al, 2014)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Trebuchet MS"/>
              <a:ea typeface="Trebuchet MS"/>
              <a:cs typeface="Trebuchet MS"/>
              <a:sym typeface="Trebuchet MS"/>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e3f611f392_1_206"/>
          <p:cNvSpPr txBox="1">
            <a:spLocks noGrp="1"/>
          </p:cNvSpPr>
          <p:nvPr>
            <p:ph type="title"/>
          </p:nvPr>
        </p:nvSpPr>
        <p:spPr>
          <a:xfrm>
            <a:off x="432000" y="270000"/>
            <a:ext cx="8280000" cy="828000"/>
          </a:xfrm>
          <a:prstGeom prst="rect">
            <a:avLst/>
          </a:prstGeom>
          <a:noFill/>
          <a:ln>
            <a:noFill/>
          </a:ln>
        </p:spPr>
        <p:txBody>
          <a:bodyPr spcFirstLastPara="1" wrap="square" lIns="0" tIns="0" rIns="0" bIns="0" anchor="b" anchorCtr="0">
            <a:normAutofit/>
          </a:bodyPr>
          <a:lstStyle/>
          <a:p>
            <a:pPr marL="0" lvl="0" indent="0" algn="ctr" rtl="0">
              <a:lnSpc>
                <a:spcPct val="90000"/>
              </a:lnSpc>
              <a:spcBef>
                <a:spcPts val="0"/>
              </a:spcBef>
              <a:spcAft>
                <a:spcPts val="0"/>
              </a:spcAft>
              <a:buSzPts val="1800"/>
              <a:buNone/>
            </a:pPr>
            <a:r>
              <a:rPr lang="en-GB" b="1">
                <a:solidFill>
                  <a:srgbClr val="FF0000"/>
                </a:solidFill>
              </a:rPr>
              <a:t>Discrimination</a:t>
            </a:r>
            <a:endParaRPr b="1">
              <a:solidFill>
                <a:srgbClr val="FF0000"/>
              </a:solidFill>
            </a:endParaRPr>
          </a:p>
        </p:txBody>
      </p:sp>
      <p:sp>
        <p:nvSpPr>
          <p:cNvPr id="100" name="Google Shape;100;g2e3f611f392_1_206"/>
          <p:cNvSpPr txBox="1">
            <a:spLocks noGrp="1"/>
          </p:cNvSpPr>
          <p:nvPr>
            <p:ph type="body" idx="1"/>
          </p:nvPr>
        </p:nvSpPr>
        <p:spPr>
          <a:xfrm>
            <a:off x="544350" y="1333801"/>
            <a:ext cx="7971000" cy="4544700"/>
          </a:xfrm>
          <a:prstGeom prst="rect">
            <a:avLst/>
          </a:prstGeom>
          <a:noFill/>
          <a:ln>
            <a:noFill/>
          </a:ln>
        </p:spPr>
        <p:txBody>
          <a:bodyPr spcFirstLastPara="1" wrap="square" lIns="0" tIns="0" rIns="0" bIns="0" anchor="t" anchorCtr="0">
            <a:normAutofit fontScale="85000" lnSpcReduction="20000"/>
          </a:bodyPr>
          <a:lstStyle/>
          <a:p>
            <a:pPr marL="0" lvl="0" indent="0" algn="just" rtl="0">
              <a:lnSpc>
                <a:spcPct val="100000"/>
              </a:lnSpc>
              <a:spcBef>
                <a:spcPts val="360"/>
              </a:spcBef>
              <a:spcAft>
                <a:spcPts val="0"/>
              </a:spcAft>
              <a:buSzPct val="75424"/>
              <a:buNone/>
            </a:pPr>
            <a:r>
              <a:rPr lang="en-GB" sz="2580"/>
              <a:t>Empirical literature documents discrimination in many settings ((Knowles et al., 2001; Bertrand and Mullainathan 2004; List, 2004; Nelson, 2009; Rodgers, 2009; Wood et al., 2009; Ewens et al. 2014; Alesina et al., 2018): </a:t>
            </a:r>
            <a:endParaRPr sz="2580"/>
          </a:p>
          <a:p>
            <a:pPr marL="457200" lvl="0" indent="0" algn="just" rtl="0">
              <a:lnSpc>
                <a:spcPct val="100000"/>
              </a:lnSpc>
              <a:spcBef>
                <a:spcPts val="360"/>
              </a:spcBef>
              <a:spcAft>
                <a:spcPts val="0"/>
              </a:spcAft>
              <a:buSzPct val="75424"/>
              <a:buNone/>
            </a:pPr>
            <a:endParaRPr sz="2580"/>
          </a:p>
          <a:p>
            <a:pPr marL="179999" lvl="0" indent="-167744" algn="just" rtl="0">
              <a:lnSpc>
                <a:spcPct val="100000"/>
              </a:lnSpc>
              <a:spcBef>
                <a:spcPts val="360"/>
              </a:spcBef>
              <a:spcAft>
                <a:spcPts val="0"/>
              </a:spcAft>
              <a:buSzPct val="100000"/>
              <a:buChar char="•"/>
            </a:pPr>
            <a:r>
              <a:rPr lang="en-GB" sz="2580"/>
              <a:t>Education </a:t>
            </a:r>
            <a:endParaRPr sz="2580"/>
          </a:p>
          <a:p>
            <a:pPr marL="179999" lvl="0" indent="-167744" algn="just" rtl="0">
              <a:lnSpc>
                <a:spcPct val="100000"/>
              </a:lnSpc>
              <a:spcBef>
                <a:spcPts val="360"/>
              </a:spcBef>
              <a:spcAft>
                <a:spcPts val="0"/>
              </a:spcAft>
              <a:buSzPct val="100000"/>
              <a:buChar char="•"/>
            </a:pPr>
            <a:r>
              <a:rPr lang="en-GB" sz="2580"/>
              <a:t>Labour markets </a:t>
            </a:r>
            <a:endParaRPr sz="2580"/>
          </a:p>
          <a:p>
            <a:pPr marL="179999" lvl="0" indent="-167744" algn="just" rtl="0">
              <a:lnSpc>
                <a:spcPct val="100000"/>
              </a:lnSpc>
              <a:spcBef>
                <a:spcPts val="360"/>
              </a:spcBef>
              <a:spcAft>
                <a:spcPts val="0"/>
              </a:spcAft>
              <a:buSzPct val="100000"/>
              <a:buChar char="•"/>
            </a:pPr>
            <a:r>
              <a:rPr lang="en-GB" sz="2580"/>
              <a:t>Access to credit </a:t>
            </a:r>
            <a:endParaRPr sz="2580"/>
          </a:p>
          <a:p>
            <a:pPr marL="179999" lvl="0" indent="-167744" algn="just" rtl="0">
              <a:lnSpc>
                <a:spcPct val="100000"/>
              </a:lnSpc>
              <a:spcBef>
                <a:spcPts val="360"/>
              </a:spcBef>
              <a:spcAft>
                <a:spcPts val="0"/>
              </a:spcAft>
              <a:buSzPct val="100000"/>
              <a:buChar char="•"/>
            </a:pPr>
            <a:r>
              <a:rPr lang="en-GB" sz="2580"/>
              <a:t>Housing </a:t>
            </a:r>
            <a:endParaRPr sz="2580"/>
          </a:p>
          <a:p>
            <a:pPr marL="179999" lvl="0" indent="-167744" algn="just" rtl="0">
              <a:lnSpc>
                <a:spcPct val="100000"/>
              </a:lnSpc>
              <a:spcBef>
                <a:spcPts val="360"/>
              </a:spcBef>
              <a:spcAft>
                <a:spcPts val="0"/>
              </a:spcAft>
              <a:buSzPct val="100000"/>
              <a:buChar char="•"/>
            </a:pPr>
            <a:r>
              <a:rPr lang="en-GB" sz="2580"/>
              <a:t>Health services</a:t>
            </a:r>
            <a:endParaRPr sz="2580"/>
          </a:p>
          <a:p>
            <a:pPr marL="179999" lvl="0" indent="-167744" algn="just" rtl="0">
              <a:lnSpc>
                <a:spcPct val="100000"/>
              </a:lnSpc>
              <a:spcBef>
                <a:spcPts val="360"/>
              </a:spcBef>
              <a:spcAft>
                <a:spcPts val="0"/>
              </a:spcAft>
              <a:buSzPct val="100000"/>
              <a:buChar char="•"/>
            </a:pPr>
            <a:r>
              <a:rPr lang="en-GB" sz="2580"/>
              <a:t>Offers for products and services</a:t>
            </a:r>
            <a:endParaRPr sz="2580"/>
          </a:p>
          <a:p>
            <a:pPr marL="179999" lvl="0" indent="-167744" algn="just" rtl="0">
              <a:lnSpc>
                <a:spcPct val="100000"/>
              </a:lnSpc>
              <a:spcBef>
                <a:spcPts val="360"/>
              </a:spcBef>
              <a:spcAft>
                <a:spcPts val="0"/>
              </a:spcAft>
              <a:buSzPct val="100000"/>
              <a:buChar char="•"/>
            </a:pPr>
            <a:r>
              <a:rPr lang="en-GB" sz="2580"/>
              <a:t>Politics</a:t>
            </a:r>
            <a:endParaRPr sz="2580"/>
          </a:p>
          <a:p>
            <a:pPr marL="179999" lvl="0" indent="-167744" algn="just" rtl="0">
              <a:lnSpc>
                <a:spcPct val="100000"/>
              </a:lnSpc>
              <a:spcBef>
                <a:spcPts val="360"/>
              </a:spcBef>
              <a:spcAft>
                <a:spcPts val="0"/>
              </a:spcAft>
              <a:buSzPct val="100000"/>
              <a:buChar char="•"/>
            </a:pPr>
            <a:r>
              <a:rPr lang="en-GB" sz="2580"/>
              <a:t>Law enforcement </a:t>
            </a:r>
            <a:endParaRPr sz="1800">
              <a:solidFill>
                <a:srgbClr val="000000"/>
              </a:solidFill>
            </a:endParaRPr>
          </a:p>
          <a:p>
            <a:pPr marL="179999" lvl="0" indent="-52999" algn="l" rtl="0">
              <a:lnSpc>
                <a:spcPct val="100000"/>
              </a:lnSpc>
              <a:spcBef>
                <a:spcPts val="400"/>
              </a:spcBef>
              <a:spcAft>
                <a:spcPts val="0"/>
              </a:spcAft>
              <a:buClr>
                <a:schemeClr val="accent1"/>
              </a:buClr>
              <a:buSzPct val="62500"/>
              <a:buNone/>
            </a:pPr>
            <a:endParaRPr/>
          </a:p>
        </p:txBody>
      </p:sp>
      <p:sp>
        <p:nvSpPr>
          <p:cNvPr id="101" name="Google Shape;101;g2e3f611f392_1_206"/>
          <p:cNvSpPr txBox="1">
            <a:spLocks noGrp="1"/>
          </p:cNvSpPr>
          <p:nvPr>
            <p:ph type="sldNum" idx="12"/>
          </p:nvPr>
        </p:nvSpPr>
        <p:spPr>
          <a:xfrm>
            <a:off x="6553200" y="6356350"/>
            <a:ext cx="2133600" cy="365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a:t>
            </a:fld>
            <a:endParaRPr/>
          </a:p>
        </p:txBody>
      </p:sp>
      <p:pic>
        <p:nvPicPr>
          <p:cNvPr id="102" name="Google Shape;102;g2e3f611f392_1_206" descr="Discrimination in Recruitment - Olexo Workplace Law"/>
          <p:cNvPicPr preferRelativeResize="0"/>
          <p:nvPr/>
        </p:nvPicPr>
        <p:blipFill rotWithShape="1">
          <a:blip r:embed="rId3">
            <a:alphaModFix/>
          </a:blip>
          <a:srcRect/>
          <a:stretch/>
        </p:blipFill>
        <p:spPr>
          <a:xfrm>
            <a:off x="3354235" y="2661475"/>
            <a:ext cx="5161114" cy="2688426"/>
          </a:xfrm>
          <a:prstGeom prst="rect">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1"/>
          <p:cNvSpPr txBox="1">
            <a:spLocks noGrp="1"/>
          </p:cNvSpPr>
          <p:nvPr>
            <p:ph type="title"/>
          </p:nvPr>
        </p:nvSpPr>
        <p:spPr>
          <a:xfrm>
            <a:off x="1466850" y="401638"/>
            <a:ext cx="6210300" cy="62071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Calibri"/>
              <a:buNone/>
            </a:pPr>
            <a:r>
              <a:rPr lang="en-GB" sz="4000">
                <a:solidFill>
                  <a:srgbClr val="FF0000"/>
                </a:solidFill>
              </a:rPr>
              <a:t>Connection with real outcomes?</a:t>
            </a:r>
            <a:endParaRPr/>
          </a:p>
        </p:txBody>
      </p:sp>
      <p:sp>
        <p:nvSpPr>
          <p:cNvPr id="225" name="Google Shape;225;p131"/>
          <p:cNvSpPr txBox="1">
            <a:spLocks noGrp="1"/>
          </p:cNvSpPr>
          <p:nvPr>
            <p:ph type="body" idx="1"/>
          </p:nvPr>
        </p:nvSpPr>
        <p:spPr>
          <a:xfrm>
            <a:off x="787400" y="1555750"/>
            <a:ext cx="7621588" cy="2003425"/>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l" rtl="0">
              <a:lnSpc>
                <a:spcPct val="100000"/>
              </a:lnSpc>
              <a:spcBef>
                <a:spcPts val="0"/>
              </a:spcBef>
              <a:spcAft>
                <a:spcPts val="0"/>
              </a:spcAft>
              <a:buClr>
                <a:schemeClr val="dk1"/>
              </a:buClr>
              <a:buSzPct val="100000"/>
              <a:buChar char="•"/>
            </a:pPr>
            <a:r>
              <a:rPr lang="en-GB" sz="12800"/>
              <a:t>Results of the tests are linked and pupil’s performance and self confidence in math ability (Glover et al, 2017; Carlana, 2018). </a:t>
            </a:r>
            <a:endParaRPr/>
          </a:p>
          <a:p>
            <a:pPr marL="342900" lvl="0" indent="-342900" algn="l" rtl="0">
              <a:lnSpc>
                <a:spcPct val="100000"/>
              </a:lnSpc>
              <a:spcBef>
                <a:spcPts val="640"/>
              </a:spcBef>
              <a:spcAft>
                <a:spcPts val="0"/>
              </a:spcAft>
              <a:buClr>
                <a:schemeClr val="dk1"/>
              </a:buClr>
              <a:buSzPct val="100000"/>
              <a:buChar char="•"/>
            </a:pPr>
            <a:r>
              <a:rPr lang="en-GB" sz="12800"/>
              <a:t>Results of the test have been linked to negative expectations of employees (Reuben et al, 2014) and at the receiving end of the bias to the performance of employees of biased managers </a:t>
            </a:r>
            <a:endParaRPr/>
          </a:p>
          <a:p>
            <a:pPr marL="342900" lvl="0" indent="-342900" algn="l" rtl="0">
              <a:lnSpc>
                <a:spcPct val="100000"/>
              </a:lnSpc>
              <a:spcBef>
                <a:spcPts val="640"/>
              </a:spcBef>
              <a:spcAft>
                <a:spcPts val="0"/>
              </a:spcAft>
              <a:buClr>
                <a:schemeClr val="dk1"/>
              </a:buClr>
              <a:buSzPct val="100000"/>
              <a:buChar char="•"/>
            </a:pPr>
            <a:r>
              <a:rPr lang="en-GB" sz="12800"/>
              <a:t>Expert judgment </a:t>
            </a:r>
            <a:r>
              <a:rPr lang="en-GB" sz="12800" u="sng">
                <a:solidFill>
                  <a:schemeClr val="accent2"/>
                </a:solidFill>
                <a:hlinkClick r:id="rId3">
                  <a:extLst>
                    <a:ext uri="{A12FA001-AC4F-418D-AE19-62706E023703}">
                      <ahyp:hlinkClr xmlns:ahyp="http://schemas.microsoft.com/office/drawing/2018/hyperlinkcolor" val="tx"/>
                    </a:ext>
                  </a:extLst>
                </a:hlinkClick>
              </a:rPr>
              <a:t>https://www.youtube.com/watch?v=dddFfRaBPqg</a:t>
            </a:r>
            <a:endParaRPr sz="12800">
              <a:solidFill>
                <a:schemeClr val="accent2"/>
              </a:solidFill>
            </a:endParaRPr>
          </a:p>
          <a:p>
            <a:pPr marL="342900" lvl="0" indent="-292100" algn="l" rtl="0">
              <a:lnSpc>
                <a:spcPct val="100000"/>
              </a:lnSpc>
              <a:spcBef>
                <a:spcPts val="160"/>
              </a:spcBef>
              <a:spcAft>
                <a:spcPts val="0"/>
              </a:spcAft>
              <a:buClr>
                <a:schemeClr val="dk1"/>
              </a:buClr>
              <a:buSzPct val="100000"/>
              <a:buNone/>
            </a:pPr>
            <a:endParaRPr/>
          </a:p>
          <a:p>
            <a:pPr marL="342900" lvl="0" indent="-292100" algn="l" rtl="0">
              <a:lnSpc>
                <a:spcPct val="100000"/>
              </a:lnSpc>
              <a:spcBef>
                <a:spcPts val="160"/>
              </a:spcBef>
              <a:spcAft>
                <a:spcPts val="0"/>
              </a:spcAft>
              <a:buClr>
                <a:schemeClr val="dk1"/>
              </a:buClr>
              <a:buSzPct val="100000"/>
              <a:buNone/>
            </a:pPr>
            <a:endParaRPr/>
          </a:p>
        </p:txBody>
      </p:sp>
      <p:sp>
        <p:nvSpPr>
          <p:cNvPr id="226" name="Google Shape;226;p131"/>
          <p:cNvSpPr txBox="1">
            <a:spLocks noGrp="1"/>
          </p:cNvSpPr>
          <p:nvPr>
            <p:ph type="sldNum" idx="4294967295"/>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Times New Roman"/>
              <a:buNone/>
            </a:pPr>
            <a:fld id="{00000000-1234-1234-1234-123412341234}" type="slidenum">
              <a:rPr lang="en-GB" sz="1200">
                <a:solidFill>
                  <a:srgbClr val="898989"/>
                </a:solidFill>
                <a:latin typeface="Calibri"/>
                <a:ea typeface="Calibri"/>
                <a:cs typeface="Calibri"/>
                <a:sym typeface="Calibri"/>
              </a:rPr>
              <a:t>20</a:t>
            </a:fld>
            <a:endParaRPr sz="1200">
              <a:solidFill>
                <a:srgbClr val="898989"/>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e3f611f392_1_46"/>
          <p:cNvSpPr txBox="1">
            <a:spLocks noGrp="1"/>
          </p:cNvSpPr>
          <p:nvPr>
            <p:ph type="title"/>
          </p:nvPr>
        </p:nvSpPr>
        <p:spPr>
          <a:xfrm>
            <a:off x="432000" y="0"/>
            <a:ext cx="8280000" cy="828000"/>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SzPts val="1800"/>
              <a:buNone/>
            </a:pPr>
            <a:r>
              <a:rPr lang="en-GB" sz="4000" dirty="0">
                <a:solidFill>
                  <a:srgbClr val="FF0000"/>
                </a:solidFill>
              </a:rPr>
              <a:t>Policies</a:t>
            </a:r>
            <a:endParaRPr sz="4000" dirty="0">
              <a:solidFill>
                <a:srgbClr val="FF0000"/>
              </a:solidFill>
            </a:endParaRPr>
          </a:p>
        </p:txBody>
      </p:sp>
      <p:sp>
        <p:nvSpPr>
          <p:cNvPr id="316" name="Google Shape;316;g2e3f611f392_1_46"/>
          <p:cNvSpPr txBox="1">
            <a:spLocks noGrp="1"/>
          </p:cNvSpPr>
          <p:nvPr>
            <p:ph type="body" idx="1"/>
          </p:nvPr>
        </p:nvSpPr>
        <p:spPr>
          <a:xfrm>
            <a:off x="214500" y="1017369"/>
            <a:ext cx="8715000" cy="5960700"/>
          </a:xfrm>
          <a:prstGeom prst="rect">
            <a:avLst/>
          </a:prstGeom>
          <a:noFill/>
          <a:ln>
            <a:noFill/>
          </a:ln>
        </p:spPr>
        <p:txBody>
          <a:bodyPr spcFirstLastPara="1" wrap="square" lIns="0" tIns="0" rIns="0" bIns="0" anchor="t" anchorCtr="0">
            <a:noAutofit/>
          </a:bodyPr>
          <a:lstStyle/>
          <a:p>
            <a:pPr marL="179999" lvl="0" indent="-179999" algn="l" rtl="0">
              <a:lnSpc>
                <a:spcPct val="100000"/>
              </a:lnSpc>
              <a:spcBef>
                <a:spcPts val="0"/>
              </a:spcBef>
              <a:spcAft>
                <a:spcPts val="0"/>
              </a:spcAft>
              <a:buClr>
                <a:schemeClr val="accent1"/>
              </a:buClr>
              <a:buSzPts val="2400"/>
              <a:buChar char="•"/>
            </a:pPr>
            <a:r>
              <a:rPr lang="en-GB" sz="2000" dirty="0"/>
              <a:t>Affirmative action (</a:t>
            </a:r>
            <a:r>
              <a:rPr lang="en-GB" sz="2000" dirty="0" err="1"/>
              <a:t>Beaurain</a:t>
            </a:r>
            <a:r>
              <a:rPr lang="en-GB" sz="2000" dirty="0"/>
              <a:t> and </a:t>
            </a:r>
            <a:r>
              <a:rPr lang="en-GB" sz="2000" dirty="0" err="1"/>
              <a:t>Masclet</a:t>
            </a:r>
            <a:r>
              <a:rPr lang="en-GB" sz="2000" dirty="0"/>
              <a:t>, EER 2016; Holzer and </a:t>
            </a:r>
            <a:r>
              <a:rPr lang="en-GB" sz="2000" dirty="0" err="1"/>
              <a:t>Neumark</a:t>
            </a:r>
            <a:r>
              <a:rPr lang="en-GB" sz="2000" dirty="0"/>
              <a:t>, JEL2000)</a:t>
            </a:r>
            <a:endParaRPr sz="2000" dirty="0"/>
          </a:p>
          <a:p>
            <a:pPr marL="179999" lvl="0" indent="-179999" algn="l" rtl="0">
              <a:lnSpc>
                <a:spcPct val="100000"/>
              </a:lnSpc>
              <a:spcBef>
                <a:spcPts val="400"/>
              </a:spcBef>
              <a:spcAft>
                <a:spcPts val="0"/>
              </a:spcAft>
              <a:buClr>
                <a:schemeClr val="accent1"/>
              </a:buClr>
              <a:buSzPts val="2400"/>
              <a:buChar char="•"/>
            </a:pPr>
            <a:r>
              <a:rPr lang="en-GB" sz="2000" dirty="0"/>
              <a:t>Quotas (</a:t>
            </a:r>
            <a:r>
              <a:rPr lang="en-GB" sz="2000" b="0" i="0" dirty="0" err="1">
                <a:solidFill>
                  <a:srgbClr val="222222"/>
                </a:solidFill>
              </a:rPr>
              <a:t>Besley</a:t>
            </a:r>
            <a:r>
              <a:rPr lang="en-GB" sz="2000" b="0" i="0" dirty="0">
                <a:solidFill>
                  <a:srgbClr val="222222"/>
                </a:solidFill>
              </a:rPr>
              <a:t>, et al., AER 2017; Pande and Ford, WB 2012</a:t>
            </a:r>
            <a:r>
              <a:rPr lang="en-GB" sz="2000" dirty="0">
                <a:solidFill>
                  <a:srgbClr val="222222"/>
                </a:solidFill>
              </a:rPr>
              <a:t>)</a:t>
            </a:r>
            <a:endParaRPr sz="2000" dirty="0"/>
          </a:p>
          <a:p>
            <a:pPr marL="179999" lvl="0" indent="-179999" algn="l" rtl="0">
              <a:lnSpc>
                <a:spcPct val="100000"/>
              </a:lnSpc>
              <a:spcBef>
                <a:spcPts val="400"/>
              </a:spcBef>
              <a:spcAft>
                <a:spcPts val="0"/>
              </a:spcAft>
              <a:buClr>
                <a:schemeClr val="accent1"/>
              </a:buClr>
              <a:buSzPts val="2400"/>
              <a:buChar char="•"/>
            </a:pPr>
            <a:r>
              <a:rPr lang="en-GB" sz="2000" dirty="0"/>
              <a:t>Reporting requirements (Jack Blundell, 2021; Sevilla and Gamage, 2018)</a:t>
            </a:r>
            <a:endParaRPr sz="2000" dirty="0"/>
          </a:p>
          <a:p>
            <a:pPr marL="179999" lvl="0" indent="-179999" algn="l" rtl="0">
              <a:lnSpc>
                <a:spcPct val="100000"/>
              </a:lnSpc>
              <a:spcBef>
                <a:spcPts val="400"/>
              </a:spcBef>
              <a:spcAft>
                <a:spcPts val="0"/>
              </a:spcAft>
              <a:buClr>
                <a:schemeClr val="accent1"/>
              </a:buClr>
              <a:buSzPts val="2400"/>
              <a:buChar char="•"/>
            </a:pPr>
            <a:r>
              <a:rPr lang="en-GB" sz="2000" dirty="0"/>
              <a:t>Anonymous evaluation- playing behind a screen (Goldin and Rouse, 2000)</a:t>
            </a:r>
            <a:endParaRPr sz="2000" dirty="0"/>
          </a:p>
          <a:p>
            <a:pPr marL="179999" lvl="0" indent="-179999" algn="l" rtl="0">
              <a:lnSpc>
                <a:spcPct val="100000"/>
              </a:lnSpc>
              <a:spcBef>
                <a:spcPts val="400"/>
              </a:spcBef>
              <a:spcAft>
                <a:spcPts val="0"/>
              </a:spcAft>
              <a:buClr>
                <a:schemeClr val="accent1"/>
              </a:buClr>
              <a:buSzPts val="2400"/>
              <a:buChar char="•"/>
            </a:pPr>
            <a:r>
              <a:rPr lang="en-GB" sz="2000" dirty="0"/>
              <a:t>Reduction of subjectivity: providing rubrics in grading (Quinn, 2020), using specified performance indicators (Maas and Torres-Gonzalez) , providing specific rather than generic feedback (Cecchi and Di </a:t>
            </a:r>
            <a:r>
              <a:rPr lang="en-GB" sz="2000" dirty="0" err="1"/>
              <a:t>Meglio</a:t>
            </a:r>
            <a:r>
              <a:rPr lang="en-GB" sz="2000" dirty="0"/>
              <a:t>, 2017)</a:t>
            </a:r>
            <a:endParaRPr sz="2000" dirty="0"/>
          </a:p>
          <a:p>
            <a:pPr marL="179999" lvl="0" indent="-179999" algn="l" rtl="0">
              <a:lnSpc>
                <a:spcPct val="100000"/>
              </a:lnSpc>
              <a:spcBef>
                <a:spcPts val="400"/>
              </a:spcBef>
              <a:spcAft>
                <a:spcPts val="0"/>
              </a:spcAft>
              <a:buClr>
                <a:schemeClr val="accent1"/>
              </a:buClr>
              <a:buSzPts val="2400"/>
              <a:buChar char="•"/>
            </a:pPr>
            <a:r>
              <a:rPr lang="en-GB" sz="2000" dirty="0"/>
              <a:t>Mixing subjectivities: mixed pools of evaluators from different backgrounds (</a:t>
            </a:r>
            <a:r>
              <a:rPr lang="en-GB" sz="2000" dirty="0" err="1"/>
              <a:t>Bohnet</a:t>
            </a:r>
            <a:r>
              <a:rPr lang="en-GB" sz="2000" dirty="0"/>
              <a:t>, 2016) </a:t>
            </a:r>
            <a:endParaRPr sz="2000" dirty="0"/>
          </a:p>
          <a:p>
            <a:pPr marL="179999" lvl="0" indent="-179999" algn="l" rtl="0">
              <a:lnSpc>
                <a:spcPct val="100000"/>
              </a:lnSpc>
              <a:spcBef>
                <a:spcPts val="400"/>
              </a:spcBef>
              <a:spcAft>
                <a:spcPts val="0"/>
              </a:spcAft>
              <a:buClr>
                <a:schemeClr val="accent1"/>
              </a:buClr>
              <a:buSzPts val="2400"/>
              <a:buChar char="•"/>
            </a:pPr>
            <a:r>
              <a:rPr lang="en-GB" sz="2000" dirty="0"/>
              <a:t>Motivated self-regulation, i.e. a combination of awareness of implicit bias, concern about the effects, and application of strategies to reduce bias. (</a:t>
            </a:r>
            <a:r>
              <a:rPr lang="en-GB" sz="2000" dirty="0" err="1"/>
              <a:t>Atewologun</a:t>
            </a:r>
            <a:r>
              <a:rPr lang="en-GB" sz="2000" dirty="0"/>
              <a:t> et al, 2018; Perry, 2017; Gilliam et al, 2016; Campbell, 2015; Devine et al, 2013; Teal et al, 2012).</a:t>
            </a:r>
            <a:endParaRPr sz="2000" dirty="0"/>
          </a:p>
          <a:p>
            <a:pPr marL="179999" lvl="0" indent="-52999" algn="l" rtl="0">
              <a:lnSpc>
                <a:spcPct val="100000"/>
              </a:lnSpc>
              <a:spcBef>
                <a:spcPts val="400"/>
              </a:spcBef>
              <a:spcAft>
                <a:spcPts val="0"/>
              </a:spcAft>
              <a:buClr>
                <a:schemeClr val="accent1"/>
              </a:buClr>
              <a:buSzPts val="2000"/>
              <a:buNone/>
            </a:pPr>
            <a:endParaRPr sz="2400"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58a662a563_0_0"/>
          <p:cNvSpPr txBox="1">
            <a:spLocks noGrp="1"/>
          </p:cNvSpPr>
          <p:nvPr>
            <p:ph type="title"/>
          </p:nvPr>
        </p:nvSpPr>
        <p:spPr>
          <a:xfrm>
            <a:off x="454825" y="700650"/>
            <a:ext cx="7674900" cy="1035900"/>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3F3F3F"/>
              </a:buClr>
              <a:buSzPts val="3600"/>
              <a:buFont typeface="Calibri"/>
              <a:buNone/>
            </a:pPr>
            <a:r>
              <a:rPr lang="en-GB" sz="3800">
                <a:solidFill>
                  <a:srgbClr val="FF0000"/>
                </a:solidFill>
              </a:rPr>
              <a:t>Stereotyping mechanisms: Language</a:t>
            </a:r>
            <a:r>
              <a:rPr lang="en-GB" sz="3600"/>
              <a:t> </a:t>
            </a:r>
            <a:endParaRPr/>
          </a:p>
        </p:txBody>
      </p:sp>
      <p:sp>
        <p:nvSpPr>
          <p:cNvPr id="232" name="Google Shape;232;g358a662a563_0_0"/>
          <p:cNvSpPr txBox="1">
            <a:spLocks noGrp="1"/>
          </p:cNvSpPr>
          <p:nvPr>
            <p:ph type="body" idx="1"/>
          </p:nvPr>
        </p:nvSpPr>
        <p:spPr>
          <a:xfrm>
            <a:off x="721541" y="2351004"/>
            <a:ext cx="4086600" cy="3850800"/>
          </a:xfrm>
          <a:prstGeom prst="rect">
            <a:avLst/>
          </a:prstGeom>
          <a:noFill/>
          <a:ln>
            <a:noFill/>
          </a:ln>
        </p:spPr>
        <p:txBody>
          <a:bodyPr spcFirstLastPara="1" wrap="square" lIns="0" tIns="45700" rIns="0" bIns="45700" anchor="ctr" anchorCtr="0">
            <a:normAutofit lnSpcReduction="10000"/>
          </a:bodyPr>
          <a:lstStyle/>
          <a:p>
            <a:pPr marL="0" lvl="0" indent="0" algn="l" rtl="0">
              <a:lnSpc>
                <a:spcPct val="90000"/>
              </a:lnSpc>
              <a:spcBef>
                <a:spcPts val="0"/>
              </a:spcBef>
              <a:spcAft>
                <a:spcPts val="0"/>
              </a:spcAft>
              <a:buSzPts val="2400"/>
              <a:buNone/>
            </a:pPr>
            <a:r>
              <a:rPr lang="en-GB" sz="2400" b="1">
                <a:latin typeface="Calibri"/>
                <a:ea typeface="Calibri"/>
                <a:cs typeface="Calibri"/>
                <a:sym typeface="Calibri"/>
              </a:rPr>
              <a:t>Language influences perceptions and reasoning</a:t>
            </a:r>
            <a:endParaRPr/>
          </a:p>
          <a:p>
            <a:pPr marL="0" lvl="0" indent="0" algn="l" rtl="0">
              <a:lnSpc>
                <a:spcPct val="90000"/>
              </a:lnSpc>
              <a:spcBef>
                <a:spcPts val="1400"/>
              </a:spcBef>
              <a:spcAft>
                <a:spcPts val="0"/>
              </a:spcAft>
              <a:buSzPts val="2400"/>
              <a:buNone/>
            </a:pPr>
            <a:r>
              <a:rPr lang="en-GB" sz="2400" b="1">
                <a:latin typeface="Calibri"/>
                <a:ea typeface="Calibri"/>
                <a:cs typeface="Calibri"/>
                <a:sym typeface="Calibri"/>
              </a:rPr>
              <a:t>Not only </a:t>
            </a:r>
            <a:r>
              <a:rPr lang="en-GB" sz="2400" b="1" u="sng">
                <a:latin typeface="Calibri"/>
                <a:ea typeface="Calibri"/>
                <a:cs typeface="Calibri"/>
                <a:sym typeface="Calibri"/>
              </a:rPr>
              <a:t>what </a:t>
            </a:r>
            <a:r>
              <a:rPr lang="en-GB" sz="2400" b="1">
                <a:latin typeface="Calibri"/>
                <a:ea typeface="Calibri"/>
                <a:cs typeface="Calibri"/>
                <a:sym typeface="Calibri"/>
              </a:rPr>
              <a:t>we say but </a:t>
            </a:r>
            <a:r>
              <a:rPr lang="en-GB" sz="2400" b="1" u="sng">
                <a:latin typeface="Calibri"/>
                <a:ea typeface="Calibri"/>
                <a:cs typeface="Calibri"/>
                <a:sym typeface="Calibri"/>
              </a:rPr>
              <a:t>how</a:t>
            </a:r>
            <a:r>
              <a:rPr lang="en-GB" sz="2400" b="1">
                <a:latin typeface="Calibri"/>
                <a:ea typeface="Calibri"/>
                <a:cs typeface="Calibri"/>
                <a:sym typeface="Calibri"/>
              </a:rPr>
              <a:t> we say it!  </a:t>
            </a:r>
            <a:endParaRPr/>
          </a:p>
          <a:p>
            <a:pPr marL="0" lvl="0" indent="0" algn="l" rtl="0">
              <a:lnSpc>
                <a:spcPct val="90000"/>
              </a:lnSpc>
              <a:spcBef>
                <a:spcPts val="1400"/>
              </a:spcBef>
              <a:spcAft>
                <a:spcPts val="0"/>
              </a:spcAft>
              <a:buSzPts val="1800"/>
              <a:buNone/>
            </a:pPr>
            <a:r>
              <a:rPr lang="en-GB" sz="1800"/>
              <a:t>Loftus &amp; Palmer (1974): </a:t>
            </a:r>
            <a:r>
              <a:rPr lang="en-GB" sz="1800" b="0" i="0"/>
              <a:t>“Did you see any broken glass? Yes or no?" </a:t>
            </a:r>
            <a:endParaRPr sz="1800"/>
          </a:p>
          <a:p>
            <a:pPr marL="0" lvl="0" indent="0" algn="l" rtl="0">
              <a:lnSpc>
                <a:spcPct val="90000"/>
              </a:lnSpc>
              <a:spcBef>
                <a:spcPts val="1400"/>
              </a:spcBef>
              <a:spcAft>
                <a:spcPts val="0"/>
              </a:spcAft>
              <a:buSzPts val="1800"/>
              <a:buNone/>
            </a:pPr>
            <a:r>
              <a:rPr lang="en-GB" sz="1800"/>
              <a:t>Thibodeau &amp; Boroditsky (2011): the power of metaphors Framing crime as a beast or a virus instigated different </a:t>
            </a:r>
            <a:r>
              <a:rPr lang="en-GB" sz="1800">
                <a:latin typeface="Calibri"/>
                <a:ea typeface="Calibri"/>
                <a:cs typeface="Calibri"/>
                <a:sym typeface="Calibri"/>
              </a:rPr>
              <a:t>lines of reasoning about crime, and different scenarios of crime prevention </a:t>
            </a:r>
            <a:endParaRPr/>
          </a:p>
          <a:p>
            <a:pPr marL="91440" lvl="0" indent="0" algn="l" rtl="0">
              <a:lnSpc>
                <a:spcPct val="90000"/>
              </a:lnSpc>
              <a:spcBef>
                <a:spcPts val="1800"/>
              </a:spcBef>
              <a:spcAft>
                <a:spcPts val="0"/>
              </a:spcAft>
              <a:buSzPts val="1800"/>
              <a:buNone/>
            </a:pPr>
            <a:endParaRPr sz="1800"/>
          </a:p>
        </p:txBody>
      </p:sp>
      <p:pic>
        <p:nvPicPr>
          <p:cNvPr id="233" name="Google Shape;233;g358a662a563_0_0"/>
          <p:cNvPicPr preferRelativeResize="0"/>
          <p:nvPr/>
        </p:nvPicPr>
        <p:blipFill rotWithShape="1">
          <a:blip r:embed="rId3">
            <a:alphaModFix/>
          </a:blip>
          <a:srcRect/>
          <a:stretch/>
        </p:blipFill>
        <p:spPr>
          <a:xfrm>
            <a:off x="5197870" y="1870143"/>
            <a:ext cx="3167439" cy="23834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58a662a563_0_6"/>
          <p:cNvSpPr txBox="1">
            <a:spLocks noGrp="1"/>
          </p:cNvSpPr>
          <p:nvPr>
            <p:ph type="title"/>
          </p:nvPr>
        </p:nvSpPr>
        <p:spPr>
          <a:xfrm>
            <a:off x="4573900" y="-418250"/>
            <a:ext cx="4235700" cy="18072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100"/>
              <a:buFont typeface="Calibri"/>
              <a:buNone/>
            </a:pPr>
            <a:r>
              <a:rPr lang="en-GB" sz="4100">
                <a:solidFill>
                  <a:srgbClr val="FF0000"/>
                </a:solidFill>
              </a:rPr>
              <a:t>Language and Gender</a:t>
            </a:r>
            <a:endParaRPr>
              <a:solidFill>
                <a:srgbClr val="FF0000"/>
              </a:solidFill>
            </a:endParaRPr>
          </a:p>
        </p:txBody>
      </p:sp>
      <p:sp>
        <p:nvSpPr>
          <p:cNvPr id="240" name="Google Shape;240;g358a662a563_0_6"/>
          <p:cNvSpPr txBox="1">
            <a:spLocks noGrp="1"/>
          </p:cNvSpPr>
          <p:nvPr>
            <p:ph type="body" idx="1"/>
          </p:nvPr>
        </p:nvSpPr>
        <p:spPr>
          <a:xfrm>
            <a:off x="4721345" y="2172430"/>
            <a:ext cx="3940800" cy="4159500"/>
          </a:xfrm>
          <a:prstGeom prst="rect">
            <a:avLst/>
          </a:prstGeom>
          <a:noFill/>
          <a:ln>
            <a:noFill/>
          </a:ln>
        </p:spPr>
        <p:txBody>
          <a:bodyPr spcFirstLastPara="1" wrap="square" lIns="0" tIns="45700" rIns="0" bIns="45700" anchor="t" anchorCtr="0">
            <a:normAutofit lnSpcReduction="10000"/>
          </a:bodyPr>
          <a:lstStyle/>
          <a:p>
            <a:pPr marL="0" lvl="0" indent="0" algn="l" rtl="0">
              <a:lnSpc>
                <a:spcPct val="90000"/>
              </a:lnSpc>
              <a:spcBef>
                <a:spcPts val="0"/>
              </a:spcBef>
              <a:spcAft>
                <a:spcPts val="0"/>
              </a:spcAft>
              <a:buSzPts val="2000"/>
              <a:buNone/>
            </a:pPr>
            <a:r>
              <a:rPr lang="en-GB" sz="2000"/>
              <a:t>Men will with great justice object that there is a danger of the language becoming </a:t>
            </a:r>
            <a:r>
              <a:rPr lang="en-GB" sz="2000" b="1"/>
              <a:t>languid</a:t>
            </a:r>
            <a:r>
              <a:rPr lang="en-GB" sz="2000"/>
              <a:t> and </a:t>
            </a:r>
            <a:r>
              <a:rPr lang="en-GB" sz="2000" b="1"/>
              <a:t>insipid</a:t>
            </a:r>
            <a:r>
              <a:rPr lang="en-GB" sz="2000"/>
              <a:t> if we are always to content ourselves with women’s expressions, and that vigour and vividness count for something. …Woman as a rule follows the main road of language, where man is often inclined to turn aside into a narrow footpath or even to strike out a new path for himself.</a:t>
            </a:r>
            <a:endParaRPr/>
          </a:p>
          <a:p>
            <a:pPr marL="0" lvl="0" indent="0" algn="l" rtl="0">
              <a:lnSpc>
                <a:spcPct val="90000"/>
              </a:lnSpc>
              <a:spcBef>
                <a:spcPts val="1400"/>
              </a:spcBef>
              <a:spcAft>
                <a:spcPts val="0"/>
              </a:spcAft>
              <a:buSzPts val="2000"/>
              <a:buNone/>
            </a:pPr>
            <a:r>
              <a:rPr lang="en-GB" sz="2000"/>
              <a:t>(Otto Jesperson 1922: 215)</a:t>
            </a:r>
            <a:endParaRPr/>
          </a:p>
          <a:p>
            <a:pPr marL="0" lvl="0" indent="0" algn="l" rtl="0">
              <a:lnSpc>
                <a:spcPct val="90000"/>
              </a:lnSpc>
              <a:spcBef>
                <a:spcPts val="1400"/>
              </a:spcBef>
              <a:spcAft>
                <a:spcPts val="0"/>
              </a:spcAft>
              <a:buSzPts val="2000"/>
              <a:buNone/>
            </a:pPr>
            <a:r>
              <a:rPr lang="en-GB" sz="2000"/>
              <a:t>languid = weak</a:t>
            </a:r>
            <a:endParaRPr/>
          </a:p>
          <a:p>
            <a:pPr marL="0" lvl="0" indent="0" algn="l" rtl="0">
              <a:lnSpc>
                <a:spcPct val="90000"/>
              </a:lnSpc>
              <a:spcBef>
                <a:spcPts val="1400"/>
              </a:spcBef>
              <a:spcAft>
                <a:spcPts val="0"/>
              </a:spcAft>
              <a:buSzPts val="2000"/>
              <a:buNone/>
            </a:pPr>
            <a:r>
              <a:rPr lang="en-GB" sz="2000"/>
              <a:t>insipid = lacking vigour or colour</a:t>
            </a:r>
            <a:endParaRPr/>
          </a:p>
        </p:txBody>
      </p:sp>
      <p:pic>
        <p:nvPicPr>
          <p:cNvPr id="241" name="Google Shape;241;g358a662a563_0_6"/>
          <p:cNvPicPr preferRelativeResize="0"/>
          <p:nvPr/>
        </p:nvPicPr>
        <p:blipFill rotWithShape="1">
          <a:blip r:embed="rId3">
            <a:alphaModFix/>
          </a:blip>
          <a:srcRect t="62" b="10235"/>
          <a:stretch/>
        </p:blipFill>
        <p:spPr>
          <a:xfrm>
            <a:off x="15" y="10"/>
            <a:ext cx="4587427" cy="5142292"/>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358a662a563_0_13"/>
          <p:cNvSpPr txBox="1">
            <a:spLocks noGrp="1"/>
          </p:cNvSpPr>
          <p:nvPr>
            <p:ph type="title"/>
          </p:nvPr>
        </p:nvSpPr>
        <p:spPr>
          <a:xfrm>
            <a:off x="672335" y="420900"/>
            <a:ext cx="5171100" cy="17832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en-GB" sz="5400">
                <a:solidFill>
                  <a:srgbClr val="FF0000"/>
                </a:solidFill>
              </a:rPr>
              <a:t>Female vs male language: socialisation </a:t>
            </a:r>
            <a:endParaRPr>
              <a:solidFill>
                <a:srgbClr val="FF0000"/>
              </a:solidFill>
            </a:endParaRPr>
          </a:p>
        </p:txBody>
      </p:sp>
      <p:sp>
        <p:nvSpPr>
          <p:cNvPr id="247" name="Google Shape;247;g358a662a563_0_13"/>
          <p:cNvSpPr txBox="1">
            <a:spLocks noGrp="1"/>
          </p:cNvSpPr>
          <p:nvPr>
            <p:ph type="body" idx="1"/>
          </p:nvPr>
        </p:nvSpPr>
        <p:spPr>
          <a:xfrm>
            <a:off x="480060" y="2706624"/>
            <a:ext cx="5171100" cy="3483900"/>
          </a:xfrm>
          <a:prstGeom prst="rect">
            <a:avLst/>
          </a:prstGeom>
          <a:noFill/>
          <a:ln>
            <a:noFill/>
          </a:ln>
        </p:spPr>
        <p:txBody>
          <a:bodyPr spcFirstLastPara="1" wrap="square" lIns="0" tIns="45700" rIns="0" bIns="45700" anchor="t" anchorCtr="0">
            <a:normAutofit lnSpcReduction="20000"/>
          </a:bodyPr>
          <a:lstStyle/>
          <a:p>
            <a:pPr marL="0" lvl="0" indent="0" algn="l" rtl="0">
              <a:lnSpc>
                <a:spcPct val="90000"/>
              </a:lnSpc>
              <a:spcBef>
                <a:spcPts val="0"/>
              </a:spcBef>
              <a:spcAft>
                <a:spcPts val="0"/>
              </a:spcAft>
              <a:buSzPts val="2200"/>
              <a:buNone/>
            </a:pPr>
            <a:r>
              <a:rPr lang="en-GB" sz="2200"/>
              <a:t>Robin Lakoff 1975</a:t>
            </a:r>
            <a:endParaRPr/>
          </a:p>
          <a:p>
            <a:pPr marL="91440" lvl="0" indent="-139700" algn="l" rtl="0">
              <a:lnSpc>
                <a:spcPct val="90000"/>
              </a:lnSpc>
              <a:spcBef>
                <a:spcPts val="1400"/>
              </a:spcBef>
              <a:spcAft>
                <a:spcPts val="0"/>
              </a:spcAft>
              <a:buSzPts val="2200"/>
              <a:buChar char="•"/>
            </a:pPr>
            <a:r>
              <a:rPr lang="en-GB" sz="2200"/>
              <a:t>women are socialised into a quite different way of speaking than men; expected from an early age to ‘speak like a lady’, to be more conservative of expression, polite, indirect and refined than men</a:t>
            </a:r>
            <a:endParaRPr/>
          </a:p>
          <a:p>
            <a:pPr marL="91440" lvl="0" indent="-139700" algn="l" rtl="0">
              <a:lnSpc>
                <a:spcPct val="90000"/>
              </a:lnSpc>
              <a:spcBef>
                <a:spcPts val="1400"/>
              </a:spcBef>
              <a:spcAft>
                <a:spcPts val="0"/>
              </a:spcAft>
              <a:buSzPts val="2200"/>
              <a:buChar char="•"/>
            </a:pPr>
            <a:r>
              <a:rPr lang="en-GB" sz="2200"/>
              <a:t>‘women’s language’ is a less confident, uncertain</a:t>
            </a:r>
            <a:endParaRPr/>
          </a:p>
          <a:p>
            <a:pPr marL="91440" lvl="0" indent="-139700" algn="l" rtl="0">
              <a:lnSpc>
                <a:spcPct val="90000"/>
              </a:lnSpc>
              <a:spcBef>
                <a:spcPts val="1400"/>
              </a:spcBef>
              <a:spcAft>
                <a:spcPts val="0"/>
              </a:spcAft>
              <a:buSzPts val="2200"/>
              <a:buChar char="•"/>
            </a:pPr>
            <a:r>
              <a:rPr lang="en-GB" sz="2200"/>
              <a:t>confirms the inferior status of women in society =&gt; women are kept in their place</a:t>
            </a:r>
            <a:endParaRPr/>
          </a:p>
          <a:p>
            <a:pPr marL="91440" lvl="0" indent="0" algn="l" rtl="0">
              <a:lnSpc>
                <a:spcPct val="90000"/>
              </a:lnSpc>
              <a:spcBef>
                <a:spcPts val="1400"/>
              </a:spcBef>
              <a:spcAft>
                <a:spcPts val="0"/>
              </a:spcAft>
              <a:buSzPts val="2200"/>
              <a:buNone/>
            </a:pPr>
            <a:endParaRPr sz="2200"/>
          </a:p>
        </p:txBody>
      </p:sp>
      <p:pic>
        <p:nvPicPr>
          <p:cNvPr id="248" name="Google Shape;248;g358a662a563_0_13"/>
          <p:cNvPicPr preferRelativeResize="0"/>
          <p:nvPr/>
        </p:nvPicPr>
        <p:blipFill rotWithShape="1">
          <a:blip r:embed="rId3">
            <a:alphaModFix/>
          </a:blip>
          <a:srcRect b="8999"/>
          <a:stretch/>
        </p:blipFill>
        <p:spPr>
          <a:xfrm>
            <a:off x="6520573" y="68100"/>
            <a:ext cx="2561950" cy="3429975"/>
          </a:xfrm>
          <a:prstGeom prst="rect">
            <a:avLst/>
          </a:prstGeom>
          <a:noFill/>
          <a:ln>
            <a:noFill/>
          </a:ln>
        </p:spPr>
      </p:pic>
      <p:pic>
        <p:nvPicPr>
          <p:cNvPr id="249" name="Google Shape;249;g358a662a563_0_13"/>
          <p:cNvPicPr preferRelativeResize="0"/>
          <p:nvPr/>
        </p:nvPicPr>
        <p:blipFill rotWithShape="1">
          <a:blip r:embed="rId4">
            <a:alphaModFix/>
          </a:blip>
          <a:srcRect/>
          <a:stretch/>
        </p:blipFill>
        <p:spPr>
          <a:xfrm>
            <a:off x="6057362" y="3766079"/>
            <a:ext cx="2088799" cy="19164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58a662a563_0_20"/>
          <p:cNvSpPr txBox="1">
            <a:spLocks noGrp="1"/>
          </p:cNvSpPr>
          <p:nvPr>
            <p:ph type="title"/>
          </p:nvPr>
        </p:nvSpPr>
        <p:spPr>
          <a:xfrm>
            <a:off x="433898" y="355600"/>
            <a:ext cx="7886700" cy="10458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400"/>
              <a:buFont typeface="Calibri"/>
              <a:buNone/>
            </a:pPr>
            <a:r>
              <a:rPr lang="en-GB" sz="4400">
                <a:solidFill>
                  <a:srgbClr val="FF0000"/>
                </a:solidFill>
              </a:rPr>
              <a:t>Female vs male language: T</a:t>
            </a:r>
            <a:r>
              <a:rPr lang="en-GB">
                <a:solidFill>
                  <a:srgbClr val="FF0000"/>
                </a:solidFill>
              </a:rPr>
              <a:t>ypes</a:t>
            </a:r>
            <a:r>
              <a:rPr lang="en-GB" sz="4400"/>
              <a:t> </a:t>
            </a:r>
            <a:endParaRPr/>
          </a:p>
        </p:txBody>
      </p:sp>
      <p:sp>
        <p:nvSpPr>
          <p:cNvPr id="255" name="Google Shape;255;g358a662a563_0_20"/>
          <p:cNvSpPr txBox="1">
            <a:spLocks noGrp="1"/>
          </p:cNvSpPr>
          <p:nvPr>
            <p:ph type="body" idx="1"/>
          </p:nvPr>
        </p:nvSpPr>
        <p:spPr>
          <a:xfrm>
            <a:off x="272950" y="1726588"/>
            <a:ext cx="4392600" cy="639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GB" b="1"/>
              <a:t>FEMALE TALK </a:t>
            </a:r>
            <a:r>
              <a:rPr lang="en-GB"/>
              <a:t>= </a:t>
            </a:r>
            <a:r>
              <a:rPr lang="en-GB" b="1"/>
              <a:t>RAPPORT TALK</a:t>
            </a:r>
            <a:endParaRPr/>
          </a:p>
        </p:txBody>
      </p:sp>
      <p:sp>
        <p:nvSpPr>
          <p:cNvPr id="256" name="Google Shape;256;g358a662a563_0_20"/>
          <p:cNvSpPr txBox="1">
            <a:spLocks noGrp="1"/>
          </p:cNvSpPr>
          <p:nvPr>
            <p:ph type="body" idx="2"/>
          </p:nvPr>
        </p:nvSpPr>
        <p:spPr>
          <a:xfrm>
            <a:off x="272944" y="2691687"/>
            <a:ext cx="3868500" cy="2485200"/>
          </a:xfrm>
          <a:prstGeom prst="rect">
            <a:avLst/>
          </a:prstGeom>
          <a:noFill/>
          <a:ln>
            <a:noFill/>
          </a:ln>
        </p:spPr>
        <p:txBody>
          <a:bodyPr spcFirstLastPara="1" wrap="square" lIns="0" tIns="45700" rIns="0" bIns="45700" anchor="t" anchorCtr="0">
            <a:normAutofit fontScale="32500" lnSpcReduction="10000"/>
          </a:bodyPr>
          <a:lstStyle/>
          <a:p>
            <a:pPr marL="91440" lvl="0" indent="-113408" algn="l" rtl="0">
              <a:lnSpc>
                <a:spcPct val="90000"/>
              </a:lnSpc>
              <a:spcBef>
                <a:spcPts val="0"/>
              </a:spcBef>
              <a:spcAft>
                <a:spcPts val="0"/>
              </a:spcAft>
              <a:buSzPct val="100000"/>
              <a:buChar char="•"/>
            </a:pPr>
            <a:r>
              <a:rPr lang="en-GB" sz="5495"/>
              <a:t>to build relationships of equality and trust</a:t>
            </a:r>
            <a:endParaRPr sz="5095"/>
          </a:p>
          <a:p>
            <a:pPr marL="91440" lvl="0" indent="-113408" algn="l" rtl="0">
              <a:lnSpc>
                <a:spcPct val="90000"/>
              </a:lnSpc>
              <a:spcBef>
                <a:spcPts val="1400"/>
              </a:spcBef>
              <a:spcAft>
                <a:spcPts val="0"/>
              </a:spcAft>
              <a:buSzPct val="100000"/>
              <a:buChar char="•"/>
            </a:pPr>
            <a:r>
              <a:rPr lang="en-GB" sz="5495"/>
              <a:t>to co-operate with others to get things done</a:t>
            </a:r>
            <a:endParaRPr sz="5095"/>
          </a:p>
          <a:p>
            <a:pPr marL="91440" lvl="0" indent="-113408" algn="l" rtl="0">
              <a:lnSpc>
                <a:spcPct val="90000"/>
              </a:lnSpc>
              <a:spcBef>
                <a:spcPts val="1400"/>
              </a:spcBef>
              <a:spcAft>
                <a:spcPts val="0"/>
              </a:spcAft>
              <a:buSzPct val="100000"/>
              <a:buChar char="•"/>
            </a:pPr>
            <a:r>
              <a:rPr lang="en-GB" sz="5495"/>
              <a:t>to express feelings and emotions</a:t>
            </a:r>
            <a:endParaRPr sz="5095"/>
          </a:p>
          <a:p>
            <a:pPr marL="0" lvl="0" indent="0" algn="l" rtl="0">
              <a:lnSpc>
                <a:spcPct val="90000"/>
              </a:lnSpc>
              <a:spcBef>
                <a:spcPts val="1400"/>
              </a:spcBef>
              <a:spcAft>
                <a:spcPts val="0"/>
              </a:spcAft>
              <a:buSzPct val="83333"/>
              <a:buNone/>
            </a:pPr>
            <a:endParaRPr/>
          </a:p>
          <a:p>
            <a:pPr marL="0" lvl="0" indent="0" algn="l" rtl="0">
              <a:lnSpc>
                <a:spcPct val="90000"/>
              </a:lnSpc>
              <a:spcBef>
                <a:spcPts val="1800"/>
              </a:spcBef>
              <a:spcAft>
                <a:spcPts val="0"/>
              </a:spcAft>
              <a:buSzPct val="100000"/>
              <a:buNone/>
            </a:pPr>
            <a:endParaRPr sz="2800"/>
          </a:p>
          <a:p>
            <a:pPr marL="91440" lvl="0" indent="0" algn="l" rtl="0">
              <a:lnSpc>
                <a:spcPct val="90000"/>
              </a:lnSpc>
              <a:spcBef>
                <a:spcPts val="1800"/>
              </a:spcBef>
              <a:spcAft>
                <a:spcPts val="0"/>
              </a:spcAft>
              <a:buSzPct val="83333"/>
              <a:buNone/>
            </a:pPr>
            <a:endParaRPr/>
          </a:p>
        </p:txBody>
      </p:sp>
      <p:sp>
        <p:nvSpPr>
          <p:cNvPr id="257" name="Google Shape;257;g358a662a563_0_20"/>
          <p:cNvSpPr txBox="1">
            <a:spLocks noGrp="1"/>
          </p:cNvSpPr>
          <p:nvPr>
            <p:ph type="body" idx="3"/>
          </p:nvPr>
        </p:nvSpPr>
        <p:spPr>
          <a:xfrm>
            <a:off x="4907998" y="1689400"/>
            <a:ext cx="3868500" cy="639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n-GB" b="1"/>
              <a:t>MALE TALK </a:t>
            </a:r>
            <a:r>
              <a:rPr lang="en-GB"/>
              <a:t>= </a:t>
            </a:r>
            <a:r>
              <a:rPr lang="en-GB" b="1"/>
              <a:t>REPORT TALK</a:t>
            </a:r>
            <a:endParaRPr/>
          </a:p>
        </p:txBody>
      </p:sp>
      <p:sp>
        <p:nvSpPr>
          <p:cNvPr id="258" name="Google Shape;258;g358a662a563_0_20"/>
          <p:cNvSpPr txBox="1">
            <a:spLocks noGrp="1"/>
          </p:cNvSpPr>
          <p:nvPr>
            <p:ph type="body" idx="4"/>
          </p:nvPr>
        </p:nvSpPr>
        <p:spPr>
          <a:xfrm>
            <a:off x="4572000" y="2617331"/>
            <a:ext cx="4392600" cy="2221200"/>
          </a:xfrm>
          <a:prstGeom prst="rect">
            <a:avLst/>
          </a:prstGeom>
          <a:noFill/>
          <a:ln>
            <a:noFill/>
          </a:ln>
        </p:spPr>
        <p:txBody>
          <a:bodyPr spcFirstLastPara="1" wrap="square" lIns="0" tIns="45700" rIns="0" bIns="45700" anchor="t" anchorCtr="0">
            <a:normAutofit lnSpcReduction="20000"/>
          </a:bodyPr>
          <a:lstStyle/>
          <a:p>
            <a:pPr marL="91440" lvl="0" indent="-127000" algn="l" rtl="0">
              <a:lnSpc>
                <a:spcPct val="90000"/>
              </a:lnSpc>
              <a:spcBef>
                <a:spcPts val="0"/>
              </a:spcBef>
              <a:spcAft>
                <a:spcPts val="0"/>
              </a:spcAft>
              <a:buSzPts val="2000"/>
              <a:buChar char="•"/>
            </a:pPr>
            <a:r>
              <a:rPr lang="en-GB"/>
              <a:t>to compete with others for access to ‘the floor’</a:t>
            </a:r>
            <a:endParaRPr/>
          </a:p>
          <a:p>
            <a:pPr marL="91440" lvl="0" indent="-127000" algn="l" rtl="0">
              <a:lnSpc>
                <a:spcPct val="90000"/>
              </a:lnSpc>
              <a:spcBef>
                <a:spcPts val="1400"/>
              </a:spcBef>
              <a:spcAft>
                <a:spcPts val="0"/>
              </a:spcAft>
              <a:buSzPts val="2000"/>
              <a:buChar char="•"/>
            </a:pPr>
            <a:r>
              <a:rPr lang="en-GB"/>
              <a:t>to use referential, goal-orientated language</a:t>
            </a:r>
            <a:endParaRPr/>
          </a:p>
          <a:p>
            <a:pPr marL="91440" lvl="0" indent="-127000" algn="l" rtl="0">
              <a:lnSpc>
                <a:spcPct val="90000"/>
              </a:lnSpc>
              <a:spcBef>
                <a:spcPts val="1400"/>
              </a:spcBef>
              <a:spcAft>
                <a:spcPts val="0"/>
              </a:spcAft>
              <a:buSzPts val="2000"/>
              <a:buChar char="•"/>
            </a:pPr>
            <a:r>
              <a:rPr lang="en-GB"/>
              <a:t>to say things for impact and effect</a:t>
            </a:r>
            <a:endParaRPr/>
          </a:p>
          <a:p>
            <a:pPr marL="91440" lvl="0" indent="0" algn="l" rtl="0">
              <a:lnSpc>
                <a:spcPct val="90000"/>
              </a:lnSpc>
              <a:spcBef>
                <a:spcPts val="1400"/>
              </a:spcBef>
              <a:spcAft>
                <a:spcPts val="0"/>
              </a:spcAft>
              <a:buSzPts val="2000"/>
              <a:buNone/>
            </a:pPr>
            <a:endParaRPr/>
          </a:p>
        </p:txBody>
      </p:sp>
      <p:pic>
        <p:nvPicPr>
          <p:cNvPr id="259" name="Google Shape;259;g358a662a563_0_20"/>
          <p:cNvPicPr preferRelativeResize="0"/>
          <p:nvPr/>
        </p:nvPicPr>
        <p:blipFill rotWithShape="1">
          <a:blip r:embed="rId3">
            <a:alphaModFix/>
          </a:blip>
          <a:srcRect/>
          <a:stretch/>
        </p:blipFill>
        <p:spPr>
          <a:xfrm>
            <a:off x="5145230" y="4838519"/>
            <a:ext cx="2557071" cy="1539551"/>
          </a:xfrm>
          <a:prstGeom prst="rect">
            <a:avLst/>
          </a:prstGeom>
          <a:noFill/>
          <a:ln>
            <a:noFill/>
          </a:ln>
        </p:spPr>
      </p:pic>
      <p:sp>
        <p:nvSpPr>
          <p:cNvPr id="260" name="Google Shape;260;g358a662a563_0_20"/>
          <p:cNvSpPr txBox="1"/>
          <p:nvPr/>
        </p:nvSpPr>
        <p:spPr>
          <a:xfrm>
            <a:off x="6397210" y="6488695"/>
            <a:ext cx="2379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none" strike="noStrike" cap="none">
                <a:solidFill>
                  <a:schemeClr val="dk1"/>
                </a:solidFill>
                <a:latin typeface="Calibri"/>
                <a:ea typeface="Calibri"/>
                <a:cs typeface="Calibri"/>
                <a:sym typeface="Calibri"/>
              </a:rPr>
              <a:t>Tannen, 1991</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g358a662a563_0_30"/>
          <p:cNvSpPr/>
          <p:nvPr/>
        </p:nvSpPr>
        <p:spPr>
          <a:xfrm>
            <a:off x="2381" y="6400800"/>
            <a:ext cx="91416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g358a662a563_0_30"/>
          <p:cNvSpPr/>
          <p:nvPr/>
        </p:nvSpPr>
        <p:spPr>
          <a:xfrm>
            <a:off x="11" y="6334316"/>
            <a:ext cx="91416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7" name="Google Shape;267;g358a662a563_0_30"/>
          <p:cNvCxnSpPr/>
          <p:nvPr/>
        </p:nvCxnSpPr>
        <p:spPr>
          <a:xfrm>
            <a:off x="905743" y="4343400"/>
            <a:ext cx="7406400" cy="0"/>
          </a:xfrm>
          <a:prstGeom prst="straightConnector1">
            <a:avLst/>
          </a:prstGeom>
          <a:noFill/>
          <a:ln w="9525" cap="flat" cmpd="sng">
            <a:solidFill>
              <a:srgbClr val="7F7F7F"/>
            </a:solidFill>
            <a:prstDash val="solid"/>
            <a:round/>
            <a:headEnd type="none" w="sm" len="sm"/>
            <a:tailEnd type="none" w="sm" len="sm"/>
          </a:ln>
        </p:spPr>
      </p:cxnSp>
      <p:sp>
        <p:nvSpPr>
          <p:cNvPr id="268" name="Google Shape;268;g358a662a563_0_30"/>
          <p:cNvSpPr/>
          <p:nvPr/>
        </p:nvSpPr>
        <p:spPr>
          <a:xfrm>
            <a:off x="-600" y="0"/>
            <a:ext cx="91428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g358a662a563_0_30"/>
          <p:cNvSpPr txBox="1">
            <a:spLocks noGrp="1"/>
          </p:cNvSpPr>
          <p:nvPr>
            <p:ph type="title"/>
          </p:nvPr>
        </p:nvSpPr>
        <p:spPr>
          <a:xfrm>
            <a:off x="798898" y="5120640"/>
            <a:ext cx="7543800" cy="8229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en-GB" sz="3600">
                <a:solidFill>
                  <a:srgbClr val="FFFFFF"/>
                </a:solidFill>
              </a:rPr>
              <a:t>Female vs male language </a:t>
            </a:r>
            <a:endParaRPr/>
          </a:p>
        </p:txBody>
      </p:sp>
      <p:pic>
        <p:nvPicPr>
          <p:cNvPr id="270" name="Google Shape;270;g358a662a563_0_30"/>
          <p:cNvPicPr preferRelativeResize="0"/>
          <p:nvPr/>
        </p:nvPicPr>
        <p:blipFill rotWithShape="1">
          <a:blip r:embed="rId3">
            <a:alphaModFix/>
          </a:blip>
          <a:srcRect/>
          <a:stretch/>
        </p:blipFill>
        <p:spPr>
          <a:xfrm>
            <a:off x="281525" y="0"/>
            <a:ext cx="4290474" cy="6621051"/>
          </a:xfrm>
          <a:prstGeom prst="rect">
            <a:avLst/>
          </a:prstGeom>
          <a:noFill/>
          <a:ln>
            <a:noFill/>
          </a:ln>
        </p:spPr>
      </p:pic>
      <p:pic>
        <p:nvPicPr>
          <p:cNvPr id="271" name="Google Shape;271;g358a662a563_0_30"/>
          <p:cNvPicPr preferRelativeResize="0"/>
          <p:nvPr/>
        </p:nvPicPr>
        <p:blipFill rotWithShape="1">
          <a:blip r:embed="rId4">
            <a:alphaModFix/>
          </a:blip>
          <a:srcRect/>
          <a:stretch/>
        </p:blipFill>
        <p:spPr>
          <a:xfrm>
            <a:off x="4416125" y="94150"/>
            <a:ext cx="4725475" cy="65268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5"/>
        <p:cNvGrpSpPr/>
        <p:nvPr/>
      </p:nvGrpSpPr>
      <p:grpSpPr>
        <a:xfrm>
          <a:off x="0" y="0"/>
          <a:ext cx="0" cy="0"/>
          <a:chOff x="0" y="0"/>
          <a:chExt cx="0" cy="0"/>
        </a:xfrm>
      </p:grpSpPr>
      <p:sp>
        <p:nvSpPr>
          <p:cNvPr id="276" name="Google Shape;276;g358a662a563_0_43"/>
          <p:cNvSpPr/>
          <p:nvPr/>
        </p:nvSpPr>
        <p:spPr>
          <a:xfrm>
            <a:off x="0" y="0"/>
            <a:ext cx="91398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g358a662a563_0_43"/>
          <p:cNvSpPr txBox="1">
            <a:spLocks noGrp="1"/>
          </p:cNvSpPr>
          <p:nvPr>
            <p:ph type="title"/>
          </p:nvPr>
        </p:nvSpPr>
        <p:spPr>
          <a:xfrm>
            <a:off x="369277" y="605896"/>
            <a:ext cx="2313600" cy="56463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GB" sz="3600">
                <a:solidFill>
                  <a:srgbClr val="FFFFFF"/>
                </a:solidFill>
              </a:rPr>
              <a:t>Gender and language</a:t>
            </a:r>
            <a:endParaRPr/>
          </a:p>
        </p:txBody>
      </p:sp>
      <p:sp>
        <p:nvSpPr>
          <p:cNvPr id="278" name="Google Shape;278;g358a662a563_0_43"/>
          <p:cNvSpPr txBox="1">
            <a:spLocks noGrp="1"/>
          </p:cNvSpPr>
          <p:nvPr>
            <p:ph type="body" idx="1"/>
          </p:nvPr>
        </p:nvSpPr>
        <p:spPr>
          <a:xfrm>
            <a:off x="504350" y="1342900"/>
            <a:ext cx="7862400" cy="5646300"/>
          </a:xfrm>
          <a:prstGeom prst="rect">
            <a:avLst/>
          </a:prstGeom>
          <a:noFill/>
          <a:ln>
            <a:noFill/>
          </a:ln>
        </p:spPr>
        <p:txBody>
          <a:bodyPr spcFirstLastPara="1" wrap="square" lIns="0" tIns="45700" rIns="0" bIns="45700" anchor="ctr" anchorCtr="0">
            <a:normAutofit fontScale="92500" lnSpcReduction="10000"/>
          </a:bodyPr>
          <a:lstStyle/>
          <a:p>
            <a:pPr marL="0" lvl="0" indent="0" algn="l" rtl="0">
              <a:lnSpc>
                <a:spcPct val="90000"/>
              </a:lnSpc>
              <a:spcBef>
                <a:spcPts val="0"/>
              </a:spcBef>
              <a:spcAft>
                <a:spcPts val="0"/>
              </a:spcAft>
              <a:buNone/>
            </a:pPr>
            <a:r>
              <a:rPr lang="en-GB"/>
              <a:t>There is no biological evidence for the different use of language The differences are actually not that prevalent in everyday speech compared to the similarities!  Yet, these differences led to a creation of associations and beliefs of how a person of a particular gender ought to behave and what kind of jobs they are suitable for (become more prevalent in organisational discourse)</a:t>
            </a:r>
            <a:endParaRPr/>
          </a:p>
          <a:p>
            <a:pPr marL="0" lvl="0" indent="0" algn="l" rtl="0">
              <a:lnSpc>
                <a:spcPct val="90000"/>
              </a:lnSpc>
              <a:spcBef>
                <a:spcPts val="1400"/>
              </a:spcBef>
              <a:spcAft>
                <a:spcPts val="0"/>
              </a:spcAft>
              <a:buNone/>
            </a:pPr>
            <a:r>
              <a:rPr lang="en-GB"/>
              <a:t>We use language as a vital resource to present ourselves and others in different ways as required by role, position, relationship and context. These differences are produced and reproduced in how </a:t>
            </a:r>
            <a:r>
              <a:rPr lang="en-GB" b="1"/>
              <a:t>we talk </a:t>
            </a:r>
            <a:r>
              <a:rPr lang="en-GB"/>
              <a:t>and how </a:t>
            </a:r>
            <a:r>
              <a:rPr lang="en-GB" b="1"/>
              <a:t>we talk about others</a:t>
            </a:r>
            <a:endParaRPr/>
          </a:p>
          <a:p>
            <a:pPr marL="91440" lvl="0" indent="0" algn="l" rtl="0">
              <a:lnSpc>
                <a:spcPct val="90000"/>
              </a:lnSpc>
              <a:spcBef>
                <a:spcPts val="1400"/>
              </a:spcBef>
              <a:spcAft>
                <a:spcPts val="0"/>
              </a:spcAft>
              <a:buSzPct val="62500"/>
              <a:buNone/>
            </a:pPr>
            <a:endParaRPr b="1"/>
          </a:p>
        </p:txBody>
      </p:sp>
      <p:sp>
        <p:nvSpPr>
          <p:cNvPr id="279" name="Google Shape;279;g358a662a563_0_43"/>
          <p:cNvSpPr txBox="1">
            <a:spLocks noGrp="1"/>
          </p:cNvSpPr>
          <p:nvPr>
            <p:ph type="title"/>
          </p:nvPr>
        </p:nvSpPr>
        <p:spPr>
          <a:xfrm>
            <a:off x="492198" y="297100"/>
            <a:ext cx="7886700" cy="10458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400"/>
              <a:buFont typeface="Calibri"/>
              <a:buNone/>
            </a:pPr>
            <a:r>
              <a:rPr lang="en-GB">
                <a:solidFill>
                  <a:srgbClr val="FF0000"/>
                </a:solidFill>
              </a:rPr>
              <a:t>Does it matter?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Google Shape;284;g358a662a563_0_51"/>
          <p:cNvSpPr txBox="1">
            <a:spLocks noGrp="1"/>
          </p:cNvSpPr>
          <p:nvPr>
            <p:ph type="title"/>
          </p:nvPr>
        </p:nvSpPr>
        <p:spPr>
          <a:xfrm>
            <a:off x="6053102" y="1211696"/>
            <a:ext cx="2313600" cy="56463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GB" sz="3600">
                <a:solidFill>
                  <a:srgbClr val="FFFFFF"/>
                </a:solidFill>
              </a:rPr>
              <a:t>Gender and language in organisations </a:t>
            </a:r>
            <a:endParaRPr/>
          </a:p>
        </p:txBody>
      </p:sp>
      <p:sp>
        <p:nvSpPr>
          <p:cNvPr id="285" name="Google Shape;285;g358a662a563_0_51"/>
          <p:cNvSpPr txBox="1">
            <a:spLocks noGrp="1"/>
          </p:cNvSpPr>
          <p:nvPr>
            <p:ph type="body" idx="1"/>
          </p:nvPr>
        </p:nvSpPr>
        <p:spPr>
          <a:xfrm>
            <a:off x="702425" y="605900"/>
            <a:ext cx="8145300" cy="6518100"/>
          </a:xfrm>
          <a:prstGeom prst="rect">
            <a:avLst/>
          </a:prstGeom>
          <a:noFill/>
          <a:ln>
            <a:noFill/>
          </a:ln>
        </p:spPr>
        <p:txBody>
          <a:bodyPr spcFirstLastPara="1" wrap="square" lIns="0" tIns="45700" rIns="0" bIns="45700" anchor="ctr" anchorCtr="0">
            <a:normAutofit/>
          </a:bodyPr>
          <a:lstStyle/>
          <a:p>
            <a:pPr marL="0" lvl="0" indent="0" algn="l" rtl="0">
              <a:lnSpc>
                <a:spcPct val="90000"/>
              </a:lnSpc>
              <a:spcBef>
                <a:spcPts val="0"/>
              </a:spcBef>
              <a:spcAft>
                <a:spcPts val="0"/>
              </a:spcAft>
              <a:buNone/>
            </a:pPr>
            <a:r>
              <a:rPr lang="en-GB" sz="2200"/>
              <a:t>Although there is no evidence for biological differences in the abilities of women and men, there is a strong cultural perception that women are more suited to relational roles because they are seen as more socially skilled, intuitive, soft, supportive, conversational, cooperative and emotional, the ‘glue’ in the organisations. </a:t>
            </a:r>
            <a:endParaRPr sz="2200"/>
          </a:p>
          <a:p>
            <a:pPr marL="0" lvl="0" indent="0" algn="l" rtl="0">
              <a:lnSpc>
                <a:spcPct val="90000"/>
              </a:lnSpc>
              <a:spcBef>
                <a:spcPts val="1400"/>
              </a:spcBef>
              <a:spcAft>
                <a:spcPts val="0"/>
              </a:spcAft>
              <a:buSzPts val="2000"/>
              <a:buNone/>
            </a:pPr>
            <a:endParaRPr sz="2200"/>
          </a:p>
          <a:p>
            <a:pPr marL="0" lvl="0" indent="0" algn="l" rtl="0">
              <a:lnSpc>
                <a:spcPct val="90000"/>
              </a:lnSpc>
              <a:spcBef>
                <a:spcPts val="1400"/>
              </a:spcBef>
              <a:spcAft>
                <a:spcPts val="0"/>
              </a:spcAft>
              <a:buNone/>
            </a:pPr>
            <a:r>
              <a:rPr lang="en-GB" sz="2200"/>
              <a:t>Men are culturally perceived as more analytical, driven, assertive and competitive – all qualities that are traditionally considered core to positions of power, influence and leadership. Baxter (2010) Women are often re-legated to communicative or ‘relational’ roles that are seen as ‘soft’, less important or peripheral to leadership or position of power and influence. Women are more likely to end up at the lower or middle management level (‘sticky floor’) and mostly occupy clerical and administrative roles because they are deemed to be better equipped for this kind of jobs. Berheide (1992), Shambaugh (2008)</a:t>
            </a:r>
            <a:endParaRPr sz="2200"/>
          </a:p>
        </p:txBody>
      </p:sp>
      <p:sp>
        <p:nvSpPr>
          <p:cNvPr id="286" name="Google Shape;286;g358a662a563_0_51"/>
          <p:cNvSpPr txBox="1">
            <a:spLocks noGrp="1"/>
          </p:cNvSpPr>
          <p:nvPr>
            <p:ph type="title"/>
          </p:nvPr>
        </p:nvSpPr>
        <p:spPr>
          <a:xfrm>
            <a:off x="479998" y="-148550"/>
            <a:ext cx="7886700" cy="10458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400"/>
              <a:buFont typeface="Calibri"/>
              <a:buNone/>
            </a:pPr>
            <a:r>
              <a:rPr lang="en-GB">
                <a:solidFill>
                  <a:srgbClr val="FF0000"/>
                </a:solidFill>
              </a:rPr>
              <a:t>Roles and careers</a:t>
            </a:r>
            <a:endParaRPr>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358a662a563_0_20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GB">
                <a:solidFill>
                  <a:srgbClr val="FF0000"/>
                </a:solidFill>
              </a:rPr>
              <a:t>Evidence on gendered beliefs and  stereotypes on competence</a:t>
            </a:r>
            <a:endParaRPr>
              <a:solidFill>
                <a:srgbClr val="FF0000"/>
              </a:solidFill>
            </a:endParaRPr>
          </a:p>
        </p:txBody>
      </p:sp>
      <p:sp>
        <p:nvSpPr>
          <p:cNvPr id="293" name="Google Shape;293;g358a662a563_0_208"/>
          <p:cNvSpPr txBox="1">
            <a:spLocks noGrp="1"/>
          </p:cNvSpPr>
          <p:nvPr>
            <p:ph type="body" idx="1"/>
          </p:nvPr>
        </p:nvSpPr>
        <p:spPr>
          <a:xfrm>
            <a:off x="457200" y="1623950"/>
            <a:ext cx="8229600" cy="4526100"/>
          </a:xfrm>
          <a:prstGeom prst="rect">
            <a:avLst/>
          </a:prstGeom>
        </p:spPr>
        <p:txBody>
          <a:bodyPr spcFirstLastPara="1" wrap="square" lIns="91425" tIns="45700" rIns="91425" bIns="45700" anchor="t" anchorCtr="0">
            <a:normAutofit/>
          </a:bodyPr>
          <a:lstStyle/>
          <a:p>
            <a:pPr marL="457200" lvl="0" indent="-342900" algn="l" rtl="0">
              <a:spcBef>
                <a:spcPts val="360"/>
              </a:spcBef>
              <a:spcAft>
                <a:spcPts val="0"/>
              </a:spcAft>
              <a:buSzPts val="1800"/>
              <a:buChar char="•"/>
            </a:pPr>
            <a:r>
              <a:rPr lang="en-GB"/>
              <a:t>beliefs that associate greater status worthiness and competence with men (Ridgeway, 2000) and affect behaviors of both women and men.</a:t>
            </a:r>
            <a:endParaRPr/>
          </a:p>
          <a:p>
            <a:pPr marL="457200" lvl="0" indent="-342900" algn="l" rtl="0">
              <a:spcBef>
                <a:spcPts val="0"/>
              </a:spcBef>
              <a:spcAft>
                <a:spcPts val="0"/>
              </a:spcAft>
              <a:buSzPts val="1800"/>
              <a:buChar char="•"/>
            </a:pPr>
            <a:r>
              <a:rPr lang="en-GB"/>
              <a:t>credibility: under-rating information on performance when it comes from women (Reuben et al.,2014).</a:t>
            </a:r>
            <a:endParaRPr/>
          </a:p>
          <a:p>
            <a:pPr marL="0" lvl="0" indent="0" algn="l" rtl="0">
              <a:spcBef>
                <a:spcPts val="360"/>
              </a:spcBef>
              <a:spcAft>
                <a:spcPts val="0"/>
              </a:spcAft>
              <a:buNone/>
            </a:pPr>
            <a:endParaRPr/>
          </a:p>
        </p:txBody>
      </p:sp>
      <p:sp>
        <p:nvSpPr>
          <p:cNvPr id="294" name="Google Shape;294;g358a662a563_0_208"/>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16"/>
          <p:cNvSpPr txBox="1">
            <a:spLocks noGrp="1"/>
          </p:cNvSpPr>
          <p:nvPr>
            <p:ph type="title"/>
          </p:nvPr>
        </p:nvSpPr>
        <p:spPr>
          <a:xfrm>
            <a:off x="539750" y="404813"/>
            <a:ext cx="8280400" cy="82708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Calibri"/>
              <a:buNone/>
            </a:pPr>
            <a:r>
              <a:rPr lang="en-GB" sz="4000" b="1">
                <a:solidFill>
                  <a:srgbClr val="FF0000"/>
                </a:solidFill>
              </a:rPr>
              <a:t>Discrimination in Economics</a:t>
            </a:r>
            <a:endParaRPr sz="4000">
              <a:solidFill>
                <a:srgbClr val="FF0000"/>
              </a:solidFill>
            </a:endParaRPr>
          </a:p>
        </p:txBody>
      </p:sp>
      <p:sp>
        <p:nvSpPr>
          <p:cNvPr id="108" name="Google Shape;108;p116"/>
          <p:cNvSpPr txBox="1">
            <a:spLocks noGrp="1"/>
          </p:cNvSpPr>
          <p:nvPr>
            <p:ph type="body" idx="1"/>
          </p:nvPr>
        </p:nvSpPr>
        <p:spPr>
          <a:xfrm>
            <a:off x="425450" y="1341438"/>
            <a:ext cx="8278813" cy="483235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3200"/>
              <a:buChar char="•"/>
            </a:pPr>
            <a:r>
              <a:rPr lang="en-GB"/>
              <a:t>Discrimination is both </a:t>
            </a:r>
            <a:r>
              <a:rPr lang="en-GB" b="1"/>
              <a:t>a social problem (equity) </a:t>
            </a:r>
            <a:r>
              <a:rPr lang="en-GB"/>
              <a:t>and a </a:t>
            </a:r>
            <a:r>
              <a:rPr lang="en-GB" b="1"/>
              <a:t>market failure (efficiency)</a:t>
            </a:r>
            <a:r>
              <a:rPr lang="en-GB"/>
              <a:t> (Stiglitz, 1973). </a:t>
            </a:r>
            <a:endParaRPr/>
          </a:p>
          <a:p>
            <a:pPr marL="0" lvl="0" indent="0" algn="l" rtl="0">
              <a:lnSpc>
                <a:spcPct val="100000"/>
              </a:lnSpc>
              <a:spcBef>
                <a:spcPts val="640"/>
              </a:spcBef>
              <a:spcAft>
                <a:spcPts val="0"/>
              </a:spcAft>
              <a:buClr>
                <a:schemeClr val="dk1"/>
              </a:buClr>
              <a:buSzPts val="3200"/>
              <a:buChar char="•"/>
            </a:pPr>
            <a:r>
              <a:rPr lang="en-GB"/>
              <a:t>In theory a well functioning market should eliminate it because those who do not discriminate recruit from all the talent pool regardless of their physical appearance. </a:t>
            </a:r>
            <a:endParaRPr/>
          </a:p>
          <a:p>
            <a:pPr marL="0" lvl="0" indent="0" algn="l" rtl="0">
              <a:lnSpc>
                <a:spcPct val="100000"/>
              </a:lnSpc>
              <a:spcBef>
                <a:spcPts val="640"/>
              </a:spcBef>
              <a:spcAft>
                <a:spcPts val="0"/>
              </a:spcAft>
              <a:buClr>
                <a:schemeClr val="dk1"/>
              </a:buClr>
              <a:buSzPts val="3200"/>
              <a:buChar char="•"/>
            </a:pPr>
            <a:r>
              <a:rPr lang="en-GB"/>
              <a:t>However, discrimination may persist because it becomes a social norm that is costly to break and be an underlying cause of unemployment (Akerlof, 1980).</a:t>
            </a:r>
            <a:endParaRPr/>
          </a:p>
          <a:p>
            <a:pPr marL="0" lvl="0" indent="0" algn="l" rtl="0">
              <a:lnSpc>
                <a:spcPct val="100000"/>
              </a:lnSpc>
              <a:spcBef>
                <a:spcPts val="640"/>
              </a:spcBef>
              <a:spcAft>
                <a:spcPts val="0"/>
              </a:spcAft>
              <a:buClr>
                <a:schemeClr val="dk1"/>
              </a:buClr>
              <a:buSzPts val="3200"/>
              <a:buNone/>
            </a:pPr>
            <a:endParaRPr/>
          </a:p>
          <a:p>
            <a:pPr marL="0" lvl="0" indent="0" algn="l" rtl="0">
              <a:lnSpc>
                <a:spcPct val="100000"/>
              </a:lnSpc>
              <a:spcBef>
                <a:spcPts val="640"/>
              </a:spcBef>
              <a:spcAft>
                <a:spcPts val="0"/>
              </a:spcAft>
              <a:buClr>
                <a:schemeClr val="dk1"/>
              </a:buClr>
              <a:buSzPts val="3200"/>
              <a:buNone/>
            </a:pPr>
            <a:endParaRPr/>
          </a:p>
          <a:p>
            <a:pPr marL="0" lvl="0" indent="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358a662a563_0_217"/>
          <p:cNvSpPr txBox="1">
            <a:spLocks noGrp="1"/>
          </p:cNvSpPr>
          <p:nvPr>
            <p:ph type="title"/>
          </p:nvPr>
        </p:nvSpPr>
        <p:spPr>
          <a:xfrm>
            <a:off x="1816550" y="373700"/>
            <a:ext cx="65361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sz="2500">
                <a:solidFill>
                  <a:srgbClr val="FF0000"/>
                </a:solidFill>
                <a:latin typeface="Arial"/>
                <a:ea typeface="Arial"/>
                <a:cs typeface="Arial"/>
                <a:sym typeface="Arial"/>
              </a:rPr>
              <a:t>Evidence on use of agentive language</a:t>
            </a:r>
            <a:endParaRPr sz="5500"/>
          </a:p>
        </p:txBody>
      </p:sp>
      <p:sp>
        <p:nvSpPr>
          <p:cNvPr id="301" name="Google Shape;301;g358a662a563_0_217"/>
          <p:cNvSpPr txBox="1">
            <a:spLocks noGrp="1"/>
          </p:cNvSpPr>
          <p:nvPr>
            <p:ph type="body" idx="1"/>
          </p:nvPr>
        </p:nvSpPr>
        <p:spPr>
          <a:xfrm>
            <a:off x="457200" y="1417650"/>
            <a:ext cx="8229600" cy="4526100"/>
          </a:xfrm>
          <a:prstGeom prst="rect">
            <a:avLst/>
          </a:prstGeom>
        </p:spPr>
        <p:txBody>
          <a:bodyPr spcFirstLastPara="1" wrap="square" lIns="91425" tIns="45700" rIns="91425" bIns="45700" anchor="t" anchorCtr="0">
            <a:noAutofit/>
          </a:bodyPr>
          <a:lstStyle/>
          <a:p>
            <a:pPr marL="0" lvl="0" indent="0" algn="l" rtl="0">
              <a:lnSpc>
                <a:spcPct val="80000"/>
              </a:lnSpc>
              <a:spcBef>
                <a:spcPts val="360"/>
              </a:spcBef>
              <a:spcAft>
                <a:spcPts val="0"/>
              </a:spcAft>
              <a:buClr>
                <a:schemeClr val="dk1"/>
              </a:buClr>
              <a:buSzPts val="523"/>
              <a:buFont typeface="Arial"/>
              <a:buNone/>
            </a:pPr>
            <a:r>
              <a:rPr lang="en-GB" sz="1920"/>
              <a:t>more mentions of achievements, agentive stance and more superlative</a:t>
            </a:r>
            <a:endParaRPr sz="1920"/>
          </a:p>
          <a:p>
            <a:pPr marL="0" lvl="0" indent="0" algn="l" rtl="0">
              <a:lnSpc>
                <a:spcPct val="80000"/>
              </a:lnSpc>
              <a:spcBef>
                <a:spcPts val="360"/>
              </a:spcBef>
              <a:spcAft>
                <a:spcPts val="0"/>
              </a:spcAft>
              <a:buClr>
                <a:schemeClr val="dk1"/>
              </a:buClr>
              <a:buSzPts val="523"/>
              <a:buFont typeface="Arial"/>
              <a:buNone/>
            </a:pPr>
            <a:r>
              <a:rPr lang="en-GB" sz="1920"/>
              <a:t>adjectives in letters written for men (Madera et al., 2009; Schmader</a:t>
            </a:r>
            <a:endParaRPr sz="1920"/>
          </a:p>
          <a:p>
            <a:pPr marL="0" lvl="0" indent="0" algn="l" rtl="0">
              <a:lnSpc>
                <a:spcPct val="80000"/>
              </a:lnSpc>
              <a:spcBef>
                <a:spcPts val="360"/>
              </a:spcBef>
              <a:spcAft>
                <a:spcPts val="0"/>
              </a:spcAft>
              <a:buClr>
                <a:schemeClr val="dk1"/>
              </a:buClr>
              <a:buSzPts val="523"/>
              <a:buFont typeface="Arial"/>
              <a:buNone/>
            </a:pPr>
            <a:r>
              <a:rPr lang="en-GB" sz="1920"/>
              <a:t>et al., 2007)</a:t>
            </a:r>
            <a:endParaRPr sz="1920"/>
          </a:p>
          <a:p>
            <a:pPr marL="0" lvl="0" indent="0" algn="l" rtl="0">
              <a:lnSpc>
                <a:spcPct val="80000"/>
              </a:lnSpc>
              <a:spcBef>
                <a:spcPts val="360"/>
              </a:spcBef>
              <a:spcAft>
                <a:spcPts val="0"/>
              </a:spcAft>
              <a:buClr>
                <a:schemeClr val="dk1"/>
              </a:buClr>
              <a:buSzPts val="523"/>
              <a:buFont typeface="Arial"/>
              <a:buNone/>
            </a:pPr>
            <a:endParaRPr sz="1920"/>
          </a:p>
          <a:p>
            <a:pPr marL="0" lvl="0" indent="0" algn="l" rtl="0">
              <a:lnSpc>
                <a:spcPct val="80000"/>
              </a:lnSpc>
              <a:spcBef>
                <a:spcPts val="360"/>
              </a:spcBef>
              <a:spcAft>
                <a:spcPts val="0"/>
              </a:spcAft>
              <a:buClr>
                <a:schemeClr val="dk1"/>
              </a:buClr>
              <a:buSzPts val="523"/>
              <a:buFont typeface="Arial"/>
              <a:buNone/>
            </a:pPr>
            <a:r>
              <a:rPr lang="en-GB" sz="1920"/>
              <a:t>peer descriptions in the Naval Academy and in EconJobRumors</a:t>
            </a:r>
            <a:endParaRPr sz="1920"/>
          </a:p>
          <a:p>
            <a:pPr marL="0" lvl="0" indent="0" algn="l" rtl="0">
              <a:lnSpc>
                <a:spcPct val="80000"/>
              </a:lnSpc>
              <a:spcBef>
                <a:spcPts val="360"/>
              </a:spcBef>
              <a:spcAft>
                <a:spcPts val="0"/>
              </a:spcAft>
              <a:buClr>
                <a:schemeClr val="dk1"/>
              </a:buClr>
              <a:buSzPts val="523"/>
              <a:buFont typeface="Arial"/>
              <a:buNone/>
            </a:pPr>
            <a:r>
              <a:rPr lang="en-GB" sz="1920"/>
              <a:t>negative adjectives used to describe women (Wu, 2019; Smith et al.,</a:t>
            </a:r>
            <a:endParaRPr sz="1920"/>
          </a:p>
          <a:p>
            <a:pPr marL="0" lvl="0" indent="0" algn="l" rtl="0">
              <a:lnSpc>
                <a:spcPct val="80000"/>
              </a:lnSpc>
              <a:spcBef>
                <a:spcPts val="360"/>
              </a:spcBef>
              <a:spcAft>
                <a:spcPts val="0"/>
              </a:spcAft>
              <a:buClr>
                <a:schemeClr val="dk1"/>
              </a:buClr>
              <a:buSzPts val="523"/>
              <a:buFont typeface="Arial"/>
              <a:buNone/>
            </a:pPr>
            <a:r>
              <a:rPr lang="en-GB" sz="1920"/>
              <a:t>2019)</a:t>
            </a:r>
            <a:endParaRPr sz="1920"/>
          </a:p>
          <a:p>
            <a:pPr marL="0" lvl="0" indent="0" algn="l" rtl="0">
              <a:lnSpc>
                <a:spcPct val="80000"/>
              </a:lnSpc>
              <a:spcBef>
                <a:spcPts val="360"/>
              </a:spcBef>
              <a:spcAft>
                <a:spcPts val="0"/>
              </a:spcAft>
              <a:buClr>
                <a:schemeClr val="dk1"/>
              </a:buClr>
              <a:buSzPts val="523"/>
              <a:buFont typeface="Arial"/>
              <a:buNone/>
            </a:pPr>
            <a:endParaRPr sz="1920"/>
          </a:p>
          <a:p>
            <a:pPr marL="0" lvl="0" indent="0" algn="l" rtl="0">
              <a:lnSpc>
                <a:spcPct val="80000"/>
              </a:lnSpc>
              <a:spcBef>
                <a:spcPts val="360"/>
              </a:spcBef>
              <a:spcAft>
                <a:spcPts val="0"/>
              </a:spcAft>
              <a:buClr>
                <a:schemeClr val="dk1"/>
              </a:buClr>
              <a:buSzPts val="523"/>
              <a:buFont typeface="Arial"/>
              <a:buNone/>
            </a:pPr>
            <a:r>
              <a:rPr lang="en-GB" sz="1920"/>
              <a:t>Correll et al. (2020) men and women equally likely to be described</a:t>
            </a:r>
            <a:endParaRPr sz="1920"/>
          </a:p>
          <a:p>
            <a:pPr marL="0" lvl="0" indent="0" algn="l" rtl="0">
              <a:lnSpc>
                <a:spcPct val="80000"/>
              </a:lnSpc>
              <a:spcBef>
                <a:spcPts val="360"/>
              </a:spcBef>
              <a:spcAft>
                <a:spcPts val="0"/>
              </a:spcAft>
              <a:buClr>
                <a:schemeClr val="dk1"/>
              </a:buClr>
              <a:buSzPts val="523"/>
              <a:buFont typeface="Arial"/>
              <a:buNone/>
            </a:pPr>
            <a:r>
              <a:rPr lang="en-GB" sz="1920"/>
              <a:t>with agentive language, seen as having managerial skill and effectively</a:t>
            </a:r>
            <a:endParaRPr sz="1920"/>
          </a:p>
          <a:p>
            <a:pPr marL="0" lvl="0" indent="0" algn="l" rtl="0">
              <a:lnSpc>
                <a:spcPct val="80000"/>
              </a:lnSpc>
              <a:spcBef>
                <a:spcPts val="360"/>
              </a:spcBef>
              <a:spcAft>
                <a:spcPts val="0"/>
              </a:spcAft>
              <a:buClr>
                <a:schemeClr val="dk1"/>
              </a:buClr>
              <a:buSzPts val="523"/>
              <a:buFont typeface="Arial"/>
              <a:buNone/>
            </a:pPr>
            <a:r>
              <a:rPr lang="en-GB" sz="1920"/>
              <a:t>leading teams.</a:t>
            </a:r>
            <a:endParaRPr sz="1920"/>
          </a:p>
          <a:p>
            <a:pPr marL="0" lvl="0" indent="0" algn="l" rtl="0">
              <a:lnSpc>
                <a:spcPct val="80000"/>
              </a:lnSpc>
              <a:spcBef>
                <a:spcPts val="360"/>
              </a:spcBef>
              <a:spcAft>
                <a:spcPts val="0"/>
              </a:spcAft>
              <a:buClr>
                <a:schemeClr val="dk1"/>
              </a:buClr>
              <a:buSzPts val="523"/>
              <a:buFont typeface="Arial"/>
              <a:buNone/>
            </a:pPr>
            <a:endParaRPr sz="1920"/>
          </a:p>
          <a:p>
            <a:pPr marL="0" lvl="0" indent="0" algn="l" rtl="0">
              <a:lnSpc>
                <a:spcPct val="80000"/>
              </a:lnSpc>
              <a:spcBef>
                <a:spcPts val="360"/>
              </a:spcBef>
              <a:spcAft>
                <a:spcPts val="0"/>
              </a:spcAft>
              <a:buClr>
                <a:schemeClr val="dk1"/>
              </a:buClr>
              <a:buSzPts val="523"/>
              <a:buFont typeface="Arial"/>
              <a:buNone/>
            </a:pPr>
            <a:r>
              <a:rPr lang="en-GB" sz="1920"/>
              <a:t>Bautrunaite et al. (2022) in reference letters for candidates in</a:t>
            </a:r>
            <a:endParaRPr sz="1920"/>
          </a:p>
          <a:p>
            <a:pPr marL="0" lvl="0" indent="0" algn="l" rtl="0">
              <a:lnSpc>
                <a:spcPct val="80000"/>
              </a:lnSpc>
              <a:spcBef>
                <a:spcPts val="360"/>
              </a:spcBef>
              <a:spcAft>
                <a:spcPts val="0"/>
              </a:spcAft>
              <a:buClr>
                <a:schemeClr val="dk1"/>
              </a:buClr>
              <a:buSzPts val="523"/>
              <a:buFont typeface="Arial"/>
              <a:buNone/>
            </a:pPr>
            <a:r>
              <a:rPr lang="en-GB" sz="1920"/>
              <a:t>economics and finance positions men described more often as brilliant</a:t>
            </a:r>
            <a:endParaRPr sz="1920"/>
          </a:p>
          <a:p>
            <a:pPr marL="0" lvl="0" indent="0" algn="l" rtl="0">
              <a:lnSpc>
                <a:spcPct val="80000"/>
              </a:lnSpc>
              <a:spcBef>
                <a:spcPts val="360"/>
              </a:spcBef>
              <a:spcAft>
                <a:spcPts val="0"/>
              </a:spcAft>
              <a:buClr>
                <a:schemeClr val="dk1"/>
              </a:buClr>
              <a:buSzPts val="523"/>
              <a:buFont typeface="Arial"/>
              <a:buNone/>
            </a:pPr>
            <a:r>
              <a:rPr lang="en-GB" sz="1920"/>
              <a:t>and women as hardworking and diligent.</a:t>
            </a:r>
            <a:endParaRPr sz="1920"/>
          </a:p>
          <a:p>
            <a:pPr marL="0" lvl="0" indent="0" algn="l" rtl="0">
              <a:lnSpc>
                <a:spcPct val="80000"/>
              </a:lnSpc>
              <a:spcBef>
                <a:spcPts val="360"/>
              </a:spcBef>
              <a:spcAft>
                <a:spcPts val="0"/>
              </a:spcAft>
              <a:buClr>
                <a:schemeClr val="dk1"/>
              </a:buClr>
              <a:buSzPts val="523"/>
              <a:buFont typeface="Arial"/>
              <a:buNone/>
            </a:pPr>
            <a:endParaRPr sz="1920"/>
          </a:p>
          <a:p>
            <a:pPr marL="0" lvl="0" indent="0" algn="l" rtl="0">
              <a:lnSpc>
                <a:spcPct val="80000"/>
              </a:lnSpc>
              <a:spcBef>
                <a:spcPts val="360"/>
              </a:spcBef>
              <a:spcAft>
                <a:spcPts val="0"/>
              </a:spcAft>
              <a:buClr>
                <a:schemeClr val="dk1"/>
              </a:buClr>
              <a:buSzPts val="523"/>
              <a:buFont typeface="Arial"/>
              <a:buNone/>
            </a:pPr>
            <a:r>
              <a:rPr lang="en-GB" sz="1920"/>
              <a:t>Women experience backlash using agentive language in the workplace</a:t>
            </a:r>
            <a:endParaRPr sz="1920"/>
          </a:p>
          <a:p>
            <a:pPr marL="0" lvl="0" indent="0" algn="l" rtl="0">
              <a:lnSpc>
                <a:spcPct val="80000"/>
              </a:lnSpc>
              <a:spcBef>
                <a:spcPts val="360"/>
              </a:spcBef>
              <a:spcAft>
                <a:spcPts val="0"/>
              </a:spcAft>
              <a:buClr>
                <a:schemeClr val="dk1"/>
              </a:buClr>
              <a:buSzPts val="523"/>
              <a:buFont typeface="Arial"/>
              <a:buNone/>
            </a:pPr>
            <a:r>
              <a:rPr lang="en-GB" sz="1920"/>
              <a:t>(Baxter, 2009)</a:t>
            </a:r>
            <a:endParaRPr sz="1920"/>
          </a:p>
          <a:p>
            <a:pPr marL="0" lvl="0" indent="0" algn="l" rtl="0">
              <a:lnSpc>
                <a:spcPct val="80000"/>
              </a:lnSpc>
              <a:spcBef>
                <a:spcPts val="360"/>
              </a:spcBef>
              <a:spcAft>
                <a:spcPts val="0"/>
              </a:spcAft>
              <a:buSzPts val="523"/>
              <a:buNone/>
            </a:pPr>
            <a:endParaRPr sz="1920"/>
          </a:p>
        </p:txBody>
      </p:sp>
      <p:sp>
        <p:nvSpPr>
          <p:cNvPr id="302" name="Google Shape;302;g358a662a563_0_217"/>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358a662a563_0_225"/>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GB"/>
              <a:t>Exercise!</a:t>
            </a:r>
            <a:endParaRPr/>
          </a:p>
        </p:txBody>
      </p:sp>
      <p:sp>
        <p:nvSpPr>
          <p:cNvPr id="309" name="Google Shape;309;g358a662a563_0_225"/>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it-IT" dirty="0"/>
              <a:t>Game 1 Who </a:t>
            </a:r>
            <a:r>
              <a:rPr lang="it-IT" dirty="0" err="1"/>
              <a:t>gets</a:t>
            </a:r>
            <a:r>
              <a:rPr lang="it-IT" dirty="0"/>
              <a:t> </a:t>
            </a:r>
            <a:r>
              <a:rPr lang="it-IT" dirty="0" err="1"/>
              <a:t>promoted</a:t>
            </a:r>
            <a:r>
              <a:rPr lang="it-IT" dirty="0"/>
              <a:t>?</a:t>
            </a:r>
          </a:p>
          <a:p>
            <a:pPr marL="0" lvl="0" indent="0" algn="l" rtl="0">
              <a:spcBef>
                <a:spcPts val="360"/>
              </a:spcBef>
              <a:spcAft>
                <a:spcPts val="0"/>
              </a:spcAft>
              <a:buNone/>
            </a:pPr>
            <a:endParaRPr lang="it-IT" dirty="0"/>
          </a:p>
          <a:p>
            <a:pPr marL="0" lvl="0" indent="0" algn="l" rtl="0">
              <a:spcBef>
                <a:spcPts val="360"/>
              </a:spcBef>
              <a:spcAft>
                <a:spcPts val="0"/>
              </a:spcAft>
              <a:buNone/>
            </a:pPr>
            <a:endParaRPr lang="it-IT" dirty="0"/>
          </a:p>
          <a:p>
            <a:pPr marL="0" lvl="0" indent="0" algn="l" rtl="0">
              <a:spcBef>
                <a:spcPts val="360"/>
              </a:spcBef>
              <a:spcAft>
                <a:spcPts val="0"/>
              </a:spcAft>
              <a:buNone/>
            </a:pPr>
            <a:endParaRPr lang="it-IT" dirty="0"/>
          </a:p>
          <a:p>
            <a:pPr marL="0" lvl="0" indent="0" algn="l" rtl="0">
              <a:spcBef>
                <a:spcPts val="360"/>
              </a:spcBef>
              <a:spcAft>
                <a:spcPts val="0"/>
              </a:spcAft>
              <a:buNone/>
            </a:pPr>
            <a:r>
              <a:rPr lang="it-IT" dirty="0"/>
              <a:t>Game 2 </a:t>
            </a:r>
            <a:r>
              <a:rPr lang="it-IT" dirty="0" err="1"/>
              <a:t>Which</a:t>
            </a:r>
            <a:r>
              <a:rPr lang="it-IT" dirty="0"/>
              <a:t> words </a:t>
            </a:r>
          </a:p>
          <a:p>
            <a:pPr marL="0" lvl="0" indent="0" algn="l" rtl="0">
              <a:spcBef>
                <a:spcPts val="360"/>
              </a:spcBef>
              <a:spcAft>
                <a:spcPts val="0"/>
              </a:spcAft>
              <a:buNone/>
            </a:pPr>
            <a:r>
              <a:rPr lang="it-IT" dirty="0"/>
              <a:t>are </a:t>
            </a:r>
            <a:r>
              <a:rPr lang="it-IT" dirty="0" err="1"/>
              <a:t>promotable</a:t>
            </a:r>
            <a:r>
              <a:rPr lang="it-IT" dirty="0"/>
              <a:t>?</a:t>
            </a:r>
            <a:endParaRPr dirty="0"/>
          </a:p>
        </p:txBody>
      </p:sp>
      <p:sp>
        <p:nvSpPr>
          <p:cNvPr id="310" name="Google Shape;310;g358a662a563_0_22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31</a:t>
            </a:fld>
            <a:endParaRPr/>
          </a:p>
        </p:txBody>
      </p:sp>
      <p:pic>
        <p:nvPicPr>
          <p:cNvPr id="5" name="Immagine 4">
            <a:extLst>
              <a:ext uri="{FF2B5EF4-FFF2-40B4-BE49-F238E27FC236}">
                <a16:creationId xmlns:a16="http://schemas.microsoft.com/office/drawing/2014/main" id="{B3DB036B-F0AE-C6A0-9EA1-8E9315B0B308}"/>
              </a:ext>
            </a:extLst>
          </p:cNvPr>
          <p:cNvPicPr>
            <a:picLocks noChangeAspect="1"/>
          </p:cNvPicPr>
          <p:nvPr/>
        </p:nvPicPr>
        <p:blipFill>
          <a:blip r:embed="rId3"/>
          <a:stretch>
            <a:fillRect/>
          </a:stretch>
        </p:blipFill>
        <p:spPr>
          <a:xfrm>
            <a:off x="5906267" y="1466850"/>
            <a:ext cx="1952625" cy="1962150"/>
          </a:xfrm>
          <a:prstGeom prst="rect">
            <a:avLst/>
          </a:prstGeom>
        </p:spPr>
      </p:pic>
      <p:pic>
        <p:nvPicPr>
          <p:cNvPr id="7" name="Immagine 6">
            <a:extLst>
              <a:ext uri="{FF2B5EF4-FFF2-40B4-BE49-F238E27FC236}">
                <a16:creationId xmlns:a16="http://schemas.microsoft.com/office/drawing/2014/main" id="{CDB297F4-9A12-5A91-F8C2-31FD1AA968F4}"/>
              </a:ext>
            </a:extLst>
          </p:cNvPr>
          <p:cNvPicPr>
            <a:picLocks noChangeAspect="1"/>
          </p:cNvPicPr>
          <p:nvPr/>
        </p:nvPicPr>
        <p:blipFill>
          <a:blip r:embed="rId4"/>
          <a:stretch>
            <a:fillRect/>
          </a:stretch>
        </p:blipFill>
        <p:spPr>
          <a:xfrm>
            <a:off x="5787049" y="3863250"/>
            <a:ext cx="2066925" cy="20669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35"/>
          <p:cNvSpPr txBox="1">
            <a:spLocks noGrp="1"/>
          </p:cNvSpPr>
          <p:nvPr>
            <p:ph type="title"/>
          </p:nvPr>
        </p:nvSpPr>
        <p:spPr>
          <a:xfrm>
            <a:off x="827088" y="333375"/>
            <a:ext cx="7202487" cy="78581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Calibri"/>
              <a:buNone/>
            </a:pPr>
            <a:r>
              <a:rPr lang="en-GB" sz="4000" b="1">
                <a:solidFill>
                  <a:srgbClr val="FF0000"/>
                </a:solidFill>
              </a:rPr>
              <a:t>Readings</a:t>
            </a:r>
            <a:br>
              <a:rPr lang="en-GB">
                <a:solidFill>
                  <a:srgbClr val="FF0000"/>
                </a:solidFill>
              </a:rPr>
            </a:br>
            <a:endParaRPr/>
          </a:p>
        </p:txBody>
      </p:sp>
      <p:sp>
        <p:nvSpPr>
          <p:cNvPr id="323" name="Google Shape;323;p135"/>
          <p:cNvSpPr txBox="1">
            <a:spLocks noGrp="1"/>
          </p:cNvSpPr>
          <p:nvPr>
            <p:ph type="body" idx="1"/>
          </p:nvPr>
        </p:nvSpPr>
        <p:spPr>
          <a:xfrm>
            <a:off x="542925" y="1052513"/>
            <a:ext cx="7772400" cy="5029200"/>
          </a:xfrm>
          <a:prstGeom prst="rect">
            <a:avLst/>
          </a:prstGeom>
          <a:noFill/>
          <a:ln>
            <a:noFill/>
          </a:ln>
        </p:spPr>
        <p:txBody>
          <a:bodyPr spcFirstLastPara="1" wrap="square" lIns="91425" tIns="45700" rIns="91425" bIns="45700" anchor="t" anchorCtr="0">
            <a:noAutofit/>
          </a:bodyPr>
          <a:lstStyle/>
          <a:p>
            <a:pPr marL="457200" lvl="0" indent="-349250" algn="l" rtl="0">
              <a:lnSpc>
                <a:spcPct val="100000"/>
              </a:lnSpc>
              <a:spcBef>
                <a:spcPts val="0"/>
              </a:spcBef>
              <a:spcAft>
                <a:spcPts val="0"/>
              </a:spcAft>
              <a:buSzPts val="1900"/>
              <a:buChar char="•"/>
            </a:pPr>
            <a:r>
              <a:rPr lang="en-GB" sz="1900"/>
              <a:t>Anonymous evaluation </a:t>
            </a:r>
            <a:r>
              <a:rPr lang="en-GB" sz="1900" u="sng">
                <a:solidFill>
                  <a:schemeClr val="accent2"/>
                </a:solidFill>
                <a:hlinkClick r:id="rId3">
                  <a:extLst>
                    <a:ext uri="{A12FA001-AC4F-418D-AE19-62706E023703}">
                      <ahyp:hlinkClr xmlns:ahyp="http://schemas.microsoft.com/office/drawing/2018/hyperlinkcolor" val="tx"/>
                    </a:ext>
                  </a:extLst>
                </a:hlinkClick>
              </a:rPr>
              <a:t>https://www.youtube.com/watch?v=QCFb4BiDDcE</a:t>
            </a:r>
            <a:endParaRPr sz="1900">
              <a:solidFill>
                <a:schemeClr val="accent2"/>
              </a:solidFill>
            </a:endParaRPr>
          </a:p>
          <a:p>
            <a:pPr marL="457200" lvl="0" indent="-349250" algn="l" rtl="0">
              <a:lnSpc>
                <a:spcPct val="100000"/>
              </a:lnSpc>
              <a:spcBef>
                <a:spcPts val="0"/>
              </a:spcBef>
              <a:spcAft>
                <a:spcPts val="0"/>
              </a:spcAft>
              <a:buSzPts val="1900"/>
              <a:buChar char="•"/>
            </a:pPr>
            <a:r>
              <a:rPr lang="en-GB" sz="1900"/>
              <a:t>Please watch this: </a:t>
            </a:r>
            <a:r>
              <a:rPr lang="en-GB" sz="1900" u="sng">
                <a:solidFill>
                  <a:schemeClr val="accent2"/>
                </a:solidFill>
                <a:hlinkClick r:id="rId4">
                  <a:extLst>
                    <a:ext uri="{A12FA001-AC4F-418D-AE19-62706E023703}">
                      <ahyp:hlinkClr xmlns:ahyp="http://schemas.microsoft.com/office/drawing/2018/hyperlinkcolor" val="tx"/>
                    </a:ext>
                  </a:extLst>
                </a:hlinkClick>
              </a:rPr>
              <a:t>https://www.youtube.com/watch?v=FoUcwQXQQYw</a:t>
            </a:r>
            <a:endParaRPr sz="1900"/>
          </a:p>
          <a:p>
            <a:pPr marL="457200" lvl="0" indent="-349250" algn="l" rtl="0">
              <a:lnSpc>
                <a:spcPct val="100000"/>
              </a:lnSpc>
              <a:spcBef>
                <a:spcPts val="0"/>
              </a:spcBef>
              <a:spcAft>
                <a:spcPts val="0"/>
              </a:spcAft>
              <a:buSzPts val="1900"/>
              <a:buChar char="•"/>
            </a:pPr>
            <a:r>
              <a:rPr lang="en-GB" sz="1900"/>
              <a:t>&amp; read the study at: </a:t>
            </a:r>
            <a:r>
              <a:rPr lang="en-GB" sz="1900" u="sng">
                <a:solidFill>
                  <a:schemeClr val="accent2"/>
                </a:solidFill>
                <a:hlinkClick r:id="rId4">
                  <a:extLst>
                    <a:ext uri="{A12FA001-AC4F-418D-AE19-62706E023703}">
                      <ahyp:hlinkClr xmlns:ahyp="http://schemas.microsoft.com/office/drawing/2018/hyperlinkcolor" val="tx"/>
                    </a:ext>
                  </a:extLst>
                </a:hlinkClick>
              </a:rPr>
              <a:t>http://www.natcen.ac.uk/media/20541/test-for-racial-discrimination.pdf</a:t>
            </a:r>
            <a:endParaRPr sz="1900"/>
          </a:p>
          <a:p>
            <a:pPr marL="457200" lvl="0" indent="-349250" algn="l" rtl="0">
              <a:lnSpc>
                <a:spcPct val="100000"/>
              </a:lnSpc>
              <a:spcBef>
                <a:spcPts val="0"/>
              </a:spcBef>
              <a:spcAft>
                <a:spcPts val="0"/>
              </a:spcAft>
              <a:buSzPts val="1900"/>
              <a:buChar char="•"/>
            </a:pPr>
            <a:r>
              <a:rPr lang="en-GB" sz="1900"/>
              <a:t>Noise and Bias:</a:t>
            </a:r>
            <a:r>
              <a:rPr lang="en-GB" sz="1900" u="sng">
                <a:solidFill>
                  <a:schemeClr val="accent2"/>
                </a:solidFill>
                <a:hlinkClick r:id="rId5">
                  <a:extLst>
                    <a:ext uri="{A12FA001-AC4F-418D-AE19-62706E023703}">
                      <ahyp:hlinkClr xmlns:ahyp="http://schemas.microsoft.com/office/drawing/2018/hyperlinkcolor" val="tx"/>
                    </a:ext>
                  </a:extLst>
                </a:hlinkClick>
              </a:rPr>
              <a:t>https://www.youtube.com/watch?v=dtoLT4ds4bM</a:t>
            </a:r>
            <a:endParaRPr sz="1900">
              <a:solidFill>
                <a:schemeClr val="accent2"/>
              </a:solidFill>
            </a:endParaRPr>
          </a:p>
          <a:p>
            <a:pPr marL="457200" lvl="0" indent="-349250" algn="l" rtl="0">
              <a:lnSpc>
                <a:spcPct val="90000"/>
              </a:lnSpc>
              <a:spcBef>
                <a:spcPts val="0"/>
              </a:spcBef>
              <a:spcAft>
                <a:spcPts val="0"/>
              </a:spcAft>
              <a:buSzPts val="1900"/>
              <a:buChar char="•"/>
            </a:pPr>
            <a:r>
              <a:rPr lang="en-GB" sz="1900"/>
              <a:t>Bohnet, I. 2016. </a:t>
            </a:r>
            <a:r>
              <a:rPr lang="en-GB" sz="1900" i="1"/>
              <a:t>What Works: gender equality by design. </a:t>
            </a:r>
            <a:r>
              <a:rPr lang="en-GB" sz="1900"/>
              <a:t>Cambridge, MA: Belknap Press of Harvard University Press. </a:t>
            </a:r>
            <a:r>
              <a:rPr lang="en-GB" sz="1900" u="sng">
                <a:solidFill>
                  <a:srgbClr val="0563C1"/>
                </a:solidFill>
                <a:hlinkClick r:id="rId6">
                  <a:extLst>
                    <a:ext uri="{A12FA001-AC4F-418D-AE19-62706E023703}">
                      <ahyp:hlinkClr xmlns:ahyp="http://schemas.microsoft.com/office/drawing/2018/hyperlinkcolor" val="tx"/>
                    </a:ext>
                  </a:extLst>
                </a:hlinkClick>
              </a:rPr>
              <a:t>https://youtu.be/0KgevAOMHCA</a:t>
            </a:r>
            <a:endParaRPr sz="1900"/>
          </a:p>
          <a:p>
            <a:pPr marL="457200" lvl="0" indent="-349250" algn="l" rtl="0">
              <a:lnSpc>
                <a:spcPct val="90000"/>
              </a:lnSpc>
              <a:spcBef>
                <a:spcPts val="0"/>
              </a:spcBef>
              <a:spcAft>
                <a:spcPts val="0"/>
              </a:spcAft>
              <a:buSzPts val="1900"/>
              <a:buChar char="•"/>
            </a:pPr>
            <a:r>
              <a:rPr lang="en-GB" sz="1900"/>
              <a:t>Guiso, L. F Monte, P. Sapienza and L. Zingales (2008) Culture, Gender, and Math S</a:t>
            </a:r>
            <a:r>
              <a:rPr lang="en-GB" sz="1900" i="1"/>
              <a:t>cience </a:t>
            </a:r>
            <a:r>
              <a:rPr lang="en-GB" sz="1900"/>
              <a:t>30 May 2008: Vol. 320, Issue 5880, pp. 1164-1165 </a:t>
            </a:r>
            <a:r>
              <a:rPr lang="en-GB" sz="1900" u="sng">
                <a:solidFill>
                  <a:srgbClr val="0563C1"/>
                </a:solidFill>
                <a:hlinkClick r:id="rId7">
                  <a:extLst>
                    <a:ext uri="{A12FA001-AC4F-418D-AE19-62706E023703}">
                      <ahyp:hlinkClr xmlns:ahyp="http://schemas.microsoft.com/office/drawing/2018/hyperlinkcolor" val="tx"/>
                    </a:ext>
                  </a:extLst>
                </a:hlinkClick>
              </a:rPr>
              <a:t>https://www.kellogg.northwestern.edu/faculty/sapienza/htm/science.pdf</a:t>
            </a:r>
            <a:endParaRPr sz="1900" b="1"/>
          </a:p>
          <a:p>
            <a:pPr marL="457200" lvl="0" indent="-349250" algn="l" rtl="0">
              <a:lnSpc>
                <a:spcPct val="90000"/>
              </a:lnSpc>
              <a:spcBef>
                <a:spcPts val="0"/>
              </a:spcBef>
              <a:spcAft>
                <a:spcPts val="0"/>
              </a:spcAft>
              <a:buSzPts val="1900"/>
              <a:buChar char="•"/>
            </a:pPr>
            <a:r>
              <a:rPr lang="en-GB" sz="1900"/>
              <a:t>Perez, C.C., 2019. </a:t>
            </a:r>
            <a:r>
              <a:rPr lang="en-GB" sz="1900" i="1"/>
              <a:t>Invisible Women: Exposing Data Bias in a World Designed for Men</a:t>
            </a:r>
            <a:r>
              <a:rPr lang="en-GB" sz="1900"/>
              <a:t>. Random House. </a:t>
            </a:r>
            <a:r>
              <a:rPr lang="en-GB" sz="1900" u="sng">
                <a:solidFill>
                  <a:srgbClr val="0563C1"/>
                </a:solidFill>
                <a:hlinkClick r:id="rId8">
                  <a:extLst>
                    <a:ext uri="{A12FA001-AC4F-418D-AE19-62706E023703}">
                      <ahyp:hlinkClr xmlns:ahyp="http://schemas.microsoft.com/office/drawing/2018/hyperlinkcolor" val="tx"/>
                    </a:ext>
                  </a:extLst>
                </a:hlinkClick>
              </a:rPr>
              <a:t>https://youtu.be/04y5Tg-gvsw</a:t>
            </a:r>
            <a:endParaRPr sz="1900"/>
          </a:p>
          <a:p>
            <a:pPr marL="457200" lvl="0" indent="-349250" algn="l" rtl="0">
              <a:lnSpc>
                <a:spcPct val="90000"/>
              </a:lnSpc>
              <a:spcBef>
                <a:spcPts val="0"/>
              </a:spcBef>
              <a:spcAft>
                <a:spcPts val="0"/>
              </a:spcAft>
              <a:buSzPts val="1900"/>
              <a:buChar char="•"/>
            </a:pPr>
            <a:r>
              <a:rPr lang="en-GB" sz="1900"/>
              <a:t>Rippon, G., 2019. </a:t>
            </a:r>
            <a:r>
              <a:rPr lang="en-GB" sz="1900" i="1"/>
              <a:t>The Gendered Brain: The new neuroscience that shatters the myth of the female brain</a:t>
            </a:r>
            <a:r>
              <a:rPr lang="en-GB" sz="1900"/>
              <a:t>. Random House. </a:t>
            </a:r>
            <a:r>
              <a:rPr lang="en-GB" sz="1900" u="sng">
                <a:solidFill>
                  <a:srgbClr val="0563C1"/>
                </a:solidFill>
                <a:hlinkClick r:id="rId9">
                  <a:extLst>
                    <a:ext uri="{A12FA001-AC4F-418D-AE19-62706E023703}">
                      <ahyp:hlinkClr xmlns:ahyp="http://schemas.microsoft.com/office/drawing/2018/hyperlinkcolor" val="tx"/>
                    </a:ext>
                  </a:extLst>
                </a:hlinkClick>
              </a:rPr>
              <a:t>https://youtu.be/uvo0urvULCo</a:t>
            </a:r>
            <a:endParaRPr sz="1900"/>
          </a:p>
          <a:p>
            <a:pPr marL="0" lvl="0" indent="0" algn="l" rtl="0">
              <a:lnSpc>
                <a:spcPct val="90000"/>
              </a:lnSpc>
              <a:spcBef>
                <a:spcPts val="1000"/>
              </a:spcBef>
              <a:spcAft>
                <a:spcPts val="0"/>
              </a:spcAft>
              <a:buSzPts val="1800"/>
              <a:buNone/>
            </a:pPr>
            <a:endParaRPr sz="19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249"/>
          <p:cNvPicPr preferRelativeResize="0"/>
          <p:nvPr/>
        </p:nvPicPr>
        <p:blipFill rotWithShape="1">
          <a:blip r:embed="rId3">
            <a:alphaModFix/>
          </a:blip>
          <a:srcRect/>
          <a:stretch/>
        </p:blipFill>
        <p:spPr>
          <a:xfrm>
            <a:off x="1979613" y="836613"/>
            <a:ext cx="5184775" cy="5184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17"/>
          <p:cNvSpPr txBox="1">
            <a:spLocks noGrp="1"/>
          </p:cNvSpPr>
          <p:nvPr>
            <p:ph type="title"/>
          </p:nvPr>
        </p:nvSpPr>
        <p:spPr>
          <a:xfrm>
            <a:off x="90488" y="633413"/>
            <a:ext cx="8963025" cy="787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Calibri"/>
              <a:buNone/>
            </a:pPr>
            <a:r>
              <a:rPr lang="en-GB" sz="4000">
                <a:solidFill>
                  <a:srgbClr val="FF0000"/>
                </a:solidFill>
              </a:rPr>
              <a:t>Efficiency costs of race and gender gaps in the labour market</a:t>
            </a:r>
            <a:endParaRPr/>
          </a:p>
        </p:txBody>
      </p:sp>
      <p:sp>
        <p:nvSpPr>
          <p:cNvPr id="114" name="Google Shape;114;p117"/>
          <p:cNvSpPr/>
          <p:nvPr/>
        </p:nvSpPr>
        <p:spPr>
          <a:xfrm>
            <a:off x="358775" y="1700213"/>
            <a:ext cx="8426450" cy="45243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36192"/>
                </a:solidFill>
                <a:latin typeface="Open Sans"/>
                <a:ea typeface="Open Sans"/>
                <a:cs typeface="Open Sans"/>
                <a:sym typeface="Open Sans"/>
              </a:rPr>
              <a:t>ECONOMETRICA: SEP 2019, VOLUME 87, ISSUE 5</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36192"/>
                </a:solidFill>
                <a:latin typeface="Open Sans"/>
                <a:ea typeface="Open Sans"/>
                <a:cs typeface="Open Sans"/>
                <a:sym typeface="Open Sans"/>
              </a:rPr>
              <a:t>The Allocation of Talent and U.S. Economic Growth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236192"/>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252626"/>
                </a:solidFill>
                <a:latin typeface="Open Sans"/>
                <a:ea typeface="Open Sans"/>
                <a:cs typeface="Open Sans"/>
                <a:sym typeface="Open Sans"/>
              </a:rPr>
              <a:t>Chang‐Tai Hsieh, Erik Hurst, Charles I. Jones, Peter J. Klenow</a:t>
            </a:r>
            <a:endParaRPr sz="1800" b="0" i="0" u="none" strike="noStrike" cap="none">
              <a:solidFill>
                <a:srgbClr val="252626"/>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rgbClr val="252626"/>
                </a:solidFill>
                <a:latin typeface="Open Sans"/>
                <a:ea typeface="Open Sans"/>
                <a:cs typeface="Open Sans"/>
                <a:sym typeface="Open Sans"/>
              </a:rPr>
              <a:t>In 1960, 94 percent of doctors and lawyers were white men. By 2010, the fraction was just 62 percent. Similar changes in other highly‐skilled occupations have occurred throughout the U.S. economy during the last 50 years. Given that the innate talent for these professions is unlikely to have changed differently across groups, the change in the occupational distribution since 1960 suggests that </a:t>
            </a:r>
            <a:r>
              <a:rPr lang="en-GB" sz="1800" b="1" i="0" u="none" strike="noStrike" cap="none">
                <a:solidFill>
                  <a:srgbClr val="252626"/>
                </a:solidFill>
                <a:latin typeface="Open Sans"/>
                <a:ea typeface="Open Sans"/>
                <a:cs typeface="Open Sans"/>
                <a:sym typeface="Open Sans"/>
              </a:rPr>
              <a:t>a substantial pool of innately talented women and black men in 1960 were not pursuing their comparative advantage. We examine the effect on aggregate productivity of the convergence in the occupational distribution between 1960 and 2010, between 20% and 40% of growth in aggregate market output per person can be explained by the improved allocation of talent.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18"/>
          <p:cNvSpPr txBox="1">
            <a:spLocks noGrp="1"/>
          </p:cNvSpPr>
          <p:nvPr>
            <p:ph type="title"/>
          </p:nvPr>
        </p:nvSpPr>
        <p:spPr>
          <a:xfrm>
            <a:off x="539750" y="404813"/>
            <a:ext cx="8280400" cy="82708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Calibri"/>
              <a:buNone/>
            </a:pPr>
            <a:r>
              <a:rPr lang="en-GB" sz="4000" b="1">
                <a:solidFill>
                  <a:srgbClr val="FF0000"/>
                </a:solidFill>
              </a:rPr>
              <a:t>Theories of Discrimination in Economics</a:t>
            </a:r>
            <a:endParaRPr sz="4000">
              <a:solidFill>
                <a:srgbClr val="FF0000"/>
              </a:solidFill>
            </a:endParaRPr>
          </a:p>
        </p:txBody>
      </p:sp>
      <p:sp>
        <p:nvSpPr>
          <p:cNvPr id="120" name="Google Shape;120;p118"/>
          <p:cNvSpPr txBox="1">
            <a:spLocks noGrp="1"/>
          </p:cNvSpPr>
          <p:nvPr>
            <p:ph type="body" idx="1"/>
          </p:nvPr>
        </p:nvSpPr>
        <p:spPr>
          <a:xfrm>
            <a:off x="425450" y="1341438"/>
            <a:ext cx="8278813" cy="483235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3200"/>
              <a:buChar char="•"/>
            </a:pPr>
            <a:r>
              <a:rPr lang="en-GB" b="1"/>
              <a:t>Statistical discrimination,</a:t>
            </a:r>
            <a:r>
              <a:rPr lang="en-GB"/>
              <a:t> caused by insufficient information which leads to attributing average group </a:t>
            </a:r>
            <a:r>
              <a:rPr lang="en-GB" b="1"/>
              <a:t>perceived or real</a:t>
            </a:r>
            <a:r>
              <a:rPr lang="en-GB"/>
              <a:t> characteristics to individuals (Arrow, 1973; Phelps, 1972), </a:t>
            </a:r>
            <a:endParaRPr/>
          </a:p>
          <a:p>
            <a:pPr marL="0" lvl="0" indent="0" algn="l" rtl="0">
              <a:lnSpc>
                <a:spcPct val="100000"/>
              </a:lnSpc>
              <a:spcBef>
                <a:spcPts val="640"/>
              </a:spcBef>
              <a:spcAft>
                <a:spcPts val="0"/>
              </a:spcAft>
              <a:buClr>
                <a:schemeClr val="dk1"/>
              </a:buClr>
              <a:buSzPts val="3200"/>
              <a:buChar char="•"/>
            </a:pPr>
            <a:r>
              <a:rPr lang="en-GB" b="1"/>
              <a:t>Taste-based discrimination</a:t>
            </a:r>
            <a:r>
              <a:rPr lang="en-GB"/>
              <a:t>, that is based on expressed dislike of a group and discussed by Becker (1957) in the contexts of employers, co-workers or customers. </a:t>
            </a:r>
            <a:endParaRPr/>
          </a:p>
          <a:p>
            <a:pPr marL="0" lvl="0" indent="0" algn="l" rtl="0">
              <a:lnSpc>
                <a:spcPct val="100000"/>
              </a:lnSpc>
              <a:spcBef>
                <a:spcPts val="640"/>
              </a:spcBef>
              <a:spcAft>
                <a:spcPts val="0"/>
              </a:spcAft>
              <a:buClr>
                <a:schemeClr val="dk1"/>
              </a:buClr>
              <a:buSzPts val="3200"/>
              <a:buChar char="•"/>
            </a:pPr>
            <a:r>
              <a:rPr lang="en-GB" b="1"/>
              <a:t>What can behavioural economics contribute to theories of discrimination? </a:t>
            </a:r>
            <a:endParaRPr/>
          </a:p>
          <a:p>
            <a:pPr marL="0" lvl="0" indent="0" algn="l" rtl="0">
              <a:lnSpc>
                <a:spcPct val="100000"/>
              </a:lnSpc>
              <a:spcBef>
                <a:spcPts val="640"/>
              </a:spcBef>
              <a:spcAft>
                <a:spcPts val="0"/>
              </a:spcAft>
              <a:buClr>
                <a:schemeClr val="dk1"/>
              </a:buClr>
              <a:buSzPts val="3200"/>
              <a:buNone/>
            </a:pPr>
            <a:endParaRPr/>
          </a:p>
          <a:p>
            <a:pPr marL="0" lvl="0" indent="0" algn="l" rtl="0">
              <a:lnSpc>
                <a:spcPct val="100000"/>
              </a:lnSpc>
              <a:spcBef>
                <a:spcPts val="640"/>
              </a:spcBef>
              <a:spcAft>
                <a:spcPts val="0"/>
              </a:spcAft>
              <a:buClr>
                <a:schemeClr val="dk1"/>
              </a:buClr>
              <a:buSzPts val="3200"/>
              <a:buNone/>
            </a:pPr>
            <a:endParaRPr/>
          </a:p>
          <a:p>
            <a:pPr marL="0" lvl="0" indent="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a:p>
            <a:pPr marL="342900" lvl="0" indent="-139700" algn="l" rtl="0">
              <a:lnSpc>
                <a:spcPct val="100000"/>
              </a:lnSpc>
              <a:spcBef>
                <a:spcPts val="640"/>
              </a:spcBef>
              <a:spcAft>
                <a:spcPts val="0"/>
              </a:spcAft>
              <a:buClr>
                <a:schemeClr val="dk1"/>
              </a:buClr>
              <a:buSzPts val="32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20"/>
          <p:cNvSpPr txBox="1">
            <a:spLocks noGrp="1"/>
          </p:cNvSpPr>
          <p:nvPr>
            <p:ph type="body" idx="1"/>
          </p:nvPr>
        </p:nvSpPr>
        <p:spPr>
          <a:xfrm>
            <a:off x="301625" y="1257300"/>
            <a:ext cx="8459788" cy="1838325"/>
          </a:xfrm>
          <a:prstGeom prst="rect">
            <a:avLst/>
          </a:prstGeom>
          <a:solidFill>
            <a:schemeClr val="lt1"/>
          </a:solidFill>
          <a:ln>
            <a:noFill/>
          </a:ln>
        </p:spPr>
        <p:txBody>
          <a:bodyPr spcFirstLastPara="1" wrap="square" lIns="91425" tIns="45700" rIns="91425" bIns="45700" anchor="t" anchorCtr="0">
            <a:normAutofit fontScale="85000" lnSpcReduction="10000"/>
          </a:bodyPr>
          <a:lstStyle/>
          <a:p>
            <a:pPr marL="342900" lvl="0" indent="-342900" algn="just" rtl="0">
              <a:lnSpc>
                <a:spcPct val="100000"/>
              </a:lnSpc>
              <a:spcBef>
                <a:spcPts val="0"/>
              </a:spcBef>
              <a:spcAft>
                <a:spcPts val="0"/>
              </a:spcAft>
              <a:buClr>
                <a:schemeClr val="dk1"/>
              </a:buClr>
              <a:buSzPct val="100000"/>
              <a:buChar char="•"/>
            </a:pPr>
            <a:r>
              <a:rPr lang="en-GB" sz="2800" b="1" dirty="0"/>
              <a:t>Stereotypes are cognitive shortcuts </a:t>
            </a:r>
            <a:r>
              <a:rPr lang="en-GB" sz="2800" dirty="0"/>
              <a:t>we use them automatically to generate expectations of other’s behaviour: we thus attach the expectation of what we think a group does to a person that comes from that group. (</a:t>
            </a:r>
            <a:r>
              <a:rPr lang="en-GB" sz="2800" dirty="0" err="1"/>
              <a:t>Kahnemann</a:t>
            </a:r>
            <a:r>
              <a:rPr lang="en-GB" sz="2800" dirty="0"/>
              <a:t>, Thinking Fast and Slow). </a:t>
            </a:r>
          </a:p>
          <a:p>
            <a:pPr marL="342900" lvl="0" indent="-342900" algn="just" rtl="0">
              <a:lnSpc>
                <a:spcPct val="100000"/>
              </a:lnSpc>
              <a:spcBef>
                <a:spcPts val="0"/>
              </a:spcBef>
              <a:spcAft>
                <a:spcPts val="0"/>
              </a:spcAft>
              <a:buClr>
                <a:schemeClr val="dk1"/>
              </a:buClr>
              <a:buSzPct val="100000"/>
              <a:buChar char="•"/>
            </a:pPr>
            <a:r>
              <a:rPr lang="en-GB" sz="2800" b="1" dirty="0"/>
              <a:t>If we are not aware of them they may bias our decisions.</a:t>
            </a:r>
            <a:endParaRPr b="1" dirty="0"/>
          </a:p>
        </p:txBody>
      </p:sp>
      <p:sp>
        <p:nvSpPr>
          <p:cNvPr id="126" name="Google Shape;126;p120"/>
          <p:cNvSpPr txBox="1">
            <a:spLocks noGrp="1"/>
          </p:cNvSpPr>
          <p:nvPr>
            <p:ph type="sldNum" idx="4294967295"/>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900"/>
              <a:buFont typeface="Times New Roman"/>
              <a:buNone/>
            </a:pPr>
            <a:fld id="{00000000-1234-1234-1234-123412341234}" type="slidenum">
              <a:rPr lang="en-GB" sz="900">
                <a:solidFill>
                  <a:srgbClr val="898989"/>
                </a:solidFill>
                <a:latin typeface="Calibri"/>
                <a:ea typeface="Calibri"/>
                <a:cs typeface="Calibri"/>
                <a:sym typeface="Calibri"/>
              </a:rPr>
              <a:t>6</a:t>
            </a:fld>
            <a:endParaRPr sz="1200">
              <a:solidFill>
                <a:srgbClr val="000000"/>
              </a:solidFill>
              <a:latin typeface="Calibri"/>
              <a:ea typeface="Calibri"/>
              <a:cs typeface="Calibri"/>
              <a:sym typeface="Calibri"/>
            </a:endParaRPr>
          </a:p>
        </p:txBody>
      </p:sp>
      <p:pic>
        <p:nvPicPr>
          <p:cNvPr id="127" name="Google Shape;127;p120" descr="Image result for spanish farmer woman looks like trump"/>
          <p:cNvPicPr preferRelativeResize="0"/>
          <p:nvPr/>
        </p:nvPicPr>
        <p:blipFill rotWithShape="1">
          <a:blip r:embed="rId3">
            <a:alphaModFix/>
          </a:blip>
          <a:srcRect/>
          <a:stretch/>
        </p:blipFill>
        <p:spPr>
          <a:xfrm>
            <a:off x="1971675" y="3284538"/>
            <a:ext cx="5200650" cy="3175000"/>
          </a:xfrm>
          <a:prstGeom prst="rect">
            <a:avLst/>
          </a:prstGeom>
          <a:noFill/>
          <a:ln>
            <a:noFill/>
          </a:ln>
        </p:spPr>
      </p:pic>
      <p:sp>
        <p:nvSpPr>
          <p:cNvPr id="128" name="Google Shape;128;p120"/>
          <p:cNvSpPr txBox="1">
            <a:spLocks noGrp="1"/>
          </p:cNvSpPr>
          <p:nvPr>
            <p:ph type="title"/>
          </p:nvPr>
        </p:nvSpPr>
        <p:spPr>
          <a:xfrm>
            <a:off x="271463" y="568325"/>
            <a:ext cx="8601075" cy="593725"/>
          </a:xfrm>
          <a:prstGeom prst="rect">
            <a:avLst/>
          </a:prstGeom>
          <a:noFill/>
          <a:ln>
            <a:noFill/>
          </a:ln>
        </p:spPr>
        <p:txBody>
          <a:bodyPr spcFirstLastPara="1" wrap="square" lIns="91425" tIns="35250" rIns="91425" bIns="45700" anchor="b" anchorCtr="0">
            <a:normAutofit fontScale="90000"/>
          </a:bodyPr>
          <a:lstStyle/>
          <a:p>
            <a:pPr marL="0" lvl="0" indent="0" algn="ctr" rtl="0">
              <a:lnSpc>
                <a:spcPct val="100000"/>
              </a:lnSpc>
              <a:spcBef>
                <a:spcPts val="0"/>
              </a:spcBef>
              <a:spcAft>
                <a:spcPts val="0"/>
              </a:spcAft>
              <a:buClr>
                <a:srgbClr val="FF0000"/>
              </a:buClr>
              <a:buSzPct val="100000"/>
              <a:buFont typeface="Calibri"/>
              <a:buNone/>
            </a:pPr>
            <a:r>
              <a:rPr lang="en-GB" sz="4000" b="1">
                <a:solidFill>
                  <a:srgbClr val="FF0000"/>
                </a:solidFill>
              </a:rPr>
              <a:t>The psychology of bias and discrimination: Stereotypes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21"/>
          <p:cNvSpPr txBox="1">
            <a:spLocks noGrp="1"/>
          </p:cNvSpPr>
          <p:nvPr>
            <p:ph type="title"/>
          </p:nvPr>
        </p:nvSpPr>
        <p:spPr>
          <a:xfrm>
            <a:off x="684213" y="476250"/>
            <a:ext cx="8064500" cy="89217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Calibri"/>
              <a:buNone/>
            </a:pPr>
            <a:r>
              <a:rPr lang="en-GB" sz="4000" b="1" dirty="0">
                <a:solidFill>
                  <a:srgbClr val="FF0000"/>
                </a:solidFill>
              </a:rPr>
              <a:t>Can’t we just fix biases with system 2?</a:t>
            </a:r>
            <a:endParaRPr sz="4000" dirty="0">
              <a:solidFill>
                <a:srgbClr val="FF0000"/>
              </a:solidFill>
            </a:endParaRPr>
          </a:p>
        </p:txBody>
      </p:sp>
      <p:sp>
        <p:nvSpPr>
          <p:cNvPr id="134" name="Google Shape;134;p121"/>
          <p:cNvSpPr txBox="1">
            <a:spLocks noGrp="1"/>
          </p:cNvSpPr>
          <p:nvPr>
            <p:ph type="body" idx="1"/>
          </p:nvPr>
        </p:nvSpPr>
        <p:spPr>
          <a:xfrm>
            <a:off x="755650" y="1557338"/>
            <a:ext cx="7381875" cy="4310062"/>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just" rtl="0">
              <a:lnSpc>
                <a:spcPct val="100000"/>
              </a:lnSpc>
              <a:spcBef>
                <a:spcPts val="0"/>
              </a:spcBef>
              <a:spcAft>
                <a:spcPts val="0"/>
              </a:spcAft>
              <a:buClr>
                <a:schemeClr val="dk1"/>
              </a:buClr>
              <a:buSzPct val="100000"/>
              <a:buChar char="•"/>
            </a:pPr>
            <a:r>
              <a:rPr lang="en-GB" dirty="0"/>
              <a:t>We </a:t>
            </a:r>
            <a:r>
              <a:rPr lang="en-GB" dirty="0" err="1"/>
              <a:t>aall</a:t>
            </a:r>
            <a:r>
              <a:rPr lang="en-GB" dirty="0"/>
              <a:t> have </a:t>
            </a:r>
            <a:r>
              <a:rPr lang="en-GB" b="1" dirty="0"/>
              <a:t>confirmation bias</a:t>
            </a:r>
            <a:r>
              <a:rPr lang="en-GB" dirty="0"/>
              <a:t> (we pay much greater attention to the information that confirms what we already believe than to new information), and we are also more likely to forget information that are contrary to our beliefs – </a:t>
            </a:r>
            <a:r>
              <a:rPr lang="en-GB" b="1" dirty="0"/>
              <a:t>belief bias</a:t>
            </a:r>
            <a:r>
              <a:rPr lang="en-GB" dirty="0"/>
              <a:t>.  </a:t>
            </a:r>
            <a:endParaRPr dirty="0"/>
          </a:p>
          <a:p>
            <a:pPr marL="342900" lvl="0" indent="-185420" algn="just" rtl="0">
              <a:lnSpc>
                <a:spcPct val="100000"/>
              </a:lnSpc>
              <a:spcBef>
                <a:spcPts val="496"/>
              </a:spcBef>
              <a:spcAft>
                <a:spcPts val="0"/>
              </a:spcAft>
              <a:buClr>
                <a:schemeClr val="dk1"/>
              </a:buClr>
              <a:buSzPct val="100000"/>
              <a:buNone/>
            </a:pPr>
            <a:endParaRPr dirty="0"/>
          </a:p>
          <a:p>
            <a:pPr marL="342900" lvl="0" indent="-342900" algn="just" rtl="0">
              <a:lnSpc>
                <a:spcPct val="100000"/>
              </a:lnSpc>
              <a:spcBef>
                <a:spcPts val="496"/>
              </a:spcBef>
              <a:spcAft>
                <a:spcPts val="0"/>
              </a:spcAft>
              <a:buClr>
                <a:schemeClr val="dk1"/>
              </a:buClr>
              <a:buSzPct val="100000"/>
              <a:buChar char="•"/>
            </a:pPr>
            <a:r>
              <a:rPr lang="en-GB" dirty="0"/>
              <a:t>Cerebral networks used to process </a:t>
            </a:r>
            <a:r>
              <a:rPr lang="en-GB" b="1" dirty="0"/>
              <a:t>self identity </a:t>
            </a:r>
            <a:r>
              <a:rPr lang="en-GB" dirty="0"/>
              <a:t>(and connected to gender, ethnicity etc.) are different to those used to process more general knowledge and harder to change: </a:t>
            </a:r>
            <a:r>
              <a:rPr lang="en-GB" b="1" dirty="0"/>
              <a:t>correcting stereotypes with direct experience is difficult</a:t>
            </a:r>
            <a:r>
              <a:rPr lang="en-GB" dirty="0"/>
              <a:t> (Rippon, 2019). </a:t>
            </a:r>
            <a:endParaRPr dirty="0"/>
          </a:p>
          <a:p>
            <a:pPr marL="342900" lvl="0" indent="-185420" algn="just" rtl="0">
              <a:lnSpc>
                <a:spcPct val="100000"/>
              </a:lnSpc>
              <a:spcBef>
                <a:spcPts val="496"/>
              </a:spcBef>
              <a:spcAft>
                <a:spcPts val="0"/>
              </a:spcAft>
              <a:buClr>
                <a:schemeClr val="dk1"/>
              </a:buClr>
              <a:buSzPct val="100000"/>
              <a:buNone/>
            </a:pPr>
            <a:endParaRPr dirty="0"/>
          </a:p>
          <a:p>
            <a:pPr marL="342900" lvl="0" indent="-185420" algn="l" rtl="0">
              <a:lnSpc>
                <a:spcPct val="100000"/>
              </a:lnSpc>
              <a:spcBef>
                <a:spcPts val="496"/>
              </a:spcBef>
              <a:spcAft>
                <a:spcPts val="0"/>
              </a:spcAft>
              <a:buClr>
                <a:schemeClr val="dk1"/>
              </a:buClr>
              <a:buSzPct val="1000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e3f611f392_1_19"/>
          <p:cNvSpPr txBox="1">
            <a:spLocks noGrp="1"/>
          </p:cNvSpPr>
          <p:nvPr>
            <p:ph type="title"/>
          </p:nvPr>
        </p:nvSpPr>
        <p:spPr>
          <a:xfrm>
            <a:off x="432000" y="567168"/>
            <a:ext cx="8280000" cy="828000"/>
          </a:xfrm>
          <a:prstGeom prst="rect">
            <a:avLst/>
          </a:prstGeom>
          <a:noFill/>
          <a:ln>
            <a:noFill/>
          </a:ln>
        </p:spPr>
        <p:txBody>
          <a:bodyPr spcFirstLastPara="1" wrap="square" lIns="0" tIns="0" rIns="0" bIns="0" anchor="b" anchorCtr="0">
            <a:normAutofit/>
          </a:bodyPr>
          <a:lstStyle/>
          <a:p>
            <a:pPr marL="0" lvl="0" indent="0" algn="ctr" rtl="0">
              <a:lnSpc>
                <a:spcPct val="100000"/>
              </a:lnSpc>
              <a:spcBef>
                <a:spcPts val="0"/>
              </a:spcBef>
              <a:spcAft>
                <a:spcPts val="0"/>
              </a:spcAft>
              <a:buSzPts val="1800"/>
              <a:buNone/>
            </a:pPr>
            <a:r>
              <a:rPr lang="en-GB">
                <a:solidFill>
                  <a:srgbClr val="FF0000"/>
                </a:solidFill>
              </a:rPr>
              <a:t>Psychology of stereotyping</a:t>
            </a:r>
            <a:endParaRPr>
              <a:solidFill>
                <a:srgbClr val="FF0000"/>
              </a:solidFill>
            </a:endParaRPr>
          </a:p>
        </p:txBody>
      </p:sp>
      <p:sp>
        <p:nvSpPr>
          <p:cNvPr id="140" name="Google Shape;140;g2e3f611f392_1_19"/>
          <p:cNvSpPr txBox="1">
            <a:spLocks noGrp="1"/>
          </p:cNvSpPr>
          <p:nvPr>
            <p:ph type="body" idx="1"/>
          </p:nvPr>
        </p:nvSpPr>
        <p:spPr>
          <a:xfrm>
            <a:off x="432000" y="1395168"/>
            <a:ext cx="8280000" cy="4608000"/>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00000"/>
              </a:lnSpc>
              <a:spcBef>
                <a:spcPts val="0"/>
              </a:spcBef>
              <a:spcAft>
                <a:spcPts val="0"/>
              </a:spcAft>
              <a:buSzPct val="62500"/>
              <a:buNone/>
            </a:pPr>
            <a:endParaRPr/>
          </a:p>
          <a:p>
            <a:pPr marL="0" lvl="0" indent="0" algn="just" rtl="0">
              <a:lnSpc>
                <a:spcPct val="100000"/>
              </a:lnSpc>
              <a:spcBef>
                <a:spcPts val="370"/>
              </a:spcBef>
              <a:spcAft>
                <a:spcPts val="0"/>
              </a:spcAft>
              <a:buSzPct val="62500"/>
              <a:buNone/>
            </a:pPr>
            <a:r>
              <a:rPr lang="en-GB"/>
              <a:t>Psychology of stereotyping (Jussim et al, 2015, Schenider, 2004): unconscious biases manifested against individuals arise from </a:t>
            </a:r>
            <a:r>
              <a:rPr lang="en-GB" b="1"/>
              <a:t>stereotypes about particular groups that are not challenged and can drive decisions based on unverified information about the group and individual belongs to rather than specific information about them</a:t>
            </a:r>
            <a:r>
              <a:rPr lang="en-GB"/>
              <a:t>, following the heuristics of representativeness (Kahnemann and Tversky, 1973). They could be based on CORRECT or INCORRECT info on the average of the group.</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e3f611f392_1_292"/>
          <p:cNvSpPr txBox="1">
            <a:spLocks noGrp="1"/>
          </p:cNvSpPr>
          <p:nvPr>
            <p:ph type="title"/>
          </p:nvPr>
        </p:nvSpPr>
        <p:spPr>
          <a:xfrm>
            <a:off x="539552" y="368688"/>
            <a:ext cx="8280000" cy="828000"/>
          </a:xfrm>
          <a:prstGeom prst="rect">
            <a:avLst/>
          </a:prstGeom>
          <a:noFill/>
          <a:ln>
            <a:noFill/>
          </a:ln>
        </p:spPr>
        <p:txBody>
          <a:bodyPr spcFirstLastPara="1" wrap="square" lIns="0" tIns="0" rIns="0" bIns="0" anchor="b" anchorCtr="0">
            <a:normAutofit/>
          </a:bodyPr>
          <a:lstStyle/>
          <a:p>
            <a:pPr marL="0" lvl="0" indent="0" algn="ctr" rtl="0">
              <a:lnSpc>
                <a:spcPct val="90000"/>
              </a:lnSpc>
              <a:spcBef>
                <a:spcPts val="0"/>
              </a:spcBef>
              <a:spcAft>
                <a:spcPts val="0"/>
              </a:spcAft>
              <a:buSzPts val="1800"/>
              <a:buNone/>
            </a:pPr>
            <a:r>
              <a:rPr lang="en-GB" b="1">
                <a:solidFill>
                  <a:srgbClr val="FF0000"/>
                </a:solidFill>
              </a:rPr>
              <a:t>Exposure to Stereotypes</a:t>
            </a:r>
            <a:endParaRPr b="1">
              <a:solidFill>
                <a:srgbClr val="FF0000"/>
              </a:solidFill>
            </a:endParaRPr>
          </a:p>
        </p:txBody>
      </p:sp>
      <p:sp>
        <p:nvSpPr>
          <p:cNvPr id="146" name="Google Shape;146;g2e3f611f392_1_292"/>
          <p:cNvSpPr txBox="1">
            <a:spLocks noGrp="1"/>
          </p:cNvSpPr>
          <p:nvPr>
            <p:ph type="body" idx="1"/>
          </p:nvPr>
        </p:nvSpPr>
        <p:spPr>
          <a:xfrm>
            <a:off x="268942" y="1416423"/>
            <a:ext cx="3888300" cy="4430100"/>
          </a:xfrm>
          <a:prstGeom prst="rect">
            <a:avLst/>
          </a:prstGeom>
          <a:noFill/>
          <a:ln>
            <a:noFill/>
          </a:ln>
        </p:spPr>
        <p:txBody>
          <a:bodyPr spcFirstLastPara="1" wrap="square" lIns="0" tIns="0" rIns="0" bIns="0" anchor="t" anchorCtr="0">
            <a:normAutofit fontScale="62500" lnSpcReduction="20000"/>
          </a:bodyPr>
          <a:lstStyle/>
          <a:p>
            <a:pPr marL="179999" lvl="0" indent="-132374" algn="just" rtl="0">
              <a:lnSpc>
                <a:spcPct val="100000"/>
              </a:lnSpc>
              <a:spcBef>
                <a:spcPts val="0"/>
              </a:spcBef>
              <a:spcAft>
                <a:spcPts val="0"/>
              </a:spcAft>
              <a:buSzPct val="62500"/>
              <a:buChar char="•"/>
            </a:pPr>
            <a:r>
              <a:rPr lang="en-GB" b="1"/>
              <a:t>Exposure to bias toward one’s group affects effort, self-confidence, and productivity </a:t>
            </a:r>
            <a:r>
              <a:rPr lang="en-GB"/>
              <a:t>(Carlana, 2018; Bordalo et al., 2018; Glover et al., 2017).</a:t>
            </a:r>
            <a:endParaRPr/>
          </a:p>
          <a:p>
            <a:pPr marL="0" lvl="0" indent="0" algn="just" rtl="0">
              <a:lnSpc>
                <a:spcPct val="100000"/>
              </a:lnSpc>
              <a:spcBef>
                <a:spcPts val="0"/>
              </a:spcBef>
              <a:spcAft>
                <a:spcPts val="0"/>
              </a:spcAft>
              <a:buSzPct val="62500"/>
              <a:buNone/>
            </a:pPr>
            <a:endParaRPr/>
          </a:p>
          <a:p>
            <a:pPr marL="179999" lvl="0" indent="-132374" algn="just" rtl="0">
              <a:lnSpc>
                <a:spcPct val="100000"/>
              </a:lnSpc>
              <a:spcBef>
                <a:spcPts val="400"/>
              </a:spcBef>
              <a:spcAft>
                <a:spcPts val="0"/>
              </a:spcAft>
              <a:buSzPct val="62500"/>
              <a:buChar char="•"/>
            </a:pPr>
            <a:r>
              <a:rPr lang="en-GB"/>
              <a:t>Gender and maths stereotype starts v. early: Girls aged 4 have worse performance in spatial sklls tests (antecendents of maths competence) if they colour in a girl playing with a doll before taking the test (Shenouda &amp; Danovitch, 2014)..  </a:t>
            </a:r>
            <a:endParaRPr/>
          </a:p>
          <a:p>
            <a:pPr marL="179999" lvl="0" indent="-52999" algn="just" rtl="0">
              <a:lnSpc>
                <a:spcPct val="100000"/>
              </a:lnSpc>
              <a:spcBef>
                <a:spcPts val="400"/>
              </a:spcBef>
              <a:spcAft>
                <a:spcPts val="0"/>
              </a:spcAft>
              <a:buSzPct val="62500"/>
              <a:buNone/>
            </a:pPr>
            <a:endParaRPr/>
          </a:p>
          <a:p>
            <a:pPr marL="179999" lvl="0" indent="-52999" algn="just" rtl="0">
              <a:lnSpc>
                <a:spcPct val="100000"/>
              </a:lnSpc>
              <a:spcBef>
                <a:spcPts val="400"/>
              </a:spcBef>
              <a:spcAft>
                <a:spcPts val="0"/>
              </a:spcAft>
              <a:buSzPct val="62500"/>
              <a:buNone/>
            </a:pPr>
            <a:endParaRPr/>
          </a:p>
        </p:txBody>
      </p:sp>
      <p:pic>
        <p:nvPicPr>
          <p:cNvPr id="147" name="Google Shape;147;g2e3f611f392_1_292" descr="Exploring Women's Stereotype Threat In Team-based Educational Settings -  Industrial Designers Society of America"/>
          <p:cNvPicPr preferRelativeResize="0"/>
          <p:nvPr/>
        </p:nvPicPr>
        <p:blipFill rotWithShape="1">
          <a:blip r:embed="rId3">
            <a:alphaModFix/>
          </a:blip>
          <a:srcRect/>
          <a:stretch/>
        </p:blipFill>
        <p:spPr>
          <a:xfrm>
            <a:off x="4517091" y="1560412"/>
            <a:ext cx="3998259" cy="3998259"/>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2815</Words>
  <Application>Microsoft Office PowerPoint</Application>
  <PresentationFormat>Presentazione su schermo (4:3)</PresentationFormat>
  <Paragraphs>215</Paragraphs>
  <Slides>33</Slides>
  <Notes>33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33</vt:i4>
      </vt:variant>
    </vt:vector>
  </HeadingPairs>
  <TitlesOfParts>
    <vt:vector size="41" baseType="lpstr">
      <vt:lpstr>Calibri</vt:lpstr>
      <vt:lpstr>Times New Roman</vt:lpstr>
      <vt:lpstr>Bebas Neue</vt:lpstr>
      <vt:lpstr>Open Sans</vt:lpstr>
      <vt:lpstr>Arial</vt:lpstr>
      <vt:lpstr>Trebuchet MS</vt:lpstr>
      <vt:lpstr>Georgia</vt:lpstr>
      <vt:lpstr>Office Theme</vt:lpstr>
      <vt:lpstr>Behavioural Economics: Bias and Discrimination</vt:lpstr>
      <vt:lpstr>Discrimination</vt:lpstr>
      <vt:lpstr>Discrimination in Economics</vt:lpstr>
      <vt:lpstr>Efficiency costs of race and gender gaps in the labour market</vt:lpstr>
      <vt:lpstr>Theories of Discrimination in Economics</vt:lpstr>
      <vt:lpstr>The psychology of bias and discrimination: Stereotypes</vt:lpstr>
      <vt:lpstr>Can’t we just fix biases with system 2?</vt:lpstr>
      <vt:lpstr>Psychology of stereotyping</vt:lpstr>
      <vt:lpstr>Exposure to Stereotypes</vt:lpstr>
      <vt:lpstr>Descriptive &amp; prescriptive stereotypes:  the case of gender</vt:lpstr>
      <vt:lpstr> gender and maths evidence</vt:lpstr>
      <vt:lpstr> The Gender and Maths stereotype  (cartoon shows combination of confirmation bias and belief bias)</vt:lpstr>
      <vt:lpstr>The link ANXIETY/PERFORMANCE</vt:lpstr>
      <vt:lpstr>Gender and brilliance stereotype</vt:lpstr>
      <vt:lpstr>Experimental evidence</vt:lpstr>
      <vt:lpstr>Presentazione standard di PowerPoint</vt:lpstr>
      <vt:lpstr>Measuring explicit bias</vt:lpstr>
      <vt:lpstr>Presentazione standard di PowerPoint</vt:lpstr>
      <vt:lpstr>Measuring Implicit bias</vt:lpstr>
      <vt:lpstr>Connection with real outcomes?</vt:lpstr>
      <vt:lpstr>Policies</vt:lpstr>
      <vt:lpstr>Stereotyping mechanisms: Language </vt:lpstr>
      <vt:lpstr>Language and Gender</vt:lpstr>
      <vt:lpstr>Female vs male language: socialisation </vt:lpstr>
      <vt:lpstr>Female vs male language: Types </vt:lpstr>
      <vt:lpstr>Female vs male language </vt:lpstr>
      <vt:lpstr>Gender and language</vt:lpstr>
      <vt:lpstr>Gender and language in organisations </vt:lpstr>
      <vt:lpstr>Evidence on gendered beliefs and  stereotypes on competence</vt:lpstr>
      <vt:lpstr>Evidence on use of agentive language</vt:lpstr>
      <vt:lpstr>Exercise!</vt:lpstr>
      <vt:lpstr>Readings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Sarah Jewell</dc:creator>
  <cp:lastModifiedBy>Marina Della Giusta</cp:lastModifiedBy>
  <cp:revision>2</cp:revision>
  <dcterms:created xsi:type="dcterms:W3CDTF">2014-06-14T13:05:48Z</dcterms:created>
  <dcterms:modified xsi:type="dcterms:W3CDTF">2025-05-15T13:54:01Z</dcterms:modified>
</cp:coreProperties>
</file>