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9" r:id="rId3"/>
    <p:sldId id="273" r:id="rId4"/>
    <p:sldId id="264" r:id="rId5"/>
    <p:sldId id="265" r:id="rId6"/>
    <p:sldId id="266" r:id="rId7"/>
    <p:sldId id="267" r:id="rId8"/>
    <p:sldId id="272" r:id="rId9"/>
    <p:sldId id="269" r:id="rId10"/>
    <p:sldId id="270" r:id="rId11"/>
    <p:sldId id="268" r:id="rId1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1717"/>
    <a:srgbClr val="5B5A5A"/>
    <a:srgbClr val="80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3" autoAdjust="0"/>
    <p:restoredTop sz="95511" autoAdjust="0"/>
  </p:normalViewPr>
  <p:slideViewPr>
    <p:cSldViewPr snapToGrid="0">
      <p:cViewPr varScale="1">
        <p:scale>
          <a:sx n="106" d="100"/>
          <a:sy n="106" d="100"/>
        </p:scale>
        <p:origin x="712" y="1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79B571-0991-47CD-9CEC-263A43A2AC77}" type="datetimeFigureOut">
              <a:rPr lang="it-IT" smtClean="0"/>
              <a:t>24/10/22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422B9D-8694-47D1-9903-65D9FED594F6}" type="slidenum">
              <a:rPr lang="it-IT" smtClean="0"/>
              <a:t>‹N›</a:t>
            </a:fld>
            <a:endParaRPr lang="it-IT"/>
          </a:p>
        </p:txBody>
      </p:sp>
    </p:spTree>
    <p:extLst>
      <p:ext uri="{BB962C8B-B14F-4D97-AF65-F5344CB8AC3E}">
        <p14:creationId xmlns:p14="http://schemas.microsoft.com/office/powerpoint/2010/main" val="1572072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2</a:t>
            </a:fld>
            <a:endParaRPr lang="it-IT"/>
          </a:p>
        </p:txBody>
      </p:sp>
    </p:spTree>
    <p:extLst>
      <p:ext uri="{BB962C8B-B14F-4D97-AF65-F5344CB8AC3E}">
        <p14:creationId xmlns:p14="http://schemas.microsoft.com/office/powerpoint/2010/main" val="264579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3</a:t>
            </a:fld>
            <a:endParaRPr lang="it-IT"/>
          </a:p>
        </p:txBody>
      </p:sp>
    </p:spTree>
    <p:extLst>
      <p:ext uri="{BB962C8B-B14F-4D97-AF65-F5344CB8AC3E}">
        <p14:creationId xmlns:p14="http://schemas.microsoft.com/office/powerpoint/2010/main" val="943363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80A9B7-C3E5-48B7-B2D7-26B0BC68D6D9}" type="slidenum">
              <a:rPr lang="it-IT" smtClean="0"/>
              <a:t>7</a:t>
            </a:fld>
            <a:endParaRPr lang="it-IT"/>
          </a:p>
        </p:txBody>
      </p:sp>
    </p:spTree>
    <p:extLst>
      <p:ext uri="{BB962C8B-B14F-4D97-AF65-F5344CB8AC3E}">
        <p14:creationId xmlns:p14="http://schemas.microsoft.com/office/powerpoint/2010/main" val="1694299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E80A9B7-C3E5-48B7-B2D7-26B0BC68D6D9}" type="slidenum">
              <a:rPr lang="it-IT" smtClean="0"/>
              <a:t>11</a:t>
            </a:fld>
            <a:endParaRPr lang="it-IT"/>
          </a:p>
        </p:txBody>
      </p:sp>
    </p:spTree>
    <p:extLst>
      <p:ext uri="{BB962C8B-B14F-4D97-AF65-F5344CB8AC3E}">
        <p14:creationId xmlns:p14="http://schemas.microsoft.com/office/powerpoint/2010/main" val="6968908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Click to edit Master title style</a:t>
            </a:r>
            <a:endParaRPr lang="it-IT" dirty="0"/>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Click to edit Master subtitle style</a:t>
            </a:r>
          </a:p>
        </p:txBody>
      </p:sp>
      <p:sp>
        <p:nvSpPr>
          <p:cNvPr id="4" name="Segnaposto data 3"/>
          <p:cNvSpPr>
            <a:spLocks noGrp="1"/>
          </p:cNvSpPr>
          <p:nvPr>
            <p:ph type="dt" sz="half" idx="10"/>
          </p:nvPr>
        </p:nvSpPr>
        <p:spPr/>
        <p:txBody>
          <a:bodyPr/>
          <a:lstStyle/>
          <a:p>
            <a:fld id="{E334C6C1-9A1F-4CAB-BDE0-CEA4BBAD521B}" type="datetimeFigureOut">
              <a:rPr lang="it-IT" smtClean="0"/>
              <a:t>24/10/22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7FD0DC9-7625-4210-859B-42F81EE27038}" type="slidenum">
              <a:rPr lang="it-IT" smtClean="0"/>
              <a:t>‹N›</a:t>
            </a:fld>
            <a:endParaRPr lang="it-IT"/>
          </a:p>
        </p:txBody>
      </p:sp>
      <p:pic>
        <p:nvPicPr>
          <p:cNvPr id="9" name="Immagin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33515" y="297600"/>
            <a:ext cx="2896854" cy="1376475"/>
          </a:xfrm>
          <a:prstGeom prst="rect">
            <a:avLst/>
          </a:prstGeom>
        </p:spPr>
      </p:pic>
      <p:sp>
        <p:nvSpPr>
          <p:cNvPr id="11" name="Rettangolo 10">
            <a:extLst>
              <a:ext uri="{FF2B5EF4-FFF2-40B4-BE49-F238E27FC236}">
                <a16:creationId xmlns:a16="http://schemas.microsoft.com/office/drawing/2014/main" id="{B4038F10-00FD-4FF9-B913-718227FB2649}"/>
              </a:ext>
            </a:extLst>
          </p:cNvPr>
          <p:cNvSpPr/>
          <p:nvPr userDrawn="1"/>
        </p:nvSpPr>
        <p:spPr>
          <a:xfrm>
            <a:off x="-9182" y="5735637"/>
            <a:ext cx="12192001" cy="1122363"/>
          </a:xfrm>
          <a:prstGeom prst="rect">
            <a:avLst/>
          </a:prstGeom>
          <a:solidFill>
            <a:srgbClr val="BB1717"/>
          </a:solidFill>
          <a:ln>
            <a:solidFill>
              <a:srgbClr val="BB17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616515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334C6C1-9A1F-4CAB-BDE0-CEA4BBAD521B}" type="datetimeFigureOut">
              <a:rPr lang="it-IT" smtClean="0"/>
              <a:t>24/10/22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97FD0DC9-7625-4210-859B-42F81EE27038}" type="slidenum">
              <a:rPr lang="it-IT" smtClean="0"/>
              <a:t>‹N›</a:t>
            </a:fld>
            <a:endParaRPr lang="it-IT"/>
          </a:p>
        </p:txBody>
      </p:sp>
      <p:pic>
        <p:nvPicPr>
          <p:cNvPr id="7"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403" y="136525"/>
            <a:ext cx="2182695" cy="1037134"/>
          </a:xfrm>
          <a:prstGeom prst="rect">
            <a:avLst/>
          </a:prstGeom>
        </p:spPr>
      </p:pic>
      <p:sp>
        <p:nvSpPr>
          <p:cNvPr id="10" name="Rettangolo 9">
            <a:extLst>
              <a:ext uri="{FF2B5EF4-FFF2-40B4-BE49-F238E27FC236}">
                <a16:creationId xmlns:a16="http://schemas.microsoft.com/office/drawing/2014/main" id="{4AFB21E0-114C-47A2-B9FE-380E293E4735}"/>
              </a:ext>
            </a:extLst>
          </p:cNvPr>
          <p:cNvSpPr/>
          <p:nvPr userDrawn="1"/>
        </p:nvSpPr>
        <p:spPr>
          <a:xfrm>
            <a:off x="-9182" y="6084606"/>
            <a:ext cx="12192001" cy="773394"/>
          </a:xfrm>
          <a:prstGeom prst="rect">
            <a:avLst/>
          </a:prstGeom>
          <a:solidFill>
            <a:srgbClr val="BB1717"/>
          </a:solidFill>
          <a:ln>
            <a:solidFill>
              <a:srgbClr val="BB17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0105877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34C6C1-9A1F-4CAB-BDE0-CEA4BBAD521B}" type="datetimeFigureOut">
              <a:rPr lang="it-IT" smtClean="0"/>
              <a:t>24/10/22</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FD0DC9-7625-4210-859B-42F81EE27038}" type="slidenum">
              <a:rPr lang="it-IT" smtClean="0"/>
              <a:t>‹N›</a:t>
            </a:fld>
            <a:endParaRPr lang="it-IT"/>
          </a:p>
        </p:txBody>
      </p:sp>
    </p:spTree>
    <p:extLst>
      <p:ext uri="{BB962C8B-B14F-4D97-AF65-F5344CB8AC3E}">
        <p14:creationId xmlns:p14="http://schemas.microsoft.com/office/powerpoint/2010/main" val="3495950269"/>
      </p:ext>
    </p:extLst>
  </p:cSld>
  <p:clrMap bg1="lt1" tx1="dk1" bg2="lt2" tx2="dk2" accent1="accent1" accent2="accent2" accent3="accent3" accent4="accent4" accent5="accent5" accent6="accent6" hlink="hlink" folHlink="folHlink"/>
  <p:sldLayoutIdLst>
    <p:sldLayoutId id="2147483649" r:id="rId1"/>
    <p:sldLayoutId id="214748365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2163779"/>
            <a:ext cx="12192000" cy="1389506"/>
          </a:xfrm>
        </p:spPr>
        <p:txBody>
          <a:bodyPr>
            <a:normAutofit fontScale="90000"/>
          </a:bodyPr>
          <a:lstStyle/>
          <a:p>
            <a:r>
              <a:rPr lang="en-GB" b="1" u="sng" dirty="0" err="1">
                <a:solidFill>
                  <a:srgbClr val="BB1717"/>
                </a:solidFill>
                <a:latin typeface="Tahoma" panose="020B0604030504040204" pitchFamily="34" charset="0"/>
                <a:ea typeface="Tahoma" panose="020B0604030504040204" pitchFamily="34" charset="0"/>
                <a:cs typeface="Tahoma" panose="020B0604030504040204" pitchFamily="34" charset="0"/>
              </a:rPr>
              <a:t>Antropologia</a:t>
            </a:r>
            <a:r>
              <a:rPr lang="en-GB" b="1" u="sng"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en-GB" b="1" u="sng" dirty="0" err="1">
                <a:solidFill>
                  <a:srgbClr val="BB1717"/>
                </a:solidFill>
                <a:latin typeface="Tahoma" panose="020B0604030504040204" pitchFamily="34" charset="0"/>
                <a:ea typeface="Tahoma" panose="020B0604030504040204" pitchFamily="34" charset="0"/>
                <a:cs typeface="Tahoma" panose="020B0604030504040204" pitchFamily="34" charset="0"/>
              </a:rPr>
              <a:t>collaborativa</a:t>
            </a:r>
            <a:r>
              <a:rPr lang="en-GB" b="1" u="sng" dirty="0">
                <a:solidFill>
                  <a:srgbClr val="BB1717"/>
                </a:solidFill>
                <a:latin typeface="Tahoma" panose="020B0604030504040204" pitchFamily="34" charset="0"/>
                <a:ea typeface="Tahoma" panose="020B0604030504040204" pitchFamily="34" charset="0"/>
                <a:cs typeface="Tahoma" panose="020B0604030504040204" pitchFamily="34" charset="0"/>
              </a:rPr>
              <a:t>/</a:t>
            </a:r>
            <a:r>
              <a:rPr lang="en-GB" b="1" u="sng" dirty="0" err="1">
                <a:solidFill>
                  <a:srgbClr val="BB1717"/>
                </a:solidFill>
                <a:latin typeface="Tahoma" panose="020B0604030504040204" pitchFamily="34" charset="0"/>
                <a:ea typeface="Tahoma" panose="020B0604030504040204" pitchFamily="34" charset="0"/>
                <a:cs typeface="Tahoma" panose="020B0604030504040204" pitchFamily="34" charset="0"/>
              </a:rPr>
              <a:t>militante</a:t>
            </a:r>
            <a:r>
              <a:rPr lang="en-GB" b="1" u="sng" dirty="0">
                <a:solidFill>
                  <a:srgbClr val="BB1717"/>
                </a:solidFill>
                <a:latin typeface="Tahoma" panose="020B0604030504040204" pitchFamily="34" charset="0"/>
                <a:ea typeface="Tahoma" panose="020B0604030504040204" pitchFamily="34" charset="0"/>
                <a:cs typeface="Tahoma" panose="020B0604030504040204" pitchFamily="34" charset="0"/>
              </a:rPr>
              <a:t>?</a:t>
            </a:r>
          </a:p>
        </p:txBody>
      </p:sp>
      <p:sp>
        <p:nvSpPr>
          <p:cNvPr id="3" name="Sottotitolo 2"/>
          <p:cNvSpPr>
            <a:spLocks noGrp="1"/>
          </p:cNvSpPr>
          <p:nvPr>
            <p:ph type="subTitle" idx="1"/>
          </p:nvPr>
        </p:nvSpPr>
        <p:spPr>
          <a:xfrm>
            <a:off x="-9182" y="3752127"/>
            <a:ext cx="12182818" cy="1655762"/>
          </a:xfrm>
        </p:spPr>
        <p:txBody>
          <a:bodyPr/>
          <a:lstStyle/>
          <a:p>
            <a:r>
              <a:rPr lang="it-IT" sz="4000" b="1" dirty="0">
                <a:solidFill>
                  <a:srgbClr val="5B5A5A"/>
                </a:solidFill>
                <a:latin typeface="Tahoma" panose="020B0604030504040204" pitchFamily="34" charset="0"/>
                <a:ea typeface="Tahoma" panose="020B0604030504040204" pitchFamily="34" charset="0"/>
                <a:cs typeface="Tahoma" panose="020B0604030504040204" pitchFamily="34" charset="0"/>
              </a:rPr>
              <a:t>Sofia Venturoli</a:t>
            </a:r>
            <a:endParaRPr lang="it-IT" sz="2800" dirty="0">
              <a:solidFill>
                <a:srgbClr val="5B5A5A"/>
              </a:solidFill>
              <a:latin typeface="Tahoma" panose="020B0604030504040204" pitchFamily="34" charset="0"/>
              <a:ea typeface="Tahoma" panose="020B0604030504040204" pitchFamily="34" charset="0"/>
              <a:cs typeface="Tahoma" panose="020B0604030504040204" pitchFamily="34" charset="0"/>
            </a:endParaRPr>
          </a:p>
        </p:txBody>
      </p:sp>
      <p:sp>
        <p:nvSpPr>
          <p:cNvPr id="7" name="Sottotitolo 2">
            <a:extLst>
              <a:ext uri="{FF2B5EF4-FFF2-40B4-BE49-F238E27FC236}">
                <a16:creationId xmlns:a16="http://schemas.microsoft.com/office/drawing/2014/main" id="{B4C35D45-9251-4921-B7D8-DD171060F540}"/>
              </a:ext>
            </a:extLst>
          </p:cNvPr>
          <p:cNvSpPr txBox="1">
            <a:spLocks/>
          </p:cNvSpPr>
          <p:nvPr/>
        </p:nvSpPr>
        <p:spPr>
          <a:xfrm>
            <a:off x="-9182" y="5986831"/>
            <a:ext cx="12182818" cy="87116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sz="2000" b="1" i="1" dirty="0">
                <a:solidFill>
                  <a:schemeClr val="bg1"/>
                </a:solidFill>
                <a:latin typeface="Tahoma" panose="020B0604030504040204" pitchFamily="34" charset="0"/>
                <a:ea typeface="Tahoma" panose="020B0604030504040204" pitchFamily="34" charset="0"/>
                <a:cs typeface="Tahoma" panose="020B0604030504040204" pitchFamily="34" charset="0"/>
              </a:rPr>
              <a:t>A.A. 2022/23</a:t>
            </a:r>
          </a:p>
          <a:p>
            <a:r>
              <a:rPr lang="it-IT" sz="2000" b="1" i="1" dirty="0">
                <a:solidFill>
                  <a:schemeClr val="bg1"/>
                </a:solidFill>
                <a:latin typeface="Tahoma" panose="020B0604030504040204" pitchFamily="34" charset="0"/>
                <a:ea typeface="Tahoma" panose="020B0604030504040204" pitchFamily="34" charset="0"/>
                <a:cs typeface="Tahoma" panose="020B0604030504040204" pitchFamily="34" charset="0"/>
              </a:rPr>
              <a:t>Antropologia Culturale ed Etnologia </a:t>
            </a:r>
            <a:endParaRPr lang="it-IT" sz="2000" i="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22531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4D0C87-7EEF-445A-B274-D70AC6B5FE32}"/>
              </a:ext>
            </a:extLst>
          </p:cNvPr>
          <p:cNvSpPr txBox="1">
            <a:spLocks/>
          </p:cNvSpPr>
          <p:nvPr/>
        </p:nvSpPr>
        <p:spPr>
          <a:xfrm>
            <a:off x="193166" y="6088459"/>
            <a:ext cx="6181025" cy="40668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9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dell’America Latina</a:t>
            </a:r>
          </a:p>
          <a:p>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3" name="Titolo 1">
            <a:extLst>
              <a:ext uri="{FF2B5EF4-FFF2-40B4-BE49-F238E27FC236}">
                <a16:creationId xmlns:a16="http://schemas.microsoft.com/office/drawing/2014/main" id="{23B54174-EBA3-4C72-8B30-772941404A9D}"/>
              </a:ext>
            </a:extLst>
          </p:cNvPr>
          <p:cNvSpPr txBox="1">
            <a:spLocks/>
          </p:cNvSpPr>
          <p:nvPr/>
        </p:nvSpPr>
        <p:spPr>
          <a:xfrm>
            <a:off x="208229" y="6461225"/>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p>
          <a:p>
            <a:endParaRPr lang="it-IT" sz="1100" b="1" dirty="0">
              <a:latin typeface="Tahoma" panose="020B0604030504040204" pitchFamily="34" charset="0"/>
              <a:ea typeface="Tahoma" panose="020B0604030504040204" pitchFamily="34" charset="0"/>
              <a:cs typeface="Tahoma" panose="020B0604030504040204" pitchFamily="34" charset="0"/>
            </a:endParaRPr>
          </a:p>
        </p:txBody>
      </p:sp>
      <p:sp>
        <p:nvSpPr>
          <p:cNvPr id="4" name="Segnaposto piè di pagina 3"/>
          <p:cNvSpPr>
            <a:spLocks noGrp="1"/>
          </p:cNvSpPr>
          <p:nvPr>
            <p:ph type="ftr" sz="quarter" idx="11"/>
          </p:nvPr>
        </p:nvSpPr>
        <p:spPr/>
        <p:txBody>
          <a:bodyPr/>
          <a:lstStyle/>
          <a:p>
            <a:endParaRPr lang="it-IT" dirty="0"/>
          </a:p>
        </p:txBody>
      </p:sp>
      <p:sp>
        <p:nvSpPr>
          <p:cNvPr id="7" name="CasellaDiTesto 6"/>
          <p:cNvSpPr txBox="1"/>
          <p:nvPr/>
        </p:nvSpPr>
        <p:spPr>
          <a:xfrm>
            <a:off x="7952509" y="3117273"/>
            <a:ext cx="184731" cy="369332"/>
          </a:xfrm>
          <a:prstGeom prst="rect">
            <a:avLst/>
          </a:prstGeom>
          <a:noFill/>
        </p:spPr>
        <p:txBody>
          <a:bodyPr wrap="none" rtlCol="0">
            <a:spAutoFit/>
          </a:bodyPr>
          <a:lstStyle/>
          <a:p>
            <a:endParaRPr lang="it-IT" dirty="0"/>
          </a:p>
        </p:txBody>
      </p:sp>
      <p:sp>
        <p:nvSpPr>
          <p:cNvPr id="8" name="Ovale 7"/>
          <p:cNvSpPr/>
          <p:nvPr/>
        </p:nvSpPr>
        <p:spPr>
          <a:xfrm>
            <a:off x="8631383" y="1752600"/>
            <a:ext cx="3412838" cy="37822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Que Ler na Ciência Social Brasileira</a:t>
            </a:r>
          </a:p>
          <a:p>
            <a:pPr algn="ctr"/>
            <a:r>
              <a:rPr lang="pt-BR" dirty="0"/>
              <a:t> (1970 1995)</a:t>
            </a:r>
            <a:br>
              <a:rPr lang="pt-BR" dirty="0"/>
            </a:br>
            <a:r>
              <a:rPr lang="pt-BR" dirty="0"/>
              <a:t>Antropologia (volume </a:t>
            </a:r>
            <a:r>
              <a:rPr lang="pt-BR" dirty="0" err="1"/>
              <a:t>I</a:t>
            </a:r>
            <a:r>
              <a:rPr lang="pt-BR" dirty="0"/>
              <a:t>), 1999, Sumaré Editora, São Paulo.</a:t>
            </a:r>
          </a:p>
        </p:txBody>
      </p:sp>
      <p:sp>
        <p:nvSpPr>
          <p:cNvPr id="9" name="Title 1"/>
          <p:cNvSpPr txBox="1">
            <a:spLocks/>
          </p:cNvSpPr>
          <p:nvPr/>
        </p:nvSpPr>
        <p:spPr>
          <a:xfrm>
            <a:off x="3972421" y="1264647"/>
            <a:ext cx="3918375" cy="470147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dirty="0"/>
          </a:p>
        </p:txBody>
      </p:sp>
      <p:pic>
        <p:nvPicPr>
          <p:cNvPr id="11" name="Picture 10"/>
          <p:cNvPicPr/>
          <p:nvPr/>
        </p:nvPicPr>
        <p:blipFill>
          <a:blip r:embed="rId2">
            <a:extLst>
              <a:ext uri="{28A0092B-C50C-407E-A947-70E740481C1C}">
                <a14:useLocalDpi xmlns:a14="http://schemas.microsoft.com/office/drawing/2010/main" val="0"/>
              </a:ext>
            </a:extLst>
          </a:blip>
          <a:stretch>
            <a:fillRect/>
          </a:stretch>
        </p:blipFill>
        <p:spPr>
          <a:xfrm>
            <a:off x="0" y="4162167"/>
            <a:ext cx="7458423" cy="1294202"/>
          </a:xfrm>
          <a:prstGeom prst="rect">
            <a:avLst/>
          </a:prstGeom>
        </p:spPr>
      </p:pic>
      <p:sp>
        <p:nvSpPr>
          <p:cNvPr id="15" name="CasellaDiTesto 2"/>
          <p:cNvSpPr txBox="1"/>
          <p:nvPr/>
        </p:nvSpPr>
        <p:spPr>
          <a:xfrm>
            <a:off x="1" y="282337"/>
            <a:ext cx="9712036" cy="523220"/>
          </a:xfrm>
          <a:prstGeom prst="rect">
            <a:avLst/>
          </a:prstGeom>
          <a:noFill/>
        </p:spPr>
        <p:txBody>
          <a:bodyPr wrap="square" rtlCol="0">
            <a:spAutoFit/>
          </a:bodyPr>
          <a:lstStyle/>
          <a:p>
            <a:r>
              <a:rPr lang="it-IT" sz="2800" b="1" dirty="0">
                <a:solidFill>
                  <a:srgbClr val="BB1717"/>
                </a:solidFill>
                <a:latin typeface="Tahoma" panose="020B0604030504040204" pitchFamily="34" charset="0"/>
                <a:ea typeface="Tahoma" panose="020B0604030504040204" pitchFamily="34" charset="0"/>
                <a:cs typeface="Tahoma" panose="020B0604030504040204" pitchFamily="34" charset="0"/>
              </a:rPr>
              <a:t>La parentela è politica?</a:t>
            </a:r>
            <a:endParaRPr lang="it-IT" sz="2600" b="1" dirty="0">
              <a:latin typeface="Tahoma" panose="020B0604030504040204" pitchFamily="34" charset="0"/>
              <a:ea typeface="Tahoma" panose="020B0604030504040204" pitchFamily="34" charset="0"/>
              <a:cs typeface="Tahoma" panose="020B0604030504040204" pitchFamily="34" charset="0"/>
            </a:endParaRPr>
          </a:p>
        </p:txBody>
      </p:sp>
      <p:sp>
        <p:nvSpPr>
          <p:cNvPr id="16" name="Rectangle 15"/>
          <p:cNvSpPr/>
          <p:nvPr/>
        </p:nvSpPr>
        <p:spPr>
          <a:xfrm>
            <a:off x="444500" y="1219200"/>
            <a:ext cx="7645400" cy="2462212"/>
          </a:xfrm>
          <a:prstGeom prst="rect">
            <a:avLst/>
          </a:prstGeom>
        </p:spPr>
        <p:txBody>
          <a:bodyPr wrap="square">
            <a:spAutoFit/>
          </a:bodyPr>
          <a:lstStyle/>
          <a:p>
            <a:pPr marL="285750" indent="-285750">
              <a:buFont typeface="Arial"/>
              <a:buChar char="•"/>
            </a:pPr>
            <a:r>
              <a:rPr lang="pt-BR" sz="2200" dirty="0">
                <a:latin typeface="Tahoma" panose="020B0604030504040204" pitchFamily="34" charset="0"/>
                <a:ea typeface="Tahoma" panose="020B0604030504040204" pitchFamily="34" charset="0"/>
                <a:cs typeface="Tahoma" panose="020B0604030504040204" pitchFamily="34" charset="0"/>
              </a:rPr>
              <a:t>Eduardo Viveiros de Castro VS Joao Pacheco de Oliveira: etnologia </a:t>
            </a:r>
            <a:r>
              <a:rPr lang="pt-BR" sz="2200" dirty="0" err="1">
                <a:latin typeface="Tahoma" panose="020B0604030504040204" pitchFamily="34" charset="0"/>
                <a:ea typeface="Tahoma" panose="020B0604030504040204" pitchFamily="34" charset="0"/>
                <a:cs typeface="Tahoma" panose="020B0604030504040204" pitchFamily="34" charset="0"/>
              </a:rPr>
              <a:t>indigena</a:t>
            </a:r>
            <a:r>
              <a:rPr lang="pt-BR" sz="2200" dirty="0">
                <a:latin typeface="Tahoma" panose="020B0604030504040204" pitchFamily="34" charset="0"/>
                <a:ea typeface="Tahoma" panose="020B0604030504040204" pitchFamily="34" charset="0"/>
                <a:cs typeface="Tahoma" panose="020B0604030504040204" pitchFamily="34" charset="0"/>
              </a:rPr>
              <a:t> e </a:t>
            </a:r>
            <a:r>
              <a:rPr lang="pt-BR" sz="2200" i="1" dirty="0">
                <a:latin typeface="Tahoma" panose="020B0604030504040204" pitchFamily="34" charset="0"/>
                <a:ea typeface="Tahoma" panose="020B0604030504040204" pitchFamily="34" charset="0"/>
                <a:cs typeface="Tahoma" panose="020B0604030504040204" pitchFamily="34" charset="0"/>
              </a:rPr>
              <a:t>antropologia engajada</a:t>
            </a:r>
          </a:p>
          <a:p>
            <a:pPr marL="285750" indent="-285750">
              <a:buFont typeface="Arial"/>
              <a:buChar char="•"/>
            </a:pPr>
            <a:r>
              <a:rPr lang="pt-BR" sz="2200" dirty="0" err="1">
                <a:latin typeface="Tahoma" panose="020B0604030504040204" pitchFamily="34" charset="0"/>
                <a:ea typeface="Tahoma" panose="020B0604030504040204" pitchFamily="34" charset="0"/>
                <a:cs typeface="Tahoma" panose="020B0604030504040204" pitchFamily="34" charset="0"/>
              </a:rPr>
              <a:t>la</a:t>
            </a:r>
            <a:r>
              <a:rPr lang="pt-BR" sz="2200" dirty="0">
                <a:latin typeface="Tahoma" panose="020B0604030504040204" pitchFamily="34" charset="0"/>
                <a:ea typeface="Tahoma" panose="020B0604030504040204" pitchFamily="34" charset="0"/>
                <a:cs typeface="Tahoma" panose="020B0604030504040204" pitchFamily="34" charset="0"/>
              </a:rPr>
              <a:t> parentela </a:t>
            </a:r>
            <a:r>
              <a:rPr lang="pt-BR" sz="2200" dirty="0" err="1">
                <a:latin typeface="Tahoma" panose="020B0604030504040204" pitchFamily="34" charset="0"/>
                <a:ea typeface="Tahoma" panose="020B0604030504040204" pitchFamily="34" charset="0"/>
                <a:cs typeface="Tahoma" panose="020B0604030504040204" pitchFamily="34" charset="0"/>
              </a:rPr>
              <a:t>è</a:t>
            </a:r>
            <a:r>
              <a:rPr lang="pt-BR" sz="2200" dirty="0">
                <a:latin typeface="Tahoma" panose="020B0604030504040204" pitchFamily="34" charset="0"/>
                <a:ea typeface="Tahoma" panose="020B0604030504040204" pitchFamily="34" charset="0"/>
                <a:cs typeface="Tahoma" panose="020B0604030504040204" pitchFamily="34" charset="0"/>
              </a:rPr>
              <a:t> </a:t>
            </a:r>
            <a:r>
              <a:rPr lang="pt-BR" sz="2200" dirty="0" err="1">
                <a:latin typeface="Tahoma" panose="020B0604030504040204" pitchFamily="34" charset="0"/>
                <a:ea typeface="Tahoma" panose="020B0604030504040204" pitchFamily="34" charset="0"/>
                <a:cs typeface="Tahoma" panose="020B0604030504040204" pitchFamily="34" charset="0"/>
              </a:rPr>
              <a:t>il</a:t>
            </a:r>
            <a:r>
              <a:rPr lang="pt-BR" sz="2200" dirty="0">
                <a:latin typeface="Tahoma" panose="020B0604030504040204" pitchFamily="34" charset="0"/>
                <a:ea typeface="Tahoma" panose="020B0604030504040204" pitchFamily="34" charset="0"/>
                <a:cs typeface="Tahoma" panose="020B0604030504040204" pitchFamily="34" charset="0"/>
              </a:rPr>
              <a:t> </a:t>
            </a:r>
            <a:r>
              <a:rPr lang="pt-BR" sz="2200" dirty="0" err="1">
                <a:latin typeface="Tahoma" panose="020B0604030504040204" pitchFamily="34" charset="0"/>
                <a:ea typeface="Tahoma" panose="020B0604030504040204" pitchFamily="34" charset="0"/>
                <a:cs typeface="Tahoma" panose="020B0604030504040204" pitchFamily="34" charset="0"/>
              </a:rPr>
              <a:t>principale</a:t>
            </a:r>
            <a:r>
              <a:rPr lang="pt-BR" sz="2200" dirty="0">
                <a:latin typeface="Tahoma" panose="020B0604030504040204" pitchFamily="34" charset="0"/>
                <a:ea typeface="Tahoma" panose="020B0604030504040204" pitchFamily="34" charset="0"/>
                <a:cs typeface="Tahoma" panose="020B0604030504040204" pitchFamily="34" charset="0"/>
              </a:rPr>
              <a:t> </a:t>
            </a:r>
            <a:r>
              <a:rPr lang="pt-BR" sz="2200" dirty="0" err="1">
                <a:latin typeface="Tahoma" panose="020B0604030504040204" pitchFamily="34" charset="0"/>
                <a:ea typeface="Tahoma" panose="020B0604030504040204" pitchFamily="34" charset="0"/>
                <a:cs typeface="Tahoma" panose="020B0604030504040204" pitchFamily="34" charset="0"/>
              </a:rPr>
              <a:t>strumento</a:t>
            </a:r>
            <a:r>
              <a:rPr lang="pt-BR" sz="2200" dirty="0">
                <a:latin typeface="Tahoma" panose="020B0604030504040204" pitchFamily="34" charset="0"/>
                <a:ea typeface="Tahoma" panose="020B0604030504040204" pitchFamily="34" charset="0"/>
                <a:cs typeface="Tahoma" panose="020B0604030504040204" pitchFamily="34" charset="0"/>
              </a:rPr>
              <a:t> </a:t>
            </a:r>
            <a:r>
              <a:rPr lang="pt-BR" sz="2200" dirty="0" err="1">
                <a:latin typeface="Tahoma" panose="020B0604030504040204" pitchFamily="34" charset="0"/>
                <a:ea typeface="Tahoma" panose="020B0604030504040204" pitchFamily="34" charset="0"/>
                <a:cs typeface="Tahoma" panose="020B0604030504040204" pitchFamily="34" charset="0"/>
              </a:rPr>
              <a:t>di</a:t>
            </a:r>
            <a:r>
              <a:rPr lang="pt-BR" sz="2200" dirty="0">
                <a:latin typeface="Tahoma" panose="020B0604030504040204" pitchFamily="34" charset="0"/>
                <a:ea typeface="Tahoma" panose="020B0604030504040204" pitchFamily="34" charset="0"/>
                <a:cs typeface="Tahoma" panose="020B0604030504040204" pitchFamily="34" charset="0"/>
              </a:rPr>
              <a:t> </a:t>
            </a:r>
            <a:r>
              <a:rPr lang="pt-BR" sz="2200" dirty="0" err="1">
                <a:latin typeface="Tahoma" panose="020B0604030504040204" pitchFamily="34" charset="0"/>
                <a:ea typeface="Tahoma" panose="020B0604030504040204" pitchFamily="34" charset="0"/>
                <a:cs typeface="Tahoma" panose="020B0604030504040204" pitchFamily="34" charset="0"/>
              </a:rPr>
              <a:t>lettura</a:t>
            </a:r>
            <a:r>
              <a:rPr lang="pt-BR" sz="2200" dirty="0">
                <a:latin typeface="Tahoma" panose="020B0604030504040204" pitchFamily="34" charset="0"/>
                <a:ea typeface="Tahoma" panose="020B0604030504040204" pitchFamily="34" charset="0"/>
                <a:cs typeface="Tahoma" panose="020B0604030504040204" pitchFamily="34" charset="0"/>
              </a:rPr>
              <a:t> </a:t>
            </a:r>
            <a:r>
              <a:rPr lang="pt-BR" sz="2200" dirty="0" err="1">
                <a:latin typeface="Tahoma" panose="020B0604030504040204" pitchFamily="34" charset="0"/>
                <a:ea typeface="Tahoma" panose="020B0604030504040204" pitchFamily="34" charset="0"/>
                <a:cs typeface="Tahoma" panose="020B0604030504040204" pitchFamily="34" charset="0"/>
              </a:rPr>
              <a:t>del</a:t>
            </a:r>
            <a:r>
              <a:rPr lang="pt-BR" sz="2200" dirty="0">
                <a:latin typeface="Tahoma" panose="020B0604030504040204" pitchFamily="34" charset="0"/>
                <a:ea typeface="Tahoma" panose="020B0604030504040204" pitchFamily="34" charset="0"/>
                <a:cs typeface="Tahoma" panose="020B0604030504040204" pitchFamily="34" charset="0"/>
              </a:rPr>
              <a:t> mondo e </a:t>
            </a:r>
            <a:r>
              <a:rPr lang="pt-BR" sz="2200" dirty="0" err="1">
                <a:latin typeface="Tahoma" panose="020B0604030504040204" pitchFamily="34" charset="0"/>
                <a:ea typeface="Tahoma" panose="020B0604030504040204" pitchFamily="34" charset="0"/>
                <a:cs typeface="Tahoma" panose="020B0604030504040204" pitchFamily="34" charset="0"/>
              </a:rPr>
              <a:t>di</a:t>
            </a:r>
            <a:r>
              <a:rPr lang="pt-BR" sz="2200" dirty="0">
                <a:latin typeface="Tahoma" panose="020B0604030504040204" pitchFamily="34" charset="0"/>
                <a:ea typeface="Tahoma" panose="020B0604030504040204" pitchFamily="34" charset="0"/>
                <a:cs typeface="Tahoma" panose="020B0604030504040204" pitchFamily="34" charset="0"/>
              </a:rPr>
              <a:t> </a:t>
            </a:r>
            <a:r>
              <a:rPr lang="pt-BR" sz="2200" dirty="0" err="1">
                <a:latin typeface="Tahoma" panose="020B0604030504040204" pitchFamily="34" charset="0"/>
                <a:ea typeface="Tahoma" panose="020B0604030504040204" pitchFamily="34" charset="0"/>
                <a:cs typeface="Tahoma" panose="020B0604030504040204" pitchFamily="34" charset="0"/>
              </a:rPr>
              <a:t>costruzione</a:t>
            </a:r>
            <a:r>
              <a:rPr lang="pt-BR" sz="2200" dirty="0">
                <a:latin typeface="Tahoma" panose="020B0604030504040204" pitchFamily="34" charset="0"/>
                <a:ea typeface="Tahoma" panose="020B0604030504040204" pitchFamily="34" charset="0"/>
                <a:cs typeface="Tahoma" panose="020B0604030504040204" pitchFamily="34" charset="0"/>
              </a:rPr>
              <a:t> </a:t>
            </a:r>
            <a:r>
              <a:rPr lang="pt-BR" sz="2200" dirty="0" err="1">
                <a:latin typeface="Tahoma" panose="020B0604030504040204" pitchFamily="34" charset="0"/>
                <a:ea typeface="Tahoma" panose="020B0604030504040204" pitchFamily="34" charset="0"/>
                <a:cs typeface="Tahoma" panose="020B0604030504040204" pitchFamily="34" charset="0"/>
              </a:rPr>
              <a:t>del</a:t>
            </a:r>
            <a:r>
              <a:rPr lang="pt-BR" sz="2200" dirty="0">
                <a:latin typeface="Tahoma" panose="020B0604030504040204" pitchFamily="34" charset="0"/>
                <a:ea typeface="Tahoma" panose="020B0604030504040204" pitchFamily="34" charset="0"/>
                <a:cs typeface="Tahoma" panose="020B0604030504040204" pitchFamily="34" charset="0"/>
              </a:rPr>
              <a:t> mondo </a:t>
            </a:r>
            <a:r>
              <a:rPr lang="pt-BR" sz="2200" dirty="0" err="1">
                <a:latin typeface="Tahoma" panose="020B0604030504040204" pitchFamily="34" charset="0"/>
                <a:ea typeface="Tahoma" panose="020B0604030504040204" pitchFamily="34" charset="0"/>
                <a:cs typeface="Tahoma" panose="020B0604030504040204" pitchFamily="34" charset="0"/>
              </a:rPr>
              <a:t>delle</a:t>
            </a:r>
            <a:r>
              <a:rPr lang="pt-BR" sz="2200" dirty="0">
                <a:latin typeface="Tahoma" panose="020B0604030504040204" pitchFamily="34" charset="0"/>
                <a:ea typeface="Tahoma" panose="020B0604030504040204" pitchFamily="34" charset="0"/>
                <a:cs typeface="Tahoma" panose="020B0604030504040204" pitchFamily="34" charset="0"/>
              </a:rPr>
              <a:t> </a:t>
            </a:r>
            <a:r>
              <a:rPr lang="pt-BR" sz="2200" dirty="0" err="1">
                <a:latin typeface="Tahoma" panose="020B0604030504040204" pitchFamily="34" charset="0"/>
                <a:ea typeface="Tahoma" panose="020B0604030504040204" pitchFamily="34" charset="0"/>
                <a:cs typeface="Tahoma" panose="020B0604030504040204" pitchFamily="34" charset="0"/>
              </a:rPr>
              <a:t>società</a:t>
            </a:r>
            <a:r>
              <a:rPr lang="pt-BR" sz="2200" dirty="0">
                <a:latin typeface="Tahoma" panose="020B0604030504040204" pitchFamily="34" charset="0"/>
                <a:ea typeface="Tahoma" panose="020B0604030504040204" pitchFamily="34" charset="0"/>
                <a:cs typeface="Tahoma" panose="020B0604030504040204" pitchFamily="34" charset="0"/>
              </a:rPr>
              <a:t> </a:t>
            </a:r>
            <a:r>
              <a:rPr lang="pt-BR" sz="2200" dirty="0" err="1">
                <a:latin typeface="Tahoma" panose="020B0604030504040204" pitchFamily="34" charset="0"/>
                <a:ea typeface="Tahoma" panose="020B0604030504040204" pitchFamily="34" charset="0"/>
                <a:cs typeface="Tahoma" panose="020B0604030504040204" pitchFamily="34" charset="0"/>
              </a:rPr>
              <a:t>indigene</a:t>
            </a:r>
            <a:r>
              <a:rPr lang="pt-BR" sz="2200" dirty="0">
                <a:latin typeface="Tahoma" panose="020B0604030504040204" pitchFamily="34" charset="0"/>
                <a:ea typeface="Tahoma" panose="020B0604030504040204" pitchFamily="34" charset="0"/>
                <a:cs typeface="Tahoma" panose="020B0604030504040204" pitchFamily="34" charset="0"/>
              </a:rPr>
              <a:t> </a:t>
            </a:r>
          </a:p>
          <a:p>
            <a:pPr marL="285750" indent="-285750">
              <a:buFont typeface="Arial"/>
              <a:buChar char="•"/>
            </a:pPr>
            <a:r>
              <a:rPr lang="pt-BR" sz="2200" dirty="0" err="1">
                <a:latin typeface="Tahoma" panose="020B0604030504040204" pitchFamily="34" charset="0"/>
                <a:ea typeface="Tahoma" panose="020B0604030504040204" pitchFamily="34" charset="0"/>
                <a:cs typeface="Tahoma" panose="020B0604030504040204" pitchFamily="34" charset="0"/>
              </a:rPr>
              <a:t>dalla</a:t>
            </a:r>
            <a:r>
              <a:rPr lang="pt-BR" sz="2200" dirty="0">
                <a:latin typeface="Tahoma" panose="020B0604030504040204" pitchFamily="34" charset="0"/>
                <a:ea typeface="Tahoma" panose="020B0604030504040204" pitchFamily="34" charset="0"/>
                <a:cs typeface="Tahoma" panose="020B0604030504040204" pitchFamily="34" charset="0"/>
              </a:rPr>
              <a:t> parentela al </a:t>
            </a:r>
            <a:r>
              <a:rPr lang="pt-BR" sz="2200" dirty="0" err="1">
                <a:latin typeface="Tahoma" panose="020B0604030504040204" pitchFamily="34" charset="0"/>
                <a:ea typeface="Tahoma" panose="020B0604030504040204" pitchFamily="34" charset="0"/>
                <a:cs typeface="Tahoma" panose="020B0604030504040204" pitchFamily="34" charset="0"/>
              </a:rPr>
              <a:t>territorio</a:t>
            </a:r>
            <a:r>
              <a:rPr lang="pt-BR" sz="2200" dirty="0">
                <a:latin typeface="Tahoma" panose="020B0604030504040204" pitchFamily="34" charset="0"/>
                <a:ea typeface="Tahoma" panose="020B0604030504040204" pitchFamily="34" charset="0"/>
                <a:cs typeface="Tahoma" panose="020B0604030504040204" pitchFamily="34" charset="0"/>
              </a:rPr>
              <a:t> come principio </a:t>
            </a:r>
            <a:r>
              <a:rPr lang="pt-BR" sz="2200" dirty="0" err="1">
                <a:latin typeface="Tahoma" panose="020B0604030504040204" pitchFamily="34" charset="0"/>
                <a:ea typeface="Tahoma" panose="020B0604030504040204" pitchFamily="34" charset="0"/>
                <a:cs typeface="Tahoma" panose="020B0604030504040204" pitchFamily="34" charset="0"/>
              </a:rPr>
              <a:t>di</a:t>
            </a:r>
            <a:r>
              <a:rPr lang="pt-BR" sz="2200" dirty="0">
                <a:latin typeface="Tahoma" panose="020B0604030504040204" pitchFamily="34" charset="0"/>
                <a:ea typeface="Tahoma" panose="020B0604030504040204" pitchFamily="34" charset="0"/>
                <a:cs typeface="Tahoma" panose="020B0604030504040204" pitchFamily="34" charset="0"/>
              </a:rPr>
              <a:t> </a:t>
            </a:r>
            <a:r>
              <a:rPr lang="pt-BR" sz="2200" dirty="0" err="1">
                <a:latin typeface="Tahoma" panose="020B0604030504040204" pitchFamily="34" charset="0"/>
                <a:ea typeface="Tahoma" panose="020B0604030504040204" pitchFamily="34" charset="0"/>
                <a:cs typeface="Tahoma" panose="020B0604030504040204" pitchFamily="34" charset="0"/>
              </a:rPr>
              <a:t>costituzione</a:t>
            </a:r>
            <a:r>
              <a:rPr lang="pt-BR" sz="2200" dirty="0">
                <a:latin typeface="Tahoma" panose="020B0604030504040204" pitchFamily="34" charset="0"/>
                <a:ea typeface="Tahoma" panose="020B0604030504040204" pitchFamily="34" charset="0"/>
                <a:cs typeface="Tahoma" panose="020B0604030504040204" pitchFamily="34" charset="0"/>
              </a:rPr>
              <a:t> </a:t>
            </a:r>
            <a:r>
              <a:rPr lang="pt-BR" sz="2200" dirty="0" err="1">
                <a:latin typeface="Tahoma" panose="020B0604030504040204" pitchFamily="34" charset="0"/>
                <a:ea typeface="Tahoma" panose="020B0604030504040204" pitchFamily="34" charset="0"/>
                <a:cs typeface="Tahoma" panose="020B0604030504040204" pitchFamily="34" charset="0"/>
              </a:rPr>
              <a:t>sociale</a:t>
            </a:r>
            <a:r>
              <a:rPr lang="pt-BR" sz="2200" dirty="0">
                <a:latin typeface="Tahoma" panose="020B0604030504040204" pitchFamily="34" charset="0"/>
                <a:ea typeface="Tahoma" panose="020B0604030504040204" pitchFamily="34" charset="0"/>
                <a:cs typeface="Tahoma" panose="020B0604030504040204" pitchFamily="34" charset="0"/>
              </a:rPr>
              <a:t> o per </a:t>
            </a:r>
            <a:r>
              <a:rPr lang="pt-BR" sz="2200" dirty="0" err="1">
                <a:latin typeface="Tahoma" panose="020B0604030504040204" pitchFamily="34" charset="0"/>
                <a:ea typeface="Tahoma" panose="020B0604030504040204" pitchFamily="34" charset="0"/>
                <a:cs typeface="Tahoma" panose="020B0604030504040204" pitchFamily="34" charset="0"/>
              </a:rPr>
              <a:t>lo</a:t>
            </a:r>
            <a:r>
              <a:rPr lang="pt-BR" sz="2200" dirty="0">
                <a:latin typeface="Tahoma" panose="020B0604030504040204" pitchFamily="34" charset="0"/>
                <a:ea typeface="Tahoma" panose="020B0604030504040204" pitchFamily="34" charset="0"/>
                <a:cs typeface="Tahoma" panose="020B0604030504040204" pitchFamily="34" charset="0"/>
              </a:rPr>
              <a:t> </a:t>
            </a:r>
            <a:r>
              <a:rPr lang="pt-BR" sz="2200" dirty="0" err="1">
                <a:latin typeface="Tahoma" panose="020B0604030504040204" pitchFamily="34" charset="0"/>
                <a:ea typeface="Tahoma" panose="020B0604030504040204" pitchFamily="34" charset="0"/>
                <a:cs typeface="Tahoma" panose="020B0604030504040204" pitchFamily="34" charset="0"/>
              </a:rPr>
              <a:t>meno</a:t>
            </a:r>
            <a:r>
              <a:rPr lang="pt-BR" sz="2200" dirty="0">
                <a:latin typeface="Tahoma" panose="020B0604030504040204" pitchFamily="34" charset="0"/>
                <a:ea typeface="Tahoma" panose="020B0604030504040204" pitchFamily="34" charset="0"/>
                <a:cs typeface="Tahoma" panose="020B0604030504040204" pitchFamily="34" charset="0"/>
              </a:rPr>
              <a:t> </a:t>
            </a:r>
            <a:r>
              <a:rPr lang="pt-BR" sz="2200" dirty="0" err="1">
                <a:latin typeface="Tahoma" panose="020B0604030504040204" pitchFamily="34" charset="0"/>
                <a:ea typeface="Tahoma" panose="020B0604030504040204" pitchFamily="34" charset="0"/>
                <a:cs typeface="Tahoma" panose="020B0604030504040204" pitchFamily="34" charset="0"/>
              </a:rPr>
              <a:t>l’istituzione</a:t>
            </a:r>
            <a:r>
              <a:rPr lang="pt-BR" sz="2200" dirty="0">
                <a:latin typeface="Tahoma" panose="020B0604030504040204" pitchFamily="34" charset="0"/>
                <a:ea typeface="Tahoma" panose="020B0604030504040204" pitchFamily="34" charset="0"/>
                <a:cs typeface="Tahoma" panose="020B0604030504040204" pitchFamily="34" charset="0"/>
              </a:rPr>
              <a:t> </a:t>
            </a:r>
            <a:r>
              <a:rPr lang="pt-BR" sz="2200" dirty="0" err="1">
                <a:latin typeface="Tahoma" panose="020B0604030504040204" pitchFamily="34" charset="0"/>
                <a:ea typeface="Tahoma" panose="020B0604030504040204" pitchFamily="34" charset="0"/>
                <a:cs typeface="Tahoma" panose="020B0604030504040204" pitchFamily="34" charset="0"/>
              </a:rPr>
              <a:t>di</a:t>
            </a:r>
            <a:r>
              <a:rPr lang="pt-BR" sz="2200" dirty="0">
                <a:latin typeface="Tahoma" panose="020B0604030504040204" pitchFamily="34" charset="0"/>
                <a:ea typeface="Tahoma" panose="020B0604030504040204" pitchFamily="34" charset="0"/>
                <a:cs typeface="Tahoma" panose="020B0604030504040204" pitchFamily="34" charset="0"/>
              </a:rPr>
              <a:t> una </a:t>
            </a:r>
            <a:r>
              <a:rPr lang="pt-BR" sz="2200" dirty="0" err="1">
                <a:latin typeface="Tahoma" panose="020B0604030504040204" pitchFamily="34" charset="0"/>
                <a:ea typeface="Tahoma" panose="020B0604030504040204" pitchFamily="34" charset="0"/>
                <a:cs typeface="Tahoma" panose="020B0604030504040204" pitchFamily="34" charset="0"/>
              </a:rPr>
              <a:t>nuova</a:t>
            </a:r>
            <a:r>
              <a:rPr lang="pt-BR" sz="2200" dirty="0">
                <a:latin typeface="Tahoma" panose="020B0604030504040204" pitchFamily="34" charset="0"/>
                <a:ea typeface="Tahoma" panose="020B0604030504040204" pitchFamily="34" charset="0"/>
                <a:cs typeface="Tahoma" panose="020B0604030504040204" pitchFamily="34" charset="0"/>
              </a:rPr>
              <a:t> </a:t>
            </a:r>
            <a:r>
              <a:rPr lang="pt-BR" sz="2200" dirty="0" err="1">
                <a:latin typeface="Tahoma" panose="020B0604030504040204" pitchFamily="34" charset="0"/>
                <a:ea typeface="Tahoma" panose="020B0604030504040204" pitchFamily="34" charset="0"/>
                <a:cs typeface="Tahoma" panose="020B0604030504040204" pitchFamily="34" charset="0"/>
              </a:rPr>
              <a:t>relazione</a:t>
            </a:r>
            <a:r>
              <a:rPr lang="pt-BR" sz="2200" dirty="0">
                <a:latin typeface="Tahoma" panose="020B0604030504040204" pitchFamily="34" charset="0"/>
                <a:ea typeface="Tahoma" panose="020B0604030504040204" pitchFamily="34" charset="0"/>
                <a:cs typeface="Tahoma" panose="020B0604030504040204" pitchFamily="34" charset="0"/>
              </a:rPr>
              <a:t> </a:t>
            </a:r>
            <a:r>
              <a:rPr lang="pt-BR" sz="2200" dirty="0" err="1">
                <a:latin typeface="Tahoma" panose="020B0604030504040204" pitchFamily="34" charset="0"/>
                <a:ea typeface="Tahoma" panose="020B0604030504040204" pitchFamily="34" charset="0"/>
                <a:cs typeface="Tahoma" panose="020B0604030504040204" pitchFamily="34" charset="0"/>
              </a:rPr>
              <a:t>della</a:t>
            </a:r>
            <a:r>
              <a:rPr lang="pt-BR" sz="2200" dirty="0">
                <a:latin typeface="Tahoma" panose="020B0604030504040204" pitchFamily="34" charset="0"/>
                <a:ea typeface="Tahoma" panose="020B0604030504040204" pitchFamily="34" charset="0"/>
                <a:cs typeface="Tahoma" panose="020B0604030504040204" pitchFamily="34" charset="0"/>
              </a:rPr>
              <a:t> </a:t>
            </a:r>
            <a:r>
              <a:rPr lang="pt-BR" sz="2200" dirty="0" err="1">
                <a:latin typeface="Tahoma" panose="020B0604030504040204" pitchFamily="34" charset="0"/>
                <a:ea typeface="Tahoma" panose="020B0604030504040204" pitchFamily="34" charset="0"/>
                <a:cs typeface="Tahoma" panose="020B0604030504040204" pitchFamily="34" charset="0"/>
              </a:rPr>
              <a:t>società</a:t>
            </a:r>
            <a:r>
              <a:rPr lang="pt-BR" sz="2200" dirty="0">
                <a:latin typeface="Tahoma" panose="020B0604030504040204" pitchFamily="34" charset="0"/>
                <a:ea typeface="Tahoma" panose="020B0604030504040204" pitchFamily="34" charset="0"/>
                <a:cs typeface="Tahoma" panose="020B0604030504040204" pitchFamily="34" charset="0"/>
              </a:rPr>
              <a:t> </a:t>
            </a:r>
            <a:r>
              <a:rPr lang="pt-BR" sz="2200" dirty="0" err="1">
                <a:latin typeface="Tahoma" panose="020B0604030504040204" pitchFamily="34" charset="0"/>
                <a:ea typeface="Tahoma" panose="020B0604030504040204" pitchFamily="34" charset="0"/>
                <a:cs typeface="Tahoma" panose="020B0604030504040204" pitchFamily="34" charset="0"/>
              </a:rPr>
              <a:t>con</a:t>
            </a:r>
            <a:r>
              <a:rPr lang="pt-BR" sz="2200" dirty="0">
                <a:latin typeface="Tahoma" panose="020B0604030504040204" pitchFamily="34" charset="0"/>
                <a:ea typeface="Tahoma" panose="020B0604030504040204" pitchFamily="34" charset="0"/>
                <a:cs typeface="Tahoma" panose="020B0604030504040204" pitchFamily="34" charset="0"/>
              </a:rPr>
              <a:t> </a:t>
            </a:r>
            <a:r>
              <a:rPr lang="pt-BR" sz="2200" dirty="0" err="1">
                <a:latin typeface="Tahoma" panose="020B0604030504040204" pitchFamily="34" charset="0"/>
                <a:ea typeface="Tahoma" panose="020B0604030504040204" pitchFamily="34" charset="0"/>
                <a:cs typeface="Tahoma" panose="020B0604030504040204" pitchFamily="34" charset="0"/>
              </a:rPr>
              <a:t>il</a:t>
            </a:r>
            <a:r>
              <a:rPr lang="pt-BR" sz="2200" dirty="0">
                <a:latin typeface="Tahoma" panose="020B0604030504040204" pitchFamily="34" charset="0"/>
                <a:ea typeface="Tahoma" panose="020B0604030504040204" pitchFamily="34" charset="0"/>
                <a:cs typeface="Tahoma" panose="020B0604030504040204" pitchFamily="34" charset="0"/>
              </a:rPr>
              <a:t> </a:t>
            </a:r>
            <a:r>
              <a:rPr lang="pt-BR" sz="2200" dirty="0" err="1">
                <a:latin typeface="Tahoma" panose="020B0604030504040204" pitchFamily="34" charset="0"/>
                <a:ea typeface="Tahoma" panose="020B0604030504040204" pitchFamily="34" charset="0"/>
                <a:cs typeface="Tahoma" panose="020B0604030504040204" pitchFamily="34" charset="0"/>
              </a:rPr>
              <a:t>territorio</a:t>
            </a:r>
            <a:r>
              <a:rPr lang="pt-BR" sz="2200" dirty="0">
                <a:latin typeface="Tahoma" panose="020B0604030504040204" pitchFamily="34" charset="0"/>
                <a:ea typeface="Tahoma" panose="020B0604030504040204" pitchFamily="34" charset="0"/>
                <a:cs typeface="Tahoma" panose="020B0604030504040204" pitchFamily="34" charset="0"/>
              </a:rPr>
              <a:t>. </a:t>
            </a:r>
          </a:p>
        </p:txBody>
      </p:sp>
      <p:pic>
        <p:nvPicPr>
          <p:cNvPr id="12" name="Picture 11" descr="CC-BY-SA_icon.sv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0510" y="6199595"/>
            <a:ext cx="1508279" cy="544780"/>
          </a:xfrm>
          <a:prstGeom prst="rect">
            <a:avLst/>
          </a:prstGeom>
        </p:spPr>
      </p:pic>
    </p:spTree>
    <p:extLst>
      <p:ext uri="{BB962C8B-B14F-4D97-AF65-F5344CB8AC3E}">
        <p14:creationId xmlns:p14="http://schemas.microsoft.com/office/powerpoint/2010/main" val="2858295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endParaRPr lang="it-IT" dirty="0"/>
          </a:p>
        </p:txBody>
      </p:sp>
      <p:sp>
        <p:nvSpPr>
          <p:cNvPr id="5" name="CasellaDiTesto 4"/>
          <p:cNvSpPr txBox="1"/>
          <p:nvPr/>
        </p:nvSpPr>
        <p:spPr>
          <a:xfrm>
            <a:off x="232266" y="243538"/>
            <a:ext cx="9068971" cy="954107"/>
          </a:xfrm>
          <a:prstGeom prst="rect">
            <a:avLst/>
          </a:prstGeom>
          <a:noFill/>
        </p:spPr>
        <p:txBody>
          <a:bodyPr wrap="square" rtlCol="0">
            <a:spAutoFit/>
          </a:bodyPr>
          <a:lstStyle/>
          <a:p>
            <a:r>
              <a:rPr lang="it-IT" sz="2800" b="1" dirty="0">
                <a:solidFill>
                  <a:srgbClr val="BB1717"/>
                </a:solidFill>
                <a:latin typeface="Tahoma" panose="020B0604030504040204" pitchFamily="34" charset="0"/>
                <a:ea typeface="Tahoma" panose="020B0604030504040204" pitchFamily="34" charset="0"/>
                <a:cs typeface="Tahoma" panose="020B0604030504040204" pitchFamily="34" charset="0"/>
              </a:rPr>
              <a:t>Antropologia</a:t>
            </a:r>
            <a:r>
              <a:rPr lang="it-IT" sz="2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it-IT" sz="2800" b="1" dirty="0">
                <a:solidFill>
                  <a:srgbClr val="BB1717"/>
                </a:solidFill>
                <a:latin typeface="Tahoma" panose="020B0604030504040204" pitchFamily="34" charset="0"/>
                <a:ea typeface="Tahoma" panose="020B0604030504040204" pitchFamily="34" charset="0"/>
                <a:cs typeface="Tahoma" panose="020B0604030504040204" pitchFamily="34" charset="0"/>
              </a:rPr>
              <a:t>critica e </a:t>
            </a:r>
          </a:p>
          <a:p>
            <a:r>
              <a:rPr lang="it-IT" sz="2800" b="1" dirty="0">
                <a:solidFill>
                  <a:srgbClr val="BB1717"/>
                </a:solidFill>
                <a:latin typeface="Tahoma" panose="020B0604030504040204" pitchFamily="34" charset="0"/>
                <a:ea typeface="Tahoma" panose="020B0604030504040204" pitchFamily="34" charset="0"/>
                <a:cs typeface="Tahoma" panose="020B0604030504040204" pitchFamily="34" charset="0"/>
              </a:rPr>
              <a:t>antropologia militante</a:t>
            </a:r>
          </a:p>
        </p:txBody>
      </p:sp>
      <p:sp>
        <p:nvSpPr>
          <p:cNvPr id="6" name="CasellaDiTesto 5"/>
          <p:cNvSpPr txBox="1"/>
          <p:nvPr/>
        </p:nvSpPr>
        <p:spPr>
          <a:xfrm>
            <a:off x="377783" y="1421797"/>
            <a:ext cx="4688850" cy="3785652"/>
          </a:xfrm>
          <a:prstGeom prst="rect">
            <a:avLst/>
          </a:prstGeom>
          <a:noFill/>
        </p:spPr>
        <p:txBody>
          <a:bodyPr wrap="square" rtlCol="0">
            <a:spAutoFit/>
          </a:bodyPr>
          <a:lstStyle/>
          <a:p>
            <a:pPr marL="342900" indent="-342900">
              <a:buFont typeface="Arial"/>
              <a:buChar char="•"/>
            </a:pPr>
            <a:r>
              <a:rPr lang="it-IT" sz="2000" dirty="0"/>
              <a:t>Antropologia critica: approccio epistemologico</a:t>
            </a:r>
          </a:p>
          <a:p>
            <a:pPr marL="342900" indent="-342900">
              <a:buFont typeface="Arial"/>
              <a:buChar char="•"/>
            </a:pPr>
            <a:r>
              <a:rPr lang="it-IT" sz="2000" i="1" dirty="0" err="1"/>
              <a:t>Activist</a:t>
            </a:r>
            <a:r>
              <a:rPr lang="it-IT" sz="2000" i="1" dirty="0"/>
              <a:t> </a:t>
            </a:r>
            <a:r>
              <a:rPr lang="it-IT" sz="2000" i="1" dirty="0" err="1"/>
              <a:t>research</a:t>
            </a:r>
            <a:r>
              <a:rPr lang="it-IT" sz="2000" dirty="0"/>
              <a:t>, antropologia militante: contribuire direttamente sul campo al progetto politico </a:t>
            </a:r>
          </a:p>
          <a:p>
            <a:pPr marL="342900" indent="-342900">
              <a:buFont typeface="Arial"/>
              <a:buChar char="•"/>
            </a:pPr>
            <a:endParaRPr lang="it-IT" sz="2000" dirty="0"/>
          </a:p>
          <a:p>
            <a:pPr marL="342900" indent="-342900">
              <a:buFont typeface="Arial"/>
              <a:buChar char="•"/>
            </a:pPr>
            <a:r>
              <a:rPr lang="it-IT" sz="2000" dirty="0"/>
              <a:t>I rischi di reiterazione dei processi di oppressione</a:t>
            </a:r>
          </a:p>
          <a:p>
            <a:pPr marL="342900" indent="-342900">
              <a:buFont typeface="Arial"/>
              <a:buChar char="•"/>
            </a:pPr>
            <a:r>
              <a:rPr lang="it-IT" sz="2000" dirty="0"/>
              <a:t>L’enigma </a:t>
            </a:r>
            <a:r>
              <a:rPr lang="it-IT" sz="2000" dirty="0" err="1"/>
              <a:t>essenzialista</a:t>
            </a:r>
            <a:r>
              <a:rPr lang="it-IT" sz="2000" dirty="0"/>
              <a:t> </a:t>
            </a:r>
            <a:r>
              <a:rPr lang="mr-IN" sz="2000" dirty="0"/>
              <a:t>–</a:t>
            </a:r>
            <a:r>
              <a:rPr lang="it-IT" sz="2000" dirty="0"/>
              <a:t> strumentalizzazione politica</a:t>
            </a:r>
          </a:p>
          <a:p>
            <a:pPr marL="342900" indent="-342900">
              <a:buFont typeface="Arial"/>
              <a:buChar char="•"/>
            </a:pPr>
            <a:r>
              <a:rPr lang="it-IT" sz="2000" dirty="0"/>
              <a:t>La voce dei movimenti </a:t>
            </a:r>
            <a:r>
              <a:rPr lang="mr-IN" sz="2000" dirty="0"/>
              <a:t>–</a:t>
            </a:r>
            <a:r>
              <a:rPr lang="it-IT" sz="2000" dirty="0"/>
              <a:t> gli antropologi indigeni</a:t>
            </a:r>
          </a:p>
        </p:txBody>
      </p:sp>
      <p:sp>
        <p:nvSpPr>
          <p:cNvPr id="8" name="CasellaDiTesto 7"/>
          <p:cNvSpPr txBox="1"/>
          <p:nvPr/>
        </p:nvSpPr>
        <p:spPr>
          <a:xfrm>
            <a:off x="360217" y="6183745"/>
            <a:ext cx="5082639" cy="553998"/>
          </a:xfrm>
          <a:prstGeom prst="rect">
            <a:avLst/>
          </a:prstGeom>
          <a:noFill/>
        </p:spPr>
        <p:txBody>
          <a:bodyPr wrap="square" rtlCol="0">
            <a:spAutoFit/>
          </a:bodyPr>
          <a:lstStyle/>
          <a:p>
            <a:r>
              <a:rPr lang="en-GB" b="1" dirty="0" err="1">
                <a:solidFill>
                  <a:schemeClr val="bg1"/>
                </a:solidFill>
                <a:latin typeface="Tahoma" panose="020B0604030504040204" pitchFamily="34" charset="0"/>
                <a:ea typeface="Tahoma" panose="020B0604030504040204" pitchFamily="34" charset="0"/>
                <a:cs typeface="Tahoma" panose="020B0604030504040204" pitchFamily="34" charset="0"/>
              </a:rPr>
              <a:t>Antropologia</a:t>
            </a:r>
            <a:r>
              <a:rPr lang="en-GB"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b="1" dirty="0" err="1">
                <a:solidFill>
                  <a:schemeClr val="bg1"/>
                </a:solidFill>
                <a:latin typeface="Tahoma" panose="020B0604030504040204" pitchFamily="34" charset="0"/>
                <a:ea typeface="Tahoma" panose="020B0604030504040204" pitchFamily="34" charset="0"/>
                <a:cs typeface="Tahoma" panose="020B0604030504040204" pitchFamily="34" charset="0"/>
              </a:rPr>
              <a:t>dell’America</a:t>
            </a:r>
            <a:r>
              <a:rPr lang="en-GB" b="1" dirty="0">
                <a:solidFill>
                  <a:schemeClr val="bg1"/>
                </a:solidFill>
                <a:latin typeface="Tahoma" panose="020B0604030504040204" pitchFamily="34" charset="0"/>
                <a:ea typeface="Tahoma" panose="020B0604030504040204" pitchFamily="34" charset="0"/>
                <a:cs typeface="Tahoma" panose="020B0604030504040204" pitchFamily="34" charset="0"/>
              </a:rPr>
              <a:t> Latina</a:t>
            </a:r>
          </a:p>
          <a:p>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p>
        </p:txBody>
      </p:sp>
      <p:pic>
        <p:nvPicPr>
          <p:cNvPr id="7" name="Picture 6" descr="Schermata 2021-03-16 alle 08.00.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3549" y="1744579"/>
            <a:ext cx="6998451" cy="4341412"/>
          </a:xfrm>
          <a:prstGeom prst="rect">
            <a:avLst/>
          </a:prstGeom>
        </p:spPr>
      </p:pic>
      <p:pic>
        <p:nvPicPr>
          <p:cNvPr id="9" name="Picture 8" descr="CC-BY-SA_icon.svg.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0510" y="6199595"/>
            <a:ext cx="1508279" cy="544780"/>
          </a:xfrm>
          <a:prstGeom prst="rect">
            <a:avLst/>
          </a:prstGeom>
        </p:spPr>
      </p:pic>
    </p:spTree>
    <p:extLst>
      <p:ext uri="{BB962C8B-B14F-4D97-AF65-F5344CB8AC3E}">
        <p14:creationId xmlns:p14="http://schemas.microsoft.com/office/powerpoint/2010/main" val="3911571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0" y="569634"/>
            <a:ext cx="12192000" cy="707886"/>
          </a:xfrm>
          <a:prstGeom prst="rect">
            <a:avLst/>
          </a:prstGeom>
          <a:noFill/>
        </p:spPr>
        <p:txBody>
          <a:bodyPr wrap="square" rtlCol="0">
            <a:spAutoFit/>
          </a:bodyPr>
          <a:lstStyle/>
          <a:p>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   Titolo slide</a:t>
            </a:r>
          </a:p>
        </p:txBody>
      </p:sp>
      <p:sp>
        <p:nvSpPr>
          <p:cNvPr id="4" name="Titolo 1">
            <a:extLst>
              <a:ext uri="{FF2B5EF4-FFF2-40B4-BE49-F238E27FC236}">
                <a16:creationId xmlns:a16="http://schemas.microsoft.com/office/drawing/2014/main"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Antropologia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dell’America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Latina</a:t>
            </a:r>
          </a:p>
        </p:txBody>
      </p:sp>
      <p:sp>
        <p:nvSpPr>
          <p:cNvPr id="7" name="CasellaDiTesto 6">
            <a:extLst>
              <a:ext uri="{FF2B5EF4-FFF2-40B4-BE49-F238E27FC236}">
                <a16:creationId xmlns:a16="http://schemas.microsoft.com/office/drawing/2014/main" id="{4A1BC144-F9D3-4C42-96B8-114CC271BCF0}"/>
              </a:ext>
            </a:extLst>
          </p:cNvPr>
          <p:cNvSpPr txBox="1"/>
          <p:nvPr/>
        </p:nvSpPr>
        <p:spPr>
          <a:xfrm>
            <a:off x="730588" y="1292071"/>
            <a:ext cx="9343176" cy="369332"/>
          </a:xfrm>
          <a:prstGeom prst="rect">
            <a:avLst/>
          </a:prstGeom>
          <a:noFill/>
        </p:spPr>
        <p:txBody>
          <a:bodyPr wrap="square" rtlCol="0">
            <a:spAutoFit/>
          </a:bodyPr>
          <a:lstStyle/>
          <a:p>
            <a:r>
              <a:rPr lang="it-IT" b="1" dirty="0"/>
              <a:t>David </a:t>
            </a:r>
            <a:r>
              <a:rPr lang="it-IT" b="1" dirty="0" err="1"/>
              <a:t>Graeber</a:t>
            </a:r>
            <a:r>
              <a:rPr lang="it-IT" b="1" dirty="0"/>
              <a:t> “</a:t>
            </a:r>
            <a:r>
              <a:rPr lang="it-IT" b="1" dirty="0" err="1"/>
              <a:t>we</a:t>
            </a:r>
            <a:r>
              <a:rPr lang="it-IT" b="1" dirty="0"/>
              <a:t> are 99%”</a:t>
            </a:r>
          </a:p>
        </p:txBody>
      </p:sp>
      <p:pic>
        <p:nvPicPr>
          <p:cNvPr id="9" name="Picture 8" descr="CC-BY-SA_icon.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0510" y="6199595"/>
            <a:ext cx="1508279" cy="544780"/>
          </a:xfrm>
          <a:prstGeom prst="rect">
            <a:avLst/>
          </a:prstGeom>
        </p:spPr>
      </p:pic>
      <p:pic>
        <p:nvPicPr>
          <p:cNvPr id="10" name="Picture 9" descr="david-graeber-speaks-wikipedia-img.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8851635" cy="5575300"/>
          </a:xfrm>
          <a:prstGeom prst="rect">
            <a:avLst/>
          </a:prstGeom>
        </p:spPr>
      </p:pic>
      <p:sp>
        <p:nvSpPr>
          <p:cNvPr id="2" name="Rectangle 1"/>
          <p:cNvSpPr/>
          <p:nvPr/>
        </p:nvSpPr>
        <p:spPr>
          <a:xfrm>
            <a:off x="9010675" y="2591190"/>
            <a:ext cx="2794277" cy="1077218"/>
          </a:xfrm>
          <a:prstGeom prst="rect">
            <a:avLst/>
          </a:prstGeom>
        </p:spPr>
        <p:txBody>
          <a:bodyPr wrap="square">
            <a:spAutoFit/>
          </a:bodyPr>
          <a:lstStyle/>
          <a:p>
            <a:r>
              <a:rPr lang="it-IT" sz="3200" b="1" dirty="0"/>
              <a:t>David </a:t>
            </a:r>
            <a:r>
              <a:rPr lang="it-IT" sz="3200" b="1" dirty="0" err="1"/>
              <a:t>Graeber</a:t>
            </a:r>
            <a:r>
              <a:rPr lang="it-IT" sz="3200" b="1" dirty="0"/>
              <a:t> </a:t>
            </a:r>
          </a:p>
          <a:p>
            <a:r>
              <a:rPr lang="it-IT" sz="3200" b="1" dirty="0"/>
              <a:t>“</a:t>
            </a:r>
            <a:r>
              <a:rPr lang="it-IT" sz="3200" b="1" dirty="0" err="1"/>
              <a:t>we</a:t>
            </a:r>
            <a:r>
              <a:rPr lang="it-IT" sz="3200" b="1" dirty="0"/>
              <a:t> are 99%”</a:t>
            </a:r>
          </a:p>
        </p:txBody>
      </p:sp>
    </p:spTree>
    <p:extLst>
      <p:ext uri="{BB962C8B-B14F-4D97-AF65-F5344CB8AC3E}">
        <p14:creationId xmlns:p14="http://schemas.microsoft.com/office/powerpoint/2010/main" val="886188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422990" y="603987"/>
            <a:ext cx="12192000" cy="707886"/>
          </a:xfrm>
          <a:prstGeom prst="rect">
            <a:avLst/>
          </a:prstGeom>
          <a:noFill/>
        </p:spPr>
        <p:txBody>
          <a:bodyPr wrap="square" rtlCol="0">
            <a:spAutoFit/>
          </a:bodyPr>
          <a:lstStyle/>
          <a:p>
            <a:r>
              <a:rPr lang="it-IT" sz="4000" b="1" i="1" dirty="0" err="1">
                <a:solidFill>
                  <a:srgbClr val="BB1717"/>
                </a:solidFill>
                <a:latin typeface="Tahoma" panose="020B0604030504040204" pitchFamily="34" charset="0"/>
                <a:ea typeface="Tahoma" panose="020B0604030504040204" pitchFamily="34" charset="0"/>
                <a:cs typeface="Tahoma" panose="020B0604030504040204" pitchFamily="34" charset="0"/>
              </a:rPr>
              <a:t>Investigaciones</a:t>
            </a:r>
            <a:r>
              <a:rPr lang="it-IT" sz="4000" b="1" i="1" dirty="0">
                <a:solidFill>
                  <a:srgbClr val="BB1717"/>
                </a:solidFill>
                <a:latin typeface="Tahoma" panose="020B0604030504040204" pitchFamily="34" charset="0"/>
                <a:ea typeface="Tahoma" panose="020B0604030504040204" pitchFamily="34" charset="0"/>
                <a:cs typeface="Tahoma" panose="020B0604030504040204" pitchFamily="34" charset="0"/>
              </a:rPr>
              <a:t> en </a:t>
            </a:r>
            <a:r>
              <a:rPr lang="it-IT" sz="4000" b="1" i="1" dirty="0" err="1">
                <a:solidFill>
                  <a:srgbClr val="BB1717"/>
                </a:solidFill>
                <a:latin typeface="Tahoma" panose="020B0604030504040204" pitchFamily="34" charset="0"/>
                <a:ea typeface="Tahoma" panose="020B0604030504040204" pitchFamily="34" charset="0"/>
                <a:cs typeface="Tahoma" panose="020B0604030504040204" pitchFamily="34" charset="0"/>
              </a:rPr>
              <a:t>movimiento</a:t>
            </a:r>
            <a:endParaRPr lang="it-IT" sz="4000" b="1" i="1" dirty="0">
              <a:solidFill>
                <a:srgbClr val="BB1717"/>
              </a:solidFill>
              <a:latin typeface="Tahoma" panose="020B0604030504040204" pitchFamily="34" charset="0"/>
              <a:ea typeface="Tahoma" panose="020B0604030504040204" pitchFamily="34" charset="0"/>
              <a:cs typeface="Tahoma" panose="020B0604030504040204" pitchFamily="34" charset="0"/>
            </a:endParaRPr>
          </a:p>
        </p:txBody>
      </p:sp>
      <p:sp>
        <p:nvSpPr>
          <p:cNvPr id="4" name="Titolo 1">
            <a:extLst>
              <a:ext uri="{FF2B5EF4-FFF2-40B4-BE49-F238E27FC236}">
                <a16:creationId xmlns:a16="http://schemas.microsoft.com/office/drawing/2014/main"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Antropologia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dell’America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Latina</a:t>
            </a:r>
          </a:p>
        </p:txBody>
      </p:sp>
      <p:sp>
        <p:nvSpPr>
          <p:cNvPr id="7" name="CasellaDiTesto 6">
            <a:extLst>
              <a:ext uri="{FF2B5EF4-FFF2-40B4-BE49-F238E27FC236}">
                <a16:creationId xmlns:a16="http://schemas.microsoft.com/office/drawing/2014/main" id="{4A1BC144-F9D3-4C42-96B8-114CC271BCF0}"/>
              </a:ext>
            </a:extLst>
          </p:cNvPr>
          <p:cNvSpPr txBox="1"/>
          <p:nvPr/>
        </p:nvSpPr>
        <p:spPr>
          <a:xfrm>
            <a:off x="441830" y="1569285"/>
            <a:ext cx="7017749" cy="4219151"/>
          </a:xfrm>
          <a:prstGeom prst="rect">
            <a:avLst/>
          </a:prstGeom>
          <a:noFill/>
        </p:spPr>
        <p:txBody>
          <a:bodyPr wrap="square" rtlCol="0">
            <a:spAutoFit/>
          </a:bodyPr>
          <a:lstStyle/>
          <a:p>
            <a:r>
              <a:rPr lang="it-IT" sz="1800" dirty="0" err="1">
                <a:effectLst/>
                <a:latin typeface="Cambria" panose="02040503050406030204" pitchFamily="18" charset="0"/>
              </a:rPr>
              <a:t>Homogeneizar</a:t>
            </a:r>
            <a:r>
              <a:rPr lang="it-IT" sz="1800" dirty="0">
                <a:effectLst/>
                <a:latin typeface="Cambria" panose="02040503050406030204" pitchFamily="18" charset="0"/>
              </a:rPr>
              <a:t> </a:t>
            </a:r>
            <a:r>
              <a:rPr lang="it-IT" sz="1800" dirty="0" err="1">
                <a:effectLst/>
                <a:latin typeface="Cambria" panose="02040503050406030204" pitchFamily="18" charset="0"/>
              </a:rPr>
              <a:t>estas</a:t>
            </a:r>
            <a:r>
              <a:rPr lang="it-IT" sz="1800" dirty="0">
                <a:effectLst/>
                <a:latin typeface="Cambria" panose="02040503050406030204" pitchFamily="18" charset="0"/>
              </a:rPr>
              <a:t> </a:t>
            </a:r>
            <a:r>
              <a:rPr lang="it-IT" sz="1800" dirty="0" err="1">
                <a:effectLst/>
                <a:latin typeface="Cambria" panose="02040503050406030204" pitchFamily="18" charset="0"/>
              </a:rPr>
              <a:t>prácticas</a:t>
            </a:r>
            <a:r>
              <a:rPr lang="it-IT" sz="1800" dirty="0">
                <a:effectLst/>
                <a:latin typeface="Cambria" panose="02040503050406030204" pitchFamily="18" charset="0"/>
              </a:rPr>
              <a:t>, </a:t>
            </a:r>
            <a:r>
              <a:rPr lang="it-IT" sz="1800" dirty="0" err="1">
                <a:effectLst/>
                <a:latin typeface="Cambria" panose="02040503050406030204" pitchFamily="18" charset="0"/>
              </a:rPr>
              <a:t>presentarlas</a:t>
            </a:r>
            <a:r>
              <a:rPr lang="it-IT" sz="1800" dirty="0">
                <a:effectLst/>
                <a:latin typeface="Cambria" panose="02040503050406030204" pitchFamily="18" charset="0"/>
              </a:rPr>
              <a:t> </a:t>
            </a:r>
            <a:r>
              <a:rPr lang="it-IT" sz="1800" dirty="0" err="1">
                <a:effectLst/>
                <a:latin typeface="Cambria" panose="02040503050406030204" pitchFamily="18" charset="0"/>
              </a:rPr>
              <a:t>como</a:t>
            </a:r>
            <a:r>
              <a:rPr lang="it-IT" sz="1800" dirty="0">
                <a:effectLst/>
                <a:latin typeface="Cambria" panose="02040503050406030204" pitchFamily="18" charset="0"/>
              </a:rPr>
              <a:t> </a:t>
            </a:r>
            <a:r>
              <a:rPr lang="it-IT" sz="1800" dirty="0" err="1">
                <a:effectLst/>
                <a:latin typeface="Cambria" panose="02040503050406030204" pitchFamily="18" charset="0"/>
              </a:rPr>
              <a:t>equivalentes</a:t>
            </a:r>
            <a:r>
              <a:rPr lang="it-IT" sz="1800" dirty="0">
                <a:effectLst/>
                <a:latin typeface="Cambria" panose="02040503050406030204" pitchFamily="18" charset="0"/>
              </a:rPr>
              <a:t>, </a:t>
            </a:r>
            <a:r>
              <a:rPr lang="it-IT" sz="1800" dirty="0" err="1">
                <a:effectLst/>
                <a:latin typeface="Cambria" panose="02040503050406030204" pitchFamily="18" charset="0"/>
              </a:rPr>
              <a:t>redu</a:t>
            </a:r>
            <a:r>
              <a:rPr lang="it-IT" sz="1800" dirty="0">
                <a:effectLst/>
                <a:latin typeface="Cambria" panose="02040503050406030204" pitchFamily="18" charset="0"/>
              </a:rPr>
              <a:t>- </a:t>
            </a:r>
            <a:r>
              <a:rPr lang="it-IT" sz="1800" dirty="0" err="1">
                <a:effectLst/>
                <a:latin typeface="Cambria" panose="02040503050406030204" pitchFamily="18" charset="0"/>
              </a:rPr>
              <a:t>ciría</a:t>
            </a:r>
            <a:r>
              <a:rPr lang="it-IT" sz="1800" dirty="0">
                <a:effectLst/>
                <a:latin typeface="Cambria" panose="02040503050406030204" pitchFamily="18" charset="0"/>
              </a:rPr>
              <a:t> su </a:t>
            </a:r>
            <a:r>
              <a:rPr lang="it-IT" sz="1800" dirty="0" err="1">
                <a:effectLst/>
                <a:latin typeface="Cambria" panose="02040503050406030204" pitchFamily="18" charset="0"/>
              </a:rPr>
              <a:t>riqueza</a:t>
            </a:r>
            <a:r>
              <a:rPr lang="it-IT" sz="1800" dirty="0">
                <a:effectLst/>
                <a:latin typeface="Cambria" panose="02040503050406030204" pitchFamily="18" charset="0"/>
              </a:rPr>
              <a:t>; no </a:t>
            </a:r>
            <a:r>
              <a:rPr lang="it-IT" sz="1800" dirty="0" err="1">
                <a:effectLst/>
                <a:latin typeface="Cambria" panose="02040503050406030204" pitchFamily="18" charset="0"/>
              </a:rPr>
              <a:t>toda</a:t>
            </a:r>
            <a:r>
              <a:rPr lang="it-IT" sz="1800" dirty="0">
                <a:effectLst/>
                <a:latin typeface="Cambria" panose="02040503050406030204" pitchFamily="18" charset="0"/>
              </a:rPr>
              <a:t> la </a:t>
            </a:r>
            <a:r>
              <a:rPr lang="it-IT" sz="1800" dirty="0" err="1">
                <a:effectLst/>
                <a:latin typeface="Cambria" panose="02040503050406030204" pitchFamily="18" charset="0"/>
              </a:rPr>
              <a:t>investigación</a:t>
            </a:r>
            <a:r>
              <a:rPr lang="it-IT" sz="1800" dirty="0">
                <a:effectLst/>
                <a:latin typeface="Cambria" panose="02040503050406030204" pitchFamily="18" charset="0"/>
              </a:rPr>
              <a:t> </a:t>
            </a:r>
            <a:r>
              <a:rPr lang="it-IT" sz="1800" dirty="0" err="1">
                <a:effectLst/>
                <a:latin typeface="Cambria" panose="02040503050406030204" pitchFamily="18" charset="0"/>
              </a:rPr>
              <a:t>feminista</a:t>
            </a:r>
            <a:r>
              <a:rPr lang="it-IT" sz="1800" dirty="0">
                <a:effectLst/>
                <a:latin typeface="Cambria" panose="02040503050406030204" pitchFamily="18" charset="0"/>
              </a:rPr>
              <a:t> es </a:t>
            </a:r>
            <a:r>
              <a:rPr lang="it-IT" sz="1800" dirty="0" err="1">
                <a:effectLst/>
                <a:latin typeface="Cambria" panose="02040503050406030204" pitchFamily="18" charset="0"/>
              </a:rPr>
              <a:t>colaborativa</a:t>
            </a:r>
            <a:r>
              <a:rPr lang="it-IT" sz="1800" dirty="0">
                <a:effectLst/>
                <a:latin typeface="Cambria" panose="02040503050406030204" pitchFamily="18" charset="0"/>
              </a:rPr>
              <a:t>, del </a:t>
            </a:r>
            <a:r>
              <a:rPr lang="it-IT" sz="1800" dirty="0" err="1">
                <a:effectLst/>
                <a:latin typeface="Cambria" panose="02040503050406030204" pitchFamily="18" charset="0"/>
              </a:rPr>
              <a:t>mismo</a:t>
            </a:r>
            <a:r>
              <a:rPr lang="it-IT" sz="1800" dirty="0">
                <a:effectLst/>
                <a:latin typeface="Cambria" panose="02040503050406030204" pitchFamily="18" charset="0"/>
              </a:rPr>
              <a:t> modo </a:t>
            </a:r>
            <a:r>
              <a:rPr lang="it-IT" sz="1800" dirty="0" err="1">
                <a:effectLst/>
                <a:latin typeface="Cambria" panose="02040503050406030204" pitchFamily="18" charset="0"/>
              </a:rPr>
              <a:t>que</a:t>
            </a:r>
            <a:r>
              <a:rPr lang="it-IT" sz="1800" dirty="0">
                <a:effectLst/>
                <a:latin typeface="Cambria" panose="02040503050406030204" pitchFamily="18" charset="0"/>
              </a:rPr>
              <a:t> la </a:t>
            </a:r>
            <a:r>
              <a:rPr lang="it-IT" sz="1800" dirty="0" err="1">
                <a:effectLst/>
                <a:latin typeface="Cambria" panose="02040503050406030204" pitchFamily="18" charset="0"/>
              </a:rPr>
              <a:t>investigación</a:t>
            </a:r>
            <a:r>
              <a:rPr lang="it-IT" sz="1800" dirty="0">
                <a:effectLst/>
                <a:latin typeface="Cambria" panose="02040503050406030204" pitchFamily="18" charset="0"/>
              </a:rPr>
              <a:t> </a:t>
            </a:r>
            <a:r>
              <a:rPr lang="it-IT" sz="1800" dirty="0" err="1">
                <a:effectLst/>
                <a:latin typeface="Cambria" panose="02040503050406030204" pitchFamily="18" charset="0"/>
              </a:rPr>
              <a:t>colaborativa</a:t>
            </a:r>
            <a:r>
              <a:rPr lang="it-IT" sz="1800" dirty="0">
                <a:effectLst/>
                <a:latin typeface="Cambria" panose="02040503050406030204" pitchFamily="18" charset="0"/>
              </a:rPr>
              <a:t> no es </a:t>
            </a:r>
            <a:r>
              <a:rPr lang="it-IT" sz="1800" dirty="0" err="1">
                <a:effectLst/>
                <a:latin typeface="Cambria" panose="02040503050406030204" pitchFamily="18" charset="0"/>
              </a:rPr>
              <a:t>necesariamente</a:t>
            </a:r>
            <a:r>
              <a:rPr lang="it-IT" sz="1800" dirty="0">
                <a:effectLst/>
                <a:latin typeface="Cambria" panose="02040503050406030204" pitchFamily="18" charset="0"/>
              </a:rPr>
              <a:t> </a:t>
            </a:r>
            <a:r>
              <a:rPr lang="it-IT" sz="1800" dirty="0" err="1">
                <a:effectLst/>
                <a:latin typeface="Cambria" panose="02040503050406030204" pitchFamily="18" charset="0"/>
              </a:rPr>
              <a:t>decolonial</a:t>
            </a:r>
            <a:r>
              <a:rPr lang="it-IT" sz="1800" dirty="0">
                <a:effectLst/>
                <a:latin typeface="Cambria" panose="02040503050406030204" pitchFamily="18" charset="0"/>
              </a:rPr>
              <a:t>, y </a:t>
            </a:r>
            <a:r>
              <a:rPr lang="it-IT" sz="1800" dirty="0" err="1">
                <a:effectLst/>
                <a:latin typeface="Cambria" panose="02040503050406030204" pitchFamily="18" charset="0"/>
              </a:rPr>
              <a:t>asi</a:t>
            </a:r>
            <a:r>
              <a:rPr lang="it-IT" sz="1800" dirty="0">
                <a:effectLst/>
                <a:latin typeface="Cambria" panose="02040503050406030204" pitchFamily="18" charset="0"/>
              </a:rPr>
              <a:t>́ </a:t>
            </a:r>
            <a:r>
              <a:rPr lang="it-IT" sz="1800" dirty="0" err="1">
                <a:effectLst/>
                <a:latin typeface="Cambria" panose="02040503050406030204" pitchFamily="18" charset="0"/>
              </a:rPr>
              <a:t>sucesivamente</a:t>
            </a:r>
            <a:r>
              <a:rPr lang="it-IT" sz="1800" dirty="0">
                <a:effectLst/>
                <a:latin typeface="Cambria" panose="02040503050406030204" pitchFamily="18" charset="0"/>
              </a:rPr>
              <a:t>. Sin embargo, </a:t>
            </a:r>
            <a:r>
              <a:rPr lang="it-IT" sz="1800" dirty="0" err="1">
                <a:effectLst/>
                <a:latin typeface="Cambria" panose="02040503050406030204" pitchFamily="18" charset="0"/>
              </a:rPr>
              <a:t>todas</a:t>
            </a:r>
            <a:r>
              <a:rPr lang="it-IT" sz="1800" dirty="0">
                <a:effectLst/>
                <a:latin typeface="Cambria" panose="02040503050406030204" pitchFamily="18" charset="0"/>
              </a:rPr>
              <a:t> </a:t>
            </a:r>
            <a:r>
              <a:rPr lang="it-IT" sz="1800" dirty="0" err="1">
                <a:effectLst/>
                <a:latin typeface="Cambria" panose="02040503050406030204" pitchFamily="18" charset="0"/>
              </a:rPr>
              <a:t>estas</a:t>
            </a:r>
            <a:r>
              <a:rPr lang="it-IT" sz="1800" dirty="0">
                <a:effectLst/>
                <a:latin typeface="Cambria" panose="02040503050406030204" pitchFamily="18" charset="0"/>
              </a:rPr>
              <a:t> </a:t>
            </a:r>
            <a:r>
              <a:rPr lang="it-IT" sz="1800" dirty="0" err="1">
                <a:effectLst/>
                <a:latin typeface="Cambria" panose="02040503050406030204" pitchFamily="18" charset="0"/>
              </a:rPr>
              <a:t>tradiciones</a:t>
            </a:r>
            <a:r>
              <a:rPr lang="it-IT" sz="1800" dirty="0">
                <a:effectLst/>
                <a:latin typeface="Cambria" panose="02040503050406030204" pitchFamily="18" charset="0"/>
              </a:rPr>
              <a:t> </a:t>
            </a:r>
            <a:r>
              <a:rPr lang="it-IT" sz="1800" dirty="0" err="1">
                <a:effectLst/>
                <a:latin typeface="Cambria" panose="02040503050406030204" pitchFamily="18" charset="0"/>
              </a:rPr>
              <a:t>toman</a:t>
            </a:r>
            <a:r>
              <a:rPr lang="it-IT" sz="1800" dirty="0">
                <a:effectLst/>
                <a:latin typeface="Cambria" panose="02040503050406030204" pitchFamily="18" charset="0"/>
              </a:rPr>
              <a:t> </a:t>
            </a:r>
            <a:r>
              <a:rPr lang="it-IT" sz="1800" dirty="0" err="1">
                <a:effectLst/>
                <a:latin typeface="Cambria" panose="02040503050406030204" pitchFamily="18" charset="0"/>
              </a:rPr>
              <a:t>el</a:t>
            </a:r>
            <a:r>
              <a:rPr lang="it-IT" sz="1800" dirty="0">
                <a:effectLst/>
                <a:latin typeface="Cambria" panose="02040503050406030204" pitchFamily="18" charset="0"/>
              </a:rPr>
              <a:t> </a:t>
            </a:r>
            <a:r>
              <a:rPr lang="it-IT" sz="1800" dirty="0" err="1">
                <a:effectLst/>
                <a:latin typeface="Cambria" panose="02040503050406030204" pitchFamily="18" charset="0"/>
              </a:rPr>
              <a:t>proceso</a:t>
            </a:r>
            <a:r>
              <a:rPr lang="it-IT" sz="1800" dirty="0">
                <a:effectLst/>
                <a:latin typeface="Cambria" panose="02040503050406030204" pitchFamily="18" charset="0"/>
              </a:rPr>
              <a:t> de </a:t>
            </a:r>
            <a:r>
              <a:rPr lang="it-IT" sz="1800" dirty="0" err="1">
                <a:effectLst/>
                <a:latin typeface="Cambria" panose="02040503050406030204" pitchFamily="18" charset="0"/>
              </a:rPr>
              <a:t>producción</a:t>
            </a:r>
            <a:r>
              <a:rPr lang="it-IT" sz="1800" dirty="0">
                <a:effectLst/>
                <a:latin typeface="Cambria" panose="02040503050406030204" pitchFamily="18" charset="0"/>
              </a:rPr>
              <a:t> de </a:t>
            </a:r>
            <a:r>
              <a:rPr lang="it-IT" sz="1800" dirty="0" err="1">
                <a:effectLst/>
                <a:latin typeface="Cambria" panose="02040503050406030204" pitchFamily="18" charset="0"/>
              </a:rPr>
              <a:t>conocimiento</a:t>
            </a:r>
            <a:r>
              <a:rPr lang="it-IT" sz="1800" dirty="0">
                <a:effectLst/>
                <a:latin typeface="Cambria" panose="02040503050406030204" pitchFamily="18" charset="0"/>
              </a:rPr>
              <a:t> </a:t>
            </a:r>
            <a:r>
              <a:rPr lang="it-IT" sz="1800" dirty="0" err="1">
                <a:effectLst/>
                <a:latin typeface="Cambria" panose="02040503050406030204" pitchFamily="18" charset="0"/>
              </a:rPr>
              <a:t>como</a:t>
            </a:r>
            <a:r>
              <a:rPr lang="it-IT" sz="1800" dirty="0">
                <a:effectLst/>
                <a:latin typeface="Cambria" panose="02040503050406030204" pitchFamily="18" charset="0"/>
              </a:rPr>
              <a:t> un campo en disputa, y </a:t>
            </a:r>
            <a:r>
              <a:rPr lang="it-IT" sz="1800" dirty="0" err="1">
                <a:effectLst/>
                <a:latin typeface="Cambria" panose="02040503050406030204" pitchFamily="18" charset="0"/>
              </a:rPr>
              <a:t>desde</a:t>
            </a:r>
            <a:r>
              <a:rPr lang="it-IT" sz="1800" dirty="0">
                <a:effectLst/>
                <a:latin typeface="Cambria" panose="02040503050406030204" pitchFamily="18" charset="0"/>
              </a:rPr>
              <a:t> ahí </a:t>
            </a:r>
            <a:r>
              <a:rPr lang="it-IT" sz="1800" dirty="0" err="1">
                <a:effectLst/>
                <a:latin typeface="Cambria" panose="02040503050406030204" pitchFamily="18" charset="0"/>
              </a:rPr>
              <a:t>comparten</a:t>
            </a:r>
            <a:r>
              <a:rPr lang="it-IT" sz="1800" dirty="0">
                <a:effectLst/>
                <a:latin typeface="Cambria" panose="02040503050406030204" pitchFamily="18" charset="0"/>
              </a:rPr>
              <a:t> </a:t>
            </a:r>
            <a:r>
              <a:rPr lang="it-IT" sz="1800" dirty="0" err="1">
                <a:effectLst/>
                <a:latin typeface="Cambria" panose="02040503050406030204" pitchFamily="18" charset="0"/>
              </a:rPr>
              <a:t>algunos</a:t>
            </a:r>
            <a:r>
              <a:rPr lang="it-IT" sz="1800" dirty="0">
                <a:effectLst/>
                <a:latin typeface="Cambria" panose="02040503050406030204" pitchFamily="18" charset="0"/>
              </a:rPr>
              <a:t> </a:t>
            </a:r>
            <a:r>
              <a:rPr lang="it-IT" sz="1800" dirty="0" err="1">
                <a:effectLst/>
                <a:latin typeface="Cambria" panose="02040503050406030204" pitchFamily="18" charset="0"/>
              </a:rPr>
              <a:t>elementos</a:t>
            </a:r>
            <a:r>
              <a:rPr lang="it-IT" sz="1800" dirty="0">
                <a:effectLst/>
                <a:latin typeface="Cambria" panose="02040503050406030204" pitchFamily="18" charset="0"/>
              </a:rPr>
              <a:t> </a:t>
            </a:r>
            <a:r>
              <a:rPr lang="it-IT" sz="1800" dirty="0" err="1">
                <a:effectLst/>
                <a:latin typeface="Cambria" panose="02040503050406030204" pitchFamily="18" charset="0"/>
              </a:rPr>
              <a:t>fundamentales</a:t>
            </a:r>
            <a:r>
              <a:rPr lang="it-IT" sz="1800" dirty="0">
                <a:effectLst/>
                <a:latin typeface="Cambria" panose="02040503050406030204" pitchFamily="18" charset="0"/>
              </a:rPr>
              <a:t>: su </a:t>
            </a:r>
            <a:r>
              <a:rPr lang="it-IT" sz="1800" dirty="0" err="1">
                <a:effectLst/>
                <a:latin typeface="Cambria" panose="02040503050406030204" pitchFamily="18" charset="0"/>
              </a:rPr>
              <a:t>exigencia</a:t>
            </a:r>
            <a:r>
              <a:rPr lang="it-IT" sz="1800" dirty="0">
                <a:effectLst/>
                <a:latin typeface="Cambria" panose="02040503050406030204" pitchFamily="18" charset="0"/>
              </a:rPr>
              <a:t> de </a:t>
            </a:r>
            <a:r>
              <a:rPr lang="it-IT" sz="1800" dirty="0" err="1">
                <a:effectLst/>
                <a:latin typeface="Cambria" panose="02040503050406030204" pitchFamily="18" charset="0"/>
              </a:rPr>
              <a:t>articular</a:t>
            </a:r>
            <a:r>
              <a:rPr lang="it-IT" sz="1800" dirty="0">
                <a:effectLst/>
                <a:latin typeface="Cambria" panose="02040503050406030204" pitchFamily="18" charset="0"/>
              </a:rPr>
              <a:t> </a:t>
            </a:r>
            <a:r>
              <a:rPr lang="it-IT" sz="1800" dirty="0" err="1">
                <a:effectLst/>
                <a:latin typeface="Cambria" panose="02040503050406030204" pitchFamily="18" charset="0"/>
              </a:rPr>
              <a:t>relaciones</a:t>
            </a:r>
            <a:r>
              <a:rPr lang="it-IT" sz="1800" dirty="0">
                <a:effectLst/>
                <a:latin typeface="Cambria" panose="02040503050406030204" pitchFamily="18" charset="0"/>
              </a:rPr>
              <a:t> y </a:t>
            </a:r>
            <a:r>
              <a:rPr lang="it-IT" sz="1800" dirty="0" err="1">
                <a:effectLst/>
                <a:latin typeface="Cambria" panose="02040503050406030204" pitchFamily="18" charset="0"/>
              </a:rPr>
              <a:t>prácticas</a:t>
            </a:r>
            <a:r>
              <a:rPr lang="it-IT" sz="1800" dirty="0">
                <a:effectLst/>
                <a:latin typeface="Cambria" panose="02040503050406030204" pitchFamily="18" charset="0"/>
              </a:rPr>
              <a:t> de </a:t>
            </a:r>
            <a:r>
              <a:rPr lang="it-IT" sz="1800" dirty="0" err="1">
                <a:effectLst/>
                <a:latin typeface="Cambria" panose="02040503050406030204" pitchFamily="18" charset="0"/>
              </a:rPr>
              <a:t>investigación</a:t>
            </a:r>
            <a:r>
              <a:rPr lang="it-IT" sz="1800" dirty="0">
                <a:effectLst/>
                <a:latin typeface="Cambria" panose="02040503050406030204" pitchFamily="18" charset="0"/>
              </a:rPr>
              <a:t> </a:t>
            </a:r>
            <a:r>
              <a:rPr lang="it-IT" sz="1800" dirty="0" err="1">
                <a:effectLst/>
                <a:latin typeface="Cambria" panose="02040503050406030204" pitchFamily="18" charset="0"/>
              </a:rPr>
              <a:t>más</a:t>
            </a:r>
            <a:r>
              <a:rPr lang="it-IT" sz="1800" dirty="0">
                <a:effectLst/>
                <a:latin typeface="Cambria" panose="02040503050406030204" pitchFamily="18" charset="0"/>
              </a:rPr>
              <a:t> </a:t>
            </a:r>
            <a:r>
              <a:rPr lang="it-IT" sz="1800" dirty="0" err="1">
                <a:effectLst/>
                <a:latin typeface="Cambria" panose="02040503050406030204" pitchFamily="18" charset="0"/>
              </a:rPr>
              <a:t>igualitarias</a:t>
            </a:r>
            <a:r>
              <a:rPr lang="it-IT" sz="1800" dirty="0">
                <a:effectLst/>
                <a:latin typeface="Cambria" panose="02040503050406030204" pitchFamily="18" charset="0"/>
              </a:rPr>
              <a:t> y </a:t>
            </a:r>
            <a:r>
              <a:rPr lang="it-IT" sz="1800" dirty="0" err="1">
                <a:effectLst/>
                <a:latin typeface="Cambria" panose="02040503050406030204" pitchFamily="18" charset="0"/>
              </a:rPr>
              <a:t>negociadas</a:t>
            </a:r>
            <a:r>
              <a:rPr lang="it-IT" sz="1800" dirty="0">
                <a:effectLst/>
                <a:latin typeface="Cambria" panose="02040503050406030204" pitchFamily="18" charset="0"/>
              </a:rPr>
              <a:t>, </a:t>
            </a:r>
            <a:r>
              <a:rPr lang="it-IT" sz="1800" dirty="0" err="1">
                <a:effectLst/>
                <a:latin typeface="Cambria" panose="02040503050406030204" pitchFamily="18" charset="0"/>
              </a:rPr>
              <a:t>menos</a:t>
            </a:r>
            <a:r>
              <a:rPr lang="it-IT" sz="1800" dirty="0">
                <a:effectLst/>
                <a:latin typeface="Cambria" panose="02040503050406030204" pitchFamily="18" charset="0"/>
              </a:rPr>
              <a:t> </a:t>
            </a:r>
            <a:r>
              <a:rPr lang="it-IT" sz="1800" dirty="0" err="1">
                <a:effectLst/>
                <a:latin typeface="Cambria" panose="02040503050406030204" pitchFamily="18" charset="0"/>
              </a:rPr>
              <a:t>extractivistas</a:t>
            </a:r>
            <a:r>
              <a:rPr lang="it-IT" sz="1800" dirty="0">
                <a:effectLst/>
                <a:latin typeface="Cambria" panose="02040503050406030204" pitchFamily="18" charset="0"/>
              </a:rPr>
              <a:t>; su impulso y su </a:t>
            </a:r>
            <a:r>
              <a:rPr lang="it-IT" sz="1800" dirty="0" err="1">
                <a:effectLst/>
                <a:latin typeface="Cambria" panose="02040503050406030204" pitchFamily="18" charset="0"/>
              </a:rPr>
              <a:t>com</a:t>
            </a:r>
            <a:r>
              <a:rPr lang="it-IT" sz="1800" dirty="0">
                <a:effectLst/>
                <a:latin typeface="Cambria" panose="02040503050406030204" pitchFamily="18" charset="0"/>
              </a:rPr>
              <a:t>- </a:t>
            </a:r>
            <a:r>
              <a:rPr lang="it-IT" sz="1800" dirty="0" err="1">
                <a:effectLst/>
                <a:latin typeface="Cambria" panose="02040503050406030204" pitchFamily="18" charset="0"/>
              </a:rPr>
              <a:t>promiso</a:t>
            </a:r>
            <a:r>
              <a:rPr lang="it-IT" sz="1800" dirty="0">
                <a:effectLst/>
                <a:latin typeface="Cambria" panose="02040503050406030204" pitchFamily="18" charset="0"/>
              </a:rPr>
              <a:t> </a:t>
            </a:r>
            <a:r>
              <a:rPr lang="it-IT" sz="1800" dirty="0" err="1">
                <a:effectLst/>
                <a:latin typeface="Cambria" panose="02040503050406030204" pitchFamily="18" charset="0"/>
              </a:rPr>
              <a:t>ético-político</a:t>
            </a:r>
            <a:r>
              <a:rPr lang="it-IT" sz="1800" dirty="0">
                <a:effectLst/>
                <a:latin typeface="Cambria" panose="02040503050406030204" pitchFamily="18" charset="0"/>
              </a:rPr>
              <a:t>; y su </a:t>
            </a:r>
            <a:r>
              <a:rPr lang="it-IT" sz="1800" dirty="0" err="1">
                <a:effectLst/>
                <a:latin typeface="Cambria" panose="02040503050406030204" pitchFamily="18" charset="0"/>
              </a:rPr>
              <a:t>experimentación</a:t>
            </a:r>
            <a:r>
              <a:rPr lang="it-IT" sz="1800" dirty="0">
                <a:effectLst/>
                <a:latin typeface="Cambria" panose="02040503050406030204" pitchFamily="18" charset="0"/>
              </a:rPr>
              <a:t> en torno a </a:t>
            </a:r>
            <a:r>
              <a:rPr lang="it-IT" sz="1800" dirty="0" err="1">
                <a:effectLst/>
                <a:latin typeface="Cambria" panose="02040503050406030204" pitchFamily="18" charset="0"/>
              </a:rPr>
              <a:t>las</a:t>
            </a:r>
            <a:r>
              <a:rPr lang="it-IT" sz="1800" dirty="0">
                <a:effectLst/>
                <a:latin typeface="Cambria" panose="02040503050406030204" pitchFamily="18" charset="0"/>
              </a:rPr>
              <a:t> </a:t>
            </a:r>
            <a:r>
              <a:rPr lang="it-IT" sz="1800" dirty="0" err="1">
                <a:effectLst/>
                <a:latin typeface="Cambria" panose="02040503050406030204" pitchFamily="18" charset="0"/>
              </a:rPr>
              <a:t>operacio</a:t>
            </a:r>
            <a:r>
              <a:rPr lang="it-IT" sz="1800" dirty="0">
                <a:effectLst/>
                <a:latin typeface="Cambria" panose="02040503050406030204" pitchFamily="18" charset="0"/>
              </a:rPr>
              <a:t>- </a:t>
            </a:r>
            <a:r>
              <a:rPr lang="it-IT" sz="1800" dirty="0" err="1">
                <a:effectLst/>
                <a:latin typeface="Cambria" panose="02040503050406030204" pitchFamily="18" charset="0"/>
              </a:rPr>
              <a:t>nes</a:t>
            </a:r>
            <a:r>
              <a:rPr lang="it-IT" sz="1800" dirty="0">
                <a:effectLst/>
                <a:latin typeface="Cambria" panose="02040503050406030204" pitchFamily="18" charset="0"/>
              </a:rPr>
              <a:t> </a:t>
            </a:r>
            <a:r>
              <a:rPr lang="it-IT" sz="1800" dirty="0" err="1">
                <a:effectLst/>
                <a:latin typeface="Cambria" panose="02040503050406030204" pitchFamily="18" charset="0"/>
              </a:rPr>
              <a:t>metodológicas</a:t>
            </a:r>
            <a:r>
              <a:rPr lang="it-IT" sz="1800" dirty="0">
                <a:effectLst/>
                <a:latin typeface="Cambria" panose="02040503050406030204" pitchFamily="18" charset="0"/>
              </a:rPr>
              <a:t>: ¿</a:t>
            </a:r>
            <a:r>
              <a:rPr lang="it-IT" sz="1800" dirty="0" err="1">
                <a:effectLst/>
                <a:latin typeface="Cambria" panose="02040503050406030204" pitchFamily="18" charset="0"/>
              </a:rPr>
              <a:t>c</a:t>
            </a:r>
            <a:r>
              <a:rPr lang="it-IT" sz="1800" dirty="0" err="1">
                <a:effectLst/>
                <a:latin typeface="TimesNewRomanPSMT"/>
              </a:rPr>
              <a:t>ómo</a:t>
            </a:r>
            <a:r>
              <a:rPr lang="it-IT" sz="1800" dirty="0">
                <a:effectLst/>
                <a:latin typeface="TimesNewRomanPSMT"/>
              </a:rPr>
              <a:t> </a:t>
            </a:r>
            <a:r>
              <a:rPr lang="it-IT" sz="1800" dirty="0" err="1">
                <a:effectLst/>
                <a:latin typeface="Cambria" panose="02040503050406030204" pitchFamily="18" charset="0"/>
              </a:rPr>
              <a:t>construir</a:t>
            </a:r>
            <a:r>
              <a:rPr lang="it-IT" sz="1800" dirty="0">
                <a:effectLst/>
                <a:latin typeface="Cambria" panose="02040503050406030204" pitchFamily="18" charset="0"/>
              </a:rPr>
              <a:t> </a:t>
            </a:r>
            <a:r>
              <a:rPr lang="it-IT" sz="1800" dirty="0" err="1">
                <a:effectLst/>
                <a:latin typeface="Cambria" panose="02040503050406030204" pitchFamily="18" charset="0"/>
              </a:rPr>
              <a:t>conocimiento</a:t>
            </a:r>
            <a:r>
              <a:rPr lang="it-IT" sz="1800" dirty="0">
                <a:effectLst/>
                <a:latin typeface="Cambria" panose="02040503050406030204" pitchFamily="18" charset="0"/>
              </a:rPr>
              <a:t> e intervenir en la </a:t>
            </a:r>
            <a:r>
              <a:rPr lang="it-IT" sz="1800" dirty="0" err="1">
                <a:effectLst/>
                <a:latin typeface="Cambria" panose="02040503050406030204" pitchFamily="18" charset="0"/>
              </a:rPr>
              <a:t>realidad</a:t>
            </a:r>
            <a:r>
              <a:rPr lang="it-IT" sz="1800" dirty="0">
                <a:effectLst/>
                <a:latin typeface="Cambria" panose="02040503050406030204" pitchFamily="18" charset="0"/>
              </a:rPr>
              <a:t> </a:t>
            </a:r>
            <a:r>
              <a:rPr lang="it-IT" sz="1800" dirty="0" err="1">
                <a:effectLst/>
                <a:latin typeface="Cambria" panose="02040503050406030204" pitchFamily="18" charset="0"/>
              </a:rPr>
              <a:t>junto</a:t>
            </a:r>
            <a:r>
              <a:rPr lang="it-IT" sz="1800" dirty="0">
                <a:effectLst/>
                <a:latin typeface="Cambria" panose="02040503050406030204" pitchFamily="18" charset="0"/>
              </a:rPr>
              <a:t> y con </a:t>
            </a:r>
            <a:r>
              <a:rPr lang="it-IT" sz="1800" dirty="0" err="1">
                <a:effectLst/>
                <a:latin typeface="Cambria" panose="02040503050406030204" pitchFamily="18" charset="0"/>
              </a:rPr>
              <a:t>los</a:t>
            </a:r>
            <a:r>
              <a:rPr lang="it-IT" sz="1800" dirty="0">
                <a:effectLst/>
                <a:latin typeface="Cambria" panose="02040503050406030204" pitchFamily="18" charset="0"/>
              </a:rPr>
              <a:t> </a:t>
            </a:r>
            <a:r>
              <a:rPr lang="it-IT" sz="1800" dirty="0" err="1">
                <a:effectLst/>
                <a:latin typeface="Cambria" panose="02040503050406030204" pitchFamily="18" charset="0"/>
              </a:rPr>
              <a:t>sujetos</a:t>
            </a:r>
            <a:r>
              <a:rPr lang="it-IT" sz="1800" dirty="0">
                <a:effectLst/>
                <a:latin typeface="Cambria" panose="02040503050406030204" pitchFamily="18" charset="0"/>
              </a:rPr>
              <a:t> con </a:t>
            </a:r>
            <a:r>
              <a:rPr lang="it-IT" sz="1800" dirty="0" err="1">
                <a:effectLst/>
                <a:latin typeface="Cambria" panose="02040503050406030204" pitchFamily="18" charset="0"/>
              </a:rPr>
              <a:t>quienes</a:t>
            </a:r>
            <a:r>
              <a:rPr lang="it-IT" sz="1800" dirty="0">
                <a:effectLst/>
                <a:latin typeface="Cambria" panose="02040503050406030204" pitchFamily="18" charset="0"/>
              </a:rPr>
              <a:t> </a:t>
            </a:r>
            <a:r>
              <a:rPr lang="it-IT" sz="1800" dirty="0" err="1">
                <a:effectLst/>
                <a:latin typeface="Cambria" panose="02040503050406030204" pitchFamily="18" charset="0"/>
              </a:rPr>
              <a:t>trabajamos</a:t>
            </a:r>
            <a:r>
              <a:rPr lang="it-IT" sz="1800" dirty="0">
                <a:effectLst/>
                <a:latin typeface="Cambria" panose="02040503050406030204" pitchFamily="18" charset="0"/>
              </a:rPr>
              <a:t>? (...). Lo </a:t>
            </a:r>
            <a:r>
              <a:rPr lang="it-IT" sz="1800" dirty="0" err="1">
                <a:effectLst/>
                <a:latin typeface="Cambria" panose="02040503050406030204" pitchFamily="18" charset="0"/>
              </a:rPr>
              <a:t>inte</a:t>
            </a:r>
            <a:r>
              <a:rPr lang="it-IT" sz="1800" dirty="0">
                <a:effectLst/>
                <a:latin typeface="Cambria" panose="02040503050406030204" pitchFamily="18" charset="0"/>
              </a:rPr>
              <a:t>- </a:t>
            </a:r>
            <a:r>
              <a:rPr lang="it-IT" sz="1800" dirty="0" err="1">
                <a:effectLst/>
                <a:latin typeface="Cambria" panose="02040503050406030204" pitchFamily="18" charset="0"/>
              </a:rPr>
              <a:t>resante</a:t>
            </a:r>
            <a:r>
              <a:rPr lang="it-IT" sz="1800" dirty="0">
                <a:effectLst/>
                <a:latin typeface="Cambria" panose="02040503050406030204" pitchFamily="18" charset="0"/>
              </a:rPr>
              <a:t> es </a:t>
            </a:r>
            <a:r>
              <a:rPr lang="it-IT" sz="1800" dirty="0" err="1">
                <a:effectLst/>
                <a:latin typeface="Cambria" panose="02040503050406030204" pitchFamily="18" charset="0"/>
              </a:rPr>
              <a:t>poner</a:t>
            </a:r>
            <a:r>
              <a:rPr lang="it-IT" sz="1800" dirty="0">
                <a:effectLst/>
                <a:latin typeface="Cambria" panose="02040503050406030204" pitchFamily="18" charset="0"/>
              </a:rPr>
              <a:t> </a:t>
            </a:r>
            <a:r>
              <a:rPr lang="it-IT" sz="1800" dirty="0" err="1">
                <a:effectLst/>
                <a:latin typeface="Cambria" panose="02040503050406030204" pitchFamily="18" charset="0"/>
              </a:rPr>
              <a:t>estas</a:t>
            </a:r>
            <a:r>
              <a:rPr lang="it-IT" sz="1800" dirty="0">
                <a:effectLst/>
                <a:latin typeface="Cambria" panose="02040503050406030204" pitchFamily="18" charset="0"/>
              </a:rPr>
              <a:t> </a:t>
            </a:r>
            <a:r>
              <a:rPr lang="it-IT" sz="1800" dirty="0" err="1">
                <a:effectLst/>
                <a:latin typeface="Cambria" panose="02040503050406030204" pitchFamily="18" charset="0"/>
              </a:rPr>
              <a:t>diferentes</a:t>
            </a:r>
            <a:r>
              <a:rPr lang="it-IT" sz="1800" dirty="0">
                <a:effectLst/>
                <a:latin typeface="Cambria" panose="02040503050406030204" pitchFamily="18" charset="0"/>
              </a:rPr>
              <a:t> </a:t>
            </a:r>
            <a:r>
              <a:rPr lang="it-IT" sz="1800" dirty="0" err="1">
                <a:effectLst/>
                <a:latin typeface="Cambria" panose="02040503050406030204" pitchFamily="18" charset="0"/>
              </a:rPr>
              <a:t>tradiciones</a:t>
            </a:r>
            <a:r>
              <a:rPr lang="it-IT" sz="1800" dirty="0">
                <a:effectLst/>
                <a:latin typeface="Cambria" panose="02040503050406030204" pitchFamily="18" charset="0"/>
              </a:rPr>
              <a:t> a dialogar, a </a:t>
            </a:r>
            <a:r>
              <a:rPr lang="it-IT" sz="1800" dirty="0" err="1">
                <a:effectLst/>
                <a:latin typeface="Cambria" panose="02040503050406030204" pitchFamily="18" charset="0"/>
              </a:rPr>
              <a:t>escucharse</a:t>
            </a:r>
            <a:r>
              <a:rPr lang="it-IT" sz="1800" dirty="0">
                <a:effectLst/>
                <a:latin typeface="Cambria" panose="02040503050406030204" pitchFamily="18" charset="0"/>
              </a:rPr>
              <a:t>, pensar </a:t>
            </a:r>
            <a:r>
              <a:rPr lang="it-IT" sz="1800" dirty="0" err="1">
                <a:effectLst/>
                <a:latin typeface="Cambria" panose="02040503050406030204" pitchFamily="18" charset="0"/>
              </a:rPr>
              <a:t>los</a:t>
            </a:r>
            <a:r>
              <a:rPr lang="it-IT" sz="1800" dirty="0">
                <a:effectLst/>
                <a:latin typeface="Cambria" panose="02040503050406030204" pitchFamily="18" charset="0"/>
              </a:rPr>
              <a:t> </a:t>
            </a:r>
            <a:r>
              <a:rPr lang="it-IT" sz="1800" dirty="0" err="1">
                <a:effectLst/>
                <a:latin typeface="Cambria" panose="02040503050406030204" pitchFamily="18" charset="0"/>
              </a:rPr>
              <a:t>elementos</a:t>
            </a:r>
            <a:r>
              <a:rPr lang="it-IT" sz="1800" dirty="0">
                <a:effectLst/>
                <a:latin typeface="Cambria" panose="02040503050406030204" pitchFamily="18" charset="0"/>
              </a:rPr>
              <a:t> </a:t>
            </a:r>
            <a:r>
              <a:rPr lang="it-IT" sz="1800" dirty="0" err="1">
                <a:effectLst/>
                <a:latin typeface="Cambria" panose="02040503050406030204" pitchFamily="18" charset="0"/>
              </a:rPr>
              <a:t>comunes</a:t>
            </a:r>
            <a:r>
              <a:rPr lang="it-IT" sz="1800" dirty="0">
                <a:effectLst/>
                <a:latin typeface="Cambria" panose="02040503050406030204" pitchFamily="18" charset="0"/>
              </a:rPr>
              <a:t> sin </a:t>
            </a:r>
            <a:r>
              <a:rPr lang="it-IT" sz="1800" dirty="0" err="1">
                <a:effectLst/>
                <a:latin typeface="Cambria" panose="02040503050406030204" pitchFamily="18" charset="0"/>
              </a:rPr>
              <a:t>dejar</a:t>
            </a:r>
            <a:r>
              <a:rPr lang="it-IT" sz="1800" dirty="0">
                <a:effectLst/>
                <a:latin typeface="Cambria" panose="02040503050406030204" pitchFamily="18" charset="0"/>
              </a:rPr>
              <a:t> de </a:t>
            </a:r>
            <a:r>
              <a:rPr lang="it-IT" sz="1800" dirty="0" err="1">
                <a:effectLst/>
                <a:latin typeface="Cambria" panose="02040503050406030204" pitchFamily="18" charset="0"/>
              </a:rPr>
              <a:t>reconocer</a:t>
            </a:r>
            <a:r>
              <a:rPr lang="it-IT" sz="1800" dirty="0">
                <a:effectLst/>
                <a:latin typeface="Cambria" panose="02040503050406030204" pitchFamily="18" charset="0"/>
              </a:rPr>
              <a:t> y valorar </a:t>
            </a:r>
            <a:r>
              <a:rPr lang="it-IT" sz="1800" dirty="0" err="1">
                <a:effectLst/>
                <a:latin typeface="Cambria" panose="02040503050406030204" pitchFamily="18" charset="0"/>
              </a:rPr>
              <a:t>las</a:t>
            </a:r>
            <a:r>
              <a:rPr lang="it-IT" sz="1800" dirty="0">
                <a:effectLst/>
                <a:latin typeface="Cambria" panose="02040503050406030204" pitchFamily="18" charset="0"/>
              </a:rPr>
              <a:t> </a:t>
            </a:r>
            <a:r>
              <a:rPr lang="it-IT" sz="1800" dirty="0" err="1">
                <a:effectLst/>
                <a:latin typeface="Cambria" panose="02040503050406030204" pitchFamily="18" charset="0"/>
              </a:rPr>
              <a:t>particularidades</a:t>
            </a:r>
            <a:r>
              <a:rPr lang="it-IT" sz="1800" dirty="0">
                <a:effectLst/>
                <a:latin typeface="Cambria" panose="02040503050406030204" pitchFamily="18" charset="0"/>
              </a:rPr>
              <a:t> de </a:t>
            </a:r>
            <a:r>
              <a:rPr lang="it-IT" sz="1800" dirty="0" err="1">
                <a:effectLst/>
                <a:latin typeface="Cambria" panose="02040503050406030204" pitchFamily="18" charset="0"/>
              </a:rPr>
              <a:t>las</a:t>
            </a:r>
            <a:r>
              <a:rPr lang="it-IT" sz="1800" dirty="0">
                <a:effectLst/>
                <a:latin typeface="Cambria" panose="02040503050406030204" pitchFamily="18" charset="0"/>
              </a:rPr>
              <a:t> </a:t>
            </a:r>
            <a:r>
              <a:rPr lang="it-IT" sz="1800" dirty="0" err="1">
                <a:effectLst/>
                <a:latin typeface="Cambria" panose="02040503050406030204" pitchFamily="18" charset="0"/>
              </a:rPr>
              <a:t>trayectorias</a:t>
            </a:r>
            <a:r>
              <a:rPr lang="it-IT" sz="1800" dirty="0">
                <a:effectLst/>
                <a:latin typeface="Cambria" panose="02040503050406030204" pitchFamily="18" charset="0"/>
              </a:rPr>
              <a:t> </a:t>
            </a:r>
            <a:r>
              <a:rPr lang="it-IT" sz="1800" dirty="0" err="1">
                <a:effectLst/>
                <a:latin typeface="Cambria" panose="02040503050406030204" pitchFamily="18" charset="0"/>
              </a:rPr>
              <a:t>propias</a:t>
            </a:r>
            <a:r>
              <a:rPr lang="it-IT" sz="1800" dirty="0">
                <a:effectLst/>
                <a:latin typeface="Cambria" panose="02040503050406030204" pitchFamily="18" charset="0"/>
              </a:rPr>
              <a:t> y </a:t>
            </a:r>
            <a:r>
              <a:rPr lang="it-IT" sz="1800" dirty="0" err="1">
                <a:effectLst/>
                <a:latin typeface="Cambria" panose="02040503050406030204" pitchFamily="18" charset="0"/>
              </a:rPr>
              <a:t>ajenas</a:t>
            </a:r>
            <a:r>
              <a:rPr lang="it-IT" sz="1800" dirty="0">
                <a:effectLst/>
                <a:latin typeface="Cambria" panose="02040503050406030204" pitchFamily="18" charset="0"/>
              </a:rPr>
              <a:t>, (re)</a:t>
            </a:r>
            <a:r>
              <a:rPr lang="it-IT" sz="1800" dirty="0" err="1">
                <a:effectLst/>
                <a:latin typeface="Cambria" panose="02040503050406030204" pitchFamily="18" charset="0"/>
              </a:rPr>
              <a:t>aprender</a:t>
            </a:r>
            <a:r>
              <a:rPr lang="it-IT" sz="1800" dirty="0">
                <a:effectLst/>
                <a:latin typeface="Cambria" panose="02040503050406030204" pitchFamily="18" charset="0"/>
              </a:rPr>
              <a:t> </a:t>
            </a:r>
            <a:r>
              <a:rPr lang="it-IT" sz="1800" dirty="0" err="1">
                <a:effectLst/>
                <a:latin typeface="Cambria" panose="02040503050406030204" pitchFamily="18" charset="0"/>
              </a:rPr>
              <a:t>nuestra</a:t>
            </a:r>
            <a:r>
              <a:rPr lang="it-IT" sz="1800" dirty="0">
                <a:effectLst/>
                <a:latin typeface="Cambria" panose="02040503050406030204" pitchFamily="18" charset="0"/>
              </a:rPr>
              <a:t> </a:t>
            </a:r>
            <a:r>
              <a:rPr lang="it-IT" sz="1800" dirty="0" err="1">
                <a:effectLst/>
                <a:latin typeface="Cambria" panose="02040503050406030204" pitchFamily="18" charset="0"/>
              </a:rPr>
              <a:t>mirada</a:t>
            </a:r>
            <a:r>
              <a:rPr lang="it-IT" sz="1800" dirty="0">
                <a:effectLst/>
                <a:latin typeface="Cambria" panose="02040503050406030204" pitchFamily="18" charset="0"/>
              </a:rPr>
              <a:t> en </a:t>
            </a:r>
            <a:r>
              <a:rPr lang="it-IT" sz="1800" dirty="0" err="1">
                <a:effectLst/>
                <a:latin typeface="Cambria" panose="02040503050406030204" pitchFamily="18" charset="0"/>
              </a:rPr>
              <a:t>el</a:t>
            </a:r>
            <a:r>
              <a:rPr lang="it-IT" sz="1800" dirty="0">
                <a:effectLst/>
                <a:latin typeface="Cambria" panose="02040503050406030204" pitchFamily="18" charset="0"/>
              </a:rPr>
              <a:t> </a:t>
            </a:r>
            <a:r>
              <a:rPr lang="it-IT" sz="1800" dirty="0" err="1">
                <a:effectLst/>
                <a:latin typeface="Cambria" panose="02040503050406030204" pitchFamily="18" charset="0"/>
              </a:rPr>
              <a:t>encuentro</a:t>
            </a:r>
            <a:r>
              <a:rPr lang="it-IT" sz="1800" dirty="0">
                <a:effectLst/>
                <a:latin typeface="Cambria" panose="02040503050406030204" pitchFamily="18" charset="0"/>
              </a:rPr>
              <a:t> con </a:t>
            </a:r>
            <a:r>
              <a:rPr lang="it-IT" sz="1800" dirty="0" err="1">
                <a:effectLst/>
                <a:latin typeface="Cambria" panose="02040503050406030204" pitchFamily="18" charset="0"/>
              </a:rPr>
              <a:t>otras</a:t>
            </a:r>
            <a:r>
              <a:rPr lang="it-IT" sz="1800" dirty="0">
                <a:effectLst/>
                <a:latin typeface="Cambria" panose="02040503050406030204" pitchFamily="18" charset="0"/>
              </a:rPr>
              <a:t> </a:t>
            </a:r>
            <a:r>
              <a:rPr lang="it-IT" sz="1800" dirty="0" err="1">
                <a:effectLst/>
                <a:latin typeface="Cambria" panose="02040503050406030204" pitchFamily="18" charset="0"/>
              </a:rPr>
              <a:t>miradas</a:t>
            </a:r>
            <a:r>
              <a:rPr lang="it-IT" sz="1800" dirty="0">
                <a:effectLst/>
                <a:latin typeface="Cambria" panose="02040503050406030204" pitchFamily="18" charset="0"/>
              </a:rPr>
              <a:t> (Lozano, 2020). </a:t>
            </a:r>
            <a:endParaRPr lang="it-IT" dirty="0"/>
          </a:p>
        </p:txBody>
      </p:sp>
      <p:pic>
        <p:nvPicPr>
          <p:cNvPr id="9" name="Picture 8" descr="CC-BY-SA_icon.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0510" y="6199595"/>
            <a:ext cx="1508279" cy="544780"/>
          </a:xfrm>
          <a:prstGeom prst="rect">
            <a:avLst/>
          </a:prstGeom>
        </p:spPr>
      </p:pic>
      <p:pic>
        <p:nvPicPr>
          <p:cNvPr id="12" name="Immagine 11" descr="Immagine che contiene persona, interni, vecchio, gruppo&#10;&#10;Descrizione generata automaticamente">
            <a:extLst>
              <a:ext uri="{FF2B5EF4-FFF2-40B4-BE49-F238E27FC236}">
                <a16:creationId xmlns:a16="http://schemas.microsoft.com/office/drawing/2014/main" id="{6A21A119-8C8D-CD4B-ACA6-8E62DD5083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0316" y="1649679"/>
            <a:ext cx="4451684" cy="4451684"/>
          </a:xfrm>
          <a:prstGeom prst="rect">
            <a:avLst/>
          </a:prstGeom>
        </p:spPr>
      </p:pic>
    </p:spTree>
    <p:extLst>
      <p:ext uri="{BB962C8B-B14F-4D97-AF65-F5344CB8AC3E}">
        <p14:creationId xmlns:p14="http://schemas.microsoft.com/office/powerpoint/2010/main" val="4134787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491150-0A6F-47D2-967F-18CC4FCC205A}"/>
              </a:ext>
            </a:extLst>
          </p:cNvPr>
          <p:cNvSpPr txBox="1">
            <a:spLocks/>
          </p:cNvSpPr>
          <p:nvPr/>
        </p:nvSpPr>
        <p:spPr>
          <a:xfrm>
            <a:off x="181070" y="6136836"/>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Antropologia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8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dell’America</a:t>
            </a:r>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 Latina</a:t>
            </a:r>
          </a:p>
        </p:txBody>
      </p:sp>
      <p:sp>
        <p:nvSpPr>
          <p:cNvPr id="3" name="Titolo 1">
            <a:extLst>
              <a:ext uri="{FF2B5EF4-FFF2-40B4-BE49-F238E27FC236}">
                <a16:creationId xmlns:a16="http://schemas.microsoft.com/office/drawing/2014/main" id="{2BA40961-6FC9-4CC2-BDB5-60F4A54C81E3}"/>
              </a:ext>
            </a:extLst>
          </p:cNvPr>
          <p:cNvSpPr txBox="1">
            <a:spLocks/>
          </p:cNvSpPr>
          <p:nvPr/>
        </p:nvSpPr>
        <p:spPr>
          <a:xfrm>
            <a:off x="197667" y="6513140"/>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p>
        </p:txBody>
      </p:sp>
      <p:sp>
        <p:nvSpPr>
          <p:cNvPr id="5" name="CasellaDiTesto 4">
            <a:extLst>
              <a:ext uri="{FF2B5EF4-FFF2-40B4-BE49-F238E27FC236}">
                <a16:creationId xmlns:a16="http://schemas.microsoft.com/office/drawing/2014/main" id="{862677D1-11EA-4653-9C88-1FF5DF9B2F64}"/>
              </a:ext>
            </a:extLst>
          </p:cNvPr>
          <p:cNvSpPr txBox="1"/>
          <p:nvPr/>
        </p:nvSpPr>
        <p:spPr>
          <a:xfrm>
            <a:off x="623276" y="282336"/>
            <a:ext cx="6210300" cy="954107"/>
          </a:xfrm>
          <a:prstGeom prst="rect">
            <a:avLst/>
          </a:prstGeom>
          <a:noFill/>
        </p:spPr>
        <p:txBody>
          <a:bodyPr wrap="square" rtlCol="0">
            <a:spAutoFit/>
          </a:bodyPr>
          <a:lstStyle/>
          <a:p>
            <a:pPr algn="just"/>
            <a:r>
              <a:rPr lang="it-IT" sz="2800" b="1" dirty="0">
                <a:solidFill>
                  <a:srgbClr val="BB1717"/>
                </a:solidFill>
                <a:latin typeface="Tahoma" panose="020B0604030504040204" pitchFamily="34" charset="0"/>
                <a:ea typeface="Tahoma" panose="020B0604030504040204" pitchFamily="34" charset="0"/>
                <a:cs typeface="Tahoma" panose="020B0604030504040204" pitchFamily="34" charset="0"/>
              </a:rPr>
              <a:t>L’antropologia o la teoria del bombardamento di Berlino</a:t>
            </a:r>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6" name="CasellaDiTesto 5">
            <a:extLst>
              <a:ext uri="{FF2B5EF4-FFF2-40B4-BE49-F238E27FC236}">
                <a16:creationId xmlns:a16="http://schemas.microsoft.com/office/drawing/2014/main" id="{B3BD40C0-613A-4874-8B4F-F766B0777D5D}"/>
              </a:ext>
            </a:extLst>
          </p:cNvPr>
          <p:cNvSpPr txBox="1"/>
          <p:nvPr/>
        </p:nvSpPr>
        <p:spPr>
          <a:xfrm>
            <a:off x="2844800" y="3644901"/>
            <a:ext cx="3175000" cy="1200328"/>
          </a:xfrm>
          <a:prstGeom prst="rect">
            <a:avLst/>
          </a:prstGeom>
          <a:noFill/>
        </p:spPr>
        <p:txBody>
          <a:bodyPr wrap="square" rtlCol="0">
            <a:spAutoFit/>
          </a:bodyPr>
          <a:lstStyle/>
          <a:p>
            <a:r>
              <a:rPr lang="en-US" sz="2400" dirty="0"/>
              <a:t>Darcy </a:t>
            </a:r>
            <a:r>
              <a:rPr lang="en-US" sz="2400" dirty="0" err="1"/>
              <a:t>Ribeiro</a:t>
            </a:r>
            <a:r>
              <a:rPr lang="en-US" sz="2400" dirty="0"/>
              <a:t>, </a:t>
            </a:r>
            <a:r>
              <a:rPr lang="en-US" sz="2400" i="1" dirty="0" err="1"/>
              <a:t>Encontros</a:t>
            </a:r>
            <a:r>
              <a:rPr lang="en-US" sz="2400" i="1" dirty="0"/>
              <a:t> com a </a:t>
            </a:r>
            <a:r>
              <a:rPr lang="en-US" sz="2400" i="1" dirty="0" err="1"/>
              <a:t>civilização</a:t>
            </a:r>
            <a:r>
              <a:rPr lang="en-US" sz="2400" i="1" dirty="0"/>
              <a:t> 12 </a:t>
            </a:r>
            <a:r>
              <a:rPr lang="en-US" sz="2400" dirty="0"/>
              <a:t>(1979)</a:t>
            </a:r>
            <a:endParaRPr lang="it-IT" sz="2400" dirty="0"/>
          </a:p>
        </p:txBody>
      </p:sp>
      <p:pic>
        <p:nvPicPr>
          <p:cNvPr id="8" name="Content Placeholder 3" descr="Schermata 2017-10-13 alle 09.13.21.png"/>
          <p:cNvPicPr>
            <a:picLocks noChangeAspect="1"/>
          </p:cNvPicPr>
          <p:nvPr/>
        </p:nvPicPr>
        <p:blipFill rotWithShape="1">
          <a:blip r:embed="rId2">
            <a:extLst>
              <a:ext uri="{28A0092B-C50C-407E-A947-70E740481C1C}">
                <a14:useLocalDpi xmlns:a14="http://schemas.microsoft.com/office/drawing/2010/main" val="0"/>
              </a:ext>
            </a:extLst>
          </a:blip>
          <a:srcRect l="-1459" r="-780"/>
          <a:stretch/>
        </p:blipFill>
        <p:spPr>
          <a:xfrm rot="5400000">
            <a:off x="6762380" y="307940"/>
            <a:ext cx="4417414" cy="6087534"/>
          </a:xfrm>
          <a:prstGeom prst="rect">
            <a:avLst/>
          </a:prstGeom>
        </p:spPr>
      </p:pic>
      <p:pic>
        <p:nvPicPr>
          <p:cNvPr id="9" name="Content Placeholder 3" descr="Darcy_Ribeiro.jpg"/>
          <p:cNvPicPr>
            <a:picLocks noChangeAspect="1"/>
          </p:cNvPicPr>
          <p:nvPr/>
        </p:nvPicPr>
        <p:blipFill rotWithShape="1">
          <a:blip r:embed="rId3">
            <a:extLst>
              <a:ext uri="{28A0092B-C50C-407E-A947-70E740481C1C}">
                <a14:useLocalDpi xmlns:a14="http://schemas.microsoft.com/office/drawing/2010/main" val="0"/>
              </a:ext>
            </a:extLst>
          </a:blip>
          <a:srcRect l="-573" r="-486"/>
          <a:stretch/>
        </p:blipFill>
        <p:spPr>
          <a:xfrm>
            <a:off x="371639" y="1554293"/>
            <a:ext cx="2067281" cy="3603625"/>
          </a:xfrm>
          <a:prstGeom prst="rect">
            <a:avLst/>
          </a:prstGeom>
        </p:spPr>
      </p:pic>
      <p:pic>
        <p:nvPicPr>
          <p:cNvPr id="10" name="Picture 9" descr="CC-BY-SA_icon.svg.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0510" y="6199595"/>
            <a:ext cx="1508279" cy="544780"/>
          </a:xfrm>
          <a:prstGeom prst="rect">
            <a:avLst/>
          </a:prstGeom>
        </p:spPr>
      </p:pic>
    </p:spTree>
    <p:extLst>
      <p:ext uri="{BB962C8B-B14F-4D97-AF65-F5344CB8AC3E}">
        <p14:creationId xmlns:p14="http://schemas.microsoft.com/office/powerpoint/2010/main" val="947807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7F87BD-A8AF-4CC4-BC0A-439E1B0283E0}"/>
              </a:ext>
            </a:extLst>
          </p:cNvPr>
          <p:cNvSpPr txBox="1">
            <a:spLocks/>
          </p:cNvSpPr>
          <p:nvPr/>
        </p:nvSpPr>
        <p:spPr>
          <a:xfrm>
            <a:off x="168975" y="6173126"/>
            <a:ext cx="11796665" cy="336484"/>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9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Antropologia</a:t>
            </a:r>
            <a:r>
              <a:rPr lang="en-GB" sz="19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9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dell’America</a:t>
            </a:r>
            <a:r>
              <a:rPr lang="en-GB" sz="1900" b="1" u="sng" dirty="0">
                <a:solidFill>
                  <a:schemeClr val="bg1"/>
                </a:solidFill>
                <a:latin typeface="Tahoma" panose="020B0604030504040204" pitchFamily="34" charset="0"/>
                <a:ea typeface="Tahoma" panose="020B0604030504040204" pitchFamily="34" charset="0"/>
                <a:cs typeface="Tahoma" panose="020B0604030504040204" pitchFamily="34" charset="0"/>
              </a:rPr>
              <a:t> Latina</a:t>
            </a:r>
          </a:p>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Titolo 1">
            <a:extLst>
              <a:ext uri="{FF2B5EF4-FFF2-40B4-BE49-F238E27FC236}">
                <a16:creationId xmlns:a16="http://schemas.microsoft.com/office/drawing/2014/main" id="{BE20370E-1B29-4B5A-8D5B-6CCD2F37144C}"/>
              </a:ext>
            </a:extLst>
          </p:cNvPr>
          <p:cNvSpPr txBox="1">
            <a:spLocks/>
          </p:cNvSpPr>
          <p:nvPr/>
        </p:nvSpPr>
        <p:spPr>
          <a:xfrm>
            <a:off x="208229" y="6521516"/>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p>
        </p:txBody>
      </p:sp>
      <p:pic>
        <p:nvPicPr>
          <p:cNvPr id="9" name="Content Placeholder 3" descr="Schermata 2017-10-13 alle 10.09.24.png"/>
          <p:cNvPicPr>
            <a:picLocks noChangeAspect="1"/>
          </p:cNvPicPr>
          <p:nvPr/>
        </p:nvPicPr>
        <p:blipFill rotWithShape="1">
          <a:blip r:embed="rId2">
            <a:extLst>
              <a:ext uri="{28A0092B-C50C-407E-A947-70E740481C1C}">
                <a14:useLocalDpi xmlns:a14="http://schemas.microsoft.com/office/drawing/2010/main" val="0"/>
              </a:ext>
            </a:extLst>
          </a:blip>
          <a:srcRect l="74" r="-618"/>
          <a:stretch/>
        </p:blipFill>
        <p:spPr>
          <a:xfrm rot="5400000">
            <a:off x="956918" y="-509583"/>
            <a:ext cx="5629776" cy="7471418"/>
          </a:xfrm>
          <a:prstGeom prst="rect">
            <a:avLst/>
          </a:prstGeom>
        </p:spPr>
      </p:pic>
      <p:sp>
        <p:nvSpPr>
          <p:cNvPr id="10" name="TextBox 9"/>
          <p:cNvSpPr txBox="1"/>
          <p:nvPr/>
        </p:nvSpPr>
        <p:spPr>
          <a:xfrm>
            <a:off x="7079624" y="1499512"/>
            <a:ext cx="184666" cy="369332"/>
          </a:xfrm>
          <a:prstGeom prst="rect">
            <a:avLst/>
          </a:prstGeom>
          <a:noFill/>
        </p:spPr>
        <p:txBody>
          <a:bodyPr wrap="none" rtlCol="0">
            <a:spAutoFit/>
          </a:bodyPr>
          <a:lstStyle/>
          <a:p>
            <a:endParaRPr lang="en-US" dirty="0"/>
          </a:p>
        </p:txBody>
      </p:sp>
      <p:pic>
        <p:nvPicPr>
          <p:cNvPr id="11" name="Content Placeholder 3" descr="DaMatta.jpg"/>
          <p:cNvPicPr>
            <a:picLocks noChangeAspect="1"/>
          </p:cNvPicPr>
          <p:nvPr/>
        </p:nvPicPr>
        <p:blipFill>
          <a:blip r:embed="rId3">
            <a:extLst>
              <a:ext uri="{28A0092B-C50C-407E-A947-70E740481C1C}">
                <a14:useLocalDpi xmlns:a14="http://schemas.microsoft.com/office/drawing/2010/main" val="0"/>
              </a:ext>
            </a:extLst>
          </a:blip>
          <a:srcRect t="29501" b="29501"/>
          <a:stretch>
            <a:fillRect/>
          </a:stretch>
        </p:blipFill>
        <p:spPr>
          <a:xfrm>
            <a:off x="7524246" y="2451100"/>
            <a:ext cx="4521493" cy="2629688"/>
          </a:xfrm>
          <a:prstGeom prst="rect">
            <a:avLst/>
          </a:prstGeom>
        </p:spPr>
      </p:pic>
      <p:sp>
        <p:nvSpPr>
          <p:cNvPr id="12" name="Rectangle 11"/>
          <p:cNvSpPr/>
          <p:nvPr/>
        </p:nvSpPr>
        <p:spPr>
          <a:xfrm>
            <a:off x="7429192" y="1313934"/>
            <a:ext cx="2372164" cy="461665"/>
          </a:xfrm>
          <a:prstGeom prst="rect">
            <a:avLst/>
          </a:prstGeom>
        </p:spPr>
        <p:txBody>
          <a:bodyPr wrap="none">
            <a:spAutoFit/>
          </a:bodyPr>
          <a:lstStyle/>
          <a:p>
            <a:r>
              <a:rPr lang="en-US" sz="2400" dirty="0"/>
              <a:t>Roberto </a:t>
            </a:r>
            <a:r>
              <a:rPr lang="en-US" sz="2400" dirty="0" err="1"/>
              <a:t>DaMatta</a:t>
            </a:r>
            <a:endParaRPr lang="en-US" sz="2400" dirty="0"/>
          </a:p>
        </p:txBody>
      </p:sp>
      <p:pic>
        <p:nvPicPr>
          <p:cNvPr id="13" name="Picture 12" descr="CC-BY-SA_icon.svg.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0510" y="6199595"/>
            <a:ext cx="1508279" cy="544780"/>
          </a:xfrm>
          <a:prstGeom prst="rect">
            <a:avLst/>
          </a:prstGeom>
        </p:spPr>
      </p:pic>
    </p:spTree>
    <p:extLst>
      <p:ext uri="{BB962C8B-B14F-4D97-AF65-F5344CB8AC3E}">
        <p14:creationId xmlns:p14="http://schemas.microsoft.com/office/powerpoint/2010/main" val="3757747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CFB984-EC62-4468-AFB3-25D582FB1DF2}"/>
              </a:ext>
            </a:extLst>
          </p:cNvPr>
          <p:cNvSpPr txBox="1">
            <a:spLocks/>
          </p:cNvSpPr>
          <p:nvPr/>
        </p:nvSpPr>
        <p:spPr>
          <a:xfrm>
            <a:off x="181071" y="6185216"/>
            <a:ext cx="6797882" cy="285736"/>
          </a:xfrm>
          <a:prstGeom prst="rect">
            <a:avLst/>
          </a:prstGeom>
        </p:spPr>
        <p:txBody>
          <a:bodyP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1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Antropologia</a:t>
            </a:r>
            <a:r>
              <a:rPr lang="en-GB" sz="2100" b="1" u="sng"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2100" b="1" u="sng" dirty="0" err="1">
                <a:solidFill>
                  <a:schemeClr val="bg1"/>
                </a:solidFill>
                <a:latin typeface="Tahoma" panose="020B0604030504040204" pitchFamily="34" charset="0"/>
                <a:ea typeface="Tahoma" panose="020B0604030504040204" pitchFamily="34" charset="0"/>
                <a:cs typeface="Tahoma" panose="020B0604030504040204" pitchFamily="34" charset="0"/>
              </a:rPr>
              <a:t>dell’America</a:t>
            </a:r>
            <a:r>
              <a:rPr lang="en-GB" sz="2100" b="1" u="sng" dirty="0">
                <a:solidFill>
                  <a:schemeClr val="bg1"/>
                </a:solidFill>
                <a:latin typeface="Tahoma" panose="020B0604030504040204" pitchFamily="34" charset="0"/>
                <a:ea typeface="Tahoma" panose="020B0604030504040204" pitchFamily="34" charset="0"/>
                <a:cs typeface="Tahoma" panose="020B0604030504040204" pitchFamily="34" charset="0"/>
              </a:rPr>
              <a:t> Latina</a:t>
            </a:r>
          </a:p>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Titolo 1">
            <a:extLst>
              <a:ext uri="{FF2B5EF4-FFF2-40B4-BE49-F238E27FC236}">
                <a16:creationId xmlns:a16="http://schemas.microsoft.com/office/drawing/2014/main" id="{D2D9AA4E-E2C6-411F-BB55-82CC1BE57469}"/>
              </a:ext>
            </a:extLst>
          </p:cNvPr>
          <p:cNvSpPr txBox="1">
            <a:spLocks/>
          </p:cNvSpPr>
          <p:nvPr/>
        </p:nvSpPr>
        <p:spPr>
          <a:xfrm>
            <a:off x="208229" y="6461225"/>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p>
          <a:p>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Schermata 2017-10-13 alle 10.30.1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191124" y="-1846953"/>
            <a:ext cx="5635363" cy="9553857"/>
          </a:xfrm>
          <a:prstGeom prst="rect">
            <a:avLst/>
          </a:prstGeom>
        </p:spPr>
      </p:pic>
      <p:pic>
        <p:nvPicPr>
          <p:cNvPr id="6" name="Picture 5" descr="CC-BY-SA_icon.sv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0510" y="6199595"/>
            <a:ext cx="1508279" cy="544780"/>
          </a:xfrm>
          <a:prstGeom prst="rect">
            <a:avLst/>
          </a:prstGeom>
        </p:spPr>
      </p:pic>
    </p:spTree>
    <p:extLst>
      <p:ext uri="{BB962C8B-B14F-4D97-AF65-F5344CB8AC3E}">
        <p14:creationId xmlns:p14="http://schemas.microsoft.com/office/powerpoint/2010/main" val="2801524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02760" y="6135860"/>
            <a:ext cx="5736002" cy="553998"/>
          </a:xfrm>
          <a:prstGeom prst="rect">
            <a:avLst/>
          </a:prstGeom>
          <a:noFill/>
        </p:spPr>
        <p:txBody>
          <a:bodyPr wrap="square" rtlCol="0">
            <a:spAutoFit/>
          </a:bodyPr>
          <a:lstStyle/>
          <a:p>
            <a:r>
              <a:rPr lang="en-GB" b="1" dirty="0" err="1">
                <a:solidFill>
                  <a:schemeClr val="bg1"/>
                </a:solidFill>
                <a:latin typeface="Tahoma" panose="020B0604030504040204" pitchFamily="34" charset="0"/>
                <a:ea typeface="Tahoma" panose="020B0604030504040204" pitchFamily="34" charset="0"/>
                <a:cs typeface="Tahoma" panose="020B0604030504040204" pitchFamily="34" charset="0"/>
              </a:rPr>
              <a:t>Antropologia</a:t>
            </a:r>
            <a:r>
              <a:rPr lang="en-GB"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b="1" dirty="0" err="1">
                <a:solidFill>
                  <a:schemeClr val="bg1"/>
                </a:solidFill>
                <a:latin typeface="Tahoma" panose="020B0604030504040204" pitchFamily="34" charset="0"/>
                <a:ea typeface="Tahoma" panose="020B0604030504040204" pitchFamily="34" charset="0"/>
                <a:cs typeface="Tahoma" panose="020B0604030504040204" pitchFamily="34" charset="0"/>
              </a:rPr>
              <a:t>dell’America</a:t>
            </a:r>
            <a:r>
              <a:rPr lang="en-GB" b="1" dirty="0">
                <a:solidFill>
                  <a:schemeClr val="bg1"/>
                </a:solidFill>
                <a:latin typeface="Tahoma" panose="020B0604030504040204" pitchFamily="34" charset="0"/>
                <a:ea typeface="Tahoma" panose="020B0604030504040204" pitchFamily="34" charset="0"/>
                <a:cs typeface="Tahoma" panose="020B0604030504040204" pitchFamily="34" charset="0"/>
              </a:rPr>
              <a:t> Latina</a:t>
            </a:r>
          </a:p>
          <a:p>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p>
        </p:txBody>
      </p:sp>
      <p:sp>
        <p:nvSpPr>
          <p:cNvPr id="5" name="CasellaDiTesto 4"/>
          <p:cNvSpPr txBox="1"/>
          <p:nvPr/>
        </p:nvSpPr>
        <p:spPr>
          <a:xfrm>
            <a:off x="692727" y="568036"/>
            <a:ext cx="5895639" cy="523220"/>
          </a:xfrm>
          <a:prstGeom prst="rect">
            <a:avLst/>
          </a:prstGeom>
          <a:noFill/>
        </p:spPr>
        <p:txBody>
          <a:bodyPr wrap="none" rtlCol="0">
            <a:spAutoFit/>
          </a:bodyPr>
          <a:lstStyle/>
          <a:p>
            <a:r>
              <a:rPr lang="it-IT" sz="2800" b="1" dirty="0">
                <a:solidFill>
                  <a:srgbClr val="BB1717"/>
                </a:solidFill>
                <a:latin typeface="Tahoma" panose="020B0604030504040204" pitchFamily="34" charset="0"/>
                <a:ea typeface="Tahoma" panose="020B0604030504040204" pitchFamily="34" charset="0"/>
                <a:cs typeface="Tahoma" panose="020B0604030504040204" pitchFamily="34" charset="0"/>
              </a:rPr>
              <a:t>Dichiarazione</a:t>
            </a:r>
            <a:r>
              <a:rPr lang="it-IT" sz="2800" b="1" dirty="0">
                <a:solidFill>
                  <a:srgbClr val="E3333D"/>
                </a:solidFill>
                <a:latin typeface="Tahoma" panose="020B0604030504040204" pitchFamily="34" charset="0"/>
                <a:ea typeface="Tahoma" panose="020B0604030504040204" pitchFamily="34" charset="0"/>
                <a:cs typeface="Tahoma" panose="020B0604030504040204" pitchFamily="34" charset="0"/>
              </a:rPr>
              <a:t> </a:t>
            </a:r>
            <a:r>
              <a:rPr lang="it-IT" sz="2800" b="1" dirty="0">
                <a:solidFill>
                  <a:srgbClr val="BB1717"/>
                </a:solidFill>
                <a:latin typeface="Tahoma" panose="020B0604030504040204" pitchFamily="34" charset="0"/>
                <a:ea typeface="Tahoma" panose="020B0604030504040204" pitchFamily="34" charset="0"/>
                <a:cs typeface="Tahoma" panose="020B0604030504040204" pitchFamily="34" charset="0"/>
              </a:rPr>
              <a:t>di Barbados 1971</a:t>
            </a:r>
          </a:p>
        </p:txBody>
      </p:sp>
      <p:sp>
        <p:nvSpPr>
          <p:cNvPr id="7" name="Dati 6"/>
          <p:cNvSpPr/>
          <p:nvPr/>
        </p:nvSpPr>
        <p:spPr>
          <a:xfrm>
            <a:off x="8534400" y="3720156"/>
            <a:ext cx="3454400" cy="1665799"/>
          </a:xfrm>
          <a:prstGeom prst="flowChartInputOutpu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“The Indian as an Agent of his own Destiny” </a:t>
            </a:r>
            <a:endParaRPr lang="en-US" dirty="0"/>
          </a:p>
        </p:txBody>
      </p:sp>
      <p:sp>
        <p:nvSpPr>
          <p:cNvPr id="9" name="CasellaDiTesto 8"/>
          <p:cNvSpPr txBox="1"/>
          <p:nvPr/>
        </p:nvSpPr>
        <p:spPr>
          <a:xfrm>
            <a:off x="752765" y="1522845"/>
            <a:ext cx="5216236" cy="677108"/>
          </a:xfrm>
          <a:prstGeom prst="rect">
            <a:avLst/>
          </a:prstGeom>
          <a:noFill/>
        </p:spPr>
        <p:txBody>
          <a:bodyPr wrap="square" rtlCol="0">
            <a:spAutoFit/>
          </a:bodyPr>
          <a:lstStyle/>
          <a:p>
            <a:endParaRPr lang="it-IT" sz="2000" dirty="0"/>
          </a:p>
          <a:p>
            <a:endParaRPr lang="it-IT" dirty="0"/>
          </a:p>
        </p:txBody>
      </p:sp>
      <p:sp>
        <p:nvSpPr>
          <p:cNvPr id="10" name="CasellaDiTesto 9"/>
          <p:cNvSpPr txBox="1"/>
          <p:nvPr/>
        </p:nvSpPr>
        <p:spPr>
          <a:xfrm>
            <a:off x="8271341" y="2202725"/>
            <a:ext cx="4026477" cy="369332"/>
          </a:xfrm>
          <a:prstGeom prst="rect">
            <a:avLst/>
          </a:prstGeom>
          <a:noFill/>
        </p:spPr>
        <p:txBody>
          <a:bodyPr wrap="square" rtlCol="0">
            <a:spAutoFit/>
          </a:bodyPr>
          <a:lstStyle/>
          <a:p>
            <a:r>
              <a:rPr lang="it-IT" dirty="0"/>
              <a:t>  </a:t>
            </a:r>
          </a:p>
        </p:txBody>
      </p:sp>
      <p:sp>
        <p:nvSpPr>
          <p:cNvPr id="6" name="Rectangle 5"/>
          <p:cNvSpPr/>
          <p:nvPr/>
        </p:nvSpPr>
        <p:spPr>
          <a:xfrm>
            <a:off x="379942" y="1444431"/>
            <a:ext cx="7993893" cy="3877985"/>
          </a:xfrm>
          <a:prstGeom prst="rect">
            <a:avLst/>
          </a:prstGeom>
        </p:spPr>
        <p:txBody>
          <a:bodyPr wrap="square">
            <a:spAutoFit/>
          </a:bodyPr>
          <a:lstStyle/>
          <a:p>
            <a:pPr marL="342900" indent="-342900">
              <a:buFont typeface="Arial"/>
              <a:buChar char="•"/>
            </a:pPr>
            <a:r>
              <a:rPr lang="en-GB" sz="2000" dirty="0" err="1"/>
              <a:t>Responsabilità</a:t>
            </a:r>
            <a:r>
              <a:rPr lang="en-GB" sz="2000" dirty="0"/>
              <a:t> </a:t>
            </a:r>
            <a:r>
              <a:rPr lang="en-GB" sz="2000" dirty="0" err="1"/>
              <a:t>degli</a:t>
            </a:r>
            <a:r>
              <a:rPr lang="en-GB" sz="2000" dirty="0"/>
              <a:t> </a:t>
            </a:r>
            <a:r>
              <a:rPr lang="en-GB" sz="2000" dirty="0" err="1"/>
              <a:t>stati</a:t>
            </a:r>
            <a:endParaRPr lang="en-GB" sz="2000" dirty="0"/>
          </a:p>
          <a:p>
            <a:pPr marL="342900" indent="-342900">
              <a:buFont typeface="Arial"/>
              <a:buChar char="•"/>
            </a:pPr>
            <a:r>
              <a:rPr lang="en-GB" sz="2000" dirty="0" err="1"/>
              <a:t>Responsabilità</a:t>
            </a:r>
            <a:r>
              <a:rPr lang="en-GB" sz="2000" dirty="0"/>
              <a:t> </a:t>
            </a:r>
            <a:r>
              <a:rPr lang="en-GB" sz="2000" dirty="0" err="1"/>
              <a:t>delle</a:t>
            </a:r>
            <a:r>
              <a:rPr lang="en-GB" sz="2000" dirty="0"/>
              <a:t> </a:t>
            </a:r>
            <a:r>
              <a:rPr lang="en-GB" sz="2000" dirty="0" err="1"/>
              <a:t>missioni</a:t>
            </a:r>
            <a:r>
              <a:rPr lang="en-GB" sz="2000" dirty="0"/>
              <a:t> </a:t>
            </a:r>
            <a:r>
              <a:rPr lang="en-GB" sz="2000" dirty="0" err="1"/>
              <a:t>religiose</a:t>
            </a:r>
            <a:endParaRPr lang="en-GB" sz="2000" dirty="0"/>
          </a:p>
          <a:p>
            <a:pPr marL="342900" indent="-342900">
              <a:buFont typeface="Arial"/>
              <a:buChar char="•"/>
            </a:pPr>
            <a:r>
              <a:rPr lang="en-GB" sz="2000" dirty="0" err="1"/>
              <a:t>Responsabilità</a:t>
            </a:r>
            <a:r>
              <a:rPr lang="en-GB" sz="2000" dirty="0"/>
              <a:t> </a:t>
            </a:r>
            <a:r>
              <a:rPr lang="en-GB" sz="2000" dirty="0" err="1"/>
              <a:t>degli</a:t>
            </a:r>
            <a:r>
              <a:rPr lang="en-GB" sz="2000" dirty="0"/>
              <a:t> </a:t>
            </a:r>
            <a:r>
              <a:rPr lang="en-GB" sz="2000" dirty="0" err="1"/>
              <a:t>antropologi</a:t>
            </a:r>
            <a:endParaRPr lang="en-GB" sz="2000" dirty="0"/>
          </a:p>
          <a:p>
            <a:endParaRPr lang="en-GB" sz="2000" dirty="0"/>
          </a:p>
          <a:p>
            <a:endParaRPr lang="en-GB" sz="2000" dirty="0"/>
          </a:p>
          <a:p>
            <a:r>
              <a:rPr lang="en-GB" dirty="0"/>
              <a:t>“Anthropology took form within and became an instrument of colonial domination, openly or surreptitiously; it has often rationalized and justified in scientific language the domination of some people by others. The discipline has continued to supply information and methods of action useful for maintaining, reaffirming and disguising social relations of a colonial nature. </a:t>
            </a:r>
            <a:r>
              <a:rPr lang="it-IT" dirty="0"/>
              <a:t>[</a:t>
            </a:r>
            <a:r>
              <a:rPr lang="mr-IN" dirty="0"/>
              <a:t>…</a:t>
            </a:r>
            <a:r>
              <a:rPr lang="it-IT" dirty="0"/>
              <a:t>] </a:t>
            </a:r>
            <a:r>
              <a:rPr lang="en-GB" dirty="0"/>
              <a:t>it is imperative to generate new concepts and explanatory categories from the local and national social reality in order to overcome the subordinate situation of the anthropologist regarded as the mere "verifier" of alien theories”</a:t>
            </a:r>
            <a:r>
              <a:rPr lang="en-GB" sz="2000" dirty="0"/>
              <a:t>. </a:t>
            </a:r>
            <a:endParaRPr lang="en-US" sz="2000" dirty="0"/>
          </a:p>
        </p:txBody>
      </p:sp>
      <p:pic>
        <p:nvPicPr>
          <p:cNvPr id="11" name="Picture 10" descr="CC-BY-SA_icon.sv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0510" y="6199595"/>
            <a:ext cx="1508279" cy="544780"/>
          </a:xfrm>
          <a:prstGeom prst="rect">
            <a:avLst/>
          </a:prstGeom>
        </p:spPr>
      </p:pic>
    </p:spTree>
    <p:extLst>
      <p:ext uri="{BB962C8B-B14F-4D97-AF65-F5344CB8AC3E}">
        <p14:creationId xmlns:p14="http://schemas.microsoft.com/office/powerpoint/2010/main" val="2448719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804" y="1305341"/>
            <a:ext cx="6400037" cy="4247317"/>
          </a:xfrm>
          <a:prstGeom prst="rect">
            <a:avLst/>
          </a:prstGeom>
        </p:spPr>
        <p:txBody>
          <a:bodyPr wrap="square">
            <a:spAutoFit/>
          </a:bodyPr>
          <a:lstStyle/>
          <a:p>
            <a:r>
              <a:rPr lang="es-ES_tradnl" dirty="0"/>
              <a:t>"No monopolices tus conocimientos ni impongas arrogantemente tus técnicas, pero respeta y combina tus habilidades con el conocimiento de las comunidades investigadas, tomándolas como socios y </a:t>
            </a:r>
            <a:r>
              <a:rPr lang="es-ES_tradnl" dirty="0" err="1"/>
              <a:t>co</a:t>
            </a:r>
            <a:r>
              <a:rPr lang="es-ES_tradnl" dirty="0"/>
              <a:t>-investigadores. No confíes en versiones elitistas de historia y ciencia que respondan a intereses dominantes, pero se receptivo a las narraciones y trata de capturarlas nuevamente. No dependas únicamente de tu cultura para interpretar hechos, pero recupera los valores locales, rasgos, creencias y artes para la acción por y con las organizaciones de investigación. No impongas tu propio estilo científico para comunicar los resultados, pero difunde y comparte lo que haz aprendido junto con la gente, de manera que sea totalmente comprensible e incluso literario y agradable, porque la ciencia no debería ser necesariamente un misterio ni un monopolio de expertos e intelectuales. " </a:t>
            </a:r>
          </a:p>
          <a:p>
            <a:r>
              <a:rPr lang="es-ES_tradnl" dirty="0"/>
              <a:t>(</a:t>
            </a:r>
            <a:r>
              <a:rPr lang="es-ES_tradnl" dirty="0" err="1"/>
              <a:t>Fals</a:t>
            </a:r>
            <a:r>
              <a:rPr lang="es-ES_tradnl" dirty="0"/>
              <a:t> Borda, 1995)</a:t>
            </a:r>
            <a:r>
              <a:rPr lang="en-US" dirty="0"/>
              <a:t> </a:t>
            </a:r>
          </a:p>
        </p:txBody>
      </p:sp>
      <p:pic>
        <p:nvPicPr>
          <p:cNvPr id="3" name="Picture 2" descr="flas bordacomic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7333" y="1058830"/>
            <a:ext cx="5164667" cy="4995972"/>
          </a:xfrm>
          <a:prstGeom prst="rect">
            <a:avLst/>
          </a:prstGeom>
        </p:spPr>
      </p:pic>
      <p:sp>
        <p:nvSpPr>
          <p:cNvPr id="4" name="CasellaDiTesto 4">
            <a:extLst>
              <a:ext uri="{FF2B5EF4-FFF2-40B4-BE49-F238E27FC236}">
                <a16:creationId xmlns:a16="http://schemas.microsoft.com/office/drawing/2014/main" id="{A3501691-77CB-A049-B17D-C620D76E9326}"/>
              </a:ext>
            </a:extLst>
          </p:cNvPr>
          <p:cNvSpPr txBox="1"/>
          <p:nvPr/>
        </p:nvSpPr>
        <p:spPr>
          <a:xfrm>
            <a:off x="227720" y="259058"/>
            <a:ext cx="7669878" cy="523220"/>
          </a:xfrm>
          <a:prstGeom prst="rect">
            <a:avLst/>
          </a:prstGeom>
          <a:noFill/>
        </p:spPr>
        <p:txBody>
          <a:bodyPr wrap="square" rtlCol="0">
            <a:spAutoFit/>
          </a:bodyPr>
          <a:lstStyle/>
          <a:p>
            <a:r>
              <a:rPr lang="it-IT" sz="2800" b="1" dirty="0">
                <a:solidFill>
                  <a:srgbClr val="BB1717"/>
                </a:solidFill>
                <a:latin typeface="Tahoma" panose="020B0604030504040204" pitchFamily="34" charset="0"/>
                <a:ea typeface="Tahoma" panose="020B0604030504040204" pitchFamily="34" charset="0"/>
                <a:cs typeface="Tahoma" panose="020B0604030504040204" pitchFamily="34" charset="0"/>
              </a:rPr>
              <a:t>IAP</a:t>
            </a:r>
            <a:endParaRPr lang="it-IT" sz="2400" b="1" dirty="0">
              <a:solidFill>
                <a:srgbClr val="BB171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66931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3418" y="1822140"/>
            <a:ext cx="6823374" cy="4234493"/>
          </a:xfrm>
          <a:prstGeom prst="rect">
            <a:avLst/>
          </a:prstGeom>
          <a:noFill/>
        </p:spPr>
        <p:txBody>
          <a:bodyPr wrap="square" rtlCol="0">
            <a:spAutoFit/>
          </a:bodyPr>
          <a:lstStyle/>
          <a:p>
            <a:pPr marL="342900" indent="-342900">
              <a:spcAft>
                <a:spcPts val="500"/>
              </a:spcAft>
              <a:buFont typeface="Arial"/>
              <a:buChar char="•"/>
            </a:pPr>
            <a:r>
              <a:rPr lang="es-ES_tradnl" sz="2400" i="1" dirty="0"/>
              <a:t>IAP- Investigación Acción Participativa</a:t>
            </a:r>
          </a:p>
          <a:p>
            <a:pPr marL="342900" indent="-342900">
              <a:spcAft>
                <a:spcPts val="500"/>
              </a:spcAft>
              <a:buFont typeface="Arial"/>
              <a:buChar char="•"/>
            </a:pPr>
            <a:r>
              <a:rPr lang="es-ES_tradnl" sz="2400" i="1" dirty="0"/>
              <a:t>Historia doble de la costa</a:t>
            </a:r>
          </a:p>
          <a:p>
            <a:pPr marL="342900" indent="-342900">
              <a:spcAft>
                <a:spcPts val="500"/>
              </a:spcAft>
              <a:buFont typeface="Arial"/>
              <a:buChar char="•"/>
            </a:pPr>
            <a:r>
              <a:rPr lang="en-US" sz="2400" i="1" dirty="0"/>
              <a:t>Historia </a:t>
            </a:r>
            <a:r>
              <a:rPr lang="en-US" sz="2400" i="1" dirty="0" err="1"/>
              <a:t>gráfica</a:t>
            </a:r>
            <a:r>
              <a:rPr lang="en-US" sz="2400" i="1" dirty="0"/>
              <a:t> de la </a:t>
            </a:r>
            <a:r>
              <a:rPr lang="en-US" sz="2400" i="1" dirty="0" err="1"/>
              <a:t>lucha</a:t>
            </a:r>
            <a:r>
              <a:rPr lang="en-US" sz="2400" i="1" dirty="0"/>
              <a:t> por la tierra </a:t>
            </a:r>
            <a:r>
              <a:rPr lang="en-US" sz="2400" i="1" dirty="0" err="1"/>
              <a:t>en</a:t>
            </a:r>
            <a:r>
              <a:rPr lang="en-US" sz="2400" i="1" dirty="0"/>
              <a:t> la Costa </a:t>
            </a:r>
            <a:r>
              <a:rPr lang="en-US" sz="2400" i="1" dirty="0" err="1"/>
              <a:t>Atlántica</a:t>
            </a:r>
            <a:endParaRPr lang="en-US" sz="2400" i="1" dirty="0"/>
          </a:p>
          <a:p>
            <a:pPr marL="342900" indent="-342900">
              <a:spcAft>
                <a:spcPts val="500"/>
              </a:spcAft>
              <a:buFont typeface="Arial"/>
              <a:buChar char="•"/>
            </a:pPr>
            <a:r>
              <a:rPr lang="en-US" sz="2400" dirty="0"/>
              <a:t>La </a:t>
            </a:r>
            <a:r>
              <a:rPr lang="en-US" sz="2400" dirty="0" err="1"/>
              <a:t>partecipazione</a:t>
            </a:r>
            <a:r>
              <a:rPr lang="en-US" sz="2400" dirty="0"/>
              <a:t> e </a:t>
            </a:r>
            <a:r>
              <a:rPr lang="en-US" sz="2400" dirty="0" err="1"/>
              <a:t>l’azione</a:t>
            </a:r>
            <a:endParaRPr lang="en-US" sz="2400" dirty="0"/>
          </a:p>
          <a:p>
            <a:pPr marL="342900" indent="-342900">
              <a:spcAft>
                <a:spcPts val="500"/>
              </a:spcAft>
              <a:buFont typeface="Arial"/>
              <a:buChar char="•"/>
            </a:pPr>
            <a:r>
              <a:rPr lang="en-US" sz="2400" dirty="0" err="1"/>
              <a:t>L’impegno</a:t>
            </a:r>
            <a:r>
              <a:rPr lang="en-US" sz="2400" dirty="0"/>
              <a:t> politico </a:t>
            </a:r>
            <a:r>
              <a:rPr lang="en-US" sz="2400" dirty="0" err="1"/>
              <a:t>diretto</a:t>
            </a:r>
            <a:endParaRPr lang="en-US" sz="2400" dirty="0"/>
          </a:p>
          <a:p>
            <a:pPr marL="342900" indent="-342900">
              <a:spcAft>
                <a:spcPts val="500"/>
              </a:spcAft>
              <a:buFont typeface="Arial"/>
              <a:buChar char="•"/>
            </a:pPr>
            <a:r>
              <a:rPr lang="en-US" sz="2400" dirty="0"/>
              <a:t>Le </a:t>
            </a:r>
            <a:r>
              <a:rPr lang="en-US" sz="2400" dirty="0" err="1"/>
              <a:t>storie</a:t>
            </a:r>
            <a:r>
              <a:rPr lang="en-US" sz="2400" dirty="0"/>
              <a:t> di vita</a:t>
            </a:r>
          </a:p>
          <a:p>
            <a:pPr marL="342900" indent="-342900">
              <a:spcAft>
                <a:spcPts val="500"/>
              </a:spcAft>
              <a:buFont typeface="Arial"/>
              <a:buChar char="•"/>
            </a:pPr>
            <a:r>
              <a:rPr lang="en-US" sz="2400" dirty="0"/>
              <a:t>La </a:t>
            </a:r>
            <a:r>
              <a:rPr lang="en-US" sz="2400" dirty="0" err="1"/>
              <a:t>multimodalità</a:t>
            </a:r>
            <a:r>
              <a:rPr lang="en-US" sz="2400" dirty="0"/>
              <a:t> </a:t>
            </a:r>
          </a:p>
          <a:p>
            <a:pPr marL="342900" indent="-342900">
              <a:spcAft>
                <a:spcPts val="500"/>
              </a:spcAft>
              <a:buFont typeface="Arial"/>
              <a:buChar char="•"/>
            </a:pPr>
            <a:r>
              <a:rPr lang="en-US" sz="2400" dirty="0" err="1"/>
              <a:t>Simbiosi</a:t>
            </a:r>
            <a:r>
              <a:rPr lang="en-US" sz="2400" dirty="0"/>
              <a:t> </a:t>
            </a:r>
            <a:r>
              <a:rPr lang="en-US" sz="2400" dirty="0" err="1"/>
              <a:t>tra</a:t>
            </a:r>
            <a:r>
              <a:rPr lang="en-US" sz="2400" dirty="0"/>
              <a:t> la </a:t>
            </a:r>
            <a:r>
              <a:rPr lang="en-US" sz="2400" dirty="0" err="1"/>
              <a:t>conoscenza</a:t>
            </a:r>
            <a:r>
              <a:rPr lang="en-US" sz="2400" dirty="0"/>
              <a:t> </a:t>
            </a:r>
            <a:r>
              <a:rPr lang="en-US" sz="2400" dirty="0" err="1"/>
              <a:t>popolare</a:t>
            </a:r>
            <a:r>
              <a:rPr lang="en-US" sz="2400" dirty="0"/>
              <a:t> e la </a:t>
            </a:r>
            <a:r>
              <a:rPr lang="en-US" sz="2400" dirty="0" err="1"/>
              <a:t>conoscenza</a:t>
            </a:r>
            <a:r>
              <a:rPr lang="en-US" sz="2400" dirty="0"/>
              <a:t> </a:t>
            </a:r>
            <a:r>
              <a:rPr lang="en-US" sz="2400" dirty="0" err="1"/>
              <a:t>scientifica</a:t>
            </a:r>
            <a:endParaRPr lang="en-US" sz="2400" dirty="0"/>
          </a:p>
        </p:txBody>
      </p:sp>
      <p:sp>
        <p:nvSpPr>
          <p:cNvPr id="8" name="CasellaDiTesto 4"/>
          <p:cNvSpPr txBox="1"/>
          <p:nvPr/>
        </p:nvSpPr>
        <p:spPr>
          <a:xfrm>
            <a:off x="227720" y="271089"/>
            <a:ext cx="7523591" cy="1292662"/>
          </a:xfrm>
          <a:prstGeom prst="rect">
            <a:avLst/>
          </a:prstGeom>
          <a:noFill/>
        </p:spPr>
        <p:txBody>
          <a:bodyPr wrap="square" rtlCol="0">
            <a:spAutoFit/>
          </a:bodyPr>
          <a:lstStyle/>
          <a:p>
            <a:r>
              <a:rPr lang="it-IT" sz="2600" b="1" dirty="0">
                <a:solidFill>
                  <a:srgbClr val="BB1717"/>
                </a:solidFill>
                <a:latin typeface="Tahoma" panose="020B0604030504040204" pitchFamily="34" charset="0"/>
                <a:ea typeface="Tahoma" panose="020B0604030504040204" pitchFamily="34" charset="0"/>
                <a:cs typeface="Tahoma" panose="020B0604030504040204" pitchFamily="34" charset="0"/>
              </a:rPr>
              <a:t>“la </a:t>
            </a:r>
            <a:r>
              <a:rPr lang="it-IT" sz="2600" b="1" dirty="0" err="1">
                <a:solidFill>
                  <a:srgbClr val="BB1717"/>
                </a:solidFill>
                <a:latin typeface="Tahoma" panose="020B0604030504040204" pitchFamily="34" charset="0"/>
                <a:ea typeface="Tahoma" panose="020B0604030504040204" pitchFamily="34" charset="0"/>
                <a:cs typeface="Tahoma" panose="020B0604030504040204" pitchFamily="34" charset="0"/>
              </a:rPr>
              <a:t>ciencia</a:t>
            </a:r>
            <a:r>
              <a:rPr lang="it-IT" sz="2600" b="1" dirty="0">
                <a:solidFill>
                  <a:srgbClr val="BB1717"/>
                </a:solidFill>
                <a:latin typeface="Tahoma" panose="020B0604030504040204" pitchFamily="34" charset="0"/>
                <a:ea typeface="Tahoma" panose="020B0604030504040204" pitchFamily="34" charset="0"/>
                <a:cs typeface="Tahoma" panose="020B0604030504040204" pitchFamily="34" charset="0"/>
              </a:rPr>
              <a:t> no </a:t>
            </a:r>
            <a:r>
              <a:rPr lang="it-IT" sz="2600" b="1" dirty="0" err="1">
                <a:solidFill>
                  <a:srgbClr val="BB1717"/>
                </a:solidFill>
                <a:latin typeface="Tahoma" panose="020B0604030504040204" pitchFamily="34" charset="0"/>
                <a:ea typeface="Tahoma" panose="020B0604030504040204" pitchFamily="34" charset="0"/>
                <a:cs typeface="Tahoma" panose="020B0604030504040204" pitchFamily="34" charset="0"/>
              </a:rPr>
              <a:t>debería</a:t>
            </a:r>
            <a:r>
              <a:rPr lang="it-IT" sz="2600" b="1" dirty="0">
                <a:solidFill>
                  <a:srgbClr val="BB1717"/>
                </a:solidFill>
                <a:latin typeface="Tahoma" panose="020B0604030504040204" pitchFamily="34" charset="0"/>
                <a:ea typeface="Tahoma" panose="020B0604030504040204" pitchFamily="34" charset="0"/>
                <a:cs typeface="Tahoma" panose="020B0604030504040204" pitchFamily="34" charset="0"/>
              </a:rPr>
              <a:t> ser </a:t>
            </a:r>
            <a:r>
              <a:rPr lang="it-IT" sz="2600" b="1" dirty="0" err="1">
                <a:solidFill>
                  <a:srgbClr val="BB1717"/>
                </a:solidFill>
                <a:latin typeface="Tahoma" panose="020B0604030504040204" pitchFamily="34" charset="0"/>
                <a:ea typeface="Tahoma" panose="020B0604030504040204" pitchFamily="34" charset="0"/>
                <a:cs typeface="Tahoma" panose="020B0604030504040204" pitchFamily="34" charset="0"/>
              </a:rPr>
              <a:t>necesariamente</a:t>
            </a:r>
            <a:r>
              <a:rPr lang="it-IT" sz="2600" b="1" dirty="0">
                <a:solidFill>
                  <a:srgbClr val="BB1717"/>
                </a:solidFill>
                <a:latin typeface="Tahoma" panose="020B0604030504040204" pitchFamily="34" charset="0"/>
                <a:ea typeface="Tahoma" panose="020B0604030504040204" pitchFamily="34" charset="0"/>
                <a:cs typeface="Tahoma" panose="020B0604030504040204" pitchFamily="34" charset="0"/>
              </a:rPr>
              <a:t> un </a:t>
            </a:r>
            <a:r>
              <a:rPr lang="it-IT" sz="2600" b="1" dirty="0" err="1">
                <a:solidFill>
                  <a:srgbClr val="BB1717"/>
                </a:solidFill>
                <a:latin typeface="Tahoma" panose="020B0604030504040204" pitchFamily="34" charset="0"/>
                <a:ea typeface="Tahoma" panose="020B0604030504040204" pitchFamily="34" charset="0"/>
                <a:cs typeface="Tahoma" panose="020B0604030504040204" pitchFamily="34" charset="0"/>
              </a:rPr>
              <a:t>misterio</a:t>
            </a:r>
            <a:r>
              <a:rPr lang="it-IT" sz="2600" b="1" dirty="0">
                <a:solidFill>
                  <a:srgbClr val="BB1717"/>
                </a:solidFill>
                <a:latin typeface="Tahoma" panose="020B0604030504040204" pitchFamily="34" charset="0"/>
                <a:ea typeface="Tahoma" panose="020B0604030504040204" pitchFamily="34" charset="0"/>
                <a:cs typeface="Tahoma" panose="020B0604030504040204" pitchFamily="34" charset="0"/>
              </a:rPr>
              <a:t> ni un monopolio de </a:t>
            </a:r>
            <a:r>
              <a:rPr lang="it-IT" sz="2600" b="1" dirty="0" err="1">
                <a:solidFill>
                  <a:srgbClr val="BB1717"/>
                </a:solidFill>
                <a:latin typeface="Tahoma" panose="020B0604030504040204" pitchFamily="34" charset="0"/>
                <a:ea typeface="Tahoma" panose="020B0604030504040204" pitchFamily="34" charset="0"/>
                <a:cs typeface="Tahoma" panose="020B0604030504040204" pitchFamily="34" charset="0"/>
              </a:rPr>
              <a:t>expertos</a:t>
            </a:r>
            <a:r>
              <a:rPr lang="it-IT" sz="2600" b="1" dirty="0">
                <a:solidFill>
                  <a:srgbClr val="BB1717"/>
                </a:solidFill>
                <a:latin typeface="Tahoma" panose="020B0604030504040204" pitchFamily="34" charset="0"/>
                <a:ea typeface="Tahoma" panose="020B0604030504040204" pitchFamily="34" charset="0"/>
                <a:cs typeface="Tahoma" panose="020B0604030504040204" pitchFamily="34" charset="0"/>
              </a:rPr>
              <a:t> e </a:t>
            </a:r>
            <a:r>
              <a:rPr lang="it-IT" sz="2600" b="1" dirty="0" err="1">
                <a:solidFill>
                  <a:srgbClr val="BB1717"/>
                </a:solidFill>
                <a:latin typeface="Tahoma" panose="020B0604030504040204" pitchFamily="34" charset="0"/>
                <a:ea typeface="Tahoma" panose="020B0604030504040204" pitchFamily="34" charset="0"/>
                <a:cs typeface="Tahoma" panose="020B0604030504040204" pitchFamily="34" charset="0"/>
              </a:rPr>
              <a:t>intelectuales</a:t>
            </a:r>
            <a:r>
              <a:rPr lang="it-IT" sz="2600" b="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2600" b="1" dirty="0" err="1">
                <a:solidFill>
                  <a:srgbClr val="BB1717"/>
                </a:solidFill>
                <a:latin typeface="Tahoma" panose="020B0604030504040204" pitchFamily="34" charset="0"/>
                <a:ea typeface="Tahoma" panose="020B0604030504040204" pitchFamily="34" charset="0"/>
                <a:cs typeface="Tahoma" panose="020B0604030504040204" pitchFamily="34" charset="0"/>
              </a:rPr>
              <a:t>Fals</a:t>
            </a:r>
            <a:r>
              <a:rPr lang="it-IT" sz="2600" b="1" dirty="0">
                <a:solidFill>
                  <a:srgbClr val="BB1717"/>
                </a:solidFill>
                <a:latin typeface="Tahoma" panose="020B0604030504040204" pitchFamily="34" charset="0"/>
                <a:ea typeface="Tahoma" panose="020B0604030504040204" pitchFamily="34" charset="0"/>
                <a:cs typeface="Tahoma" panose="020B0604030504040204" pitchFamily="34" charset="0"/>
              </a:rPr>
              <a:t>-Borda)</a:t>
            </a:r>
          </a:p>
        </p:txBody>
      </p:sp>
      <p:pic>
        <p:nvPicPr>
          <p:cNvPr id="11" name="Picture 10" descr="CC-BY-SA_icon.sv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30510" y="6199595"/>
            <a:ext cx="1508279" cy="544780"/>
          </a:xfrm>
          <a:prstGeom prst="rect">
            <a:avLst/>
          </a:prstGeom>
        </p:spPr>
      </p:pic>
      <p:sp>
        <p:nvSpPr>
          <p:cNvPr id="9" name="CasellaDiTesto 3"/>
          <p:cNvSpPr txBox="1"/>
          <p:nvPr/>
        </p:nvSpPr>
        <p:spPr>
          <a:xfrm>
            <a:off x="202760" y="6135860"/>
            <a:ext cx="5736002" cy="553998"/>
          </a:xfrm>
          <a:prstGeom prst="rect">
            <a:avLst/>
          </a:prstGeom>
          <a:noFill/>
        </p:spPr>
        <p:txBody>
          <a:bodyPr wrap="square" rtlCol="0">
            <a:spAutoFit/>
          </a:bodyPr>
          <a:lstStyle/>
          <a:p>
            <a:r>
              <a:rPr lang="en-GB" b="1" dirty="0" err="1">
                <a:solidFill>
                  <a:schemeClr val="bg1"/>
                </a:solidFill>
                <a:latin typeface="Tahoma" panose="020B0604030504040204" pitchFamily="34" charset="0"/>
                <a:ea typeface="Tahoma" panose="020B0604030504040204" pitchFamily="34" charset="0"/>
                <a:cs typeface="Tahoma" panose="020B0604030504040204" pitchFamily="34" charset="0"/>
              </a:rPr>
              <a:t>Antropologia</a:t>
            </a:r>
            <a:r>
              <a:rPr lang="en-GB"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b="1" dirty="0" err="1">
                <a:solidFill>
                  <a:schemeClr val="bg1"/>
                </a:solidFill>
                <a:latin typeface="Tahoma" panose="020B0604030504040204" pitchFamily="34" charset="0"/>
                <a:ea typeface="Tahoma" panose="020B0604030504040204" pitchFamily="34" charset="0"/>
                <a:cs typeface="Tahoma" panose="020B0604030504040204" pitchFamily="34" charset="0"/>
              </a:rPr>
              <a:t>dell’America</a:t>
            </a:r>
            <a:r>
              <a:rPr lang="en-GB" b="1" dirty="0">
                <a:solidFill>
                  <a:schemeClr val="bg1"/>
                </a:solidFill>
                <a:latin typeface="Tahoma" panose="020B0604030504040204" pitchFamily="34" charset="0"/>
                <a:ea typeface="Tahoma" panose="020B0604030504040204" pitchFamily="34" charset="0"/>
                <a:cs typeface="Tahoma" panose="020B0604030504040204" pitchFamily="34" charset="0"/>
              </a:rPr>
              <a:t> Latina</a:t>
            </a:r>
          </a:p>
          <a:p>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p>
        </p:txBody>
      </p:sp>
      <p:pic>
        <p:nvPicPr>
          <p:cNvPr id="3" name="Immagine 2" descr="Immagine che contiene testo, libro&#10;&#10;Descrizione generata automaticamente">
            <a:extLst>
              <a:ext uri="{FF2B5EF4-FFF2-40B4-BE49-F238E27FC236}">
                <a16:creationId xmlns:a16="http://schemas.microsoft.com/office/drawing/2014/main" id="{98907A82-2C14-234D-B57D-84C5501502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1311" y="12700"/>
            <a:ext cx="4457700" cy="6845300"/>
          </a:xfrm>
          <a:prstGeom prst="rect">
            <a:avLst/>
          </a:prstGeom>
        </p:spPr>
      </p:pic>
    </p:spTree>
    <p:extLst>
      <p:ext uri="{BB962C8B-B14F-4D97-AF65-F5344CB8AC3E}">
        <p14:creationId xmlns:p14="http://schemas.microsoft.com/office/powerpoint/2010/main" val="2059294648"/>
      </p:ext>
    </p:extLst>
  </p:cSld>
  <p:clrMapOvr>
    <a:masterClrMapping/>
  </p:clrMapOvr>
</p:sld>
</file>

<file path=ppt/theme/theme1.xml><?xml version="1.0" encoding="utf-8"?>
<a:theme xmlns:a="http://schemas.openxmlformats.org/drawingml/2006/main" name="20200910_rep_Template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20200910_rep_Template2.potx</Template>
  <TotalTime>4268</TotalTime>
  <Words>752</Words>
  <Application>Microsoft Macintosh PowerPoint</Application>
  <PresentationFormat>Widescreen</PresentationFormat>
  <Paragraphs>72</Paragraphs>
  <Slides>11</Slides>
  <Notes>4</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11</vt:i4>
      </vt:variant>
    </vt:vector>
  </HeadingPairs>
  <TitlesOfParts>
    <vt:vector size="19" baseType="lpstr">
      <vt:lpstr>Arial</vt:lpstr>
      <vt:lpstr>Calibri</vt:lpstr>
      <vt:lpstr>Calibri Light</vt:lpstr>
      <vt:lpstr>Cambria</vt:lpstr>
      <vt:lpstr>Roboto</vt:lpstr>
      <vt:lpstr>Tahoma</vt:lpstr>
      <vt:lpstr>TimesNewRomanPSMT</vt:lpstr>
      <vt:lpstr>20200910_rep_Template2</vt:lpstr>
      <vt:lpstr>Antropologia collaborativa/militante?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Unito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Stefania Stecca</dc:creator>
  <cp:lastModifiedBy>Sofia Venturoli</cp:lastModifiedBy>
  <cp:revision>84</cp:revision>
  <dcterms:created xsi:type="dcterms:W3CDTF">2019-05-28T15:53:33Z</dcterms:created>
  <dcterms:modified xsi:type="dcterms:W3CDTF">2022-10-24T07:14:47Z</dcterms:modified>
</cp:coreProperties>
</file>