
<file path=[Content_Types].xml><?xml version="1.0" encoding="utf-8"?>
<Types xmlns="http://schemas.openxmlformats.org/package/2006/content-types">
  <Default Extension="png" ContentType="image/pn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8"/>
  </p:notesMasterIdLst>
  <p:sldIdLst>
    <p:sldId id="310" r:id="rId2"/>
    <p:sldId id="313" r:id="rId3"/>
    <p:sldId id="311" r:id="rId4"/>
    <p:sldId id="312" r:id="rId5"/>
    <p:sldId id="287" r:id="rId6"/>
    <p:sldId id="288" r:id="rId7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74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927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168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DDAB8CC-E953-4CB8-99DF-EE1FA60A5297}" type="slidenum">
              <a:rPr lang="it-IT" altLang="it-IT" smtClean="0"/>
              <a:pPr>
                <a:spcBef>
                  <a:spcPct val="0"/>
                </a:spcBef>
              </a:pPr>
              <a:t>1</a:t>
            </a:fld>
            <a:endParaRPr lang="it-IT" altLang="it-IT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2813"/>
            <a:ext cx="5448300" cy="4473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815040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F353-C0CF-4500-8978-8B07F3622F2B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81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212820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3009096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AB"/>
                </a:solidFill>
                <a:latin typeface="Arial"/>
                <a:cs typeface="Arial"/>
              </a:defRPr>
            </a:lvl1pPr>
          </a:lstStyle>
          <a:p>
            <a:pPr marL="154940">
              <a:lnSpc>
                <a:spcPct val="100000"/>
              </a:lnSpc>
            </a:pPr>
            <a:fld id="{81D60167-4931-47E6-BA6A-407CBD079E47}" type="slidenum">
              <a:rPr sz="1000" dirty="0">
                <a:solidFill>
                  <a:srgbClr val="FFFFFF"/>
                </a:solidFill>
              </a:rPr>
              <a:t>‹N›</a:t>
            </a:fld>
            <a:endParaRPr sz="1000"/>
          </a:p>
        </p:txBody>
      </p:sp>
    </p:spTree>
    <p:extLst>
      <p:ext uri="{BB962C8B-B14F-4D97-AF65-F5344CB8AC3E}">
        <p14:creationId xmlns:p14="http://schemas.microsoft.com/office/powerpoint/2010/main" val="144523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68027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52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186042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264009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428657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252497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147105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</p:spTree>
    <p:extLst>
      <p:ext uri="{BB962C8B-B14F-4D97-AF65-F5344CB8AC3E}">
        <p14:creationId xmlns:p14="http://schemas.microsoft.com/office/powerpoint/2010/main" val="337956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154940">
              <a:lnSpc>
                <a:spcPct val="100000"/>
              </a:lnSpc>
            </a:pPr>
            <a:fld id="{81D60167-4931-47E6-BA6A-407CBD079E47}" type="slidenum">
              <a:rPr lang="it-IT" sz="1000" smtClean="0">
                <a:solidFill>
                  <a:srgbClr val="FFFFFF"/>
                </a:solidFill>
              </a:rPr>
              <a:t>‹N›</a:t>
            </a:fld>
            <a:endParaRPr lang="it-IT" sz="100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67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Gli atteggiamenti</a:t>
            </a:r>
            <a:endParaRPr lang="it-IT" dirty="0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cap="none" dirty="0" smtClean="0"/>
              <a:t>Prof.ssa Cristina O. Mosso</a:t>
            </a:r>
            <a:endParaRPr lang="it-IT" cap="none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PSICOLOGIA SOCIALE</a:t>
            </a:r>
          </a:p>
        </p:txBody>
      </p:sp>
      <p:pic>
        <p:nvPicPr>
          <p:cNvPr id="10245" name="Picture 3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13" y="26035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0824" y="853440"/>
            <a:ext cx="86423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Università degli Studi di Torino			Dipartimento di Culture, Politica e Società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Corso di laurea triennale in Servizio Sociale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Classe L-39</a:t>
            </a:r>
          </a:p>
        </p:txBody>
      </p:sp>
      <p:pic>
        <p:nvPicPr>
          <p:cNvPr id="10247" name="Picture 7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15913"/>
            <a:ext cx="647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50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relazione atteggiamenti-comportamenti</a:t>
            </a:r>
          </a:p>
          <a:p>
            <a:r>
              <a:rPr lang="it-IT" dirty="0" smtClean="0"/>
              <a:t>La teoria dell’azione ragionata e del comportamento pianificato</a:t>
            </a:r>
          </a:p>
          <a:p>
            <a:r>
              <a:rPr lang="it-IT" dirty="0" smtClean="0"/>
              <a:t>Il cambiamento degli atteggiamenti</a:t>
            </a:r>
          </a:p>
          <a:p>
            <a:r>
              <a:rPr lang="it-IT" dirty="0" smtClean="0"/>
              <a:t>La dissonanza cognitiva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29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Gli atteggiamenti sono predittivi dei comportamenti?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Corrispondenza tra le misure d’atteggiamento e di comportamento</a:t>
            </a:r>
          </a:p>
          <a:p>
            <a:r>
              <a:rPr lang="it-IT" dirty="0" smtClean="0"/>
              <a:t>4 sono le dimensioni attraverso cui misurare la corrispondenza:</a:t>
            </a:r>
          </a:p>
          <a:p>
            <a:r>
              <a:rPr lang="it-IT" dirty="0" smtClean="0"/>
              <a:t>Azione,</a:t>
            </a:r>
          </a:p>
          <a:p>
            <a:r>
              <a:rPr lang="it-IT" dirty="0" smtClean="0"/>
              <a:t>Bersaglio</a:t>
            </a:r>
          </a:p>
          <a:p>
            <a:r>
              <a:rPr lang="it-IT" dirty="0" smtClean="0"/>
              <a:t>Contesto</a:t>
            </a:r>
          </a:p>
          <a:p>
            <a:r>
              <a:rPr lang="it-IT" dirty="0" smtClean="0"/>
              <a:t>Tempo</a:t>
            </a:r>
          </a:p>
          <a:p>
            <a:endParaRPr lang="it-IT" dirty="0"/>
          </a:p>
          <a:p>
            <a:r>
              <a:rPr lang="it-IT" dirty="0" smtClean="0"/>
              <a:t>Ambito del comportamento</a:t>
            </a:r>
          </a:p>
          <a:p>
            <a:r>
              <a:rPr lang="it-IT" dirty="0" smtClean="0"/>
              <a:t>Forza dell’atteggiamento</a:t>
            </a:r>
          </a:p>
          <a:p>
            <a:r>
              <a:rPr lang="it-IT" dirty="0" smtClean="0"/>
              <a:t>Variabili personali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18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Modello teorico esemplificativo della relazione atteggiamento-comportamento</a:t>
            </a:r>
            <a:endParaRPr lang="it-IT" sz="4000" dirty="0"/>
          </a:p>
        </p:txBody>
      </p:sp>
      <p:pic>
        <p:nvPicPr>
          <p:cNvPr id="2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27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55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5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1320" y="958770"/>
            <a:ext cx="805688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2000" spc="-250" dirty="0" smtClean="0">
                <a:solidFill>
                  <a:srgbClr val="2897E2"/>
                </a:solidFill>
                <a:latin typeface="Arial"/>
                <a:cs typeface="Arial"/>
              </a:rPr>
              <a:t>La  </a:t>
            </a:r>
            <a:r>
              <a:rPr sz="2000" spc="-250" dirty="0" err="1" smtClean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000" spc="5" dirty="0" err="1" smtClean="0">
                <a:solidFill>
                  <a:srgbClr val="2897E2"/>
                </a:solidFill>
                <a:latin typeface="Arial"/>
                <a:cs typeface="Arial"/>
              </a:rPr>
              <a:t>eo</a:t>
            </a:r>
            <a:r>
              <a:rPr sz="2000" spc="-10" dirty="0" err="1" smtClean="0">
                <a:solidFill>
                  <a:srgbClr val="2897E2"/>
                </a:solidFill>
                <a:latin typeface="Arial"/>
                <a:cs typeface="Arial"/>
              </a:rPr>
              <a:t>r</a:t>
            </a:r>
            <a:r>
              <a:rPr sz="2000" spc="-5" dirty="0" err="1" smtClean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000" dirty="0" err="1" smtClean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000" spc="-5" dirty="0" smtClean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l’</a:t>
            </a:r>
            <a:r>
              <a:rPr sz="2000" spc="-1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2897E2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2897E2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g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2897E2"/>
                </a:solidFill>
                <a:latin typeface="Arial"/>
                <a:cs typeface="Arial"/>
              </a:rPr>
              <a:t>o</a:t>
            </a:r>
            <a:r>
              <a:rPr sz="2000" spc="15" dirty="0">
                <a:solidFill>
                  <a:srgbClr val="2897E2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2897E2"/>
                </a:solidFill>
                <a:latin typeface="Arial"/>
                <a:cs typeface="Arial"/>
              </a:rPr>
              <a:t>a</a:t>
            </a:r>
            <a:r>
              <a:rPr sz="2000" spc="30" dirty="0">
                <a:solidFill>
                  <a:srgbClr val="2897E2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be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in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-11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j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000" spc="1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 1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9</a:t>
            </a:r>
            <a:r>
              <a:rPr sz="2000" spc="5" dirty="0">
                <a:solidFill>
                  <a:srgbClr val="3F3F3F"/>
                </a:solidFill>
                <a:latin typeface="Arial"/>
                <a:cs typeface="Arial"/>
              </a:rPr>
              <a:t>7</a:t>
            </a:r>
            <a:r>
              <a:rPr sz="2000" spc="-5" dirty="0">
                <a:solidFill>
                  <a:srgbClr val="3F3F3F"/>
                </a:solidFill>
                <a:latin typeface="Arial"/>
                <a:cs typeface="Arial"/>
              </a:rPr>
              <a:t>5</a:t>
            </a:r>
            <a:r>
              <a:rPr sz="2000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9300" y="6642806"/>
            <a:ext cx="2235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0000AB"/>
                </a:solidFill>
                <a:latin typeface="Arial"/>
                <a:cs typeface="Arial"/>
              </a:rPr>
              <a:t>34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3670" y="1677670"/>
            <a:ext cx="2205990" cy="873760"/>
          </a:xfrm>
          <a:custGeom>
            <a:avLst/>
            <a:gdLst/>
            <a:ahLst/>
            <a:cxnLst/>
            <a:rect l="l" t="t" r="r" b="b"/>
            <a:pathLst>
              <a:path w="2205990" h="873760">
                <a:moveTo>
                  <a:pt x="1103630" y="873759"/>
                </a:moveTo>
                <a:lnTo>
                  <a:pt x="0" y="873759"/>
                </a:lnTo>
                <a:lnTo>
                  <a:pt x="0" y="0"/>
                </a:lnTo>
                <a:lnTo>
                  <a:pt x="2205990" y="0"/>
                </a:lnTo>
                <a:lnTo>
                  <a:pt x="2205990" y="873759"/>
                </a:lnTo>
                <a:lnTo>
                  <a:pt x="1103630" y="873759"/>
                </a:lnTo>
                <a:close/>
              </a:path>
            </a:pathLst>
          </a:custGeom>
          <a:ln w="12579">
            <a:solidFill>
              <a:srgbClr val="2897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3679" y="1727251"/>
            <a:ext cx="204978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45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d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en</a:t>
            </a:r>
            <a:r>
              <a:rPr sz="1900" b="1" spc="-25" dirty="0">
                <a:solidFill>
                  <a:srgbClr val="23202E"/>
                </a:solidFill>
                <a:latin typeface="Arial"/>
                <a:cs typeface="Arial"/>
              </a:rPr>
              <a:t>z</a:t>
            </a:r>
            <a:r>
              <a:rPr sz="1900" b="1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26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1900" b="1" dirty="0">
                <a:solidFill>
                  <a:srgbClr val="23202E"/>
                </a:solidFill>
                <a:latin typeface="Arial"/>
                <a:cs typeface="Arial"/>
              </a:rPr>
              <a:t>a </a:t>
            </a:r>
            <a:r>
              <a:rPr sz="1900" b="1" spc="-254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l</a:t>
            </a:r>
            <a:r>
              <a:rPr sz="1900" b="1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3679" y="1987601"/>
            <a:ext cx="204914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92275" algn="l"/>
              </a:tabLst>
            </a:pP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1900" b="1" spc="-4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se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g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ue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z</a:t>
            </a:r>
            <a:r>
              <a:rPr sz="1900" b="1" dirty="0">
                <a:solidFill>
                  <a:srgbClr val="23202E"/>
                </a:solidFill>
                <a:latin typeface="Arial"/>
                <a:cs typeface="Arial"/>
              </a:rPr>
              <a:t>e	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d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l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3679" y="2247951"/>
            <a:ext cx="181483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1900" b="1" spc="-4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mp</a:t>
            </a:r>
            <a:r>
              <a:rPr sz="1900" b="1" spc="-60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1900" b="1" spc="-1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am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1900" b="1" spc="-2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1900" b="1" spc="-1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endParaRPr sz="1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19400" y="1677670"/>
            <a:ext cx="2133600" cy="873760"/>
          </a:xfrm>
          <a:prstGeom prst="rect">
            <a:avLst/>
          </a:prstGeom>
          <a:ln w="12579">
            <a:solidFill>
              <a:srgbClr val="2897E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 marR="160655">
              <a:lnSpc>
                <a:spcPts val="2050"/>
              </a:lnSpc>
            </a:pPr>
            <a:r>
              <a:rPr sz="1900" b="1" spc="-35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1900" b="1" spc="-25" dirty="0">
                <a:solidFill>
                  <a:srgbClr val="23202E"/>
                </a:solidFill>
                <a:latin typeface="Arial"/>
                <a:cs typeface="Arial"/>
              </a:rPr>
              <a:t>tt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gg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1900" b="1" spc="-2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1900" b="1" spc="-1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1900" b="1" spc="-15" dirty="0">
                <a:solidFill>
                  <a:srgbClr val="23202E"/>
                </a:solidFill>
                <a:latin typeface="Arial"/>
                <a:cs typeface="Arial"/>
              </a:rPr>
              <a:t>(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v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lu</a:t>
            </a:r>
            <a:r>
              <a:rPr sz="1900" b="1" spc="-1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z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1900" b="1" spc="-4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1900" b="1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-35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d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l 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1900" b="1" spc="-4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mp</a:t>
            </a:r>
            <a:r>
              <a:rPr sz="1900" b="1" spc="-60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1900" b="1" spc="-5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1900" b="1" spc="-2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am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1900" b="1" spc="-2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1900" b="1" spc="-4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1900" b="1" dirty="0">
                <a:solidFill>
                  <a:srgbClr val="23202E"/>
                </a:solidFill>
                <a:latin typeface="Arial"/>
                <a:cs typeface="Arial"/>
              </a:rPr>
              <a:t>)</a:t>
            </a:r>
            <a:endParaRPr sz="19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62200" y="2133600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>
                <a:moveTo>
                  <a:pt x="0" y="0"/>
                </a:moveTo>
                <a:lnTo>
                  <a:pt x="30988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67000" y="20955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30480" y="38100"/>
                </a:ln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469" y="3125470"/>
            <a:ext cx="2207260" cy="613410"/>
          </a:xfrm>
          <a:custGeom>
            <a:avLst/>
            <a:gdLst/>
            <a:ahLst/>
            <a:cxnLst/>
            <a:rect l="l" t="t" r="r" b="b"/>
            <a:pathLst>
              <a:path w="2207260" h="613410">
                <a:moveTo>
                  <a:pt x="1103630" y="613409"/>
                </a:moveTo>
                <a:lnTo>
                  <a:pt x="0" y="613409"/>
                </a:lnTo>
                <a:lnTo>
                  <a:pt x="0" y="0"/>
                </a:lnTo>
                <a:lnTo>
                  <a:pt x="2207260" y="0"/>
                </a:lnTo>
                <a:lnTo>
                  <a:pt x="2207260" y="613409"/>
                </a:lnTo>
                <a:lnTo>
                  <a:pt x="1103630" y="613409"/>
                </a:lnTo>
                <a:close/>
              </a:path>
            </a:pathLst>
          </a:custGeom>
          <a:ln w="12579">
            <a:solidFill>
              <a:srgbClr val="2897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57479" y="3175051"/>
            <a:ext cx="2050414" cy="52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50"/>
              </a:lnSpc>
            </a:pPr>
            <a:r>
              <a:rPr sz="1900" b="1" spc="-45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d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en</a:t>
            </a:r>
            <a:r>
              <a:rPr sz="1900" b="1" spc="-25" dirty="0">
                <a:solidFill>
                  <a:srgbClr val="23202E"/>
                </a:solidFill>
                <a:latin typeface="Arial"/>
                <a:cs typeface="Arial"/>
              </a:rPr>
              <a:t>z</a:t>
            </a:r>
            <a:r>
              <a:rPr sz="1900" b="1" dirty="0">
                <a:solidFill>
                  <a:srgbClr val="23202E"/>
                </a:solidFill>
                <a:latin typeface="Arial"/>
                <a:cs typeface="Arial"/>
              </a:rPr>
              <a:t>e </a:t>
            </a:r>
            <a:r>
              <a:rPr sz="1900" b="1" spc="-254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1900" b="1" dirty="0">
                <a:solidFill>
                  <a:srgbClr val="23202E"/>
                </a:solidFill>
                <a:latin typeface="Arial"/>
                <a:cs typeface="Arial"/>
              </a:rPr>
              <a:t>a </a:t>
            </a:r>
            <a:r>
              <a:rPr sz="1900" b="1" spc="-245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l</a:t>
            </a:r>
            <a:r>
              <a:rPr sz="1900" b="1" dirty="0">
                <a:solidFill>
                  <a:srgbClr val="23202E"/>
                </a:solidFill>
                <a:latin typeface="Arial"/>
                <a:cs typeface="Arial"/>
              </a:rPr>
              <a:t>e 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1900" b="1" spc="-4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1900" b="1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-5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s</a:t>
            </a:r>
            <a:r>
              <a:rPr sz="1900" b="1" spc="-60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l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endParaRPr sz="1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20670" y="3049270"/>
            <a:ext cx="2284730" cy="873760"/>
          </a:xfrm>
          <a:prstGeom prst="rect">
            <a:avLst/>
          </a:prstGeom>
          <a:ln w="12579">
            <a:solidFill>
              <a:srgbClr val="2897E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 marR="136525">
              <a:lnSpc>
                <a:spcPts val="2050"/>
              </a:lnSpc>
            </a:pPr>
            <a:r>
              <a:rPr sz="1900" b="1" spc="-55" dirty="0">
                <a:solidFill>
                  <a:srgbClr val="23202E"/>
                </a:solidFill>
                <a:latin typeface="Arial"/>
                <a:cs typeface="Arial"/>
              </a:rPr>
              <a:t>P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ce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z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1900" b="1" spc="-4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1900" b="1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-35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d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l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l</a:t>
            </a:r>
            <a:r>
              <a:rPr sz="1900" b="1" dirty="0">
                <a:solidFill>
                  <a:srgbClr val="23202E"/>
                </a:solidFill>
                <a:latin typeface="Arial"/>
                <a:cs typeface="Arial"/>
              </a:rPr>
              <a:t>e 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spe</a:t>
            </a:r>
            <a:r>
              <a:rPr sz="1900" b="1" spc="-25" dirty="0">
                <a:solidFill>
                  <a:srgbClr val="23202E"/>
                </a:solidFill>
                <a:latin typeface="Arial"/>
                <a:cs typeface="Arial"/>
              </a:rPr>
              <a:t>tt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1900" b="1" spc="-1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iv</a:t>
            </a:r>
            <a:r>
              <a:rPr sz="1900" b="1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 d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g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l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i “a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l</a:t>
            </a:r>
            <a:r>
              <a:rPr sz="1900" b="1" spc="-2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ri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 s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gn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1900" b="1" spc="-5" dirty="0">
                <a:solidFill>
                  <a:srgbClr val="23202E"/>
                </a:solidFill>
                <a:latin typeface="Arial"/>
                <a:cs typeface="Arial"/>
              </a:rPr>
              <a:t>f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1900" b="1" spc="-2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v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1900" b="1" dirty="0">
                <a:solidFill>
                  <a:srgbClr val="23202E"/>
                </a:solidFill>
                <a:latin typeface="Arial"/>
                <a:cs typeface="Arial"/>
              </a:rPr>
              <a:t>”</a:t>
            </a:r>
            <a:endParaRPr sz="19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86000" y="3429000"/>
            <a:ext cx="386080" cy="0"/>
          </a:xfrm>
          <a:custGeom>
            <a:avLst/>
            <a:gdLst/>
            <a:ahLst/>
            <a:cxnLst/>
            <a:rect l="l" t="t" r="r" b="b"/>
            <a:pathLst>
              <a:path w="386080">
                <a:moveTo>
                  <a:pt x="0" y="0"/>
                </a:moveTo>
                <a:lnTo>
                  <a:pt x="38608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67000" y="33909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30480" y="38100"/>
                </a:ln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05400" y="3173729"/>
            <a:ext cx="483870" cy="483870"/>
          </a:xfrm>
          <a:custGeom>
            <a:avLst/>
            <a:gdLst/>
            <a:ahLst/>
            <a:cxnLst/>
            <a:rect l="l" t="t" r="r" b="b"/>
            <a:pathLst>
              <a:path w="483870" h="483870">
                <a:moveTo>
                  <a:pt x="0" y="483870"/>
                </a:moveTo>
                <a:lnTo>
                  <a:pt x="48387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58790" y="3124200"/>
            <a:ext cx="80010" cy="80010"/>
          </a:xfrm>
          <a:custGeom>
            <a:avLst/>
            <a:gdLst/>
            <a:ahLst/>
            <a:cxnLst/>
            <a:rect l="l" t="t" r="r" b="b"/>
            <a:pathLst>
              <a:path w="80010" h="80010">
                <a:moveTo>
                  <a:pt x="80010" y="0"/>
                </a:moveTo>
                <a:lnTo>
                  <a:pt x="0" y="26670"/>
                </a:lnTo>
                <a:lnTo>
                  <a:pt x="48260" y="31750"/>
                </a:lnTo>
                <a:lnTo>
                  <a:pt x="53339" y="80010"/>
                </a:lnTo>
                <a:lnTo>
                  <a:pt x="800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53000" y="2133600"/>
            <a:ext cx="553720" cy="415290"/>
          </a:xfrm>
          <a:custGeom>
            <a:avLst/>
            <a:gdLst/>
            <a:ahLst/>
            <a:cxnLst/>
            <a:rect l="l" t="t" r="r" b="b"/>
            <a:pathLst>
              <a:path w="553720" h="415289">
                <a:moveTo>
                  <a:pt x="0" y="0"/>
                </a:moveTo>
                <a:lnTo>
                  <a:pt x="553720" y="41528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80050" y="2515870"/>
            <a:ext cx="82550" cy="74930"/>
          </a:xfrm>
          <a:custGeom>
            <a:avLst/>
            <a:gdLst/>
            <a:ahLst/>
            <a:cxnLst/>
            <a:rect l="l" t="t" r="r" b="b"/>
            <a:pathLst>
              <a:path w="82550" h="74930">
                <a:moveTo>
                  <a:pt x="44450" y="0"/>
                </a:moveTo>
                <a:lnTo>
                  <a:pt x="45720" y="48259"/>
                </a:lnTo>
                <a:lnTo>
                  <a:pt x="0" y="59689"/>
                </a:lnTo>
                <a:lnTo>
                  <a:pt x="82550" y="74929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200650" y="2687320"/>
            <a:ext cx="1352550" cy="353060"/>
          </a:xfrm>
          <a:prstGeom prst="rect">
            <a:avLst/>
          </a:prstGeom>
          <a:ln w="12579">
            <a:solidFill>
              <a:srgbClr val="2897E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1900" b="1" spc="-2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1900" b="1" spc="-25" dirty="0">
                <a:solidFill>
                  <a:srgbClr val="23202E"/>
                </a:solidFill>
                <a:latin typeface="Arial"/>
                <a:cs typeface="Arial"/>
              </a:rPr>
              <a:t>z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1900" b="1" spc="-4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1900" b="1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endParaRPr sz="1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70090" y="2668270"/>
            <a:ext cx="1971039" cy="353060"/>
          </a:xfrm>
          <a:prstGeom prst="rect">
            <a:avLst/>
          </a:prstGeom>
          <a:ln w="12579">
            <a:solidFill>
              <a:srgbClr val="2897E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ct val="100000"/>
              </a:lnSpc>
            </a:pP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1900" b="1" spc="-4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1900" b="1" spc="-20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1900" b="1" spc="-40" dirty="0">
                <a:solidFill>
                  <a:srgbClr val="23202E"/>
                </a:solidFill>
                <a:latin typeface="Arial"/>
                <a:cs typeface="Arial"/>
              </a:rPr>
              <a:t>p</a:t>
            </a:r>
            <a:r>
              <a:rPr sz="1900" b="1" spc="-4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1900" b="1" spc="-2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1900" b="1" spc="-10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1900" b="1" spc="-30" dirty="0">
                <a:solidFill>
                  <a:srgbClr val="23202E"/>
                </a:solidFill>
                <a:latin typeface="Arial"/>
                <a:cs typeface="Arial"/>
              </a:rPr>
              <a:t>men</a:t>
            </a:r>
            <a:r>
              <a:rPr sz="1900" b="1" spc="-2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1900" b="1" spc="-1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endParaRPr sz="19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629400" y="2895600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>
                <a:moveTo>
                  <a:pt x="0" y="0"/>
                </a:moveTo>
                <a:lnTo>
                  <a:pt x="30987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934200" y="28575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30479" y="38100"/>
                </a:ln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37209" y="3841408"/>
            <a:ext cx="103124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i="1" spc="-40" dirty="0">
                <a:solidFill>
                  <a:srgbClr val="2897E2"/>
                </a:solidFill>
                <a:latin typeface="Arial"/>
                <a:cs typeface="Arial"/>
              </a:rPr>
              <a:t>C</a:t>
            </a:r>
            <a:r>
              <a:rPr sz="2200" i="1" spc="-15" dirty="0">
                <a:solidFill>
                  <a:srgbClr val="2897E2"/>
                </a:solidFill>
                <a:latin typeface="Arial"/>
                <a:cs typeface="Arial"/>
              </a:rPr>
              <a:t>r</a:t>
            </a:r>
            <a:r>
              <a:rPr sz="2200" i="1" spc="-5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i="1" spc="-25" dirty="0">
                <a:solidFill>
                  <a:srgbClr val="2897E2"/>
                </a:solidFill>
                <a:latin typeface="Arial"/>
                <a:cs typeface="Arial"/>
              </a:rPr>
              <a:t>t</a:t>
            </a:r>
            <a:r>
              <a:rPr sz="2200" i="1" spc="-5" dirty="0">
                <a:solidFill>
                  <a:srgbClr val="2897E2"/>
                </a:solidFill>
                <a:latin typeface="Arial"/>
                <a:cs typeface="Arial"/>
              </a:rPr>
              <a:t>i</a:t>
            </a:r>
            <a:r>
              <a:rPr sz="2200" i="1" spc="-20" dirty="0">
                <a:solidFill>
                  <a:srgbClr val="2897E2"/>
                </a:solidFill>
                <a:latin typeface="Arial"/>
                <a:cs typeface="Arial"/>
              </a:rPr>
              <a:t>c</a:t>
            </a:r>
            <a:r>
              <a:rPr sz="2200" i="1" spc="-25" dirty="0">
                <a:solidFill>
                  <a:srgbClr val="2897E2"/>
                </a:solidFill>
                <a:latin typeface="Arial"/>
                <a:cs typeface="Arial"/>
              </a:rPr>
              <a:t>h</a:t>
            </a:r>
            <a:r>
              <a:rPr sz="2200" i="1" spc="-35" dirty="0">
                <a:solidFill>
                  <a:srgbClr val="2897E2"/>
                </a:solidFill>
                <a:latin typeface="Arial"/>
                <a:cs typeface="Arial"/>
              </a:rPr>
              <a:t>e</a:t>
            </a:r>
            <a:r>
              <a:rPr sz="2200" i="1" spc="-10" dirty="0">
                <a:solidFill>
                  <a:srgbClr val="2897E2"/>
                </a:solidFill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010" y="4317658"/>
            <a:ext cx="8980170" cy="2033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0" marR="5080" indent="-190500">
              <a:lnSpc>
                <a:spcPts val="2370"/>
              </a:lnSpc>
              <a:buClr>
                <a:srgbClr val="2897E2"/>
              </a:buClr>
              <a:buSzPct val="79545"/>
              <a:buFont typeface="Arial"/>
              <a:buChar char="•"/>
              <a:tabLst>
                <a:tab pos="203200" algn="l"/>
              </a:tabLst>
            </a:pP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l </a:t>
            </a:r>
            <a:r>
              <a:rPr sz="2200" spc="-26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2200" spc="-45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po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o </a:t>
            </a:r>
            <a:r>
              <a:rPr sz="2200" spc="-26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23202E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2200" spc="-55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b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a </a:t>
            </a:r>
            <a:r>
              <a:rPr sz="2200" spc="-25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23202E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ott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o </a:t>
            </a:r>
            <a:r>
              <a:rPr sz="2200" spc="-26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l </a:t>
            </a:r>
            <a:r>
              <a:rPr sz="2200" spc="-245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2200" spc="-45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p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l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et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o </a:t>
            </a:r>
            <a:r>
              <a:rPr sz="2200" spc="-275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ont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ll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o </a:t>
            </a:r>
            <a:r>
              <a:rPr sz="2200" spc="-26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de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ll</a:t>
            </a:r>
            <a:r>
              <a:rPr sz="2200" spc="-5" dirty="0">
                <a:solidFill>
                  <a:srgbClr val="23202E"/>
                </a:solidFill>
                <a:latin typeface="Arial"/>
                <a:cs typeface="Arial"/>
              </a:rPr>
              <a:t>’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nd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23202E"/>
                </a:solidFill>
                <a:latin typeface="Arial"/>
                <a:cs typeface="Arial"/>
              </a:rPr>
              <a:t>v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du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o </a:t>
            </a:r>
            <a:r>
              <a:rPr sz="2200" spc="-26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a </a:t>
            </a:r>
            <a:r>
              <a:rPr sz="2200" spc="-35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è</a:t>
            </a:r>
            <a:r>
              <a:rPr sz="2200" spc="-4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23202E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ì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 pe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i:</a:t>
            </a:r>
            <a:endParaRPr sz="2200">
              <a:latin typeface="Arial"/>
              <a:cs typeface="Arial"/>
            </a:endParaRPr>
          </a:p>
          <a:p>
            <a:pPr marL="647700" lvl="1" indent="-179070">
              <a:lnSpc>
                <a:spcPct val="100000"/>
              </a:lnSpc>
              <a:spcBef>
                <a:spcPts val="1075"/>
              </a:spcBef>
              <a:buClr>
                <a:srgbClr val="2897E2"/>
              </a:buClr>
              <a:buSzPct val="79545"/>
              <a:buFont typeface="Symbol"/>
              <a:buChar char=""/>
              <a:tabLst>
                <a:tab pos="647700" algn="l"/>
              </a:tabLst>
            </a:pPr>
            <a:r>
              <a:rPr sz="2200" spc="-2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2200" spc="-45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po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h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de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23202E"/>
                </a:solidFill>
                <a:latin typeface="Arial"/>
                <a:cs typeface="Arial"/>
              </a:rPr>
              <a:t>v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d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ll</a:t>
            </a:r>
            <a:r>
              <a:rPr sz="2200" spc="-5" dirty="0">
                <a:solidFill>
                  <a:srgbClr val="23202E"/>
                </a:solidFill>
                <a:latin typeface="Arial"/>
                <a:cs typeface="Arial"/>
              </a:rPr>
              <a:t>’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b</a:t>
            </a:r>
            <a:r>
              <a:rPr sz="2200" spc="-5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u</a:t>
            </a:r>
            <a:r>
              <a:rPr sz="2200" spc="-35" dirty="0">
                <a:solidFill>
                  <a:srgbClr val="23202E"/>
                </a:solidFill>
                <a:latin typeface="Arial"/>
                <a:cs typeface="Arial"/>
              </a:rPr>
              <a:t>d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(</a:t>
            </a:r>
            <a:r>
              <a:rPr sz="2200" spc="-35" dirty="0">
                <a:solidFill>
                  <a:srgbClr val="23202E"/>
                </a:solidFill>
                <a:latin typeface="Arial"/>
                <a:cs typeface="Arial"/>
              </a:rPr>
              <a:t>es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.</a:t>
            </a:r>
            <a:r>
              <a:rPr sz="2200" spc="-35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ng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ar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arn</a:t>
            </a:r>
            <a:r>
              <a:rPr sz="2200" spc="-35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  <a:p>
            <a:pPr marL="647700" lvl="1" indent="-179070">
              <a:lnSpc>
                <a:spcPct val="100000"/>
              </a:lnSpc>
              <a:spcBef>
                <a:spcPts val="1110"/>
              </a:spcBef>
              <a:buClr>
                <a:srgbClr val="2897E2"/>
              </a:buClr>
              <a:buSzPct val="79545"/>
              <a:buFont typeface="Symbol"/>
              <a:buChar char=""/>
              <a:tabLst>
                <a:tab pos="647700" algn="l"/>
              </a:tabLst>
            </a:pPr>
            <a:r>
              <a:rPr sz="2200" spc="-2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2200" spc="-45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po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h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23202E"/>
                </a:solidFill>
                <a:latin typeface="Arial"/>
                <a:cs typeface="Arial"/>
              </a:rPr>
              <a:t> s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f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rutt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 d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penden</a:t>
            </a:r>
            <a:r>
              <a:rPr sz="2200" spc="-40" dirty="0">
                <a:solidFill>
                  <a:srgbClr val="23202E"/>
                </a:solidFill>
                <a:latin typeface="Arial"/>
                <a:cs typeface="Arial"/>
              </a:rPr>
              <a:t>z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 (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2200" spc="-35" dirty="0">
                <a:solidFill>
                  <a:srgbClr val="23202E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.</a:t>
            </a:r>
            <a:r>
              <a:rPr sz="2200" spc="-45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23202E"/>
                </a:solidFill>
                <a:latin typeface="Arial"/>
                <a:cs typeface="Arial"/>
              </a:rPr>
              <a:t>f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u</a:t>
            </a:r>
            <a:r>
              <a:rPr sz="2200" spc="-55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are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  <a:p>
            <a:pPr marL="647700" lvl="1" indent="-179070">
              <a:lnSpc>
                <a:spcPct val="100000"/>
              </a:lnSpc>
              <a:spcBef>
                <a:spcPts val="1100"/>
              </a:spcBef>
              <a:buClr>
                <a:srgbClr val="2897E2"/>
              </a:buClr>
              <a:buSzPct val="79545"/>
              <a:buFont typeface="Symbol"/>
              <a:buChar char=""/>
              <a:tabLst>
                <a:tab pos="647700" algn="l"/>
              </a:tabLst>
            </a:pPr>
            <a:r>
              <a:rPr sz="2200" spc="-2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2200" spc="-45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po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2200" spc="-45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ent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23202E"/>
                </a:solidFill>
                <a:latin typeface="Arial"/>
                <a:cs typeface="Arial"/>
              </a:rPr>
              <a:t>c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h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de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23202E"/>
                </a:solidFill>
                <a:latin typeface="Arial"/>
                <a:cs typeface="Arial"/>
              </a:rPr>
              <a:t>v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n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d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35" dirty="0">
                <a:solidFill>
                  <a:srgbClr val="23202E"/>
                </a:solidFill>
                <a:latin typeface="Arial"/>
                <a:cs typeface="Arial"/>
              </a:rPr>
              <a:t>s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 e</a:t>
            </a:r>
            <a:r>
              <a:rPr sz="2200" spc="-45" dirty="0">
                <a:solidFill>
                  <a:srgbClr val="23202E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ot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23202E"/>
                </a:solidFill>
                <a:latin typeface="Arial"/>
                <a:cs typeface="Arial"/>
              </a:rPr>
              <a:t>v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(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2200" spc="-35" dirty="0">
                <a:solidFill>
                  <a:srgbClr val="23202E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.</a:t>
            </a:r>
            <a:r>
              <a:rPr sz="2200" spc="-45" dirty="0">
                <a:solidFill>
                  <a:srgbClr val="23202E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p</a:t>
            </a:r>
            <a:r>
              <a:rPr sz="2200" spc="-10" dirty="0">
                <a:solidFill>
                  <a:srgbClr val="23202E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nge</a:t>
            </a:r>
            <a:r>
              <a:rPr sz="2200" spc="-15" dirty="0">
                <a:solidFill>
                  <a:srgbClr val="23202E"/>
                </a:solidFill>
                <a:latin typeface="Arial"/>
                <a:cs typeface="Arial"/>
              </a:rPr>
              <a:t>r</a:t>
            </a:r>
            <a:r>
              <a:rPr sz="2200" spc="-25" dirty="0">
                <a:solidFill>
                  <a:srgbClr val="23202E"/>
                </a:solidFill>
                <a:latin typeface="Arial"/>
                <a:cs typeface="Arial"/>
              </a:rPr>
              <a:t>e</a:t>
            </a:r>
            <a:r>
              <a:rPr sz="2200" dirty="0">
                <a:solidFill>
                  <a:srgbClr val="23202E"/>
                </a:solidFill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540" y="385738"/>
            <a:ext cx="8751570" cy="134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6200">
              <a:lnSpc>
                <a:spcPts val="2370"/>
              </a:lnSpc>
            </a:pP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j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z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(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1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9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88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)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h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teo</a:t>
            </a:r>
            <a:r>
              <a:rPr sz="2200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5" dirty="0" err="1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35" dirty="0" err="1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15" dirty="0" err="1">
                <a:solidFill>
                  <a:srgbClr val="3F3F3F"/>
                </a:solidFill>
                <a:latin typeface="Arial"/>
                <a:cs typeface="Arial"/>
              </a:rPr>
              <a:t>t</a:t>
            </a:r>
            <a:r>
              <a:rPr sz="2200" spc="-25" dirty="0" err="1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spc="-35" dirty="0" err="1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25" dirty="0" err="1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spc="-15" dirty="0" err="1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spc="-20" dirty="0" err="1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35" dirty="0" err="1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25" dirty="0" err="1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15" dirty="0" err="1">
                <a:solidFill>
                  <a:srgbClr val="3F3F3F"/>
                </a:solidFill>
                <a:latin typeface="Arial"/>
                <a:cs typeface="Arial"/>
              </a:rPr>
              <a:t>d</a:t>
            </a:r>
            <a:r>
              <a:rPr sz="2200" dirty="0" err="1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lang="it-IT" sz="2200" spc="-10" dirty="0">
                <a:latin typeface="Arial"/>
                <a:cs typeface="Arial"/>
              </a:rPr>
              <a:t>l</a:t>
            </a:r>
            <a:r>
              <a:rPr lang="it-IT" sz="2200" dirty="0">
                <a:latin typeface="Arial"/>
                <a:cs typeface="Arial"/>
              </a:rPr>
              <a:t>a</a:t>
            </a:r>
            <a:r>
              <a:rPr lang="it-IT" sz="2200" spc="-25" dirty="0">
                <a:latin typeface="Arial"/>
                <a:cs typeface="Arial"/>
              </a:rPr>
              <a:t> pe</a:t>
            </a:r>
            <a:r>
              <a:rPr lang="it-IT" sz="2200" spc="-15" dirty="0">
                <a:latin typeface="Arial"/>
                <a:cs typeface="Arial"/>
              </a:rPr>
              <a:t>r</a:t>
            </a:r>
            <a:r>
              <a:rPr lang="it-IT" sz="2200" spc="-20" dirty="0">
                <a:latin typeface="Arial"/>
                <a:cs typeface="Arial"/>
              </a:rPr>
              <a:t>c</a:t>
            </a:r>
            <a:r>
              <a:rPr lang="it-IT" sz="2200" spc="-25" dirty="0">
                <a:latin typeface="Arial"/>
                <a:cs typeface="Arial"/>
              </a:rPr>
              <a:t>e</a:t>
            </a:r>
            <a:r>
              <a:rPr lang="it-IT" sz="2200" spc="-35" dirty="0">
                <a:latin typeface="Arial"/>
                <a:cs typeface="Arial"/>
              </a:rPr>
              <a:t>z</a:t>
            </a:r>
            <a:r>
              <a:rPr lang="it-IT" sz="2200" spc="-10" dirty="0">
                <a:latin typeface="Arial"/>
                <a:cs typeface="Arial"/>
              </a:rPr>
              <a:t>i</a:t>
            </a:r>
            <a:r>
              <a:rPr lang="it-IT" sz="2200" spc="-25" dirty="0">
                <a:latin typeface="Arial"/>
                <a:cs typeface="Arial"/>
              </a:rPr>
              <a:t>on</a:t>
            </a:r>
            <a:r>
              <a:rPr lang="it-IT" sz="2200" dirty="0">
                <a:latin typeface="Arial"/>
                <a:cs typeface="Arial"/>
              </a:rPr>
              <a:t>e</a:t>
            </a:r>
            <a:r>
              <a:rPr lang="it-IT" sz="2200" spc="-40" dirty="0">
                <a:latin typeface="Arial"/>
                <a:cs typeface="Arial"/>
              </a:rPr>
              <a:t> </a:t>
            </a:r>
            <a:r>
              <a:rPr lang="it-IT" sz="2200" spc="-25" dirty="0">
                <a:latin typeface="Arial"/>
                <a:cs typeface="Arial"/>
              </a:rPr>
              <a:t>de</a:t>
            </a:r>
            <a:r>
              <a:rPr lang="it-IT" sz="2200" dirty="0">
                <a:latin typeface="Arial"/>
                <a:cs typeface="Arial"/>
              </a:rPr>
              <a:t>l</a:t>
            </a:r>
            <a:r>
              <a:rPr lang="it-IT" sz="2200" spc="-25" dirty="0">
                <a:latin typeface="Arial"/>
                <a:cs typeface="Arial"/>
              </a:rPr>
              <a:t> </a:t>
            </a:r>
            <a:r>
              <a:rPr lang="it-IT" sz="2200" spc="-20" dirty="0">
                <a:latin typeface="Arial"/>
                <a:cs typeface="Arial"/>
              </a:rPr>
              <a:t>c</a:t>
            </a:r>
            <a:r>
              <a:rPr lang="it-IT" sz="2200" spc="-25" dirty="0">
                <a:latin typeface="Arial"/>
                <a:cs typeface="Arial"/>
              </a:rPr>
              <a:t>ont</a:t>
            </a:r>
            <a:r>
              <a:rPr lang="it-IT" sz="2200" spc="-15" dirty="0">
                <a:latin typeface="Arial"/>
                <a:cs typeface="Arial"/>
              </a:rPr>
              <a:t>r</a:t>
            </a:r>
            <a:r>
              <a:rPr lang="it-IT" sz="2200" spc="-25" dirty="0">
                <a:latin typeface="Arial"/>
                <a:cs typeface="Arial"/>
              </a:rPr>
              <a:t>o</a:t>
            </a:r>
            <a:r>
              <a:rPr lang="it-IT" sz="2200" spc="-10" dirty="0">
                <a:latin typeface="Arial"/>
                <a:cs typeface="Arial"/>
              </a:rPr>
              <a:t>ll</a:t>
            </a:r>
            <a:r>
              <a:rPr lang="it-IT" sz="2200" dirty="0">
                <a:latin typeface="Arial"/>
                <a:cs typeface="Arial"/>
              </a:rPr>
              <a:t>o</a:t>
            </a:r>
            <a:r>
              <a:rPr lang="it-IT" sz="2200" spc="-40" dirty="0">
                <a:latin typeface="Arial"/>
                <a:cs typeface="Arial"/>
              </a:rPr>
              <a:t> </a:t>
            </a:r>
            <a:r>
              <a:rPr lang="it-IT" sz="2200" spc="-35" dirty="0">
                <a:latin typeface="Arial"/>
                <a:cs typeface="Arial"/>
              </a:rPr>
              <a:t>s</a:t>
            </a:r>
            <a:r>
              <a:rPr lang="it-IT" sz="2200" spc="-25" dirty="0">
                <a:latin typeface="Arial"/>
                <a:cs typeface="Arial"/>
              </a:rPr>
              <a:t>u</a:t>
            </a:r>
            <a:r>
              <a:rPr lang="it-IT" sz="2200" dirty="0">
                <a:latin typeface="Arial"/>
                <a:cs typeface="Arial"/>
              </a:rPr>
              <a:t>l</a:t>
            </a:r>
            <a:r>
              <a:rPr lang="it-IT" sz="2200" spc="-25" dirty="0">
                <a:latin typeface="Arial"/>
                <a:cs typeface="Arial"/>
              </a:rPr>
              <a:t> </a:t>
            </a:r>
            <a:r>
              <a:rPr lang="it-IT" sz="2200" spc="-20" dirty="0" smtClean="0">
                <a:latin typeface="Arial"/>
                <a:cs typeface="Arial"/>
              </a:rPr>
              <a:t>c</a:t>
            </a:r>
            <a:r>
              <a:rPr lang="it-IT" sz="2200" spc="-25" dirty="0" smtClean="0">
                <a:latin typeface="Arial"/>
                <a:cs typeface="Arial"/>
              </a:rPr>
              <a:t>o</a:t>
            </a:r>
            <a:r>
              <a:rPr lang="it-IT" sz="2200" spc="-45" dirty="0" smtClean="0">
                <a:latin typeface="Arial"/>
                <a:cs typeface="Arial"/>
              </a:rPr>
              <a:t>m</a:t>
            </a:r>
            <a:r>
              <a:rPr lang="it-IT" sz="2200" spc="-25" dirty="0" smtClean="0">
                <a:latin typeface="Arial"/>
                <a:cs typeface="Arial"/>
              </a:rPr>
              <a:t>p</a:t>
            </a:r>
            <a:r>
              <a:rPr lang="it-IT" sz="2200" spc="-35" dirty="0" smtClean="0">
                <a:latin typeface="Arial"/>
                <a:cs typeface="Arial"/>
              </a:rPr>
              <a:t>o</a:t>
            </a:r>
            <a:r>
              <a:rPr lang="it-IT" sz="2200" spc="-15" dirty="0" smtClean="0">
                <a:latin typeface="Arial"/>
                <a:cs typeface="Arial"/>
              </a:rPr>
              <a:t>rt</a:t>
            </a:r>
            <a:r>
              <a:rPr lang="it-IT" sz="2200" spc="-30" dirty="0" smtClean="0">
                <a:latin typeface="Arial"/>
                <a:cs typeface="Arial"/>
              </a:rPr>
              <a:t>a</a:t>
            </a:r>
            <a:r>
              <a:rPr lang="it-IT" sz="2200" spc="-55" dirty="0" smtClean="0">
                <a:latin typeface="Arial"/>
                <a:cs typeface="Arial"/>
              </a:rPr>
              <a:t>m</a:t>
            </a:r>
            <a:r>
              <a:rPr lang="it-IT" sz="2200" spc="-15" dirty="0" smtClean="0">
                <a:latin typeface="Arial"/>
                <a:cs typeface="Arial"/>
              </a:rPr>
              <a:t>e</a:t>
            </a:r>
            <a:r>
              <a:rPr lang="it-IT" sz="2200" spc="-25" dirty="0" smtClean="0">
                <a:latin typeface="Arial"/>
                <a:cs typeface="Arial"/>
              </a:rPr>
              <a:t>nt</a:t>
            </a:r>
            <a:r>
              <a:rPr lang="it-IT" sz="2200" dirty="0" smtClean="0">
                <a:latin typeface="Arial"/>
                <a:cs typeface="Arial"/>
              </a:rPr>
              <a:t>o, </a:t>
            </a:r>
            <a:r>
              <a:rPr sz="2200" spc="-20" dirty="0" smtClean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spc="-35" dirty="0" smtClean="0">
                <a:solidFill>
                  <a:srgbClr val="3F3F3F"/>
                </a:solidFill>
                <a:latin typeface="Arial"/>
                <a:cs typeface="Arial"/>
              </a:rPr>
              <a:t>o</a:t>
            </a:r>
            <a:r>
              <a:rPr sz="2200" spc="-45" dirty="0" smtClean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dirty="0" smtClean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25" dirty="0" smtClean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u="heavy" spc="-5" dirty="0">
                <a:solidFill>
                  <a:srgbClr val="3F3F3F"/>
                </a:solidFill>
                <a:latin typeface="Arial"/>
                <a:cs typeface="Arial"/>
              </a:rPr>
              <a:t>f</a:t>
            </a:r>
            <a:r>
              <a:rPr sz="2200" u="heavy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u="heavy" spc="-25" dirty="0">
                <a:solidFill>
                  <a:srgbClr val="3F3F3F"/>
                </a:solidFill>
                <a:latin typeface="Arial"/>
                <a:cs typeface="Arial"/>
              </a:rPr>
              <a:t>tto</a:t>
            </a:r>
            <a:r>
              <a:rPr sz="2200" u="heavy" spc="-15" dirty="0">
                <a:solidFill>
                  <a:srgbClr val="3F3F3F"/>
                </a:solidFill>
                <a:latin typeface="Arial"/>
                <a:cs typeface="Arial"/>
              </a:rPr>
              <a:t>r</a:t>
            </a:r>
            <a:r>
              <a:rPr sz="2200" u="heavy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u="heavy" spc="-5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u="heavy" spc="-20" dirty="0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sz="2200" u="heavy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u="heavy" spc="-25" dirty="0">
                <a:solidFill>
                  <a:srgbClr val="3F3F3F"/>
                </a:solidFill>
                <a:latin typeface="Arial"/>
                <a:cs typeface="Arial"/>
              </a:rPr>
              <a:t>u</a:t>
            </a:r>
            <a:r>
              <a:rPr sz="2200" u="heavy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u="heavy" spc="-15" dirty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u="heavy" spc="-10" dirty="0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u="heavy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sz="2200" spc="-35" dirty="0">
                <a:solidFill>
                  <a:srgbClr val="3F3F3F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5" dirty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dirty="0">
                <a:solidFill>
                  <a:srgbClr val="3F3F3F"/>
                </a:solidFill>
                <a:latin typeface="Arial"/>
                <a:cs typeface="Arial"/>
              </a:rPr>
              <a:t>e</a:t>
            </a:r>
            <a:r>
              <a:rPr sz="2200" spc="-40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 err="1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 err="1">
                <a:solidFill>
                  <a:srgbClr val="3F3F3F"/>
                </a:solidFill>
                <a:latin typeface="Arial"/>
                <a:cs typeface="Arial"/>
              </a:rPr>
              <a:t>g</a:t>
            </a:r>
            <a:r>
              <a:rPr sz="2200" spc="-10" dirty="0" err="1">
                <a:solidFill>
                  <a:srgbClr val="3F3F3F"/>
                </a:solidFill>
                <a:latin typeface="Arial"/>
                <a:cs typeface="Arial"/>
              </a:rPr>
              <a:t>l</a:t>
            </a:r>
            <a:r>
              <a:rPr sz="2200" dirty="0" err="1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2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2200" spc="-15" dirty="0" err="1" smtClean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25" dirty="0" err="1" smtClean="0">
                <a:solidFill>
                  <a:srgbClr val="3F3F3F"/>
                </a:solidFill>
                <a:latin typeface="Arial"/>
                <a:cs typeface="Arial"/>
              </a:rPr>
              <a:t>ttegg</a:t>
            </a:r>
            <a:r>
              <a:rPr sz="2200" spc="-10" dirty="0" err="1" smtClean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sz="2200" spc="-5" dirty="0" err="1" smtClean="0">
                <a:solidFill>
                  <a:srgbClr val="3F3F3F"/>
                </a:solidFill>
                <a:latin typeface="Arial"/>
                <a:cs typeface="Arial"/>
              </a:rPr>
              <a:t>a</a:t>
            </a:r>
            <a:r>
              <a:rPr sz="2200" spc="-55" dirty="0" err="1" smtClean="0">
                <a:solidFill>
                  <a:srgbClr val="3F3F3F"/>
                </a:solidFill>
                <a:latin typeface="Arial"/>
                <a:cs typeface="Arial"/>
              </a:rPr>
              <a:t>m</a:t>
            </a:r>
            <a:r>
              <a:rPr sz="2200" spc="-25" dirty="0" err="1" smtClean="0">
                <a:solidFill>
                  <a:srgbClr val="3F3F3F"/>
                </a:solidFill>
                <a:latin typeface="Arial"/>
                <a:cs typeface="Arial"/>
              </a:rPr>
              <a:t>ent</a:t>
            </a:r>
            <a:r>
              <a:rPr sz="2200" dirty="0" err="1" smtClean="0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lang="it-IT" sz="2200" dirty="0" smtClean="0">
                <a:solidFill>
                  <a:srgbClr val="3F3F3F"/>
                </a:solidFill>
                <a:latin typeface="Arial"/>
                <a:cs typeface="Arial"/>
              </a:rPr>
              <a:t>,</a:t>
            </a:r>
            <a:endParaRPr sz="2200" dirty="0">
              <a:latin typeface="Arial"/>
              <a:cs typeface="Arial"/>
            </a:endParaRPr>
          </a:p>
          <a:p>
            <a:pPr marL="100330">
              <a:lnSpc>
                <a:spcPct val="100000"/>
              </a:lnSpc>
              <a:spcBef>
                <a:spcPts val="95"/>
              </a:spcBef>
            </a:pPr>
            <a:r>
              <a:rPr sz="2625" spc="555" baseline="11111" dirty="0" smtClean="0">
                <a:solidFill>
                  <a:srgbClr val="E38211"/>
                </a:solidFill>
                <a:latin typeface="Symbol"/>
                <a:cs typeface="Symbol"/>
              </a:rPr>
              <a:t>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4710" y="2029460"/>
            <a:ext cx="7280909" cy="4644390"/>
          </a:xfrm>
          <a:custGeom>
            <a:avLst/>
            <a:gdLst/>
            <a:ahLst/>
            <a:cxnLst/>
            <a:rect l="l" t="t" r="r" b="b"/>
            <a:pathLst>
              <a:path w="7280909" h="4644390">
                <a:moveTo>
                  <a:pt x="0" y="0"/>
                </a:moveTo>
                <a:lnTo>
                  <a:pt x="7280910" y="0"/>
                </a:lnTo>
                <a:lnTo>
                  <a:pt x="7280910" y="4644390"/>
                </a:lnTo>
                <a:lnTo>
                  <a:pt x="0" y="4644390"/>
                </a:lnTo>
                <a:lnTo>
                  <a:pt x="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58519" y="2033270"/>
            <a:ext cx="7272020" cy="4635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189</TotalTime>
  <Words>188</Words>
  <Application>Microsoft Office PowerPoint</Application>
  <PresentationFormat>Presentazione su schermo (4:3)</PresentationFormat>
  <Paragraphs>42</Paragraphs>
  <Slides>6</Slides>
  <Notes>3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Retrospettivo</vt:lpstr>
      <vt:lpstr>Gli atteggiamenti</vt:lpstr>
      <vt:lpstr>Indice</vt:lpstr>
      <vt:lpstr>Gli atteggiamenti sono predittivi dei comportamenti?</vt:lpstr>
      <vt:lpstr>Modello teorico esemplificativo della relazione atteggiamento-comportamento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AZIENDALE</dc:title>
  <dc:creator>Dott. Aride Missiroli</dc:creator>
  <cp:lastModifiedBy>Mosso</cp:lastModifiedBy>
  <cp:revision>16</cp:revision>
  <dcterms:created xsi:type="dcterms:W3CDTF">2020-10-20T18:45:46Z</dcterms:created>
  <dcterms:modified xsi:type="dcterms:W3CDTF">2020-10-22T09:58:56Z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2017-04-14T00:00:00Z</vt:filetime>
  </property>
  <property fmtid="{D5CDD505-2E9C-101B-9397-08002B2CF9AE}" pid="3" name="LastSaved">
    <vt:filetime>2020-10-20T00:00:00Z</vt:filetime>
  </property>
</Properties>
</file>