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sldIdLst>
    <p:sldId id="284" r:id="rId2"/>
    <p:sldId id="256" r:id="rId3"/>
    <p:sldId id="297" r:id="rId4"/>
    <p:sldId id="295" r:id="rId5"/>
    <p:sldId id="296" r:id="rId6"/>
    <p:sldId id="298" r:id="rId7"/>
    <p:sldId id="257" r:id="rId8"/>
    <p:sldId id="269" r:id="rId9"/>
    <p:sldId id="266" r:id="rId10"/>
    <p:sldId id="261" r:id="rId11"/>
    <p:sldId id="267" r:id="rId12"/>
    <p:sldId id="265" r:id="rId13"/>
    <p:sldId id="268" r:id="rId14"/>
    <p:sldId id="299" r:id="rId15"/>
    <p:sldId id="270" r:id="rId16"/>
    <p:sldId id="294" r:id="rId17"/>
    <p:sldId id="285" r:id="rId18"/>
    <p:sldId id="289" r:id="rId19"/>
    <p:sldId id="288" r:id="rId20"/>
    <p:sldId id="286" r:id="rId21"/>
    <p:sldId id="287" r:id="rId22"/>
    <p:sldId id="290" r:id="rId23"/>
    <p:sldId id="291" r:id="rId24"/>
    <p:sldId id="293" r:id="rId25"/>
    <p:sldId id="271" r:id="rId26"/>
    <p:sldId id="282" r:id="rId27"/>
    <p:sldId id="258" r:id="rId28"/>
    <p:sldId id="259" r:id="rId29"/>
    <p:sldId id="283" r:id="rId30"/>
    <p:sldId id="274" r:id="rId31"/>
    <p:sldId id="262" r:id="rId32"/>
    <p:sldId id="263" r:id="rId33"/>
    <p:sldId id="264" r:id="rId34"/>
    <p:sldId id="275" r:id="rId35"/>
    <p:sldId id="276" r:id="rId36"/>
    <p:sldId id="277" r:id="rId37"/>
    <p:sldId id="278" r:id="rId38"/>
    <p:sldId id="279" r:id="rId39"/>
    <p:sldId id="280" r:id="rId40"/>
    <p:sldId id="28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D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263EF98-1207-4FAA-8868-709590124263}" type="datetimeFigureOut">
              <a:rPr lang="it-IT" smtClean="0"/>
              <a:t>17/01/2020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A6A329-FA8B-4D56-9297-C914272BA34C}"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43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263EF98-1207-4FAA-8868-709590124263}" type="datetimeFigureOut">
              <a:rPr lang="it-IT" smtClean="0"/>
              <a:t>17/01/2020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A6A329-FA8B-4D56-9297-C914272BA34C}" type="slidenum">
              <a:rPr lang="it-IT" smtClean="0"/>
              <a:t>‹N›</a:t>
            </a:fld>
            <a:endParaRPr lang="it-IT"/>
          </a:p>
        </p:txBody>
      </p:sp>
    </p:spTree>
    <p:extLst>
      <p:ext uri="{BB962C8B-B14F-4D97-AF65-F5344CB8AC3E}">
        <p14:creationId xmlns:p14="http://schemas.microsoft.com/office/powerpoint/2010/main" val="368755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263EF98-1207-4FAA-8868-709590124263}" type="datetimeFigureOut">
              <a:rPr lang="it-IT" smtClean="0"/>
              <a:t>17/01/2020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A6A329-FA8B-4D56-9297-C914272BA34C}" type="slidenum">
              <a:rPr lang="it-IT" smtClean="0"/>
              <a:t>‹N›</a:t>
            </a:fld>
            <a:endParaRPr lang="it-IT"/>
          </a:p>
        </p:txBody>
      </p:sp>
    </p:spTree>
    <p:extLst>
      <p:ext uri="{BB962C8B-B14F-4D97-AF65-F5344CB8AC3E}">
        <p14:creationId xmlns:p14="http://schemas.microsoft.com/office/powerpoint/2010/main" val="46474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3" name="Segnaposto piè di pagina 2"/>
          <p:cNvSpPr>
            <a:spLocks noGrp="1"/>
          </p:cNvSpPr>
          <p:nvPr>
            <p:ph type="ftr" sz="quarter" idx="10"/>
          </p:nvPr>
        </p:nvSpPr>
        <p:spPr/>
        <p:txBody>
          <a:bodyPr/>
          <a:lstStyle/>
          <a:p>
            <a:endParaRPr lang="it-IT" dirty="0"/>
          </a:p>
        </p:txBody>
      </p:sp>
      <p:sp>
        <p:nvSpPr>
          <p:cNvPr id="4" name="Segnaposto numero diapositiva 3"/>
          <p:cNvSpPr>
            <a:spLocks noGrp="1"/>
          </p:cNvSpPr>
          <p:nvPr>
            <p:ph type="sldNum" sz="quarter" idx="11"/>
          </p:nvPr>
        </p:nvSpPr>
        <p:spPr/>
        <p:txBody>
          <a:bodyPr/>
          <a:lstStyle/>
          <a:p>
            <a:fld id="{960F85B7-C1F5-FE45-9BB5-E58BE34AE8E7}" type="slidenum">
              <a:rPr lang="it-IT" smtClean="0"/>
              <a:pPr/>
              <a:t>‹N›</a:t>
            </a:fld>
            <a:endParaRPr lang="it-IT" dirty="0"/>
          </a:p>
        </p:txBody>
      </p:sp>
      <p:sp>
        <p:nvSpPr>
          <p:cNvPr id="6" name="Segnaposto testo 5"/>
          <p:cNvSpPr>
            <a:spLocks noGrp="1"/>
          </p:cNvSpPr>
          <p:nvPr>
            <p:ph type="body" sz="quarter" idx="12" hasCustomPrompt="1"/>
          </p:nvPr>
        </p:nvSpPr>
        <p:spPr>
          <a:xfrm>
            <a:off x="923584" y="2158826"/>
            <a:ext cx="10344832" cy="3792713"/>
          </a:xfrm>
        </p:spPr>
        <p:txBody>
          <a:bodyPr/>
          <a:lstStyle>
            <a:lvl1pPr marL="0" indent="0">
              <a:buFontTx/>
              <a:buNone/>
              <a:defRPr>
                <a:solidFill>
                  <a:schemeClr val="tx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it-IT" dirty="0"/>
              <a:t>Fare clic per modificare gli stili del testo dello schema.</a:t>
            </a:r>
          </a:p>
        </p:txBody>
      </p:sp>
      <p:sp>
        <p:nvSpPr>
          <p:cNvPr id="7" name="Segnaposto titolo 1"/>
          <p:cNvSpPr>
            <a:spLocks noGrp="1"/>
          </p:cNvSpPr>
          <p:nvPr>
            <p:ph type="title"/>
          </p:nvPr>
        </p:nvSpPr>
        <p:spPr>
          <a:xfrm>
            <a:off x="923584" y="484911"/>
            <a:ext cx="10344832" cy="1143000"/>
          </a:xfrm>
          <a:prstGeom prst="rect">
            <a:avLst/>
          </a:prstGeom>
        </p:spPr>
        <p:txBody>
          <a:bodyPr vert="horz" lIns="91440" tIns="45720" rIns="91440" bIns="45720" rtlCol="0" anchor="ctr">
            <a:normAutofit/>
          </a:bodyPr>
          <a:lstStyle/>
          <a:p>
            <a:r>
              <a:rPr lang="it-IT" dirty="0"/>
              <a:t>FARE CLIC PER MODIFICARE STILE</a:t>
            </a:r>
          </a:p>
        </p:txBody>
      </p:sp>
    </p:spTree>
    <p:extLst>
      <p:ext uri="{BB962C8B-B14F-4D97-AF65-F5344CB8AC3E}">
        <p14:creationId xmlns:p14="http://schemas.microsoft.com/office/powerpoint/2010/main" val="237810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263EF98-1207-4FAA-8868-709590124263}" type="datetimeFigureOut">
              <a:rPr lang="it-IT" smtClean="0"/>
              <a:t>17/01/2020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A6A329-FA8B-4D56-9297-C914272BA34C}" type="slidenum">
              <a:rPr lang="it-IT" smtClean="0"/>
              <a:t>‹N›</a:t>
            </a:fld>
            <a:endParaRPr lang="it-IT"/>
          </a:p>
        </p:txBody>
      </p:sp>
    </p:spTree>
    <p:extLst>
      <p:ext uri="{BB962C8B-B14F-4D97-AF65-F5344CB8AC3E}">
        <p14:creationId xmlns:p14="http://schemas.microsoft.com/office/powerpoint/2010/main" val="16680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263EF98-1207-4FAA-8868-709590124263}" type="datetimeFigureOut">
              <a:rPr lang="it-IT" smtClean="0"/>
              <a:t>17/01/2020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A6A329-FA8B-4D56-9297-C914272BA34C}"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6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263EF98-1207-4FAA-8868-709590124263}" type="datetimeFigureOut">
              <a:rPr lang="it-IT" smtClean="0"/>
              <a:t>17/01/2020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A6A329-FA8B-4D56-9297-C914272BA34C}" type="slidenum">
              <a:rPr lang="it-IT" smtClean="0"/>
              <a:t>‹N›</a:t>
            </a:fld>
            <a:endParaRPr lang="it-IT"/>
          </a:p>
        </p:txBody>
      </p:sp>
    </p:spTree>
    <p:extLst>
      <p:ext uri="{BB962C8B-B14F-4D97-AF65-F5344CB8AC3E}">
        <p14:creationId xmlns:p14="http://schemas.microsoft.com/office/powerpoint/2010/main" val="274742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263EF98-1207-4FAA-8868-709590124263}" type="datetimeFigureOut">
              <a:rPr lang="it-IT" smtClean="0"/>
              <a:t>17/01/2020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1A6A329-FA8B-4D56-9297-C914272BA34C}" type="slidenum">
              <a:rPr lang="it-IT" smtClean="0"/>
              <a:t>‹N›</a:t>
            </a:fld>
            <a:endParaRPr lang="it-IT"/>
          </a:p>
        </p:txBody>
      </p:sp>
    </p:spTree>
    <p:extLst>
      <p:ext uri="{BB962C8B-B14F-4D97-AF65-F5344CB8AC3E}">
        <p14:creationId xmlns:p14="http://schemas.microsoft.com/office/powerpoint/2010/main" val="346925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263EF98-1207-4FAA-8868-709590124263}" type="datetimeFigureOut">
              <a:rPr lang="it-IT" smtClean="0"/>
              <a:t>17/01/2020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1A6A329-FA8B-4D56-9297-C914272BA34C}" type="slidenum">
              <a:rPr lang="it-IT" smtClean="0"/>
              <a:t>‹N›</a:t>
            </a:fld>
            <a:endParaRPr lang="it-IT"/>
          </a:p>
        </p:txBody>
      </p:sp>
    </p:spTree>
    <p:extLst>
      <p:ext uri="{BB962C8B-B14F-4D97-AF65-F5344CB8AC3E}">
        <p14:creationId xmlns:p14="http://schemas.microsoft.com/office/powerpoint/2010/main" val="301564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263EF98-1207-4FAA-8868-709590124263}" type="datetimeFigureOut">
              <a:rPr lang="it-IT" smtClean="0"/>
              <a:t>17/01/2020</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21A6A329-FA8B-4D56-9297-C914272BA34C}" type="slidenum">
              <a:rPr lang="it-IT" smtClean="0"/>
              <a:t>‹N›</a:t>
            </a:fld>
            <a:endParaRPr lang="it-IT"/>
          </a:p>
        </p:txBody>
      </p:sp>
    </p:spTree>
    <p:extLst>
      <p:ext uri="{BB962C8B-B14F-4D97-AF65-F5344CB8AC3E}">
        <p14:creationId xmlns:p14="http://schemas.microsoft.com/office/powerpoint/2010/main" val="381060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63EF98-1207-4FAA-8868-709590124263}" type="datetimeFigureOut">
              <a:rPr lang="it-IT" smtClean="0"/>
              <a:t>17/01/2020</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A6A329-FA8B-4D56-9297-C914272BA34C}" type="slidenum">
              <a:rPr lang="it-IT" smtClean="0"/>
              <a:t>‹N›</a:t>
            </a:fld>
            <a:endParaRPr lang="it-IT"/>
          </a:p>
        </p:txBody>
      </p:sp>
    </p:spTree>
    <p:extLst>
      <p:ext uri="{BB962C8B-B14F-4D97-AF65-F5344CB8AC3E}">
        <p14:creationId xmlns:p14="http://schemas.microsoft.com/office/powerpoint/2010/main" val="71480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263EF98-1207-4FAA-8868-709590124263}" type="datetimeFigureOut">
              <a:rPr lang="it-IT" smtClean="0"/>
              <a:t>17/01/2020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A6A329-FA8B-4D56-9297-C914272BA34C}" type="slidenum">
              <a:rPr lang="it-IT" smtClean="0"/>
              <a:t>‹N›</a:t>
            </a:fld>
            <a:endParaRPr lang="it-IT"/>
          </a:p>
        </p:txBody>
      </p:sp>
    </p:spTree>
    <p:extLst>
      <p:ext uri="{BB962C8B-B14F-4D97-AF65-F5344CB8AC3E}">
        <p14:creationId xmlns:p14="http://schemas.microsoft.com/office/powerpoint/2010/main" val="429282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263EF98-1207-4FAA-8868-709590124263}" type="datetimeFigureOut">
              <a:rPr lang="it-IT" smtClean="0"/>
              <a:t>17/01/2020</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A6A329-FA8B-4D56-9297-C914272BA34C}"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05770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B60F316-18CE-423B-BCB6-24AC7CDF3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17" y="1249071"/>
            <a:ext cx="10262079" cy="3904596"/>
          </a:xfrm>
          <a:prstGeom prst="rect">
            <a:avLst/>
          </a:prstGeom>
        </p:spPr>
      </p:pic>
    </p:spTree>
    <p:extLst>
      <p:ext uri="{BB962C8B-B14F-4D97-AF65-F5344CB8AC3E}">
        <p14:creationId xmlns:p14="http://schemas.microsoft.com/office/powerpoint/2010/main" val="151360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97280" y="692459"/>
            <a:ext cx="10058400" cy="867348"/>
          </a:xfrm>
        </p:spPr>
        <p:txBody>
          <a:bodyPr/>
          <a:lstStyle/>
          <a:p>
            <a:r>
              <a:rPr lang="it-IT" dirty="0"/>
              <a:t>La perdita della cittadinanza</a:t>
            </a:r>
          </a:p>
        </p:txBody>
      </p:sp>
      <p:sp>
        <p:nvSpPr>
          <p:cNvPr id="5" name="Segnaposto contenuto 4"/>
          <p:cNvSpPr>
            <a:spLocks noGrp="1"/>
          </p:cNvSpPr>
          <p:nvPr>
            <p:ph idx="1"/>
          </p:nvPr>
        </p:nvSpPr>
        <p:spPr>
          <a:xfrm>
            <a:off x="1097280" y="1845734"/>
            <a:ext cx="10058400" cy="4457412"/>
          </a:xfrm>
        </p:spPr>
        <p:txBody>
          <a:bodyPr>
            <a:normAutofit fontScale="92500"/>
          </a:bodyPr>
          <a:lstStyle/>
          <a:p>
            <a:pPr fontAlgn="base"/>
            <a:r>
              <a:rPr lang="it-IT" sz="2600" dirty="0">
                <a:solidFill>
                  <a:schemeClr val="accent2">
                    <a:lumMod val="50000"/>
                  </a:schemeClr>
                </a:solidFill>
              </a:rPr>
              <a:t>L’art. 22 della Costituzione stabilisce che</a:t>
            </a:r>
            <a:endParaRPr lang="it-IT" dirty="0">
              <a:solidFill>
                <a:schemeClr val="accent2">
                  <a:lumMod val="50000"/>
                </a:schemeClr>
              </a:solidFill>
            </a:endParaRPr>
          </a:p>
          <a:p>
            <a:pPr marL="0" indent="0" algn="ctr" fontAlgn="base">
              <a:buNone/>
            </a:pPr>
            <a:r>
              <a:rPr lang="it-IT" sz="2400" dirty="0">
                <a:solidFill>
                  <a:schemeClr val="accent2">
                    <a:lumMod val="50000"/>
                  </a:schemeClr>
                </a:solidFill>
              </a:rPr>
              <a:t>“</a:t>
            </a:r>
            <a:r>
              <a:rPr lang="it-IT" sz="2400" i="1" dirty="0">
                <a:solidFill>
                  <a:schemeClr val="accent2">
                    <a:lumMod val="50000"/>
                  </a:schemeClr>
                </a:solidFill>
              </a:rPr>
              <a:t>nessuno può essere privato della capacità giuridica, della cittadinanza, del nome</a:t>
            </a:r>
            <a:r>
              <a:rPr lang="it-IT" sz="2400" dirty="0">
                <a:solidFill>
                  <a:schemeClr val="accent2">
                    <a:lumMod val="50000"/>
                  </a:schemeClr>
                </a:solidFill>
              </a:rPr>
              <a:t>”.</a:t>
            </a:r>
          </a:p>
          <a:p>
            <a:pPr marL="0" indent="0" fontAlgn="base">
              <a:buNone/>
            </a:pPr>
            <a:br>
              <a:rPr lang="it-IT" dirty="0">
                <a:solidFill>
                  <a:schemeClr val="accent2">
                    <a:lumMod val="50000"/>
                  </a:schemeClr>
                </a:solidFill>
              </a:rPr>
            </a:br>
            <a:r>
              <a:rPr lang="it-IT" dirty="0">
                <a:solidFill>
                  <a:schemeClr val="accent2">
                    <a:lumMod val="50000"/>
                  </a:schemeClr>
                </a:solidFill>
              </a:rPr>
              <a:t>Secondo la legge n. 91 del 1992, la </a:t>
            </a:r>
            <a:r>
              <a:rPr lang="it-IT" b="1" dirty="0">
                <a:solidFill>
                  <a:schemeClr val="accent2">
                    <a:lumMod val="50000"/>
                  </a:schemeClr>
                </a:solidFill>
              </a:rPr>
              <a:t>cittadinanza italiana </a:t>
            </a:r>
            <a:r>
              <a:rPr lang="it-IT" dirty="0">
                <a:solidFill>
                  <a:schemeClr val="accent2">
                    <a:lumMod val="50000"/>
                  </a:schemeClr>
                </a:solidFill>
              </a:rPr>
              <a:t>la perde:</a:t>
            </a:r>
          </a:p>
          <a:p>
            <a:pPr marL="342900" lvl="0" indent="-342900" fontAlgn="base"/>
            <a:r>
              <a:rPr lang="it-IT" dirty="0">
                <a:solidFill>
                  <a:schemeClr val="accent2">
                    <a:lumMod val="50000"/>
                  </a:schemeClr>
                </a:solidFill>
              </a:rPr>
              <a:t>1. </a:t>
            </a:r>
            <a:r>
              <a:rPr lang="it-IT" b="1" dirty="0">
                <a:solidFill>
                  <a:schemeClr val="accent2">
                    <a:lumMod val="50000"/>
                  </a:schemeClr>
                </a:solidFill>
              </a:rPr>
              <a:t>L’adottato </a:t>
            </a:r>
            <a:r>
              <a:rPr lang="it-IT" dirty="0">
                <a:solidFill>
                  <a:schemeClr val="accent2">
                    <a:lumMod val="50000"/>
                  </a:schemeClr>
                </a:solidFill>
              </a:rPr>
              <a:t>che ha acquistato la cittadinanza italiana, nei cui confronti interviene successivamente la revoca dell’adozione;</a:t>
            </a:r>
          </a:p>
          <a:p>
            <a:pPr marL="342900" lvl="0" indent="-342900" fontAlgn="base"/>
            <a:r>
              <a:rPr lang="it-IT" dirty="0">
                <a:solidFill>
                  <a:schemeClr val="accent2">
                    <a:lumMod val="50000"/>
                  </a:schemeClr>
                </a:solidFill>
              </a:rPr>
              <a:t>2. </a:t>
            </a:r>
            <a:r>
              <a:rPr lang="it-IT" b="1" dirty="0">
                <a:solidFill>
                  <a:schemeClr val="accent2">
                    <a:lumMod val="50000"/>
                  </a:schemeClr>
                </a:solidFill>
              </a:rPr>
              <a:t>Il cittadino </a:t>
            </a:r>
            <a:r>
              <a:rPr lang="it-IT" dirty="0">
                <a:solidFill>
                  <a:schemeClr val="accent2">
                    <a:lumMod val="50000"/>
                  </a:schemeClr>
                </a:solidFill>
              </a:rPr>
              <a:t>che possiede, acquista o riacquista una cittadinanza straniera;</a:t>
            </a:r>
          </a:p>
          <a:p>
            <a:pPr marL="342900" lvl="0" indent="-342900" fontAlgn="base"/>
            <a:r>
              <a:rPr lang="it-IT" dirty="0">
                <a:solidFill>
                  <a:schemeClr val="accent2">
                    <a:lumMod val="50000"/>
                  </a:schemeClr>
                </a:solidFill>
              </a:rPr>
              <a:t>3. </a:t>
            </a:r>
            <a:r>
              <a:rPr lang="it-IT" b="1" dirty="0">
                <a:solidFill>
                  <a:schemeClr val="accent2">
                    <a:lumMod val="50000"/>
                  </a:schemeClr>
                </a:solidFill>
              </a:rPr>
              <a:t>Il cittadino </a:t>
            </a:r>
            <a:r>
              <a:rPr lang="it-IT" dirty="0">
                <a:solidFill>
                  <a:schemeClr val="accent2">
                    <a:lumMod val="50000"/>
                  </a:schemeClr>
                </a:solidFill>
              </a:rPr>
              <a:t>figlio di chi ha acquistato o riacquistato la cittadinanza straniera, durante la sua minore età;</a:t>
            </a:r>
          </a:p>
          <a:p>
            <a:pPr marL="342900" lvl="0" indent="-342900" fontAlgn="base"/>
            <a:r>
              <a:rPr lang="it-IT" dirty="0">
                <a:solidFill>
                  <a:schemeClr val="accent2">
                    <a:lumMod val="50000"/>
                  </a:schemeClr>
                </a:solidFill>
              </a:rPr>
              <a:t>4. </a:t>
            </a:r>
            <a:r>
              <a:rPr lang="it-IT" b="1" dirty="0">
                <a:solidFill>
                  <a:schemeClr val="accent2">
                    <a:lumMod val="50000"/>
                  </a:schemeClr>
                </a:solidFill>
              </a:rPr>
              <a:t>Il cittadino </a:t>
            </a:r>
            <a:r>
              <a:rPr lang="it-IT" dirty="0">
                <a:solidFill>
                  <a:schemeClr val="accent2">
                    <a:lumMod val="50000"/>
                  </a:schemeClr>
                </a:solidFill>
              </a:rPr>
              <a:t>che ha accettato un pubblico impiego o una carica pubblica in uno Stato o ente pubblico estero o in un ente internazionale a cui non partecipa l’Italia o per uno Stato in guerra con l’Italia.</a:t>
            </a:r>
          </a:p>
          <a:p>
            <a:pPr marL="0" indent="0">
              <a:buNone/>
            </a:pPr>
            <a:endParaRPr lang="it-IT" dirty="0"/>
          </a:p>
        </p:txBody>
      </p:sp>
    </p:spTree>
    <p:extLst>
      <p:ext uri="{BB962C8B-B14F-4D97-AF65-F5344CB8AC3E}">
        <p14:creationId xmlns:p14="http://schemas.microsoft.com/office/powerpoint/2010/main" val="139913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EA63C9-D3A0-46D2-80EA-7F9D3E2E9474}"/>
              </a:ext>
            </a:extLst>
          </p:cNvPr>
          <p:cNvSpPr>
            <a:spLocks noGrp="1"/>
          </p:cNvSpPr>
          <p:nvPr>
            <p:ph type="title"/>
          </p:nvPr>
        </p:nvSpPr>
        <p:spPr>
          <a:xfrm>
            <a:off x="457200" y="843740"/>
            <a:ext cx="3200400" cy="1197496"/>
          </a:xfrm>
        </p:spPr>
        <p:txBody>
          <a:bodyPr/>
          <a:lstStyle/>
          <a:p>
            <a:r>
              <a:rPr lang="it-IT" dirty="0"/>
              <a:t>Cittadinanza. </a:t>
            </a:r>
            <a:r>
              <a:rPr lang="it-IT" sz="3200" dirty="0"/>
              <a:t>Quali prospettive?</a:t>
            </a:r>
            <a:endParaRPr lang="it-IT" dirty="0"/>
          </a:p>
        </p:txBody>
      </p:sp>
      <p:sp>
        <p:nvSpPr>
          <p:cNvPr id="3" name="Segnaposto contenuto 2">
            <a:extLst>
              <a:ext uri="{FF2B5EF4-FFF2-40B4-BE49-F238E27FC236}">
                <a16:creationId xmlns:a16="http://schemas.microsoft.com/office/drawing/2014/main" id="{4E6AB509-400D-4E2E-B1E7-E92ACD76B477}"/>
              </a:ext>
            </a:extLst>
          </p:cNvPr>
          <p:cNvSpPr>
            <a:spLocks noGrp="1"/>
          </p:cNvSpPr>
          <p:nvPr>
            <p:ph idx="1"/>
          </p:nvPr>
        </p:nvSpPr>
        <p:spPr>
          <a:xfrm>
            <a:off x="4800600" y="266330"/>
            <a:ext cx="6492240" cy="6196614"/>
          </a:xfrm>
        </p:spPr>
        <p:txBody>
          <a:bodyPr>
            <a:normAutofit fontScale="92500"/>
          </a:bodyPr>
          <a:lstStyle/>
          <a:p>
            <a:pPr algn="just"/>
            <a:r>
              <a:rPr lang="it-IT" sz="2400" dirty="0">
                <a:solidFill>
                  <a:schemeClr val="accent2">
                    <a:lumMod val="50000"/>
                  </a:schemeClr>
                </a:solidFill>
              </a:rPr>
              <a:t>Negli ultimi anni, in un contesto che vede un </a:t>
            </a:r>
            <a:r>
              <a:rPr lang="it-IT" sz="2400" b="1" dirty="0">
                <a:solidFill>
                  <a:schemeClr val="accent2">
                    <a:lumMod val="50000"/>
                  </a:schemeClr>
                </a:solidFill>
              </a:rPr>
              <a:t>mondo più globalizzato </a:t>
            </a:r>
            <a:r>
              <a:rPr lang="it-IT" sz="2400" dirty="0">
                <a:solidFill>
                  <a:schemeClr val="accent2">
                    <a:lumMod val="50000"/>
                  </a:schemeClr>
                </a:solidFill>
              </a:rPr>
              <a:t>e i diversi </a:t>
            </a:r>
            <a:r>
              <a:rPr lang="it-IT" sz="2400" b="1" dirty="0">
                <a:solidFill>
                  <a:schemeClr val="accent2">
                    <a:lumMod val="50000"/>
                  </a:schemeClr>
                </a:solidFill>
              </a:rPr>
              <a:t>popoli sempre più in movimento</a:t>
            </a:r>
            <a:r>
              <a:rPr lang="it-IT" sz="2400" dirty="0">
                <a:solidFill>
                  <a:schemeClr val="accent2">
                    <a:lumMod val="50000"/>
                  </a:schemeClr>
                </a:solidFill>
              </a:rPr>
              <a:t>, è iniziata una discussione su quale sia il senso più profondo del termine cittadinanza richiamato dall’art. 48 della Costituzione. </a:t>
            </a:r>
          </a:p>
          <a:p>
            <a:pPr algn="just"/>
            <a:endParaRPr lang="it-IT" sz="2400" dirty="0">
              <a:solidFill>
                <a:schemeClr val="accent2">
                  <a:lumMod val="50000"/>
                </a:schemeClr>
              </a:solidFill>
            </a:endParaRPr>
          </a:p>
          <a:p>
            <a:pPr algn="just"/>
            <a:r>
              <a:rPr lang="it-IT" sz="2400" dirty="0">
                <a:solidFill>
                  <a:schemeClr val="accent2">
                    <a:lumMod val="50000"/>
                  </a:schemeClr>
                </a:solidFill>
              </a:rPr>
              <a:t>Già la </a:t>
            </a:r>
            <a:r>
              <a:rPr lang="it-IT" sz="2400" b="1" dirty="0">
                <a:solidFill>
                  <a:schemeClr val="accent2">
                    <a:lumMod val="50000"/>
                  </a:schemeClr>
                </a:solidFill>
              </a:rPr>
              <a:t>Corte costituzionale</a:t>
            </a:r>
            <a:r>
              <a:rPr lang="it-IT" sz="2400" dirty="0">
                <a:solidFill>
                  <a:schemeClr val="accent2">
                    <a:lumMod val="50000"/>
                  </a:schemeClr>
                </a:solidFill>
              </a:rPr>
              <a:t>, con la sentenza n. 172 del 1999 aveva evidenziato la necessità di dare dignità a una  “</a:t>
            </a:r>
            <a:r>
              <a:rPr lang="it-IT" sz="2400" b="1" dirty="0">
                <a:solidFill>
                  <a:schemeClr val="accent2">
                    <a:lumMod val="50000"/>
                  </a:schemeClr>
                </a:solidFill>
              </a:rPr>
              <a:t>comunità di diritti e doveri</a:t>
            </a:r>
            <a:r>
              <a:rPr lang="it-IT" sz="2400" dirty="0">
                <a:solidFill>
                  <a:schemeClr val="accent2">
                    <a:lumMod val="50000"/>
                  </a:schemeClr>
                </a:solidFill>
              </a:rPr>
              <a:t>”, la quale, “più ampia e comprensiva di quella fondata sul criterio della cittadinanza in senso stretto, accoglie e accomuna tutti coloro che, quasi come in una seconda cittadinanza, ricevono diritti e restituiscono doveri, secondo quanto risulta dall’art. 2 della Costituzione là dove, parlando di </a:t>
            </a:r>
            <a:r>
              <a:rPr lang="it-IT" sz="2400" b="1" dirty="0">
                <a:solidFill>
                  <a:schemeClr val="accent2">
                    <a:lumMod val="50000"/>
                  </a:schemeClr>
                </a:solidFill>
              </a:rPr>
              <a:t>diritti inviolabili dell’uomo e richiedendo l’adempimento dei corrispettivi doveri di solidarietà, prescinde del tutto, per l’appunto, dal legame stretto di cittadinanza</a:t>
            </a:r>
            <a:r>
              <a:rPr lang="it-IT" sz="2400" dirty="0">
                <a:solidFill>
                  <a:schemeClr val="accent2">
                    <a:lumMod val="50000"/>
                  </a:schemeClr>
                </a:solidFill>
              </a:rPr>
              <a:t>”. </a:t>
            </a:r>
          </a:p>
          <a:p>
            <a:endParaRPr lang="it-IT" dirty="0"/>
          </a:p>
        </p:txBody>
      </p:sp>
      <p:pic>
        <p:nvPicPr>
          <p:cNvPr id="6" name="Immagine 5">
            <a:extLst>
              <a:ext uri="{FF2B5EF4-FFF2-40B4-BE49-F238E27FC236}">
                <a16:creationId xmlns:a16="http://schemas.microsoft.com/office/drawing/2014/main" id="{631F19F0-7888-4983-8324-655C207B0413}"/>
              </a:ext>
            </a:extLst>
          </p:cNvPr>
          <p:cNvPicPr>
            <a:picLocks noChangeAspect="1"/>
          </p:cNvPicPr>
          <p:nvPr/>
        </p:nvPicPr>
        <p:blipFill rotWithShape="1">
          <a:blip r:embed="rId2"/>
          <a:srcRect l="28984" t="-535" r="34717" b="-88"/>
          <a:stretch/>
        </p:blipFill>
        <p:spPr>
          <a:xfrm>
            <a:off x="457200" y="2773337"/>
            <a:ext cx="3120803" cy="32409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9540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2"/>
          </p:nvPr>
        </p:nvSpPr>
        <p:spPr>
          <a:xfrm>
            <a:off x="923584" y="2006353"/>
            <a:ext cx="10344832" cy="4190261"/>
          </a:xfrm>
        </p:spPr>
        <p:txBody>
          <a:bodyPr>
            <a:normAutofit lnSpcReduction="10000"/>
          </a:bodyPr>
          <a:lstStyle/>
          <a:p>
            <a:pPr algn="just"/>
            <a:r>
              <a:rPr lang="it-IT" sz="2200" dirty="0">
                <a:solidFill>
                  <a:schemeClr val="accent2">
                    <a:lumMod val="50000"/>
                  </a:schemeClr>
                </a:solidFill>
                <a:latin typeface="EasyReading" panose="02000506040000090003" pitchFamily="2" charset="0"/>
              </a:rPr>
              <a:t>Nel corso del tempo sono state avanzate diverse proposte di riforma; tra le ultime, una, bocciata dal Parlamento nel dicembre 2018, che prevedeva l’introduzione, nel sistema italiano, di </a:t>
            </a:r>
            <a:r>
              <a:rPr lang="en-GB" sz="2200" dirty="0">
                <a:solidFill>
                  <a:schemeClr val="accent2">
                    <a:lumMod val="50000"/>
                  </a:schemeClr>
                </a:solidFill>
                <a:latin typeface="EasyReading" panose="02000506040000090003" pitchFamily="2" charset="0"/>
              </a:rPr>
              <a:t>uno </a:t>
            </a:r>
            <a:r>
              <a:rPr lang="en-GB" sz="2200" b="1" dirty="0" err="1">
                <a:solidFill>
                  <a:schemeClr val="accent2">
                    <a:lumMod val="50000"/>
                  </a:schemeClr>
                </a:solidFill>
                <a:latin typeface="EasyReading" panose="02000506040000090003" pitchFamily="2" charset="0"/>
              </a:rPr>
              <a:t>ius</a:t>
            </a:r>
            <a:r>
              <a:rPr lang="en-GB" sz="2200" b="1" dirty="0">
                <a:solidFill>
                  <a:schemeClr val="accent2">
                    <a:lumMod val="50000"/>
                  </a:schemeClr>
                </a:solidFill>
                <a:latin typeface="EasyReading" panose="02000506040000090003" pitchFamily="2" charset="0"/>
              </a:rPr>
              <a:t> soli </a:t>
            </a:r>
            <a:r>
              <a:rPr lang="en-GB" sz="2200" b="1" dirty="0" err="1">
                <a:solidFill>
                  <a:schemeClr val="accent2">
                    <a:lumMod val="50000"/>
                  </a:schemeClr>
                </a:solidFill>
                <a:latin typeface="EasyReading" panose="02000506040000090003" pitchFamily="2" charset="0"/>
              </a:rPr>
              <a:t>temperato</a:t>
            </a:r>
            <a:r>
              <a:rPr lang="en-GB" sz="2200" b="1" dirty="0">
                <a:solidFill>
                  <a:schemeClr val="accent2">
                    <a:lumMod val="50000"/>
                  </a:schemeClr>
                </a:solidFill>
                <a:latin typeface="EasyReading" panose="02000506040000090003" pitchFamily="2" charset="0"/>
              </a:rPr>
              <a:t> </a:t>
            </a:r>
            <a:r>
              <a:rPr lang="en-GB" sz="2200" dirty="0">
                <a:solidFill>
                  <a:schemeClr val="accent2">
                    <a:lumMod val="50000"/>
                  </a:schemeClr>
                </a:solidFill>
                <a:latin typeface="EasyReading" panose="02000506040000090003" pitchFamily="2" charset="0"/>
              </a:rPr>
              <a:t>e di uno</a:t>
            </a:r>
            <a:r>
              <a:rPr lang="en-GB" sz="2200" b="1" dirty="0">
                <a:solidFill>
                  <a:schemeClr val="accent2">
                    <a:lumMod val="50000"/>
                  </a:schemeClr>
                </a:solidFill>
                <a:latin typeface="EasyReading" panose="02000506040000090003" pitchFamily="2" charset="0"/>
              </a:rPr>
              <a:t> </a:t>
            </a:r>
            <a:r>
              <a:rPr lang="en-GB" sz="2200" b="1" dirty="0" err="1">
                <a:solidFill>
                  <a:schemeClr val="accent2">
                    <a:lumMod val="50000"/>
                  </a:schemeClr>
                </a:solidFill>
                <a:latin typeface="EasyReading" panose="02000506040000090003" pitchFamily="2" charset="0"/>
              </a:rPr>
              <a:t>ius</a:t>
            </a:r>
            <a:r>
              <a:rPr lang="en-GB" sz="2200" b="1" dirty="0">
                <a:solidFill>
                  <a:schemeClr val="accent2">
                    <a:lumMod val="50000"/>
                  </a:schemeClr>
                </a:solidFill>
                <a:latin typeface="EasyReading" panose="02000506040000090003" pitchFamily="2" charset="0"/>
              </a:rPr>
              <a:t> </a:t>
            </a:r>
            <a:r>
              <a:rPr lang="en-GB" sz="2200" b="1" dirty="0" err="1">
                <a:solidFill>
                  <a:schemeClr val="accent2">
                    <a:lumMod val="50000"/>
                  </a:schemeClr>
                </a:solidFill>
                <a:latin typeface="EasyReading" panose="02000506040000090003" pitchFamily="2" charset="0"/>
              </a:rPr>
              <a:t>culturae</a:t>
            </a:r>
            <a:r>
              <a:rPr lang="en-GB" sz="2200" dirty="0">
                <a:solidFill>
                  <a:schemeClr val="accent2">
                    <a:lumMod val="50000"/>
                  </a:schemeClr>
                </a:solidFill>
                <a:latin typeface="EasyReading" panose="02000506040000090003" pitchFamily="2" charset="0"/>
              </a:rPr>
              <a:t>. </a:t>
            </a:r>
            <a:endParaRPr lang="it-IT" sz="2200" dirty="0">
              <a:solidFill>
                <a:schemeClr val="accent2">
                  <a:lumMod val="50000"/>
                </a:schemeClr>
              </a:solidFill>
              <a:latin typeface="EasyReading" panose="02000506040000090003" pitchFamily="2" charset="0"/>
            </a:endParaRPr>
          </a:p>
          <a:p>
            <a:pPr algn="just"/>
            <a:r>
              <a:rPr lang="it-IT" b="1" dirty="0" err="1">
                <a:solidFill>
                  <a:schemeClr val="accent2">
                    <a:lumMod val="50000"/>
                  </a:schemeClr>
                </a:solidFill>
                <a:latin typeface="EasyReading" panose="02000506040000090003" pitchFamily="2" charset="0"/>
              </a:rPr>
              <a:t>Ius</a:t>
            </a:r>
            <a:r>
              <a:rPr lang="it-IT" b="1" dirty="0">
                <a:solidFill>
                  <a:schemeClr val="accent2">
                    <a:lumMod val="50000"/>
                  </a:schemeClr>
                </a:solidFill>
                <a:latin typeface="EasyReading" panose="02000506040000090003" pitchFamily="2" charset="0"/>
              </a:rPr>
              <a:t> soli temperato</a:t>
            </a:r>
            <a:r>
              <a:rPr lang="it-IT" dirty="0">
                <a:solidFill>
                  <a:schemeClr val="accent2">
                    <a:lumMod val="50000"/>
                  </a:schemeClr>
                </a:solidFill>
                <a:latin typeface="EasyReading" panose="02000506040000090003" pitchFamily="2" charset="0"/>
              </a:rPr>
              <a:t>: un bambino nato in Italia sarebbe diventato automaticamente italiano se almeno uno dei due genitori si fosse trovato legalmente in Italia da almeno 5 anni. Se il genitore in possesso di permesso di soggiorno non fosse provenuto dall’Unione Europea, avrebbe dovuto aderire ad altri tre parametri:</a:t>
            </a:r>
          </a:p>
          <a:p>
            <a:pPr marL="457189" indent="-457189" algn="just">
              <a:buFont typeface="Arial" panose="020B0604020202020204" pitchFamily="34" charset="0"/>
              <a:buChar char="•"/>
            </a:pPr>
            <a:r>
              <a:rPr lang="it-IT" dirty="0">
                <a:solidFill>
                  <a:schemeClr val="accent2">
                    <a:lumMod val="50000"/>
                  </a:schemeClr>
                </a:solidFill>
                <a:latin typeface="EasyReading" panose="02000506040000090003" pitchFamily="2" charset="0"/>
              </a:rPr>
              <a:t>avere un reddito non inferiore all’importo annuo dell’assegno sociale (una prestazione economica, erogata a domanda, dedicata ai cittadini italiani e stranieri in condizioni economiche disagiate e con redditi inferiori alle soglie previste annualmente dalla legge);</a:t>
            </a:r>
          </a:p>
          <a:p>
            <a:pPr marL="457189" indent="-457189" algn="just">
              <a:buFont typeface="Arial" panose="020B0604020202020204" pitchFamily="34" charset="0"/>
              <a:buChar char="•"/>
            </a:pPr>
            <a:r>
              <a:rPr lang="it-IT" dirty="0">
                <a:solidFill>
                  <a:schemeClr val="accent2">
                    <a:lumMod val="50000"/>
                  </a:schemeClr>
                </a:solidFill>
                <a:latin typeface="EasyReading" panose="02000506040000090003" pitchFamily="2" charset="0"/>
              </a:rPr>
              <a:t>disporre di un alloggio che rispondesse ai requisiti di idoneità previsti dalla legge;</a:t>
            </a:r>
          </a:p>
          <a:p>
            <a:pPr marL="457189" indent="-457189" algn="just">
              <a:buFont typeface="Arial" panose="020B0604020202020204" pitchFamily="34" charset="0"/>
              <a:buChar char="•"/>
            </a:pPr>
            <a:r>
              <a:rPr lang="it-IT" dirty="0">
                <a:solidFill>
                  <a:schemeClr val="accent2">
                    <a:lumMod val="50000"/>
                  </a:schemeClr>
                </a:solidFill>
                <a:latin typeface="EasyReading" panose="02000506040000090003" pitchFamily="2" charset="0"/>
              </a:rPr>
              <a:t>superare un test di conoscenza della lingua italiana.</a:t>
            </a:r>
          </a:p>
          <a:p>
            <a:endParaRPr lang="it-IT" b="1" dirty="0">
              <a:latin typeface="EasyReading" panose="02000506040000090003" pitchFamily="2" charset="0"/>
            </a:endParaRPr>
          </a:p>
        </p:txBody>
      </p:sp>
      <p:sp>
        <p:nvSpPr>
          <p:cNvPr id="3" name="Titolo 2"/>
          <p:cNvSpPr>
            <a:spLocks noGrp="1"/>
          </p:cNvSpPr>
          <p:nvPr>
            <p:ph type="title"/>
          </p:nvPr>
        </p:nvSpPr>
        <p:spPr>
          <a:xfrm>
            <a:off x="923584" y="493789"/>
            <a:ext cx="10344832" cy="1143000"/>
          </a:xfrm>
        </p:spPr>
        <p:txBody>
          <a:bodyPr>
            <a:normAutofit/>
          </a:bodyPr>
          <a:lstStyle/>
          <a:p>
            <a:r>
              <a:rPr lang="it-IT" sz="4600" dirty="0"/>
              <a:t>Prospettive di riforma (I)</a:t>
            </a:r>
          </a:p>
        </p:txBody>
      </p:sp>
    </p:spTree>
    <p:extLst>
      <p:ext uri="{BB962C8B-B14F-4D97-AF65-F5344CB8AC3E}">
        <p14:creationId xmlns:p14="http://schemas.microsoft.com/office/powerpoint/2010/main" val="4139932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485EA-7060-4FA9-9CF2-69E0D4927EF0}"/>
              </a:ext>
            </a:extLst>
          </p:cNvPr>
          <p:cNvSpPr>
            <a:spLocks noGrp="1"/>
          </p:cNvSpPr>
          <p:nvPr>
            <p:ph type="title"/>
          </p:nvPr>
        </p:nvSpPr>
        <p:spPr>
          <a:xfrm>
            <a:off x="1097280" y="430945"/>
            <a:ext cx="10058400" cy="1115923"/>
          </a:xfrm>
        </p:spPr>
        <p:txBody>
          <a:bodyPr>
            <a:normAutofit/>
          </a:bodyPr>
          <a:lstStyle/>
          <a:p>
            <a:r>
              <a:rPr lang="it-IT" sz="4600" dirty="0"/>
              <a:t>Prospettive di riforma (II)</a:t>
            </a:r>
          </a:p>
        </p:txBody>
      </p:sp>
      <p:sp>
        <p:nvSpPr>
          <p:cNvPr id="3" name="Segnaposto contenuto 2">
            <a:extLst>
              <a:ext uri="{FF2B5EF4-FFF2-40B4-BE49-F238E27FC236}">
                <a16:creationId xmlns:a16="http://schemas.microsoft.com/office/drawing/2014/main" id="{D0A4D4B4-2D6D-4AD5-9972-BBDEFD5B1C25}"/>
              </a:ext>
            </a:extLst>
          </p:cNvPr>
          <p:cNvSpPr>
            <a:spLocks noGrp="1"/>
          </p:cNvSpPr>
          <p:nvPr>
            <p:ph idx="1"/>
          </p:nvPr>
        </p:nvSpPr>
        <p:spPr>
          <a:xfrm>
            <a:off x="1097280" y="2219416"/>
            <a:ext cx="10058400" cy="3649677"/>
          </a:xfrm>
        </p:spPr>
        <p:txBody>
          <a:bodyPr/>
          <a:lstStyle/>
          <a:p>
            <a:pPr algn="just"/>
            <a:r>
              <a:rPr lang="it-IT" sz="2400" dirty="0">
                <a:solidFill>
                  <a:schemeClr val="accent2">
                    <a:lumMod val="50000"/>
                  </a:schemeClr>
                </a:solidFill>
              </a:rPr>
              <a:t>2. </a:t>
            </a:r>
            <a:r>
              <a:rPr lang="it-IT" sz="2400" b="1" dirty="0" err="1">
                <a:solidFill>
                  <a:schemeClr val="accent2">
                    <a:lumMod val="50000"/>
                  </a:schemeClr>
                </a:solidFill>
              </a:rPr>
              <a:t>Ius</a:t>
            </a:r>
            <a:r>
              <a:rPr lang="it-IT" sz="2400" b="1" dirty="0">
                <a:solidFill>
                  <a:schemeClr val="accent2">
                    <a:lumMod val="50000"/>
                  </a:schemeClr>
                </a:solidFill>
              </a:rPr>
              <a:t> </a:t>
            </a:r>
            <a:r>
              <a:rPr lang="it-IT" sz="2400" b="1" dirty="0" err="1">
                <a:solidFill>
                  <a:schemeClr val="accent2">
                    <a:lumMod val="50000"/>
                  </a:schemeClr>
                </a:solidFill>
              </a:rPr>
              <a:t>culturae</a:t>
            </a:r>
            <a:r>
              <a:rPr lang="it-IT" sz="2400" b="1" dirty="0">
                <a:solidFill>
                  <a:schemeClr val="accent2">
                    <a:lumMod val="50000"/>
                  </a:schemeClr>
                </a:solidFill>
              </a:rPr>
              <a:t>: </a:t>
            </a:r>
            <a:r>
              <a:rPr lang="it-IT" sz="2400" dirty="0">
                <a:solidFill>
                  <a:schemeClr val="accent2">
                    <a:lumMod val="50000"/>
                  </a:schemeClr>
                </a:solidFill>
              </a:rPr>
              <a:t>avrebbero potuto richiedere la cittadinanza italiana </a:t>
            </a:r>
            <a:r>
              <a:rPr lang="it-IT" sz="2400" b="1" dirty="0">
                <a:solidFill>
                  <a:schemeClr val="accent2">
                    <a:lumMod val="50000"/>
                  </a:schemeClr>
                </a:solidFill>
              </a:rPr>
              <a:t>i minori stranieri nati in Italia o arrivati in Italia entro i 12 anni di età </a:t>
            </a:r>
            <a:r>
              <a:rPr lang="it-IT" sz="2400" dirty="0">
                <a:solidFill>
                  <a:schemeClr val="accent2">
                    <a:lumMod val="50000"/>
                  </a:schemeClr>
                </a:solidFill>
              </a:rPr>
              <a:t>che avessero </a:t>
            </a:r>
            <a:r>
              <a:rPr lang="it-IT" sz="2400" b="1" dirty="0">
                <a:solidFill>
                  <a:schemeClr val="accent2">
                    <a:lumMod val="50000"/>
                  </a:schemeClr>
                </a:solidFill>
              </a:rPr>
              <a:t>frequentato le scuole italiane </a:t>
            </a:r>
            <a:r>
              <a:rPr lang="it-IT" sz="2400" dirty="0">
                <a:solidFill>
                  <a:schemeClr val="accent2">
                    <a:lumMod val="50000"/>
                  </a:schemeClr>
                </a:solidFill>
              </a:rPr>
              <a:t>per almeno </a:t>
            </a:r>
            <a:r>
              <a:rPr lang="it-IT" sz="2400" b="1" dirty="0">
                <a:solidFill>
                  <a:schemeClr val="accent2">
                    <a:lumMod val="50000"/>
                  </a:schemeClr>
                </a:solidFill>
              </a:rPr>
              <a:t>cinque anni</a:t>
            </a:r>
            <a:r>
              <a:rPr lang="it-IT" sz="2400" dirty="0">
                <a:solidFill>
                  <a:schemeClr val="accent2">
                    <a:lumMod val="50000"/>
                  </a:schemeClr>
                </a:solidFill>
              </a:rPr>
              <a:t> e superato almeno un </a:t>
            </a:r>
            <a:r>
              <a:rPr lang="it-IT" sz="2400" b="1" dirty="0">
                <a:solidFill>
                  <a:schemeClr val="accent2">
                    <a:lumMod val="50000"/>
                  </a:schemeClr>
                </a:solidFill>
              </a:rPr>
              <a:t>ciclo scolastico </a:t>
            </a:r>
            <a:r>
              <a:rPr lang="it-IT" sz="2400" dirty="0">
                <a:solidFill>
                  <a:schemeClr val="accent2">
                    <a:lumMod val="50000"/>
                  </a:schemeClr>
                </a:solidFill>
              </a:rPr>
              <a:t>(ossia le scuole elementari o medie). </a:t>
            </a:r>
          </a:p>
          <a:p>
            <a:pPr algn="just"/>
            <a:endParaRPr lang="it-IT" sz="2400" dirty="0">
              <a:solidFill>
                <a:schemeClr val="accent2">
                  <a:lumMod val="50000"/>
                </a:schemeClr>
              </a:solidFill>
            </a:endParaRPr>
          </a:p>
          <a:p>
            <a:pPr algn="just"/>
            <a:r>
              <a:rPr lang="it-IT" sz="2400" dirty="0">
                <a:solidFill>
                  <a:schemeClr val="accent2">
                    <a:lumMod val="50000"/>
                  </a:schemeClr>
                </a:solidFill>
              </a:rPr>
              <a:t>I ragazzi nati all’estero, ma che fossero arrivati in Italia fra i 12 e i 18 anni, avrebbero potuto ottenere la cittadinanza dopo aver abitato in Italia per </a:t>
            </a:r>
            <a:r>
              <a:rPr lang="it-IT" sz="2400" b="1" dirty="0">
                <a:solidFill>
                  <a:schemeClr val="accent2">
                    <a:lumMod val="50000"/>
                  </a:schemeClr>
                </a:solidFill>
              </a:rPr>
              <a:t>almeno sei anni e avere superato un ciclo scolastico.</a:t>
            </a:r>
          </a:p>
          <a:p>
            <a:endParaRPr lang="it-IT" dirty="0"/>
          </a:p>
        </p:txBody>
      </p:sp>
    </p:spTree>
    <p:extLst>
      <p:ext uri="{BB962C8B-B14F-4D97-AF65-F5344CB8AC3E}">
        <p14:creationId xmlns:p14="http://schemas.microsoft.com/office/powerpoint/2010/main" val="3753476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485EA-7060-4FA9-9CF2-69E0D4927EF0}"/>
              </a:ext>
            </a:extLst>
          </p:cNvPr>
          <p:cNvSpPr>
            <a:spLocks noGrp="1"/>
          </p:cNvSpPr>
          <p:nvPr>
            <p:ph type="title"/>
          </p:nvPr>
        </p:nvSpPr>
        <p:spPr>
          <a:xfrm>
            <a:off x="1097280" y="430945"/>
            <a:ext cx="10058400" cy="1115923"/>
          </a:xfrm>
        </p:spPr>
        <p:txBody>
          <a:bodyPr>
            <a:normAutofit/>
          </a:bodyPr>
          <a:lstStyle/>
          <a:p>
            <a:r>
              <a:rPr lang="it-IT" sz="4600" dirty="0"/>
              <a:t>La ripresa del dibattito sullo </a:t>
            </a:r>
            <a:r>
              <a:rPr lang="it-IT" sz="4600" dirty="0" err="1"/>
              <a:t>Ius</a:t>
            </a:r>
            <a:r>
              <a:rPr lang="it-IT" sz="4600" dirty="0"/>
              <a:t> </a:t>
            </a:r>
            <a:r>
              <a:rPr lang="it-IT" sz="4600" dirty="0" err="1"/>
              <a:t>Culturae</a:t>
            </a:r>
            <a:endParaRPr lang="it-IT" sz="4600" dirty="0"/>
          </a:p>
        </p:txBody>
      </p:sp>
      <p:sp>
        <p:nvSpPr>
          <p:cNvPr id="3" name="Segnaposto contenuto 2">
            <a:extLst>
              <a:ext uri="{FF2B5EF4-FFF2-40B4-BE49-F238E27FC236}">
                <a16:creationId xmlns:a16="http://schemas.microsoft.com/office/drawing/2014/main" id="{D0A4D4B4-2D6D-4AD5-9972-BBDEFD5B1C25}"/>
              </a:ext>
            </a:extLst>
          </p:cNvPr>
          <p:cNvSpPr>
            <a:spLocks noGrp="1"/>
          </p:cNvSpPr>
          <p:nvPr>
            <p:ph idx="1"/>
          </p:nvPr>
        </p:nvSpPr>
        <p:spPr>
          <a:xfrm>
            <a:off x="1097280" y="2030136"/>
            <a:ext cx="10058400" cy="3838957"/>
          </a:xfrm>
        </p:spPr>
        <p:txBody>
          <a:bodyPr>
            <a:noAutofit/>
          </a:bodyPr>
          <a:lstStyle/>
          <a:p>
            <a:pPr algn="just"/>
            <a:r>
              <a:rPr lang="it-IT" sz="2400" dirty="0"/>
              <a:t>Nell’attuale legislatura proposta Polverini (C. 717). Argomenti:</a:t>
            </a:r>
          </a:p>
          <a:p>
            <a:pPr algn="just"/>
            <a:r>
              <a:rPr lang="it-IT" sz="2400" dirty="0"/>
              <a:t>Opportunità di configurare «l’acquisto della cittadinanza da parte degli stranieri nati nel territorio della Repubblica come un vero e proprio </a:t>
            </a:r>
            <a:r>
              <a:rPr lang="it-IT" sz="2400" b="1" dirty="0"/>
              <a:t>diritto in attesa di espansione</a:t>
            </a:r>
            <a:r>
              <a:rPr lang="it-IT" sz="2400" dirty="0"/>
              <a:t>, attuabile pienamente nel momento in cui si verificano </a:t>
            </a:r>
            <a:r>
              <a:rPr lang="it-IT" sz="2400" b="1" dirty="0"/>
              <a:t>condizioni che rendono certa la sussistenza di un’effettiva integrazione sociale e culturale nella comunità nazionale</a:t>
            </a:r>
            <a:r>
              <a:rPr lang="it-IT" sz="2400" dirty="0"/>
              <a:t>. […] Il traguardo da raggiungere, ispirandosi in parte all’esperienza di alcuni Paesi europei, deve essere l’introduzione di una forma di </a:t>
            </a:r>
            <a:r>
              <a:rPr lang="it-IT" sz="2400" dirty="0" err="1"/>
              <a:t>ius</a:t>
            </a:r>
            <a:r>
              <a:rPr lang="it-IT" sz="2400" dirty="0"/>
              <a:t> soli </a:t>
            </a:r>
            <a:r>
              <a:rPr lang="it-IT" sz="2400" b="1" dirty="0"/>
              <a:t>legata non più esclusivamente alla residenza continuativa per un arco temporale</a:t>
            </a:r>
            <a:r>
              <a:rPr lang="it-IT" sz="2400" dirty="0"/>
              <a:t>, requisito previsto anche dalla normativa vigente, </a:t>
            </a:r>
            <a:r>
              <a:rPr lang="it-IT" sz="2400" b="1" dirty="0"/>
              <a:t>bensì al compimento di un percorso scolastico limitato almeno alla scuola primaria</a:t>
            </a:r>
            <a:r>
              <a:rPr lang="it-IT" sz="2400" dirty="0"/>
              <a:t>. Una sorta, dunque, di </a:t>
            </a:r>
            <a:r>
              <a:rPr lang="it-IT" sz="2400" b="1" dirty="0" err="1"/>
              <a:t>ius</a:t>
            </a:r>
            <a:r>
              <a:rPr lang="it-IT" sz="2400" b="1" dirty="0"/>
              <a:t> </a:t>
            </a:r>
            <a:r>
              <a:rPr lang="it-IT" sz="2400" b="1" dirty="0" err="1"/>
              <a:t>culturae</a:t>
            </a:r>
            <a:r>
              <a:rPr lang="it-IT" sz="2400" dirty="0"/>
              <a:t>» </a:t>
            </a:r>
          </a:p>
        </p:txBody>
      </p:sp>
    </p:spTree>
    <p:extLst>
      <p:ext uri="{BB962C8B-B14F-4D97-AF65-F5344CB8AC3E}">
        <p14:creationId xmlns:p14="http://schemas.microsoft.com/office/powerpoint/2010/main" val="215867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623356-5453-4CA4-A8F1-002ADA6946FD}"/>
              </a:ext>
            </a:extLst>
          </p:cNvPr>
          <p:cNvSpPr>
            <a:spLocks noGrp="1"/>
          </p:cNvSpPr>
          <p:nvPr>
            <p:ph type="title"/>
          </p:nvPr>
        </p:nvSpPr>
        <p:spPr/>
        <p:txBody>
          <a:bodyPr/>
          <a:lstStyle/>
          <a:p>
            <a:r>
              <a:rPr lang="it-IT" dirty="0"/>
              <a:t>La cittadinanza. Qualche numero per orientarsi. </a:t>
            </a:r>
          </a:p>
        </p:txBody>
      </p:sp>
      <p:sp>
        <p:nvSpPr>
          <p:cNvPr id="3" name="Segnaposto contenuto 2">
            <a:extLst>
              <a:ext uri="{FF2B5EF4-FFF2-40B4-BE49-F238E27FC236}">
                <a16:creationId xmlns:a16="http://schemas.microsoft.com/office/drawing/2014/main" id="{696BC4FC-FA93-4B05-A0B7-D8B804270870}"/>
              </a:ext>
            </a:extLst>
          </p:cNvPr>
          <p:cNvSpPr>
            <a:spLocks noGrp="1"/>
          </p:cNvSpPr>
          <p:nvPr>
            <p:ph idx="1"/>
          </p:nvPr>
        </p:nvSpPr>
        <p:spPr>
          <a:xfrm>
            <a:off x="4800600" y="731520"/>
            <a:ext cx="6492240" cy="5731424"/>
          </a:xfrm>
        </p:spPr>
        <p:txBody>
          <a:bodyPr>
            <a:normAutofit fontScale="70000" lnSpcReduction="20000"/>
          </a:bodyPr>
          <a:lstStyle/>
          <a:p>
            <a:pPr algn="just"/>
            <a:r>
              <a:rPr lang="it-IT" sz="2900" dirty="0">
                <a:solidFill>
                  <a:schemeClr val="accent2">
                    <a:lumMod val="50000"/>
                  </a:schemeClr>
                </a:solidFill>
              </a:rPr>
              <a:t>Si discute molto del fenomeno migratorio in Italia. Secondo gli ultimi dati ISTAT aggiornati al 1 gennaio 2018, gli immigrati residenti in Italia erano 6.108.000 persone (su un totale di circa 60 milioni di abitanti). </a:t>
            </a:r>
          </a:p>
          <a:p>
            <a:pPr algn="just"/>
            <a:r>
              <a:rPr lang="it-IT" sz="2900" dirty="0">
                <a:solidFill>
                  <a:schemeClr val="accent2">
                    <a:lumMod val="50000"/>
                  </a:schemeClr>
                </a:solidFill>
              </a:rPr>
              <a:t>Questo dato prende in considerazione le persone registrate alle anagrafi comunali che hanno una cittadinanza diversa da quella italiana (sono compresi, quindi, anche i cittadini dell’unione europea). </a:t>
            </a:r>
          </a:p>
          <a:p>
            <a:pPr algn="just"/>
            <a:r>
              <a:rPr lang="it-IT" sz="2900" b="1" dirty="0">
                <a:solidFill>
                  <a:schemeClr val="accent2">
                    <a:lumMod val="50000"/>
                  </a:schemeClr>
                </a:solidFill>
              </a:rPr>
              <a:t>I cittadini di paesi non appartenenti all’Unione Europea, invece, sono circa 3,5 milioni. </a:t>
            </a:r>
          </a:p>
          <a:p>
            <a:pPr algn="just"/>
            <a:r>
              <a:rPr lang="it-IT" sz="2900" dirty="0">
                <a:solidFill>
                  <a:schemeClr val="accent2">
                    <a:lumMod val="50000"/>
                  </a:schemeClr>
                </a:solidFill>
              </a:rPr>
              <a:t>Agli stranieri regolari residenti </a:t>
            </a:r>
            <a:r>
              <a:rPr lang="it-IT" sz="2900" b="1" dirty="0">
                <a:solidFill>
                  <a:schemeClr val="accent2">
                    <a:lumMod val="50000"/>
                  </a:schemeClr>
                </a:solidFill>
              </a:rPr>
              <a:t>vanno aggiunti gli stranieri regolari ma non residenti </a:t>
            </a:r>
            <a:r>
              <a:rPr lang="it-IT" sz="2900" dirty="0">
                <a:solidFill>
                  <a:schemeClr val="accent2">
                    <a:lumMod val="50000"/>
                  </a:schemeClr>
                </a:solidFill>
              </a:rPr>
              <a:t>( stranieri, quindi, che hanno un regolare permesso di soggiorno o un titolo per risiedere sul territorio, ma non sono iscritti all’anagrafe di nessun comune italiano): circa 400 mila persone. </a:t>
            </a:r>
          </a:p>
          <a:p>
            <a:pPr algn="just"/>
            <a:r>
              <a:rPr lang="it-IT" sz="2900" dirty="0">
                <a:solidFill>
                  <a:schemeClr val="accent2">
                    <a:lumMod val="50000"/>
                  </a:schemeClr>
                </a:solidFill>
              </a:rPr>
              <a:t>Un dato più complesso da ottenere è, invece, quello relativo al numero di immigrati irregolari; di coloro, cioè, che non hanno un titolo valido per rimanere sul territorio dello Stato: essi sarebbero stimati in un numero di circa 500 mila. </a:t>
            </a:r>
          </a:p>
          <a:p>
            <a:pPr algn="just"/>
            <a:r>
              <a:rPr lang="it-IT" sz="2900" b="1" dirty="0">
                <a:solidFill>
                  <a:schemeClr val="accent2">
                    <a:lumMod val="50000"/>
                  </a:schemeClr>
                </a:solidFill>
              </a:rPr>
              <a:t>Il numero di stranieri presenti in Italia è, quindi, pari a circa il 10% della popolazione totale.</a:t>
            </a:r>
          </a:p>
          <a:p>
            <a:endParaRPr lang="it-IT" dirty="0"/>
          </a:p>
        </p:txBody>
      </p:sp>
      <p:pic>
        <p:nvPicPr>
          <p:cNvPr id="5" name="Immagine 4">
            <a:extLst>
              <a:ext uri="{FF2B5EF4-FFF2-40B4-BE49-F238E27FC236}">
                <a16:creationId xmlns:a16="http://schemas.microsoft.com/office/drawing/2014/main" id="{AC2C2199-7C12-4BC5-AEF5-1E24CD20EED2}"/>
              </a:ext>
            </a:extLst>
          </p:cNvPr>
          <p:cNvPicPr>
            <a:picLocks noChangeAspect="1"/>
          </p:cNvPicPr>
          <p:nvPr/>
        </p:nvPicPr>
        <p:blipFill rotWithShape="1">
          <a:blip r:embed="rId2"/>
          <a:srcRect l="39373" r="26831"/>
          <a:stretch/>
        </p:blipFill>
        <p:spPr>
          <a:xfrm>
            <a:off x="285300" y="3247899"/>
            <a:ext cx="3549853" cy="2697479"/>
          </a:xfrm>
          <a:prstGeom prst="rect">
            <a:avLst/>
          </a:prstGeom>
        </p:spPr>
      </p:pic>
    </p:spTree>
    <p:extLst>
      <p:ext uri="{BB962C8B-B14F-4D97-AF65-F5344CB8AC3E}">
        <p14:creationId xmlns:p14="http://schemas.microsoft.com/office/powerpoint/2010/main" val="1604342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623356-5453-4CA4-A8F1-002ADA6946FD}"/>
              </a:ext>
            </a:extLst>
          </p:cNvPr>
          <p:cNvSpPr>
            <a:spLocks noGrp="1"/>
          </p:cNvSpPr>
          <p:nvPr>
            <p:ph type="title"/>
          </p:nvPr>
        </p:nvSpPr>
        <p:spPr/>
        <p:txBody>
          <a:bodyPr/>
          <a:lstStyle/>
          <a:p>
            <a:r>
              <a:rPr lang="it-IT" dirty="0"/>
              <a:t>La cittadinanza. Qualche numero per orientarsi. </a:t>
            </a:r>
          </a:p>
        </p:txBody>
      </p:sp>
      <p:sp>
        <p:nvSpPr>
          <p:cNvPr id="3" name="Segnaposto contenuto 2">
            <a:extLst>
              <a:ext uri="{FF2B5EF4-FFF2-40B4-BE49-F238E27FC236}">
                <a16:creationId xmlns:a16="http://schemas.microsoft.com/office/drawing/2014/main" id="{696BC4FC-FA93-4B05-A0B7-D8B804270870}"/>
              </a:ext>
            </a:extLst>
          </p:cNvPr>
          <p:cNvSpPr>
            <a:spLocks noGrp="1"/>
          </p:cNvSpPr>
          <p:nvPr>
            <p:ph idx="1"/>
          </p:nvPr>
        </p:nvSpPr>
        <p:spPr>
          <a:xfrm>
            <a:off x="4800600" y="731520"/>
            <a:ext cx="6492240" cy="5731424"/>
          </a:xfrm>
        </p:spPr>
        <p:txBody>
          <a:bodyPr>
            <a:normAutofit/>
          </a:bodyPr>
          <a:lstStyle/>
          <a:p>
            <a:pPr marL="0" indent="0">
              <a:buNone/>
            </a:pPr>
            <a:r>
              <a:rPr lang="it-IT" dirty="0"/>
              <a:t>Si tratta di un </a:t>
            </a:r>
            <a:r>
              <a:rPr lang="it-IT" b="1" dirty="0"/>
              <a:t>fenomeno recente</a:t>
            </a:r>
            <a:r>
              <a:rPr lang="it-IT" dirty="0"/>
              <a:t>: nel 1990 solo lo 0.8% della popolazione italiana era composto da cittadini stranieri.</a:t>
            </a:r>
          </a:p>
          <a:p>
            <a:pPr marL="0" indent="0">
              <a:buNone/>
            </a:pPr>
            <a:endParaRPr lang="it-IT" dirty="0"/>
          </a:p>
          <a:p>
            <a:endParaRPr lang="it-IT" dirty="0"/>
          </a:p>
          <a:p>
            <a:endParaRPr lang="it-IT" dirty="0"/>
          </a:p>
        </p:txBody>
      </p:sp>
      <p:pic>
        <p:nvPicPr>
          <p:cNvPr id="5" name="Immagine 4">
            <a:extLst>
              <a:ext uri="{FF2B5EF4-FFF2-40B4-BE49-F238E27FC236}">
                <a16:creationId xmlns:a16="http://schemas.microsoft.com/office/drawing/2014/main" id="{AC2C2199-7C12-4BC5-AEF5-1E24CD20EED2}"/>
              </a:ext>
            </a:extLst>
          </p:cNvPr>
          <p:cNvPicPr>
            <a:picLocks noChangeAspect="1"/>
          </p:cNvPicPr>
          <p:nvPr/>
        </p:nvPicPr>
        <p:blipFill rotWithShape="1">
          <a:blip r:embed="rId2"/>
          <a:srcRect l="39373" r="26831"/>
          <a:stretch/>
        </p:blipFill>
        <p:spPr>
          <a:xfrm>
            <a:off x="285300" y="3247899"/>
            <a:ext cx="3549853" cy="2697479"/>
          </a:xfrm>
          <a:prstGeom prst="rect">
            <a:avLst/>
          </a:prstGeom>
        </p:spPr>
      </p:pic>
      <p:pic>
        <p:nvPicPr>
          <p:cNvPr id="6" name="Immagine 5">
            <a:extLst>
              <a:ext uri="{FF2B5EF4-FFF2-40B4-BE49-F238E27FC236}">
                <a16:creationId xmlns:a16="http://schemas.microsoft.com/office/drawing/2014/main" id="{6A4B0B2F-B8D6-4E90-87BD-78CFB8C51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152" y="1728132"/>
            <a:ext cx="5399030" cy="4555922"/>
          </a:xfrm>
          <a:prstGeom prst="rect">
            <a:avLst/>
          </a:prstGeom>
        </p:spPr>
      </p:pic>
    </p:spTree>
    <p:extLst>
      <p:ext uri="{BB962C8B-B14F-4D97-AF65-F5344CB8AC3E}">
        <p14:creationId xmlns:p14="http://schemas.microsoft.com/office/powerpoint/2010/main" val="60776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485EA-7060-4FA9-9CF2-69E0D4927EF0}"/>
              </a:ext>
            </a:extLst>
          </p:cNvPr>
          <p:cNvSpPr>
            <a:spLocks noGrp="1"/>
          </p:cNvSpPr>
          <p:nvPr>
            <p:ph type="title"/>
          </p:nvPr>
        </p:nvSpPr>
        <p:spPr>
          <a:xfrm>
            <a:off x="1097280" y="430945"/>
            <a:ext cx="10058400" cy="1115923"/>
          </a:xfrm>
        </p:spPr>
        <p:txBody>
          <a:bodyPr>
            <a:normAutofit/>
          </a:bodyPr>
          <a:lstStyle/>
          <a:p>
            <a:r>
              <a:rPr lang="it-IT" sz="4600" dirty="0"/>
              <a:t>Il quadro europeo</a:t>
            </a:r>
          </a:p>
        </p:txBody>
      </p:sp>
      <p:pic>
        <p:nvPicPr>
          <p:cNvPr id="7" name="Segnaposto contenuto 6">
            <a:extLst>
              <a:ext uri="{FF2B5EF4-FFF2-40B4-BE49-F238E27FC236}">
                <a16:creationId xmlns:a16="http://schemas.microsoft.com/office/drawing/2014/main" id="{95BCF7FE-C11D-4219-BE13-422E664621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7811" y="2219325"/>
            <a:ext cx="5856703" cy="3649663"/>
          </a:xfrm>
        </p:spPr>
      </p:pic>
    </p:spTree>
    <p:extLst>
      <p:ext uri="{BB962C8B-B14F-4D97-AF65-F5344CB8AC3E}">
        <p14:creationId xmlns:p14="http://schemas.microsoft.com/office/powerpoint/2010/main" val="2629649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485EA-7060-4FA9-9CF2-69E0D4927EF0}"/>
              </a:ext>
            </a:extLst>
          </p:cNvPr>
          <p:cNvSpPr>
            <a:spLocks noGrp="1"/>
          </p:cNvSpPr>
          <p:nvPr>
            <p:ph type="title"/>
          </p:nvPr>
        </p:nvSpPr>
        <p:spPr>
          <a:xfrm>
            <a:off x="1097280" y="430945"/>
            <a:ext cx="10058400" cy="1115923"/>
          </a:xfrm>
        </p:spPr>
        <p:txBody>
          <a:bodyPr>
            <a:normAutofit/>
          </a:bodyPr>
          <a:lstStyle/>
          <a:p>
            <a:r>
              <a:rPr lang="it-IT" sz="4600" dirty="0"/>
              <a:t>I richiedenti asilo e le crisi migratorie</a:t>
            </a:r>
          </a:p>
        </p:txBody>
      </p:sp>
      <p:pic>
        <p:nvPicPr>
          <p:cNvPr id="5" name="Segnaposto contenuto 4">
            <a:extLst>
              <a:ext uri="{FF2B5EF4-FFF2-40B4-BE49-F238E27FC236}">
                <a16:creationId xmlns:a16="http://schemas.microsoft.com/office/drawing/2014/main" id="{750607EB-7185-4902-8B2C-E76BF71A38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9171" y="1846263"/>
            <a:ext cx="7813984" cy="4022725"/>
          </a:xfrm>
        </p:spPr>
      </p:pic>
    </p:spTree>
    <p:extLst>
      <p:ext uri="{BB962C8B-B14F-4D97-AF65-F5344CB8AC3E}">
        <p14:creationId xmlns:p14="http://schemas.microsoft.com/office/powerpoint/2010/main" val="2912278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485EA-7060-4FA9-9CF2-69E0D4927EF0}"/>
              </a:ext>
            </a:extLst>
          </p:cNvPr>
          <p:cNvSpPr>
            <a:spLocks noGrp="1"/>
          </p:cNvSpPr>
          <p:nvPr>
            <p:ph type="title"/>
          </p:nvPr>
        </p:nvSpPr>
        <p:spPr>
          <a:xfrm>
            <a:off x="1097280" y="430945"/>
            <a:ext cx="10058400" cy="1115923"/>
          </a:xfrm>
        </p:spPr>
        <p:txBody>
          <a:bodyPr>
            <a:normAutofit/>
          </a:bodyPr>
          <a:lstStyle/>
          <a:p>
            <a:r>
              <a:rPr lang="it-IT" sz="4600" dirty="0"/>
              <a:t>La distribuzione delle richieste d’asilo</a:t>
            </a:r>
          </a:p>
        </p:txBody>
      </p:sp>
      <p:pic>
        <p:nvPicPr>
          <p:cNvPr id="6" name="Segnaposto contenuto 5">
            <a:extLst>
              <a:ext uri="{FF2B5EF4-FFF2-40B4-BE49-F238E27FC236}">
                <a16:creationId xmlns:a16="http://schemas.microsoft.com/office/drawing/2014/main" id="{D80FC3B4-CA41-48E8-8AFB-E3BF028F9C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1759" y="1846263"/>
            <a:ext cx="6188807" cy="4022725"/>
          </a:xfrm>
        </p:spPr>
      </p:pic>
    </p:spTree>
    <p:extLst>
      <p:ext uri="{BB962C8B-B14F-4D97-AF65-F5344CB8AC3E}">
        <p14:creationId xmlns:p14="http://schemas.microsoft.com/office/powerpoint/2010/main" val="114824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ctr">
            <a:normAutofit fontScale="90000"/>
          </a:bodyPr>
          <a:lstStyle/>
          <a:p>
            <a:br>
              <a:rPr lang="it-IT" dirty="0">
                <a:solidFill>
                  <a:srgbClr val="C00000"/>
                </a:solidFill>
                <a:latin typeface="EasyReading" panose="02000506040000090003" pitchFamily="2" charset="0"/>
              </a:rPr>
            </a:br>
            <a:br>
              <a:rPr lang="it-IT" dirty="0">
                <a:solidFill>
                  <a:srgbClr val="C00000"/>
                </a:solidFill>
                <a:latin typeface="EasyReading" panose="02000506040000090003" pitchFamily="2" charset="0"/>
              </a:rPr>
            </a:br>
            <a:r>
              <a:rPr lang="it-IT" dirty="0">
                <a:solidFill>
                  <a:schemeClr val="accent2">
                    <a:lumMod val="50000"/>
                  </a:schemeClr>
                </a:solidFill>
              </a:rPr>
              <a:t>La cittadinanza. </a:t>
            </a:r>
            <a:br>
              <a:rPr lang="it-IT" dirty="0">
                <a:solidFill>
                  <a:schemeClr val="accent2">
                    <a:lumMod val="50000"/>
                  </a:schemeClr>
                </a:solidFill>
              </a:rPr>
            </a:br>
            <a:r>
              <a:rPr lang="it-IT" dirty="0">
                <a:solidFill>
                  <a:schemeClr val="accent2">
                    <a:lumMod val="50000"/>
                  </a:schemeClr>
                </a:solidFill>
              </a:rPr>
              <a:t>Essere stranieri in Italia</a:t>
            </a:r>
            <a:endParaRPr lang="it-IT" dirty="0">
              <a:solidFill>
                <a:srgbClr val="C00000"/>
              </a:solidFill>
            </a:endParaRPr>
          </a:p>
        </p:txBody>
      </p:sp>
    </p:spTree>
    <p:extLst>
      <p:ext uri="{BB962C8B-B14F-4D97-AF65-F5344CB8AC3E}">
        <p14:creationId xmlns:p14="http://schemas.microsoft.com/office/powerpoint/2010/main" val="1948519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485EA-7060-4FA9-9CF2-69E0D4927EF0}"/>
              </a:ext>
            </a:extLst>
          </p:cNvPr>
          <p:cNvSpPr>
            <a:spLocks noGrp="1"/>
          </p:cNvSpPr>
          <p:nvPr>
            <p:ph type="title"/>
          </p:nvPr>
        </p:nvSpPr>
        <p:spPr>
          <a:xfrm>
            <a:off x="1097280" y="430945"/>
            <a:ext cx="10058400" cy="1115923"/>
          </a:xfrm>
        </p:spPr>
        <p:txBody>
          <a:bodyPr>
            <a:normAutofit/>
          </a:bodyPr>
          <a:lstStyle/>
          <a:p>
            <a:r>
              <a:rPr lang="it-IT" sz="4600" dirty="0"/>
              <a:t>Il Regolamento di Dublino </a:t>
            </a:r>
          </a:p>
        </p:txBody>
      </p:sp>
      <p:sp>
        <p:nvSpPr>
          <p:cNvPr id="3" name="Segnaposto contenuto 2">
            <a:extLst>
              <a:ext uri="{FF2B5EF4-FFF2-40B4-BE49-F238E27FC236}">
                <a16:creationId xmlns:a16="http://schemas.microsoft.com/office/drawing/2014/main" id="{36FA542D-6160-4462-BA27-EDC2B6B7351A}"/>
              </a:ext>
            </a:extLst>
          </p:cNvPr>
          <p:cNvSpPr>
            <a:spLocks noGrp="1"/>
          </p:cNvSpPr>
          <p:nvPr>
            <p:ph idx="1"/>
          </p:nvPr>
        </p:nvSpPr>
        <p:spPr/>
        <p:txBody>
          <a:bodyPr/>
          <a:lstStyle/>
          <a:p>
            <a:r>
              <a:rPr lang="it-IT" dirty="0"/>
              <a:t>Dal giugno 2014 in vigore il </a:t>
            </a:r>
            <a:r>
              <a:rPr lang="it-IT" b="1" dirty="0"/>
              <a:t>Regolamento Dublino III</a:t>
            </a:r>
          </a:p>
          <a:p>
            <a:r>
              <a:rPr lang="it-IT" dirty="0"/>
              <a:t>Assume l’art 33 della Convenzione di Ginevra del 1951: </a:t>
            </a:r>
            <a:r>
              <a:rPr lang="it-IT" b="1" dirty="0"/>
              <a:t>divieto di respingimento </a:t>
            </a:r>
            <a:r>
              <a:rPr lang="it-IT" dirty="0"/>
              <a:t>o espulsione di un migrante verso uno Stato ove la sua vita o la sua libertà sarebbero minacciate a causa della sua razza, della sua religione, della sua nazionalità, della sua appartenenza a una determinata categoria sociale o delle sue opinioni politiche (principio del </a:t>
            </a:r>
            <a:r>
              <a:rPr lang="it-IT" b="1" dirty="0"/>
              <a:t>non-</a:t>
            </a:r>
            <a:r>
              <a:rPr lang="it-IT" b="1" dirty="0" err="1"/>
              <a:t>refoulment</a:t>
            </a:r>
            <a:r>
              <a:rPr lang="it-IT" dirty="0"/>
              <a:t>).</a:t>
            </a:r>
          </a:p>
          <a:p>
            <a:r>
              <a:rPr lang="it-IT" dirty="0"/>
              <a:t>Regola dello </a:t>
            </a:r>
            <a:r>
              <a:rPr lang="it-IT" b="1" dirty="0"/>
              <a:t>Stato di primo ingresso</a:t>
            </a:r>
            <a:r>
              <a:rPr lang="it-IT" dirty="0"/>
              <a:t>: competente a esaminare, in via (tendenzialmente: deroghe per motivi familiari o culturali) esclusiva, le domande di protezione è lo Stato europeo di primo ingresso (regolare o irregolare).</a:t>
            </a:r>
          </a:p>
          <a:p>
            <a:r>
              <a:rPr lang="it-IT" b="1" dirty="0"/>
              <a:t>Criticità</a:t>
            </a:r>
            <a:r>
              <a:rPr lang="it-IT" dirty="0"/>
              <a:t>: scarica la pressione sui paesi di confine. Caso greco e condanna della CEDU per trasferimento in Grecia (M.S.S. v. Belgio e Grecia del 2011): si incrina il principio di «mutua fiducia». Deroghe in occasione della crisi migratoria del 2015 (profughi siriani).</a:t>
            </a:r>
          </a:p>
          <a:p>
            <a:endParaRPr lang="it-IT" dirty="0"/>
          </a:p>
        </p:txBody>
      </p:sp>
    </p:spTree>
    <p:extLst>
      <p:ext uri="{BB962C8B-B14F-4D97-AF65-F5344CB8AC3E}">
        <p14:creationId xmlns:p14="http://schemas.microsoft.com/office/powerpoint/2010/main" val="710371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485EA-7060-4FA9-9CF2-69E0D4927EF0}"/>
              </a:ext>
            </a:extLst>
          </p:cNvPr>
          <p:cNvSpPr>
            <a:spLocks noGrp="1"/>
          </p:cNvSpPr>
          <p:nvPr>
            <p:ph type="title"/>
          </p:nvPr>
        </p:nvSpPr>
        <p:spPr>
          <a:xfrm>
            <a:off x="1097280" y="430945"/>
            <a:ext cx="10058400" cy="1115923"/>
          </a:xfrm>
        </p:spPr>
        <p:txBody>
          <a:bodyPr>
            <a:normAutofit/>
          </a:bodyPr>
          <a:lstStyle/>
          <a:p>
            <a:r>
              <a:rPr lang="it-IT" sz="4600" dirty="0"/>
              <a:t>Le prospettive di riforma</a:t>
            </a:r>
          </a:p>
        </p:txBody>
      </p:sp>
      <p:sp>
        <p:nvSpPr>
          <p:cNvPr id="3" name="Segnaposto contenuto 2">
            <a:extLst>
              <a:ext uri="{FF2B5EF4-FFF2-40B4-BE49-F238E27FC236}">
                <a16:creationId xmlns:a16="http://schemas.microsoft.com/office/drawing/2014/main" id="{08E62243-95A7-4ED0-9B06-6198138789D8}"/>
              </a:ext>
            </a:extLst>
          </p:cNvPr>
          <p:cNvSpPr>
            <a:spLocks noGrp="1"/>
          </p:cNvSpPr>
          <p:nvPr>
            <p:ph idx="1"/>
          </p:nvPr>
        </p:nvSpPr>
        <p:spPr/>
        <p:txBody>
          <a:bodyPr/>
          <a:lstStyle/>
          <a:p>
            <a:r>
              <a:rPr lang="it-IT" dirty="0"/>
              <a:t>Forti resistenze alla messa in discussione del principio dello Stato di primo ingresso (mantenuto nelle proposte di riforma del 2016).</a:t>
            </a:r>
          </a:p>
          <a:p>
            <a:r>
              <a:rPr lang="it-IT" dirty="0"/>
              <a:t>Proposta della Commissione (2016) di un «meccanismo di equità»: ridistribuzione non più su base solo volontaria. Redistribuzione automatica dei migranti eccedenti il 150% della quota annuale spettante allo Stato in base ai parametri di popolazione d reddito. Previa valutazione dell’ammissibilità della domanda di asilo.  Contributi economici richiesti ai paesi membri che si rifiutino di aderire al sistema</a:t>
            </a:r>
          </a:p>
          <a:p>
            <a:r>
              <a:rPr lang="it-IT" dirty="0"/>
              <a:t>Proposta del Parlamento Europeo (2017) di un meccanismo automatico e fisiologico di redistribuzione, indipendente dalle crisi migratorie. Sostegno al paese di primo ingresso per la gestione delle pratiche dei richiedenti asilo presumibilmente senza titolo a riceverlo (filtro di ammissibilità)</a:t>
            </a:r>
          </a:p>
        </p:txBody>
      </p:sp>
    </p:spTree>
    <p:extLst>
      <p:ext uri="{BB962C8B-B14F-4D97-AF65-F5344CB8AC3E}">
        <p14:creationId xmlns:p14="http://schemas.microsoft.com/office/powerpoint/2010/main" val="3875486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485EA-7060-4FA9-9CF2-69E0D4927EF0}"/>
              </a:ext>
            </a:extLst>
          </p:cNvPr>
          <p:cNvSpPr>
            <a:spLocks noGrp="1"/>
          </p:cNvSpPr>
          <p:nvPr>
            <p:ph type="title"/>
          </p:nvPr>
        </p:nvSpPr>
        <p:spPr>
          <a:xfrm>
            <a:off x="1097280" y="430945"/>
            <a:ext cx="10058400" cy="1115923"/>
          </a:xfrm>
        </p:spPr>
        <p:txBody>
          <a:bodyPr>
            <a:normAutofit/>
          </a:bodyPr>
          <a:lstStyle/>
          <a:p>
            <a:r>
              <a:rPr lang="it-IT" sz="4600" dirty="0"/>
              <a:t>Gli sbarchi irregolari</a:t>
            </a:r>
          </a:p>
        </p:txBody>
      </p:sp>
      <p:pic>
        <p:nvPicPr>
          <p:cNvPr id="5" name="Segnaposto contenuto 4">
            <a:extLst>
              <a:ext uri="{FF2B5EF4-FFF2-40B4-BE49-F238E27FC236}">
                <a16:creationId xmlns:a16="http://schemas.microsoft.com/office/drawing/2014/main" id="{438244FB-3A69-4A6C-B0B3-B59B9F4A9C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2416" y="2160106"/>
            <a:ext cx="7785994" cy="3301127"/>
          </a:xfrm>
        </p:spPr>
      </p:pic>
    </p:spTree>
    <p:extLst>
      <p:ext uri="{BB962C8B-B14F-4D97-AF65-F5344CB8AC3E}">
        <p14:creationId xmlns:p14="http://schemas.microsoft.com/office/powerpoint/2010/main" val="1832388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485EA-7060-4FA9-9CF2-69E0D4927EF0}"/>
              </a:ext>
            </a:extLst>
          </p:cNvPr>
          <p:cNvSpPr>
            <a:spLocks noGrp="1"/>
          </p:cNvSpPr>
          <p:nvPr>
            <p:ph type="title"/>
          </p:nvPr>
        </p:nvSpPr>
        <p:spPr>
          <a:xfrm>
            <a:off x="1097280" y="430945"/>
            <a:ext cx="10058400" cy="1115923"/>
          </a:xfrm>
        </p:spPr>
        <p:txBody>
          <a:bodyPr>
            <a:normAutofit fontScale="90000"/>
          </a:bodyPr>
          <a:lstStyle/>
          <a:p>
            <a:r>
              <a:rPr lang="it-IT" sz="4600" dirty="0"/>
              <a:t>Il meccanismo temporaneo di solidarietà</a:t>
            </a:r>
            <a:br>
              <a:rPr lang="it-IT" sz="4600" dirty="0"/>
            </a:br>
            <a:r>
              <a:rPr lang="it-IT" sz="4600" dirty="0"/>
              <a:t>e il tema dei migranti economici</a:t>
            </a:r>
          </a:p>
        </p:txBody>
      </p:sp>
      <p:sp>
        <p:nvSpPr>
          <p:cNvPr id="3" name="Segnaposto contenuto 2">
            <a:extLst>
              <a:ext uri="{FF2B5EF4-FFF2-40B4-BE49-F238E27FC236}">
                <a16:creationId xmlns:a16="http://schemas.microsoft.com/office/drawing/2014/main" id="{D635C917-564A-4714-9B6E-BC6C438EAAC0}"/>
              </a:ext>
            </a:extLst>
          </p:cNvPr>
          <p:cNvSpPr>
            <a:spLocks noGrp="1"/>
          </p:cNvSpPr>
          <p:nvPr>
            <p:ph idx="1"/>
          </p:nvPr>
        </p:nvSpPr>
        <p:spPr/>
        <p:txBody>
          <a:bodyPr/>
          <a:lstStyle/>
          <a:p>
            <a:r>
              <a:rPr lang="it-IT" dirty="0"/>
              <a:t>Il 23 settembre 2019 a la Valletta raggiunto un accordo per un meccanismo temporaneo di solidarietà (ridistribuzione automatica dei richiedenti asilo) tra Francia, Germania, Italia e Malta.</a:t>
            </a:r>
          </a:p>
          <a:p>
            <a:r>
              <a:rPr lang="it-IT" dirty="0"/>
              <a:t>Successiva adesione di  Irlanda, Lussemburgo e Portogallo (quote simboliche), ma mancata formalizzazione.</a:t>
            </a:r>
          </a:p>
          <a:p>
            <a:r>
              <a:rPr lang="it-IT" dirty="0"/>
              <a:t>Resta il tema del </a:t>
            </a:r>
            <a:r>
              <a:rPr lang="it-IT" b="1" dirty="0"/>
              <a:t>rapporto tra richiedenti asilo e migranti economici</a:t>
            </a:r>
            <a:r>
              <a:rPr lang="it-IT" dirty="0"/>
              <a:t>: distinzione spesso difficile, ma in assenza il diritto di asilo (che resta nella disponibilità dei singoli stati) diviene criterio improprio di selezione dei migranti economici (es: nel 2007 dei 18.559 iracheni che hanno presentato domanda di asilo in Svezia l’82% è stato riconosciuto come rifugiato, dei 5.474 che lo hanno chiesto in Grecia,  lo 0% è stato riconosciuto come rifugiato).</a:t>
            </a:r>
          </a:p>
          <a:p>
            <a:r>
              <a:rPr lang="it-IT" dirty="0"/>
              <a:t>Il focalizzarsi unicamente sul tema del diritto di asilo rischia di mettere in ombra il tema (epocale) delle future migrazioni economiche.</a:t>
            </a:r>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2332967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485EA-7060-4FA9-9CF2-69E0D4927EF0}"/>
              </a:ext>
            </a:extLst>
          </p:cNvPr>
          <p:cNvSpPr>
            <a:spLocks noGrp="1"/>
          </p:cNvSpPr>
          <p:nvPr>
            <p:ph type="title"/>
          </p:nvPr>
        </p:nvSpPr>
        <p:spPr>
          <a:xfrm>
            <a:off x="1097280" y="430945"/>
            <a:ext cx="10058400" cy="1115923"/>
          </a:xfrm>
        </p:spPr>
        <p:txBody>
          <a:bodyPr>
            <a:normAutofit/>
          </a:bodyPr>
          <a:lstStyle/>
          <a:p>
            <a:r>
              <a:rPr lang="it-IT" sz="4600" dirty="0"/>
              <a:t>Quali sfide ci aspettano</a:t>
            </a:r>
          </a:p>
        </p:txBody>
      </p:sp>
      <p:pic>
        <p:nvPicPr>
          <p:cNvPr id="6" name="Segnaposto contenuto 5">
            <a:extLst>
              <a:ext uri="{FF2B5EF4-FFF2-40B4-BE49-F238E27FC236}">
                <a16:creationId xmlns:a16="http://schemas.microsoft.com/office/drawing/2014/main" id="{24DAC25D-2C4C-477D-8F0D-01EF05EBAC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6698" y="1846263"/>
            <a:ext cx="5758930" cy="4022725"/>
          </a:xfrm>
        </p:spPr>
      </p:pic>
    </p:spTree>
    <p:extLst>
      <p:ext uri="{BB962C8B-B14F-4D97-AF65-F5344CB8AC3E}">
        <p14:creationId xmlns:p14="http://schemas.microsoft.com/office/powerpoint/2010/main" val="138160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A85C3A-500D-48BF-AF41-DE9CA903698C}"/>
              </a:ext>
            </a:extLst>
          </p:cNvPr>
          <p:cNvSpPr>
            <a:spLocks noGrp="1"/>
          </p:cNvSpPr>
          <p:nvPr>
            <p:ph type="ctrTitle"/>
          </p:nvPr>
        </p:nvSpPr>
        <p:spPr/>
        <p:txBody>
          <a:bodyPr/>
          <a:lstStyle/>
          <a:p>
            <a:r>
              <a:rPr lang="it-IT" dirty="0"/>
              <a:t>Decreti sicurezza e immigrazione</a:t>
            </a:r>
          </a:p>
        </p:txBody>
      </p:sp>
      <p:sp>
        <p:nvSpPr>
          <p:cNvPr id="3" name="Sottotitolo 2">
            <a:extLst>
              <a:ext uri="{FF2B5EF4-FFF2-40B4-BE49-F238E27FC236}">
                <a16:creationId xmlns:a16="http://schemas.microsoft.com/office/drawing/2014/main" id="{B1FE794D-58D4-47AD-9E99-6A0461EA7562}"/>
              </a:ext>
            </a:extLst>
          </p:cNvPr>
          <p:cNvSpPr>
            <a:spLocks noGrp="1"/>
          </p:cNvSpPr>
          <p:nvPr>
            <p:ph type="subTitle" idx="1"/>
          </p:nvPr>
        </p:nvSpPr>
        <p:spPr/>
        <p:txBody>
          <a:bodyPr/>
          <a:lstStyle/>
          <a:p>
            <a:r>
              <a:rPr lang="it-IT" dirty="0"/>
              <a:t>Il contenuto</a:t>
            </a:r>
          </a:p>
        </p:txBody>
      </p:sp>
    </p:spTree>
    <p:extLst>
      <p:ext uri="{BB962C8B-B14F-4D97-AF65-F5344CB8AC3E}">
        <p14:creationId xmlns:p14="http://schemas.microsoft.com/office/powerpoint/2010/main" val="193110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DE8641-59CE-420F-AF05-7E6D54171E89}"/>
              </a:ext>
            </a:extLst>
          </p:cNvPr>
          <p:cNvSpPr>
            <a:spLocks noGrp="1"/>
          </p:cNvSpPr>
          <p:nvPr>
            <p:ph type="title"/>
          </p:nvPr>
        </p:nvSpPr>
        <p:spPr/>
        <p:txBody>
          <a:bodyPr/>
          <a:lstStyle/>
          <a:p>
            <a:r>
              <a:rPr lang="it-IT" dirty="0"/>
              <a:t>Decreto legge n. 113/2018</a:t>
            </a:r>
          </a:p>
        </p:txBody>
      </p:sp>
      <p:sp>
        <p:nvSpPr>
          <p:cNvPr id="3" name="Segnaposto contenuto 2">
            <a:extLst>
              <a:ext uri="{FF2B5EF4-FFF2-40B4-BE49-F238E27FC236}">
                <a16:creationId xmlns:a16="http://schemas.microsoft.com/office/drawing/2014/main" id="{97C8A929-A95D-4D67-AF15-06E8B5FF009E}"/>
              </a:ext>
            </a:extLst>
          </p:cNvPr>
          <p:cNvSpPr>
            <a:spLocks noGrp="1"/>
          </p:cNvSpPr>
          <p:nvPr>
            <p:ph idx="1"/>
          </p:nvPr>
        </p:nvSpPr>
        <p:spPr>
          <a:xfrm>
            <a:off x="1097280" y="2236352"/>
            <a:ext cx="10058400" cy="4023360"/>
          </a:xfrm>
        </p:spPr>
        <p:txBody>
          <a:bodyPr/>
          <a:lstStyle/>
          <a:p>
            <a:pPr algn="just"/>
            <a:r>
              <a:rPr lang="it-IT" sz="3200" dirty="0"/>
              <a:t>«Disposizioni urgenti in materia di protezione internazionale e immigrazione, sicurezza pubblica, nonché misure per la funzionalità del Ministero dell’interno e l’organizzazione e il funzionamento dell’Agenzia nazionale per l’amministrazione e la destinazione dei beni sequestrati e confiscati alla criminalità organizzata»</a:t>
            </a:r>
          </a:p>
          <a:p>
            <a:endParaRPr lang="it-IT" dirty="0"/>
          </a:p>
        </p:txBody>
      </p:sp>
    </p:spTree>
    <p:extLst>
      <p:ext uri="{BB962C8B-B14F-4D97-AF65-F5344CB8AC3E}">
        <p14:creationId xmlns:p14="http://schemas.microsoft.com/office/powerpoint/2010/main" val="2509992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4600" dirty="0">
                <a:solidFill>
                  <a:schemeClr val="tx1"/>
                </a:solidFill>
              </a:rPr>
              <a:t>L’eliminazione della protezione umanitaria</a:t>
            </a:r>
          </a:p>
        </p:txBody>
      </p:sp>
      <p:sp>
        <p:nvSpPr>
          <p:cNvPr id="5" name="Segnaposto contenuto 4"/>
          <p:cNvSpPr>
            <a:spLocks noGrp="1"/>
          </p:cNvSpPr>
          <p:nvPr>
            <p:ph sz="half" idx="1"/>
          </p:nvPr>
        </p:nvSpPr>
        <p:spPr>
          <a:xfrm>
            <a:off x="1097280" y="1845734"/>
            <a:ext cx="4937760" cy="4413024"/>
          </a:xfrm>
        </p:spPr>
        <p:txBody>
          <a:bodyPr>
            <a:noAutofit/>
          </a:bodyPr>
          <a:lstStyle/>
          <a:p>
            <a:pPr marL="0" indent="0">
              <a:buNone/>
            </a:pPr>
            <a:r>
              <a:rPr lang="it-IT" sz="1900" dirty="0">
                <a:latin typeface="EasyReading" panose="02000506040000090003" pitchFamily="2" charset="0"/>
              </a:rPr>
              <a:t>L’art. 5, c. 6, del D. </a:t>
            </a:r>
            <a:r>
              <a:rPr lang="it-IT" sz="1900" dirty="0" err="1">
                <a:latin typeface="EasyReading" panose="02000506040000090003" pitchFamily="2" charset="0"/>
              </a:rPr>
              <a:t>Lgs</a:t>
            </a:r>
            <a:r>
              <a:rPr lang="it-IT" sz="1900" dirty="0">
                <a:latin typeface="EasyReading" panose="02000506040000090003" pitchFamily="2" charset="0"/>
              </a:rPr>
              <a:t>. n. 286 del 1998, prima dell’entrata in vigore del primo decreto sicurezza prevedeva che: </a:t>
            </a:r>
          </a:p>
          <a:p>
            <a:pPr marL="0" indent="0" algn="just">
              <a:buNone/>
            </a:pPr>
            <a:r>
              <a:rPr lang="it-IT" sz="1900" dirty="0">
                <a:latin typeface="EasyReading" panose="02000506040000090003" pitchFamily="2" charset="0"/>
              </a:rPr>
              <a:t>«il rifiuto o la revoca del permesso di soggiorno possono essere altresì adottati sulla base di convenzioni o accordi internazionali, resi esecutivi in Italia, quando lo straniero non soddisfi le condizioni di soggiorno applicabili in uno degli Stati contraenti,</a:t>
            </a:r>
            <a:r>
              <a:rPr lang="it-IT" sz="1900" b="1" dirty="0">
                <a:latin typeface="EasyReading" panose="02000506040000090003" pitchFamily="2" charset="0"/>
              </a:rPr>
              <a:t> </a:t>
            </a:r>
            <a:r>
              <a:rPr lang="it-IT" sz="1900" b="1" u="sng" dirty="0">
                <a:latin typeface="EasyReading" panose="02000506040000090003" pitchFamily="2" charset="0"/>
              </a:rPr>
              <a:t>salvo che ricorrano seri motivi, in particolare di carattere umanitario o risultanti da obblighi costituzionali o internazionali dello Stato italiano. Il permesso di soggiorno per motivi umanitari è rilasciato dal questore secondo le modalità previste nel regolamento di attuazione». </a:t>
            </a:r>
          </a:p>
        </p:txBody>
      </p:sp>
      <p:sp>
        <p:nvSpPr>
          <p:cNvPr id="6" name="Segnaposto contenuto 5"/>
          <p:cNvSpPr>
            <a:spLocks noGrp="1"/>
          </p:cNvSpPr>
          <p:nvPr>
            <p:ph sz="half" idx="2"/>
          </p:nvPr>
        </p:nvSpPr>
        <p:spPr/>
        <p:txBody>
          <a:bodyPr>
            <a:normAutofit/>
          </a:bodyPr>
          <a:lstStyle/>
          <a:p>
            <a:pPr marL="0" indent="0" algn="just">
              <a:buNone/>
            </a:pPr>
            <a:r>
              <a:rPr lang="it-IT" sz="1900" dirty="0">
                <a:latin typeface="EasyReading" panose="02000506040000090003" pitchFamily="2" charset="0"/>
              </a:rPr>
              <a:t>Il nuovo art. 5, c. 6, del D. </a:t>
            </a:r>
            <a:r>
              <a:rPr lang="it-IT" sz="1900" dirty="0" err="1">
                <a:latin typeface="EasyReading" panose="02000506040000090003" pitchFamily="2" charset="0"/>
              </a:rPr>
              <a:t>Lgs</a:t>
            </a:r>
            <a:r>
              <a:rPr lang="it-IT" sz="1900" dirty="0">
                <a:latin typeface="EasyReading" panose="02000506040000090003" pitchFamily="2" charset="0"/>
              </a:rPr>
              <a:t>. n. 286 del 1998 prevede che: </a:t>
            </a:r>
          </a:p>
          <a:p>
            <a:pPr marL="0" indent="0" algn="just">
              <a:buNone/>
            </a:pPr>
            <a:endParaRPr lang="it-IT" sz="1900" dirty="0">
              <a:latin typeface="EasyReading" panose="02000506040000090003" pitchFamily="2" charset="0"/>
            </a:endParaRPr>
          </a:p>
          <a:p>
            <a:pPr marL="0" indent="0" algn="just">
              <a:buNone/>
            </a:pPr>
            <a:r>
              <a:rPr lang="it-IT" sz="1900" dirty="0">
                <a:latin typeface="EasyReading" panose="02000506040000090003" pitchFamily="2" charset="0"/>
              </a:rPr>
              <a:t>«il rifiuto o la revoca del permesso di soggiorno possono essere altresì adottati sulla base di convenzioni o accordi internazionali, resi esecutivi in Italia, quando lo straniero non soddisfi le condizioni di soggiorno applicabili in uno degli Stati contraenti». </a:t>
            </a:r>
          </a:p>
          <a:p>
            <a:pPr marL="0" indent="0" algn="ctr">
              <a:buNone/>
            </a:pPr>
            <a:endParaRPr lang="it-IT" dirty="0">
              <a:latin typeface="EasyReading" panose="02000506040000090003" pitchFamily="2" charset="0"/>
            </a:endParaRPr>
          </a:p>
        </p:txBody>
      </p:sp>
    </p:spTree>
    <p:extLst>
      <p:ext uri="{BB962C8B-B14F-4D97-AF65-F5344CB8AC3E}">
        <p14:creationId xmlns:p14="http://schemas.microsoft.com/office/powerpoint/2010/main" val="427033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pPr algn="ctr"/>
            <a:r>
              <a:rPr lang="it-IT" sz="4600" dirty="0">
                <a:solidFill>
                  <a:schemeClr val="tx1"/>
                </a:solidFill>
              </a:rPr>
              <a:t>1. La protezione umanitaria è sostituita da permessi per «casi speciali»</a:t>
            </a:r>
          </a:p>
        </p:txBody>
      </p:sp>
      <p:sp>
        <p:nvSpPr>
          <p:cNvPr id="6" name="Segnaposto contenuto 5"/>
          <p:cNvSpPr>
            <a:spLocks noGrp="1"/>
          </p:cNvSpPr>
          <p:nvPr>
            <p:ph idx="1"/>
          </p:nvPr>
        </p:nvSpPr>
        <p:spPr>
          <a:xfrm>
            <a:off x="1097280" y="1845734"/>
            <a:ext cx="10058400" cy="4501800"/>
          </a:xfrm>
        </p:spPr>
        <p:txBody>
          <a:bodyPr>
            <a:normAutofit fontScale="77500" lnSpcReduction="20000"/>
          </a:bodyPr>
          <a:lstStyle/>
          <a:p>
            <a:pPr marL="0" indent="0" algn="just">
              <a:buNone/>
            </a:pPr>
            <a:r>
              <a:rPr lang="it-IT" sz="2300" b="1" dirty="0">
                <a:latin typeface="EasyReading" panose="02000506040000090003" pitchFamily="2" charset="0"/>
              </a:rPr>
              <a:t>Permangono (o vengono introdotte) ipotesi specifiche di permesso di soggiorno: </a:t>
            </a:r>
          </a:p>
          <a:p>
            <a:pPr algn="just"/>
            <a:r>
              <a:rPr lang="it-IT" sz="2300" dirty="0">
                <a:latin typeface="EasyReading" panose="02000506040000090003" pitchFamily="2" charset="0"/>
              </a:rPr>
              <a:t>1. per le vittime di violenza domestica o di «situazioni di violenza o di grave sfruttamento», in presenza di concreti pericoli per l’incolumità, per le dichiarazioni rese in un procedimento penale o per il tentativo di sottrarsi «alla violenza e ai condizionamenti dell’organizzazione criminale»;</a:t>
            </a:r>
          </a:p>
          <a:p>
            <a:pPr algn="just"/>
            <a:r>
              <a:rPr lang="it-IT" sz="2300" dirty="0">
                <a:latin typeface="EasyReading" panose="02000506040000090003" pitchFamily="2" charset="0"/>
              </a:rPr>
              <a:t>2. per cure mediche, quando lo straniero versi in «condizioni di salute di particolare gravità», «tali da determinare un rilevante pregiudizio alla salute» (rilasciato dal questore per il tempo attestato dalla certificazione medica, comunque non superiore ad un anno, rinnovabile se persistono le condizioni e valido solo nel territorio nazionale); </a:t>
            </a:r>
          </a:p>
          <a:p>
            <a:pPr algn="just"/>
            <a:r>
              <a:rPr lang="it-IT" sz="2300" dirty="0">
                <a:latin typeface="EasyReading" panose="02000506040000090003" pitchFamily="2" charset="0"/>
              </a:rPr>
              <a:t>3. per calamità, nel caso in cui lo straniero non possa rientrare nel Paese nel quale dovrebbe tornare a causa di «una situazione di contingente ed eccezionale calamità» (rilasciato dal questore per la durata di sei mesi);</a:t>
            </a:r>
          </a:p>
          <a:p>
            <a:pPr algn="just"/>
            <a:r>
              <a:rPr lang="it-IT" sz="2300" dirty="0">
                <a:latin typeface="EasyReading" panose="02000506040000090003" pitchFamily="2" charset="0"/>
              </a:rPr>
              <a:t>4. per atti di particolare valore civile, autorizzato dal Ministro dell’Interno, su proposta del prefetto competente nel caso lo straniero abbia compiuto tali atti (rilasciato dal questore con durata di due anni, rinnovabile); </a:t>
            </a:r>
          </a:p>
          <a:p>
            <a:pPr algn="just"/>
            <a:r>
              <a:rPr lang="it-IT" sz="2300" dirty="0">
                <a:latin typeface="EasyReading" panose="02000506040000090003" pitchFamily="2" charset="0"/>
              </a:rPr>
              <a:t>5. per protezione speciale, adottato nell’ambito del procedimento per il riconoscimento della protezione internazionale, in presenza di un rischio di persecuzione e rischio di tortura (di cui all’art. 19, c. 1 e 1.1, D. </a:t>
            </a:r>
            <a:r>
              <a:rPr lang="it-IT" sz="2300" dirty="0" err="1">
                <a:latin typeface="EasyReading" panose="02000506040000090003" pitchFamily="2" charset="0"/>
              </a:rPr>
              <a:t>Lgs</a:t>
            </a:r>
            <a:r>
              <a:rPr lang="it-IT" sz="2300" dirty="0">
                <a:latin typeface="EasyReading" panose="02000506040000090003" pitchFamily="2" charset="0"/>
              </a:rPr>
              <a:t>. n. 286 del 1998), con durata pari a un anno, rinnovabile previo parere della Commissione territoriale.</a:t>
            </a:r>
          </a:p>
          <a:p>
            <a:endParaRPr lang="it-IT" dirty="0"/>
          </a:p>
        </p:txBody>
      </p:sp>
    </p:spTree>
    <p:extLst>
      <p:ext uri="{BB962C8B-B14F-4D97-AF65-F5344CB8AC3E}">
        <p14:creationId xmlns:p14="http://schemas.microsoft.com/office/powerpoint/2010/main" val="3975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53A4E8-614A-408A-BBE6-C2F316204E08}"/>
              </a:ext>
            </a:extLst>
          </p:cNvPr>
          <p:cNvSpPr>
            <a:spLocks noGrp="1"/>
          </p:cNvSpPr>
          <p:nvPr>
            <p:ph type="title"/>
          </p:nvPr>
        </p:nvSpPr>
        <p:spPr/>
        <p:txBody>
          <a:bodyPr>
            <a:normAutofit fontScale="90000"/>
          </a:bodyPr>
          <a:lstStyle/>
          <a:p>
            <a:r>
              <a:rPr lang="it-IT" sz="4000" dirty="0"/>
              <a:t>Focus: cosa si intende per protezione internazionale? </a:t>
            </a:r>
            <a:r>
              <a:rPr lang="it-IT" sz="2700" i="1" dirty="0"/>
              <a:t>Godono di protezione internazionale coloro ai quali sia stato riconosciuto lo status di rifugiato o che siano in possesso di permesso di soggiorno per protezione sussidiaria</a:t>
            </a:r>
            <a:endParaRPr lang="it-IT" dirty="0"/>
          </a:p>
        </p:txBody>
      </p:sp>
      <p:sp>
        <p:nvSpPr>
          <p:cNvPr id="3" name="Segnaposto contenuto 2">
            <a:extLst>
              <a:ext uri="{FF2B5EF4-FFF2-40B4-BE49-F238E27FC236}">
                <a16:creationId xmlns:a16="http://schemas.microsoft.com/office/drawing/2014/main" id="{08180718-453D-46C5-9685-292F9649FE17}"/>
              </a:ext>
            </a:extLst>
          </p:cNvPr>
          <p:cNvSpPr>
            <a:spLocks noGrp="1"/>
          </p:cNvSpPr>
          <p:nvPr>
            <p:ph sz="half" idx="1"/>
          </p:nvPr>
        </p:nvSpPr>
        <p:spPr/>
        <p:txBody>
          <a:bodyPr>
            <a:normAutofit fontScale="92500" lnSpcReduction="10000"/>
          </a:bodyPr>
          <a:lstStyle/>
          <a:p>
            <a:pPr marL="0" indent="0">
              <a:buNone/>
            </a:pPr>
            <a:r>
              <a:rPr lang="it-IT" b="1" i="1" dirty="0"/>
              <a:t>Status di rifugiato</a:t>
            </a:r>
          </a:p>
          <a:p>
            <a:pPr marL="0" indent="0" algn="just">
              <a:buNone/>
            </a:pPr>
            <a:r>
              <a:rPr lang="it-IT" dirty="0">
                <a:latin typeface="EasyReading" panose="02000506040000090003" pitchFamily="2" charset="0"/>
              </a:rPr>
              <a:t>Lo status di rifugiato viene riconosciuto ai sensi della Convezione firmata a Ginevra il 28 luglio del 1951. </a:t>
            </a:r>
          </a:p>
          <a:p>
            <a:pPr marL="0" indent="0" algn="just">
              <a:buNone/>
            </a:pPr>
            <a:r>
              <a:rPr lang="it-IT" dirty="0">
                <a:latin typeface="EasyReading" panose="02000506040000090003" pitchFamily="2" charset="0"/>
              </a:rPr>
              <a:t>Il rifugiato è colui che “</a:t>
            </a:r>
            <a:r>
              <a:rPr lang="it-IT" b="1" dirty="0">
                <a:latin typeface="EasyReading" panose="02000506040000090003" pitchFamily="2" charset="0"/>
              </a:rPr>
              <a:t>temendo a ragione di essere perseguitato per motivi di razza, religione, nazionalità, appartenenza a un determinato gruppo sociale o per le sue opinioni politiche, si trova fuori del Paese di cui è cittadino e non può o non vuole, a causa di questo timore, avvalersi della protezione di questo Paese; oppure che, non avendo cittadinanza e trovandosi fuori del Paese in cui aveva residenza abituale a seguito di tali avvenimenti, non può o non vuole tornarvi per il timore di cui sopra” (art.1).</a:t>
            </a:r>
            <a:endParaRPr lang="it-IT" dirty="0">
              <a:latin typeface="EasyReading" panose="02000506040000090003" pitchFamily="2" charset="0"/>
            </a:endParaRPr>
          </a:p>
          <a:p>
            <a:endParaRPr lang="it-IT" dirty="0"/>
          </a:p>
          <a:p>
            <a:endParaRPr lang="it-IT" dirty="0"/>
          </a:p>
        </p:txBody>
      </p:sp>
      <p:sp>
        <p:nvSpPr>
          <p:cNvPr id="4" name="Segnaposto contenuto 3">
            <a:extLst>
              <a:ext uri="{FF2B5EF4-FFF2-40B4-BE49-F238E27FC236}">
                <a16:creationId xmlns:a16="http://schemas.microsoft.com/office/drawing/2014/main" id="{5A0C2AA1-51CC-4F12-BF7C-5A7542064F99}"/>
              </a:ext>
            </a:extLst>
          </p:cNvPr>
          <p:cNvSpPr>
            <a:spLocks noGrp="1"/>
          </p:cNvSpPr>
          <p:nvPr>
            <p:ph sz="half" idx="2"/>
          </p:nvPr>
        </p:nvSpPr>
        <p:spPr/>
        <p:txBody>
          <a:bodyPr>
            <a:normAutofit fontScale="92500" lnSpcReduction="10000"/>
          </a:bodyPr>
          <a:lstStyle/>
          <a:p>
            <a:pPr marL="0" indent="0" algn="just">
              <a:buNone/>
            </a:pPr>
            <a:r>
              <a:rPr lang="it-IT" b="1" i="1" dirty="0"/>
              <a:t>Permesso di soggiorno per protezione sussidiaria</a:t>
            </a:r>
          </a:p>
          <a:p>
            <a:pPr marL="0" indent="0" algn="just">
              <a:buNone/>
            </a:pPr>
            <a:r>
              <a:rPr lang="it-IT" dirty="0">
                <a:latin typeface="EasyReading" panose="02000506040000090003" pitchFamily="2" charset="0"/>
              </a:rPr>
              <a:t>La Direttiva europea 83/2004/CE, all'art.2 definisce che può ottenere un permesso di soggiorno per </a:t>
            </a:r>
            <a:r>
              <a:rPr lang="it-IT" b="1" dirty="0">
                <a:latin typeface="EasyReading" panose="02000506040000090003" pitchFamily="2" charset="0"/>
              </a:rPr>
              <a:t>protezione sussidiaria</a:t>
            </a:r>
            <a:endParaRPr lang="it-IT" dirty="0">
              <a:latin typeface="EasyReading" panose="02000506040000090003" pitchFamily="2" charset="0"/>
            </a:endParaRPr>
          </a:p>
          <a:p>
            <a:pPr marL="0" indent="0" algn="just">
              <a:buNone/>
            </a:pPr>
            <a:r>
              <a:rPr lang="it-IT" dirty="0">
                <a:latin typeface="EasyReading" panose="02000506040000090003" pitchFamily="2" charset="0"/>
              </a:rPr>
              <a:t>"ogni cittadino di un paese terzo o apolide che non possiede i requisiti per essere riconosciuto come rifugiato ma nei cui confronti sussistono </a:t>
            </a:r>
            <a:r>
              <a:rPr lang="it-IT" b="1" dirty="0">
                <a:latin typeface="EasyReading" panose="02000506040000090003" pitchFamily="2" charset="0"/>
              </a:rPr>
              <a:t>fondati motivi </a:t>
            </a:r>
            <a:r>
              <a:rPr lang="it-IT" dirty="0">
                <a:latin typeface="EasyReading" panose="02000506040000090003" pitchFamily="2" charset="0"/>
              </a:rPr>
              <a:t>di ritenere che, se ritornasse nel paese di origine, o, nel caso di un apolide, se ritornasse nel paese nel quale aveva precedentemente la dimora abituale, </a:t>
            </a:r>
            <a:r>
              <a:rPr lang="it-IT" b="1" dirty="0">
                <a:latin typeface="EasyReading" panose="02000506040000090003" pitchFamily="2" charset="0"/>
              </a:rPr>
              <a:t>correrebbe un rischio effettivo di subire un grave danno, e il quale non può o, a causa di tale rischio, non vuole avvalersi della protezione di detto paese</a:t>
            </a:r>
            <a:r>
              <a:rPr lang="it-IT" dirty="0">
                <a:latin typeface="EasyReading" panose="02000506040000090003" pitchFamily="2" charset="0"/>
              </a:rPr>
              <a:t>".</a:t>
            </a:r>
          </a:p>
          <a:p>
            <a:pPr algn="just"/>
            <a:endParaRPr lang="it-IT" dirty="0"/>
          </a:p>
        </p:txBody>
      </p:sp>
    </p:spTree>
    <p:extLst>
      <p:ext uri="{BB962C8B-B14F-4D97-AF65-F5344CB8AC3E}">
        <p14:creationId xmlns:p14="http://schemas.microsoft.com/office/powerpoint/2010/main" val="165740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0628" y="692458"/>
            <a:ext cx="10058400" cy="822960"/>
          </a:xfrm>
        </p:spPr>
        <p:txBody>
          <a:bodyPr/>
          <a:lstStyle/>
          <a:p>
            <a:r>
              <a:rPr lang="it-IT" dirty="0"/>
              <a:t>La cittadinanza</a:t>
            </a:r>
          </a:p>
        </p:txBody>
      </p:sp>
      <p:sp>
        <p:nvSpPr>
          <p:cNvPr id="3" name="Segnaposto contenuto 2"/>
          <p:cNvSpPr>
            <a:spLocks noGrp="1"/>
          </p:cNvSpPr>
          <p:nvPr>
            <p:ph idx="1"/>
          </p:nvPr>
        </p:nvSpPr>
        <p:spPr>
          <a:xfrm>
            <a:off x="1260628" y="1864311"/>
            <a:ext cx="10121369" cy="4208015"/>
          </a:xfrm>
        </p:spPr>
        <p:txBody>
          <a:bodyPr>
            <a:noAutofit/>
          </a:bodyPr>
          <a:lstStyle/>
          <a:p>
            <a:pPr marL="0" indent="0">
              <a:buNone/>
            </a:pPr>
            <a:r>
              <a:rPr lang="it-IT" sz="2400" dirty="0">
                <a:solidFill>
                  <a:schemeClr val="tx1"/>
                </a:solidFill>
              </a:rPr>
              <a:t>Cittadinanza come rapporto tra individuo e comunità politica di appartenenza, con conseguenti diritti e doveri. </a:t>
            </a:r>
          </a:p>
          <a:p>
            <a:pPr marL="0" indent="0">
              <a:buNone/>
            </a:pPr>
            <a:r>
              <a:rPr lang="it-IT" sz="2400" dirty="0">
                <a:solidFill>
                  <a:schemeClr val="tx1"/>
                </a:solidFill>
              </a:rPr>
              <a:t>La duplice dimensione della cittadinanza:</a:t>
            </a:r>
          </a:p>
          <a:p>
            <a:pPr marL="0" indent="0">
              <a:buNone/>
            </a:pPr>
            <a:r>
              <a:rPr lang="it-IT" sz="2400" dirty="0">
                <a:solidFill>
                  <a:schemeClr val="tx1"/>
                </a:solidFill>
              </a:rPr>
              <a:t>Legame orizzontale, tra i componenti di una comunità, nozione </a:t>
            </a:r>
            <a:r>
              <a:rPr lang="it-IT" sz="2400" dirty="0" err="1">
                <a:solidFill>
                  <a:schemeClr val="tx1"/>
                </a:solidFill>
              </a:rPr>
              <a:t>sociocentrica</a:t>
            </a:r>
            <a:r>
              <a:rPr lang="it-IT" sz="2400" dirty="0">
                <a:solidFill>
                  <a:schemeClr val="tx1"/>
                </a:solidFill>
              </a:rPr>
              <a:t>, partecipativa: cittadinanza come coinvolgimento sociale. Dimensione sostanziale.</a:t>
            </a:r>
          </a:p>
          <a:p>
            <a:pPr marL="0" indent="0">
              <a:buNone/>
            </a:pPr>
            <a:r>
              <a:rPr lang="it-IT" sz="2400" dirty="0">
                <a:solidFill>
                  <a:schemeClr val="tx1"/>
                </a:solidFill>
              </a:rPr>
              <a:t>Legame verticale, tra individuo e ordinamento, </a:t>
            </a:r>
            <a:r>
              <a:rPr lang="it-IT" sz="2400" dirty="0" err="1">
                <a:solidFill>
                  <a:schemeClr val="tx1"/>
                </a:solidFill>
              </a:rPr>
              <a:t>statocentrica</a:t>
            </a:r>
            <a:r>
              <a:rPr lang="it-IT" sz="2400" dirty="0">
                <a:solidFill>
                  <a:schemeClr val="tx1"/>
                </a:solidFill>
              </a:rPr>
              <a:t>, nozione normativa: cittadinanza come appartenenza statale. E’ dimensione giuridico-formale (legge sulla cittadinanza).</a:t>
            </a:r>
          </a:p>
          <a:p>
            <a:pPr marL="0" indent="0">
              <a:buNone/>
            </a:pPr>
            <a:r>
              <a:rPr lang="it-IT" sz="2400" dirty="0">
                <a:solidFill>
                  <a:schemeClr val="tx1"/>
                </a:solidFill>
              </a:rPr>
              <a:t>L’equilibrio tra le due dimensioni evolve nel tempo e si collega alla forma di Stato</a:t>
            </a:r>
          </a:p>
        </p:txBody>
      </p:sp>
    </p:spTree>
    <p:extLst>
      <p:ext uri="{BB962C8B-B14F-4D97-AF65-F5344CB8AC3E}">
        <p14:creationId xmlns:p14="http://schemas.microsoft.com/office/powerpoint/2010/main" val="1829313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pPr algn="ctr"/>
            <a:r>
              <a:rPr lang="it-IT" sz="4000" dirty="0">
                <a:solidFill>
                  <a:schemeClr val="tx1"/>
                </a:solidFill>
              </a:rPr>
              <a:t>2. L’estensione della detenzione amministrativa (I)</a:t>
            </a:r>
          </a:p>
        </p:txBody>
      </p:sp>
      <p:sp>
        <p:nvSpPr>
          <p:cNvPr id="8" name="Segnaposto contenuto 7"/>
          <p:cNvSpPr>
            <a:spLocks noGrp="1"/>
          </p:cNvSpPr>
          <p:nvPr>
            <p:ph idx="1"/>
          </p:nvPr>
        </p:nvSpPr>
        <p:spPr>
          <a:xfrm>
            <a:off x="1097280" y="1845733"/>
            <a:ext cx="10058400" cy="4555067"/>
          </a:xfrm>
        </p:spPr>
        <p:txBody>
          <a:bodyPr>
            <a:normAutofit lnSpcReduction="10000"/>
          </a:bodyPr>
          <a:lstStyle/>
          <a:p>
            <a:pPr marL="0" indent="0">
              <a:buNone/>
            </a:pPr>
            <a:endParaRPr lang="it-IT" dirty="0"/>
          </a:p>
          <a:p>
            <a:pPr marL="0" indent="0">
              <a:buNone/>
            </a:pPr>
            <a:r>
              <a:rPr lang="it-IT" dirty="0"/>
              <a:t>A</a:t>
            </a:r>
            <a:r>
              <a:rPr lang="it-IT" b="1" dirty="0">
                <a:latin typeface="EasyReading" panose="02000506040000090003" pitchFamily="2" charset="0"/>
              </a:rPr>
              <a:t>. Prolungamento dei tempi di detenzione nei centri di permanenza per i rimpatri (CPR): da un periodo massimo di 90 giorni a uno di 180 giorni.</a:t>
            </a:r>
          </a:p>
          <a:p>
            <a:pPr marL="0" indent="0">
              <a:buNone/>
            </a:pPr>
            <a:r>
              <a:rPr lang="it-IT" dirty="0">
                <a:latin typeface="EasyReading" panose="02000506040000090003" pitchFamily="2" charset="0"/>
              </a:rPr>
              <a:t>Negli anni il termine massimo di detenzione è mutato:</a:t>
            </a:r>
          </a:p>
          <a:p>
            <a:pPr lvl="1"/>
            <a:r>
              <a:rPr lang="it-IT" dirty="0">
                <a:latin typeface="EasyReading" panose="02000506040000090003" pitchFamily="2" charset="0"/>
              </a:rPr>
              <a:t>30 giorni della legge 6 marzo 1998, n 40 (c.d. Turco-Napolitano);</a:t>
            </a:r>
          </a:p>
          <a:p>
            <a:pPr lvl="1"/>
            <a:r>
              <a:rPr lang="it-IT" dirty="0">
                <a:latin typeface="EasyReading" panose="02000506040000090003" pitchFamily="2" charset="0"/>
              </a:rPr>
              <a:t>60 giorni della legge 30 luglio 2002, n. 189 (c.d. Bossi-Fini); </a:t>
            </a:r>
          </a:p>
          <a:p>
            <a:pPr lvl="1"/>
            <a:r>
              <a:rPr lang="it-IT" dirty="0">
                <a:latin typeface="EasyReading" panose="02000506040000090003" pitchFamily="2" charset="0"/>
              </a:rPr>
              <a:t>180 giorni del decreto legge 23 maggio 2008, n. 92 (c.d. pacchetto sicurezza); </a:t>
            </a:r>
          </a:p>
          <a:p>
            <a:pPr lvl="1"/>
            <a:r>
              <a:rPr lang="it-IT" dirty="0">
                <a:latin typeface="EasyReading" panose="02000506040000090003" pitchFamily="2" charset="0"/>
              </a:rPr>
              <a:t>18 mesi del decreto legge 23 giugno 2011, n. 89 (raggiungendo la dead line prevista dalla direttiva europea c.d. rimpatri); </a:t>
            </a:r>
          </a:p>
          <a:p>
            <a:pPr lvl="1"/>
            <a:r>
              <a:rPr lang="it-IT" dirty="0">
                <a:latin typeface="EasyReading" panose="02000506040000090003" pitchFamily="2" charset="0"/>
              </a:rPr>
              <a:t>90 giorni con la legge 30 ottobre 2014, n. 161. </a:t>
            </a:r>
          </a:p>
          <a:p>
            <a:pPr marL="0" indent="0">
              <a:buNone/>
            </a:pPr>
            <a:r>
              <a:rPr lang="it-IT" dirty="0">
                <a:latin typeface="EasyReading" panose="02000506040000090003" pitchFamily="2" charset="0"/>
              </a:rPr>
              <a:t>All’aumento dei mesi di trattenimento non corrisponde un incremento nella percentuale dei rimpatri: il Garante nazionale dei diritti delle persone detenute o private della libertà personale attesta come la percentuale dei rimpatri rispetto alle persone trattenute si attesti intorno al 50%, </a:t>
            </a:r>
            <a:r>
              <a:rPr lang="it-IT" b="1" u="sng" dirty="0">
                <a:latin typeface="EasyReading" panose="02000506040000090003" pitchFamily="2" charset="0"/>
              </a:rPr>
              <a:t>indipendentemente dai termini del trattenimento. </a:t>
            </a:r>
          </a:p>
        </p:txBody>
      </p:sp>
    </p:spTree>
    <p:extLst>
      <p:ext uri="{BB962C8B-B14F-4D97-AF65-F5344CB8AC3E}">
        <p14:creationId xmlns:p14="http://schemas.microsoft.com/office/powerpoint/2010/main" val="352019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pPr algn="ctr"/>
            <a:r>
              <a:rPr lang="it-IT" sz="3800" dirty="0">
                <a:solidFill>
                  <a:schemeClr val="tx1"/>
                </a:solidFill>
              </a:rPr>
              <a:t>2. L’estensione della detenzione amministrativa (II)</a:t>
            </a:r>
          </a:p>
        </p:txBody>
      </p:sp>
      <p:sp>
        <p:nvSpPr>
          <p:cNvPr id="7" name="Segnaposto contenuto 6"/>
          <p:cNvSpPr>
            <a:spLocks noGrp="1"/>
          </p:cNvSpPr>
          <p:nvPr>
            <p:ph idx="1"/>
          </p:nvPr>
        </p:nvSpPr>
        <p:spPr>
          <a:xfrm>
            <a:off x="1097280" y="1845733"/>
            <a:ext cx="10058400" cy="4235471"/>
          </a:xfrm>
        </p:spPr>
        <p:txBody>
          <a:bodyPr>
            <a:normAutofit/>
          </a:bodyPr>
          <a:lstStyle/>
          <a:p>
            <a:pPr marL="0" indent="0" algn="just">
              <a:buNone/>
            </a:pPr>
            <a:r>
              <a:rPr lang="it-IT" sz="2400" dirty="0">
                <a:latin typeface="EasyReading" panose="02000506040000090003" pitchFamily="2" charset="0"/>
              </a:rPr>
              <a:t>B. Trattenimento del richiedente asilo «</a:t>
            </a:r>
            <a:r>
              <a:rPr lang="it-IT" sz="2400" b="1" dirty="0">
                <a:latin typeface="EasyReading" panose="02000506040000090003" pitchFamily="2" charset="0"/>
              </a:rPr>
              <a:t>per la determinazione o la verifica dell’identità e della cittadinanza».</a:t>
            </a:r>
            <a:r>
              <a:rPr lang="it-IT" sz="2400" dirty="0">
                <a:latin typeface="EasyReading" panose="02000506040000090003" pitchFamily="2" charset="0"/>
              </a:rPr>
              <a:t> Esso può essere effettuato negli hotspot o nei Centri governativi di prima accoglienza, «per il tempo strettamente necessario, e comunque non superiore a 30 giorni»; inoltre, sempre a fini identificativi, il trattenimento può essere effettuato sino a 180 giorni nei Centri di permanenza per il rimpatrio (CPR). </a:t>
            </a:r>
          </a:p>
          <a:p>
            <a:pPr marL="0" indent="0" algn="just">
              <a:buNone/>
            </a:pPr>
            <a:r>
              <a:rPr lang="it-IT" dirty="0">
                <a:latin typeface="EasyReading" panose="02000506040000090003" pitchFamily="2" charset="0"/>
              </a:rPr>
              <a:t>Il Garante nazionale dei diritti delle persone detenute ha osservato che, «dal momento che la mancanza di documenti è una condizione tipica e generalizzata di coloro che chiedono protezione internazionale», la norma, limitandosi a fondare il trattenimento sull’identificazione, «non disciplina tassativamente i presupposti alla base della misura» e lascia all’Autorità di pubblica sicurezza un’ampia discrezionalità, con il rischio di «un uso generalizzato del trattenimento contrastante con i principi di necessità, proporzionalità e ricorso a esso solo come misura di ultima istanza». </a:t>
            </a:r>
          </a:p>
        </p:txBody>
      </p:sp>
    </p:spTree>
    <p:extLst>
      <p:ext uri="{BB962C8B-B14F-4D97-AF65-F5344CB8AC3E}">
        <p14:creationId xmlns:p14="http://schemas.microsoft.com/office/powerpoint/2010/main" val="1493144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800" dirty="0">
                <a:solidFill>
                  <a:schemeClr val="tx1"/>
                </a:solidFill>
              </a:rPr>
              <a:t>2. L’estensione della detenzione amministrativa (III)</a:t>
            </a:r>
          </a:p>
        </p:txBody>
      </p:sp>
      <p:sp>
        <p:nvSpPr>
          <p:cNvPr id="3" name="Segnaposto contenuto 2"/>
          <p:cNvSpPr>
            <a:spLocks noGrp="1"/>
          </p:cNvSpPr>
          <p:nvPr>
            <p:ph idx="1"/>
          </p:nvPr>
        </p:nvSpPr>
        <p:spPr/>
        <p:txBody>
          <a:bodyPr>
            <a:normAutofit/>
          </a:bodyPr>
          <a:lstStyle/>
          <a:p>
            <a:pPr marL="0" indent="0" algn="just">
              <a:buNone/>
            </a:pPr>
            <a:endParaRPr lang="it-IT" sz="2800" dirty="0">
              <a:latin typeface="EasyReading" panose="02000506040000090003" pitchFamily="2" charset="0"/>
            </a:endParaRPr>
          </a:p>
          <a:p>
            <a:pPr marL="0" indent="0" algn="just">
              <a:buNone/>
            </a:pPr>
            <a:r>
              <a:rPr lang="it-IT" sz="2800" dirty="0">
                <a:latin typeface="EasyReading" panose="02000506040000090003" pitchFamily="2" charset="0"/>
              </a:rPr>
              <a:t>C. Possibilità, per eseguire l’espulsione, di detenere temporaneamente lo straniero, quando non vi sia disponibilità nei CPR, «in strutture diverse e idonee nella disponibilità dell’Autorità di pubblica sicurezza» (sino alla definizione del procedimento di convalida) nonché «in locali idonei presso l’ufficio di frontiera» (in attesa dell’esecuzione dell’effettivo allontanamento). </a:t>
            </a:r>
          </a:p>
        </p:txBody>
      </p:sp>
    </p:spTree>
    <p:extLst>
      <p:ext uri="{BB962C8B-B14F-4D97-AF65-F5344CB8AC3E}">
        <p14:creationId xmlns:p14="http://schemas.microsoft.com/office/powerpoint/2010/main" val="2485041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800" dirty="0">
                <a:solidFill>
                  <a:schemeClr val="tx1"/>
                </a:solidFill>
              </a:rPr>
              <a:t>3.La restrizione dell’accesso al sistema di accoglienza </a:t>
            </a:r>
          </a:p>
        </p:txBody>
      </p:sp>
      <p:sp>
        <p:nvSpPr>
          <p:cNvPr id="3" name="Segnaposto contenuto 2"/>
          <p:cNvSpPr>
            <a:spLocks noGrp="1"/>
          </p:cNvSpPr>
          <p:nvPr>
            <p:ph idx="1"/>
          </p:nvPr>
        </p:nvSpPr>
        <p:spPr/>
        <p:txBody>
          <a:bodyPr anchor="ctr">
            <a:normAutofit/>
          </a:bodyPr>
          <a:lstStyle/>
          <a:p>
            <a:pPr marL="0" indent="0" algn="just">
              <a:buNone/>
            </a:pPr>
            <a:r>
              <a:rPr lang="it-IT" sz="3200" dirty="0">
                <a:latin typeface="EasyReading" panose="02000506040000090003" pitchFamily="2" charset="0"/>
              </a:rPr>
              <a:t>Possono accedere allo SPRAR (Sistema di protezione per richiedenti asilo e rifugiati) </a:t>
            </a:r>
            <a:r>
              <a:rPr lang="it-IT" sz="3200" b="1" dirty="0">
                <a:latin typeface="EasyReading" panose="02000506040000090003" pitchFamily="2" charset="0"/>
              </a:rPr>
              <a:t>solo più unicamente i titolari di protezione internazionale e i minori non accompagnati, </a:t>
            </a:r>
            <a:r>
              <a:rPr lang="it-IT" sz="3200" dirty="0">
                <a:latin typeface="EasyReading" panose="02000506040000090003" pitchFamily="2" charset="0"/>
              </a:rPr>
              <a:t>mentre i richiedenti asilo possono trovare accoglienza solo negli attuali centri governativi di prima accoglienza e nei centri di accoglienza straordinaria (CAS). </a:t>
            </a:r>
          </a:p>
        </p:txBody>
      </p:sp>
    </p:spTree>
    <p:extLst>
      <p:ext uri="{BB962C8B-B14F-4D97-AF65-F5344CB8AC3E}">
        <p14:creationId xmlns:p14="http://schemas.microsoft.com/office/powerpoint/2010/main" val="3366584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tx1"/>
                </a:solidFill>
              </a:rPr>
              <a:t>4. L’allontanamento dal territorio (I)</a:t>
            </a:r>
          </a:p>
        </p:txBody>
      </p:sp>
      <p:sp>
        <p:nvSpPr>
          <p:cNvPr id="3" name="Segnaposto contenuto 2"/>
          <p:cNvSpPr>
            <a:spLocks noGrp="1"/>
          </p:cNvSpPr>
          <p:nvPr>
            <p:ph idx="1"/>
          </p:nvPr>
        </p:nvSpPr>
        <p:spPr/>
        <p:txBody>
          <a:bodyPr anchor="ctr">
            <a:normAutofit fontScale="92500" lnSpcReduction="10000"/>
          </a:bodyPr>
          <a:lstStyle/>
          <a:p>
            <a:pPr marL="0" indent="0" algn="just">
              <a:buNone/>
            </a:pPr>
            <a:r>
              <a:rPr lang="it-IT" sz="3600" dirty="0">
                <a:latin typeface="EasyReading" panose="02000506040000090003" pitchFamily="2" charset="0"/>
              </a:rPr>
              <a:t>È ampliato il catalogo di reati che provocano, in caso di condanna definitiva, </a:t>
            </a:r>
            <a:r>
              <a:rPr lang="it-IT" sz="3600" b="1" u="sng" dirty="0">
                <a:latin typeface="EasyReading" panose="02000506040000090003" pitchFamily="2" charset="0"/>
              </a:rPr>
              <a:t>il diniego e la revoca dello status di rifugiato o della protezione internazionale sussidiaria</a:t>
            </a:r>
            <a:r>
              <a:rPr lang="it-IT" sz="3600" dirty="0">
                <a:latin typeface="EasyReading" panose="02000506040000090003" pitchFamily="2" charset="0"/>
              </a:rPr>
              <a:t>; nell’elenco figurano reati come violenza sessuale, produzione e traffico di stupefacenti, nonché violenza o minaccia a pubblico ufficiale, lesioni personali gravi e gravissime, mutilazione degli organi genitali femminili, furto e furto in abitazione aggravati dal porto di armi o narcotici. </a:t>
            </a:r>
          </a:p>
        </p:txBody>
      </p:sp>
    </p:spTree>
    <p:extLst>
      <p:ext uri="{BB962C8B-B14F-4D97-AF65-F5344CB8AC3E}">
        <p14:creationId xmlns:p14="http://schemas.microsoft.com/office/powerpoint/2010/main" val="2276489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tx1"/>
                </a:solidFill>
              </a:rPr>
              <a:t>4. L’allontanamento dal territorio (II)</a:t>
            </a:r>
          </a:p>
        </p:txBody>
      </p:sp>
      <p:sp>
        <p:nvSpPr>
          <p:cNvPr id="3" name="Segnaposto contenuto 2"/>
          <p:cNvSpPr>
            <a:spLocks noGrp="1"/>
          </p:cNvSpPr>
          <p:nvPr>
            <p:ph idx="1"/>
          </p:nvPr>
        </p:nvSpPr>
        <p:spPr/>
        <p:txBody>
          <a:bodyPr anchor="ctr">
            <a:normAutofit/>
          </a:bodyPr>
          <a:lstStyle/>
          <a:p>
            <a:pPr marL="0" indent="0" algn="just">
              <a:lnSpc>
                <a:spcPct val="100000"/>
              </a:lnSpc>
              <a:buNone/>
            </a:pPr>
            <a:r>
              <a:rPr lang="it-IT" sz="3200" dirty="0">
                <a:latin typeface="EasyReading" panose="02000506040000090003" pitchFamily="2" charset="0"/>
              </a:rPr>
              <a:t>L’art. 10 del D. L. n. 113 del 2018 prevede un procedimento immediato per il richiedente asilo sottoposto a procedimento penale o condannato, </a:t>
            </a:r>
            <a:r>
              <a:rPr lang="it-IT" sz="3200" b="1" dirty="0">
                <a:latin typeface="EasyReading" panose="02000506040000090003" pitchFamily="2" charset="0"/>
              </a:rPr>
              <a:t>anche con sentenza non definitiva, per alcuni gravi reati</a:t>
            </a:r>
            <a:r>
              <a:rPr lang="it-IT" sz="3200" dirty="0">
                <a:latin typeface="EasyReading" panose="02000506040000090003" pitchFamily="2" charset="0"/>
              </a:rPr>
              <a:t>, con l’obbligo, in caso di diniego, salvo gravi motivi di carattere umanitario, di lasciare il territorio anche in pendenza di ricorso</a:t>
            </a:r>
            <a:r>
              <a:rPr lang="it-IT" sz="4000" dirty="0">
                <a:latin typeface="EasyReading" panose="02000506040000090003" pitchFamily="2" charset="0"/>
              </a:rPr>
              <a:t>. </a:t>
            </a:r>
          </a:p>
        </p:txBody>
      </p:sp>
    </p:spTree>
    <p:extLst>
      <p:ext uri="{BB962C8B-B14F-4D97-AF65-F5344CB8AC3E}">
        <p14:creationId xmlns:p14="http://schemas.microsoft.com/office/powerpoint/2010/main" val="1724861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tx1"/>
                </a:solidFill>
              </a:rPr>
              <a:t>5. La cittadinanza diseguale</a:t>
            </a:r>
          </a:p>
        </p:txBody>
      </p:sp>
      <p:sp>
        <p:nvSpPr>
          <p:cNvPr id="3" name="Segnaposto contenuto 2"/>
          <p:cNvSpPr>
            <a:spLocks noGrp="1"/>
          </p:cNvSpPr>
          <p:nvPr>
            <p:ph idx="1"/>
          </p:nvPr>
        </p:nvSpPr>
        <p:spPr/>
        <p:txBody>
          <a:bodyPr anchor="ctr">
            <a:normAutofit/>
          </a:bodyPr>
          <a:lstStyle/>
          <a:p>
            <a:pPr marL="0" indent="0" algn="just">
              <a:buNone/>
            </a:pPr>
            <a:r>
              <a:rPr lang="it-IT" sz="4000" dirty="0">
                <a:latin typeface="EasyReading" panose="02000506040000090003" pitchFamily="2" charset="0"/>
              </a:rPr>
              <a:t>L’art. 14 del D. L. n. 113 del 2018 prevede la </a:t>
            </a:r>
            <a:r>
              <a:rPr lang="it-IT" sz="4000" b="1" dirty="0">
                <a:latin typeface="EasyReading" panose="02000506040000090003" pitchFamily="2" charset="0"/>
              </a:rPr>
              <a:t>revoca della cittadinanza </a:t>
            </a:r>
            <a:r>
              <a:rPr lang="it-IT" sz="4000" dirty="0">
                <a:latin typeface="EasyReading" panose="02000506040000090003" pitchFamily="2" charset="0"/>
              </a:rPr>
              <a:t>in presenza di condanna definitiva per alcuni gravi reati, nei casi in cui la cittadinanza italiana sia stata acquisita da persona in precedenza straniera. </a:t>
            </a:r>
            <a:endParaRPr lang="it-IT" sz="4000" dirty="0"/>
          </a:p>
        </p:txBody>
      </p:sp>
    </p:spTree>
    <p:extLst>
      <p:ext uri="{BB962C8B-B14F-4D97-AF65-F5344CB8AC3E}">
        <p14:creationId xmlns:p14="http://schemas.microsoft.com/office/powerpoint/2010/main" val="1844565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1850" y="579423"/>
            <a:ext cx="10515600" cy="3403631"/>
          </a:xfrm>
        </p:spPr>
        <p:txBody>
          <a:bodyPr anchor="ctr">
            <a:normAutofit/>
          </a:bodyPr>
          <a:lstStyle/>
          <a:p>
            <a:pPr algn="ctr"/>
            <a:r>
              <a:rPr lang="it-IT" sz="4400" dirty="0">
                <a:solidFill>
                  <a:schemeClr val="tx1"/>
                </a:solidFill>
              </a:rPr>
              <a:t>DECRETO LEGGE N. 53 DEL 2019</a:t>
            </a:r>
            <a:br>
              <a:rPr lang="it-IT" sz="4400" dirty="0">
                <a:solidFill>
                  <a:schemeClr val="tx1"/>
                </a:solidFill>
              </a:rPr>
            </a:br>
            <a:r>
              <a:rPr lang="it-IT" sz="4400" dirty="0">
                <a:solidFill>
                  <a:schemeClr val="tx1"/>
                </a:solidFill>
              </a:rPr>
              <a:t>c.d. Decreto sicurezza bis</a:t>
            </a:r>
          </a:p>
        </p:txBody>
      </p:sp>
      <p:sp>
        <p:nvSpPr>
          <p:cNvPr id="5" name="Segnaposto testo 4"/>
          <p:cNvSpPr>
            <a:spLocks noGrp="1"/>
          </p:cNvSpPr>
          <p:nvPr>
            <p:ph type="body" idx="1"/>
          </p:nvPr>
        </p:nvSpPr>
        <p:spPr>
          <a:xfrm>
            <a:off x="1030674" y="4274907"/>
            <a:ext cx="10515600" cy="2187606"/>
          </a:xfrm>
        </p:spPr>
        <p:txBody>
          <a:bodyPr anchor="ctr"/>
          <a:lstStyle/>
          <a:p>
            <a:pPr algn="ctr"/>
            <a:r>
              <a:rPr lang="it-IT" sz="3200" i="1" dirty="0">
                <a:solidFill>
                  <a:schemeClr val="tx1">
                    <a:lumMod val="50000"/>
                    <a:lumOff val="50000"/>
                  </a:schemeClr>
                </a:solidFill>
              </a:rPr>
              <a:t>«</a:t>
            </a:r>
            <a:r>
              <a:rPr lang="it-IT" sz="3200" dirty="0"/>
              <a:t>Disposizioni urgenti  in materia di ordine e sicurezza pubblica</a:t>
            </a:r>
            <a:r>
              <a:rPr lang="it-IT" sz="3200" i="1" dirty="0">
                <a:solidFill>
                  <a:schemeClr val="tx1">
                    <a:lumMod val="50000"/>
                    <a:lumOff val="50000"/>
                  </a:schemeClr>
                </a:solidFill>
              </a:rPr>
              <a:t>»</a:t>
            </a:r>
          </a:p>
          <a:p>
            <a:endParaRPr lang="it-IT" dirty="0"/>
          </a:p>
        </p:txBody>
      </p:sp>
    </p:spTree>
    <p:extLst>
      <p:ext uri="{BB962C8B-B14F-4D97-AF65-F5344CB8AC3E}">
        <p14:creationId xmlns:p14="http://schemas.microsoft.com/office/powerpoint/2010/main" val="1122107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solidFill>
                  <a:schemeClr val="tx1"/>
                </a:solidFill>
              </a:rPr>
              <a:t>I poteri del Ministro dell’Interno</a:t>
            </a:r>
          </a:p>
        </p:txBody>
      </p:sp>
      <p:sp>
        <p:nvSpPr>
          <p:cNvPr id="5" name="Segnaposto contenuto 4"/>
          <p:cNvSpPr>
            <a:spLocks noGrp="1"/>
          </p:cNvSpPr>
          <p:nvPr>
            <p:ph idx="1"/>
          </p:nvPr>
        </p:nvSpPr>
        <p:spPr>
          <a:xfrm>
            <a:off x="1097280" y="1845734"/>
            <a:ext cx="10058400" cy="4023360"/>
          </a:xfrm>
        </p:spPr>
        <p:txBody>
          <a:bodyPr>
            <a:normAutofit lnSpcReduction="10000"/>
          </a:bodyPr>
          <a:lstStyle/>
          <a:p>
            <a:pPr marL="0" indent="0" algn="just">
              <a:buNone/>
            </a:pPr>
            <a:r>
              <a:rPr lang="it-IT" sz="2800" dirty="0">
                <a:latin typeface="EasyReading" panose="02000506040000090003" pitchFamily="2" charset="0"/>
              </a:rPr>
              <a:t>Il Ministro dell’Interno “può limitare o vietare l’ingresso, il transito o la sosta di navi nel mare territoriale” quando queste sono un pericolo per la sicurezza nazionale. </a:t>
            </a:r>
          </a:p>
          <a:p>
            <a:pPr marL="0" indent="0" algn="just">
              <a:buNone/>
            </a:pPr>
            <a:r>
              <a:rPr lang="it-IT" sz="2800" dirty="0">
                <a:latin typeface="EasyReading" panose="02000506040000090003" pitchFamily="2" charset="0"/>
              </a:rPr>
              <a:t>Il divieto può anche essere opposto dal Ministro dell’Interno che ritenga che ci sia stata una violazione alle norme del T.U. sull’immigrazione al fine di favorire l’immigrazione clandestina. </a:t>
            </a:r>
          </a:p>
          <a:p>
            <a:pPr marL="0" indent="0" algn="just">
              <a:buNone/>
            </a:pPr>
            <a:r>
              <a:rPr lang="it-IT" sz="2800" dirty="0">
                <a:latin typeface="EasyReading" panose="02000506040000090003" pitchFamily="2" charset="0"/>
              </a:rPr>
              <a:t>Il provvedimento è adottato di concerto con il Ministro della difesa e con il Ministro delle infrastrutture e dei trasporti, secondo le rispettive competenze, informandone il Presidente del Consiglio dei ministri.</a:t>
            </a:r>
          </a:p>
        </p:txBody>
      </p:sp>
    </p:spTree>
    <p:extLst>
      <p:ext uri="{BB962C8B-B14F-4D97-AF65-F5344CB8AC3E}">
        <p14:creationId xmlns:p14="http://schemas.microsoft.com/office/powerpoint/2010/main" val="1614839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tx1"/>
                </a:solidFill>
              </a:rPr>
              <a:t>Le sanzioni</a:t>
            </a:r>
          </a:p>
        </p:txBody>
      </p:sp>
      <p:sp>
        <p:nvSpPr>
          <p:cNvPr id="3" name="Segnaposto contenuto 2"/>
          <p:cNvSpPr>
            <a:spLocks noGrp="1"/>
          </p:cNvSpPr>
          <p:nvPr>
            <p:ph idx="1"/>
          </p:nvPr>
        </p:nvSpPr>
        <p:spPr/>
        <p:txBody>
          <a:bodyPr>
            <a:normAutofit lnSpcReduction="10000"/>
          </a:bodyPr>
          <a:lstStyle/>
          <a:p>
            <a:pPr marL="0" indent="0" algn="just">
              <a:buNone/>
            </a:pPr>
            <a:r>
              <a:rPr lang="it-IT" sz="3000" dirty="0">
                <a:latin typeface="EasyReading" panose="02000506040000090003" pitchFamily="2" charset="0"/>
              </a:rPr>
              <a:t>È prevista una</a:t>
            </a:r>
            <a:r>
              <a:rPr lang="it-IT" sz="3000" b="1" dirty="0">
                <a:latin typeface="EasyReading" panose="02000506040000090003" pitchFamily="2" charset="0"/>
              </a:rPr>
              <a:t> sanzione</a:t>
            </a:r>
            <a:r>
              <a:rPr lang="it-IT" sz="3000" dirty="0">
                <a:latin typeface="EasyReading" panose="02000506040000090003" pitchFamily="2" charset="0"/>
              </a:rPr>
              <a:t>, che può variare da 150 mila a un milione di euro, per il comandante della nave che violi il divieto di ingresso, transito o sosta in acque territoriali italiane.</a:t>
            </a:r>
          </a:p>
          <a:p>
            <a:pPr marL="0" indent="0" algn="just">
              <a:buNone/>
            </a:pPr>
            <a:r>
              <a:rPr lang="it-IT" sz="3000" dirty="0">
                <a:latin typeface="EasyReading" panose="02000506040000090003" pitchFamily="2" charset="0"/>
              </a:rPr>
              <a:t>E' sempre disposta la confisca della nave utilizzata per commettere la violazione, procedendosi immediatamente a sequestro cautelare.</a:t>
            </a:r>
          </a:p>
          <a:p>
            <a:pPr marL="0" indent="0" algn="just">
              <a:buNone/>
            </a:pPr>
            <a:r>
              <a:rPr lang="it-IT" sz="3000" dirty="0">
                <a:latin typeface="EasyReading" panose="02000506040000090003" pitchFamily="2" charset="0"/>
              </a:rPr>
              <a:t>Nei confronti del comandante della nave è previsto l’obbligo dell’arresto in flagranza di reato in caso di resistenza o di violenza contro una nave da guerra. </a:t>
            </a:r>
          </a:p>
          <a:p>
            <a:pPr marL="0" indent="0">
              <a:buNone/>
            </a:pPr>
            <a:endParaRPr lang="it-IT" dirty="0"/>
          </a:p>
        </p:txBody>
      </p:sp>
    </p:spTree>
    <p:extLst>
      <p:ext uri="{BB962C8B-B14F-4D97-AF65-F5344CB8AC3E}">
        <p14:creationId xmlns:p14="http://schemas.microsoft.com/office/powerpoint/2010/main" val="232320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0628" y="692458"/>
            <a:ext cx="10058400" cy="822960"/>
          </a:xfrm>
        </p:spPr>
        <p:txBody>
          <a:bodyPr/>
          <a:lstStyle/>
          <a:p>
            <a:r>
              <a:rPr lang="it-IT" dirty="0"/>
              <a:t>Le coordinate costituzionali</a:t>
            </a:r>
          </a:p>
        </p:txBody>
      </p:sp>
      <p:sp>
        <p:nvSpPr>
          <p:cNvPr id="3" name="Segnaposto contenuto 2"/>
          <p:cNvSpPr>
            <a:spLocks noGrp="1"/>
          </p:cNvSpPr>
          <p:nvPr>
            <p:ph idx="1"/>
          </p:nvPr>
        </p:nvSpPr>
        <p:spPr>
          <a:xfrm>
            <a:off x="1260628" y="1864311"/>
            <a:ext cx="10121369" cy="4208015"/>
          </a:xfrm>
        </p:spPr>
        <p:txBody>
          <a:bodyPr>
            <a:normAutofit/>
          </a:bodyPr>
          <a:lstStyle/>
          <a:p>
            <a:pPr algn="just">
              <a:lnSpc>
                <a:spcPct val="100000"/>
              </a:lnSpc>
            </a:pPr>
            <a:r>
              <a:rPr lang="it-IT" altLang="it-IT" dirty="0"/>
              <a:t>Art. 1: il «popolo» (titolare della sovranità) come comunità (politica) dei cittadini. Ma è la Costituzione che dà forma e limite al suo esercizio. </a:t>
            </a:r>
          </a:p>
          <a:p>
            <a:pPr algn="just">
              <a:lnSpc>
                <a:spcPct val="100000"/>
              </a:lnSpc>
            </a:pPr>
            <a:r>
              <a:rPr lang="it-IT" altLang="it-IT" dirty="0"/>
              <a:t>Art. 2: i diritti inviolabili sono propri dell’uomo (non del solo cittadino); dimensione personalistica dei diritti: diritti non solo individuali, ma anche nelle (e delle) formazioni sociali; legame tra diritti e doveri di solidarietà.</a:t>
            </a:r>
          </a:p>
          <a:p>
            <a:pPr algn="just">
              <a:lnSpc>
                <a:spcPct val="100000"/>
              </a:lnSpc>
            </a:pPr>
            <a:r>
              <a:rPr lang="it-IT" altLang="it-IT" dirty="0"/>
              <a:t>Art. 3: principio costituzionale di eguaglianza, nelle due dimensioni formale e sostanziale. Onere di ragionevolezza per i trattamenti giuridici differenziati, presupposto di legittimità delle «discriminazioni positive».</a:t>
            </a:r>
          </a:p>
          <a:p>
            <a:pPr algn="just">
              <a:lnSpc>
                <a:spcPct val="100000"/>
              </a:lnSpc>
            </a:pPr>
            <a:r>
              <a:rPr lang="it-IT" altLang="it-IT" dirty="0"/>
              <a:t>Art. 48: il diritto di voto appartiene ai cittadini. Legame tra cittadinanza e diritti politici. Oggi relativizzato nel contesto UE ( Cittadinanza europea, diritto di voto nelle elezioni europee e locali).</a:t>
            </a:r>
          </a:p>
          <a:p>
            <a:pPr algn="just">
              <a:lnSpc>
                <a:spcPct val="100000"/>
              </a:lnSpc>
            </a:pPr>
            <a:endParaRPr lang="it-IT" altLang="it-IT" dirty="0"/>
          </a:p>
          <a:p>
            <a:pPr marL="0" indent="0">
              <a:buNone/>
            </a:pPr>
            <a:endParaRPr lang="it-IT" dirty="0">
              <a:solidFill>
                <a:srgbClr val="798D9E"/>
              </a:solidFill>
            </a:endParaRPr>
          </a:p>
        </p:txBody>
      </p:sp>
    </p:spTree>
    <p:extLst>
      <p:ext uri="{BB962C8B-B14F-4D97-AF65-F5344CB8AC3E}">
        <p14:creationId xmlns:p14="http://schemas.microsoft.com/office/powerpoint/2010/main" val="1673983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dirty="0">
                <a:solidFill>
                  <a:schemeClr val="tx1"/>
                </a:solidFill>
              </a:rPr>
              <a:t>La lotta all’immigrazione clandestina: i fondi</a:t>
            </a:r>
          </a:p>
        </p:txBody>
      </p:sp>
      <p:sp>
        <p:nvSpPr>
          <p:cNvPr id="3" name="Segnaposto contenuto 2"/>
          <p:cNvSpPr>
            <a:spLocks noGrp="1"/>
          </p:cNvSpPr>
          <p:nvPr>
            <p:ph idx="1"/>
          </p:nvPr>
        </p:nvSpPr>
        <p:spPr/>
        <p:txBody>
          <a:bodyPr anchor="ctr"/>
          <a:lstStyle/>
          <a:p>
            <a:pPr marL="0" indent="0" algn="just">
              <a:buNone/>
            </a:pPr>
            <a:r>
              <a:rPr lang="it-IT" sz="3600" dirty="0">
                <a:latin typeface="EasyReading" panose="02000506040000090003" pitchFamily="2" charset="0"/>
              </a:rPr>
              <a:t>Il decreto prevede lo stanziamento di 500 mila euro per il 2019, un milione per il 2020 e un milione e mezzo per il 2021 per la lotta all’immigrazione clandestina</a:t>
            </a:r>
            <a:r>
              <a:rPr lang="it-IT" dirty="0">
                <a:latin typeface="EasyReading" panose="02000506040000090003" pitchFamily="2" charset="0"/>
              </a:rPr>
              <a:t>.</a:t>
            </a:r>
          </a:p>
          <a:p>
            <a:pPr marL="0" indent="0">
              <a:buNone/>
            </a:pPr>
            <a:endParaRPr lang="it-IT" dirty="0"/>
          </a:p>
        </p:txBody>
      </p:sp>
    </p:spTree>
    <p:extLst>
      <p:ext uri="{BB962C8B-B14F-4D97-AF65-F5344CB8AC3E}">
        <p14:creationId xmlns:p14="http://schemas.microsoft.com/office/powerpoint/2010/main" val="173148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0628" y="692458"/>
            <a:ext cx="10058400" cy="822960"/>
          </a:xfrm>
        </p:spPr>
        <p:txBody>
          <a:bodyPr/>
          <a:lstStyle/>
          <a:p>
            <a:r>
              <a:rPr lang="it-IT" dirty="0"/>
              <a:t>Il catalogo dei «diritti dei non cittadini»</a:t>
            </a:r>
          </a:p>
        </p:txBody>
      </p:sp>
      <p:sp>
        <p:nvSpPr>
          <p:cNvPr id="3" name="Segnaposto contenuto 2"/>
          <p:cNvSpPr>
            <a:spLocks noGrp="1"/>
          </p:cNvSpPr>
          <p:nvPr>
            <p:ph idx="1"/>
          </p:nvPr>
        </p:nvSpPr>
        <p:spPr>
          <a:xfrm>
            <a:off x="1260628" y="1864311"/>
            <a:ext cx="10121369" cy="4208015"/>
          </a:xfrm>
        </p:spPr>
        <p:txBody>
          <a:bodyPr>
            <a:normAutofit/>
          </a:bodyPr>
          <a:lstStyle/>
          <a:p>
            <a:pPr marL="0" indent="0">
              <a:buNone/>
            </a:pPr>
            <a:endParaRPr lang="it-IT" sz="2400" dirty="0">
              <a:solidFill>
                <a:schemeClr val="tx1"/>
              </a:solidFill>
            </a:endParaRPr>
          </a:p>
          <a:p>
            <a:pPr marL="0" indent="0">
              <a:buNone/>
            </a:pPr>
            <a:r>
              <a:rPr lang="it-IT" sz="2400" dirty="0">
                <a:solidFill>
                  <a:schemeClr val="tx1"/>
                </a:solidFill>
              </a:rPr>
              <a:t>Art 10 Cost.: </a:t>
            </a:r>
            <a:r>
              <a:rPr lang="it-IT" sz="2400" dirty="0"/>
              <a:t>La condizione giuridica dello straniero è regolata dalla legge in </a:t>
            </a:r>
            <a:r>
              <a:rPr lang="it-IT" sz="2400" b="1" dirty="0"/>
              <a:t>conformità delle norme e dei trattati internazionali</a:t>
            </a:r>
            <a:r>
              <a:rPr lang="it-IT" sz="2400" dirty="0"/>
              <a:t>. </a:t>
            </a:r>
          </a:p>
          <a:p>
            <a:pPr marL="0" indent="0">
              <a:buNone/>
            </a:pPr>
            <a:endParaRPr lang="it-IT" sz="2400" dirty="0"/>
          </a:p>
          <a:p>
            <a:pPr marL="0" indent="0">
              <a:buNone/>
            </a:pPr>
            <a:r>
              <a:rPr lang="it-IT" sz="2400" dirty="0"/>
              <a:t>Art 16 Preleggi al Codice Civile (1942): Lo straniero è ammesso a godere dei diritti civili attribuiti al cittadino a </a:t>
            </a:r>
            <a:r>
              <a:rPr lang="it-IT" sz="2400" b="1" dirty="0"/>
              <a:t>condizione di reciprocità e salve le disposizioni contenute in leggi speciali</a:t>
            </a:r>
            <a:r>
              <a:rPr lang="it-IT" sz="2400" dirty="0"/>
              <a:t>. Portata sempre più ristretta del principio di reciprocità</a:t>
            </a:r>
          </a:p>
          <a:p>
            <a:pPr marL="0" indent="0">
              <a:buNone/>
            </a:pPr>
            <a:endParaRPr lang="it-IT" sz="2400" dirty="0">
              <a:solidFill>
                <a:schemeClr val="tx1"/>
              </a:solidFill>
            </a:endParaRPr>
          </a:p>
          <a:p>
            <a:pPr marL="0" indent="0">
              <a:buNone/>
            </a:pPr>
            <a:r>
              <a:rPr lang="it-IT" sz="2400" dirty="0">
                <a:solidFill>
                  <a:schemeClr val="tx1"/>
                </a:solidFill>
              </a:rPr>
              <a:t>Individuazione sostanziale prevalentemente ad opera della giurisprudenza.</a:t>
            </a:r>
          </a:p>
          <a:p>
            <a:pPr marL="0" indent="0">
              <a:buNone/>
            </a:pPr>
            <a:endParaRPr lang="it-IT" dirty="0">
              <a:solidFill>
                <a:srgbClr val="798D9E"/>
              </a:solidFill>
            </a:endParaRPr>
          </a:p>
        </p:txBody>
      </p:sp>
    </p:spTree>
    <p:extLst>
      <p:ext uri="{BB962C8B-B14F-4D97-AF65-F5344CB8AC3E}">
        <p14:creationId xmlns:p14="http://schemas.microsoft.com/office/powerpoint/2010/main" val="3376849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0628" y="692458"/>
            <a:ext cx="10058400" cy="822960"/>
          </a:xfrm>
        </p:spPr>
        <p:txBody>
          <a:bodyPr>
            <a:normAutofit fontScale="90000"/>
          </a:bodyPr>
          <a:lstStyle/>
          <a:p>
            <a:r>
              <a:rPr lang="it-IT" dirty="0"/>
              <a:t>Le indicazioni della giurisprudenza costituzionale – Il «diritto di incolato»</a:t>
            </a:r>
          </a:p>
        </p:txBody>
      </p:sp>
      <p:sp>
        <p:nvSpPr>
          <p:cNvPr id="3" name="Segnaposto contenuto 2"/>
          <p:cNvSpPr>
            <a:spLocks noGrp="1"/>
          </p:cNvSpPr>
          <p:nvPr>
            <p:ph idx="1"/>
          </p:nvPr>
        </p:nvSpPr>
        <p:spPr>
          <a:xfrm>
            <a:off x="1260628" y="1864311"/>
            <a:ext cx="10121369" cy="4208015"/>
          </a:xfrm>
        </p:spPr>
        <p:txBody>
          <a:bodyPr>
            <a:normAutofit/>
          </a:bodyPr>
          <a:lstStyle/>
          <a:p>
            <a:pPr marL="0" indent="0">
              <a:buNone/>
            </a:pPr>
            <a:r>
              <a:rPr lang="it-IT" sz="2400" dirty="0"/>
              <a:t>Corte Cost., sentenza 62 del 1994, in materia di espulsione: </a:t>
            </a:r>
          </a:p>
          <a:p>
            <a:pPr marL="0" indent="0" algn="just">
              <a:buNone/>
            </a:pPr>
            <a:r>
              <a:rPr lang="it-IT" sz="2400" dirty="0"/>
              <a:t>«l'essere il </a:t>
            </a:r>
            <a:r>
              <a:rPr lang="it-IT" sz="2400" b="1" dirty="0"/>
              <a:t>cittadino parte essenziale del popolo </a:t>
            </a:r>
            <a:r>
              <a:rPr lang="it-IT" sz="2400" dirty="0"/>
              <a:t>o, più precisamente, il "rappresentare, con gli altri cittadini, un elemento costitutivo dello Stato" comporta in capo allo stesso il "diritto di risiedere nel territorio del proprio Stato senza limiti di tempo" e il diritto di non poterne essere allontanato per alcun motivo. Al contrario, la </a:t>
            </a:r>
            <a:r>
              <a:rPr lang="it-IT" sz="2400" b="1" dirty="0"/>
              <a:t>mancanza nello straniero di un legame ontologico con la comunità nazionale</a:t>
            </a:r>
            <a:r>
              <a:rPr lang="it-IT" sz="2400" dirty="0"/>
              <a:t>, e quindi di un nesso giuridico costitutivo con lo Stato italiano, conduce a </a:t>
            </a:r>
            <a:r>
              <a:rPr lang="it-IT" sz="2400" b="1" dirty="0"/>
              <a:t>negare allo stesso una posizione di libertà in ordine all'ingresso e alla permanenza nel territorio italiano</a:t>
            </a:r>
            <a:r>
              <a:rPr lang="it-IT" sz="2400" dirty="0"/>
              <a:t>, dal momento che egli può "entrarvi e soggiornarvi solo conseguendo determinate autorizzazioni (revocabili in ogni momento) e, per lo più, per un periodo determinato"»</a:t>
            </a:r>
            <a:endParaRPr lang="it-IT" sz="2400" dirty="0">
              <a:solidFill>
                <a:srgbClr val="798D9E"/>
              </a:solidFill>
            </a:endParaRPr>
          </a:p>
        </p:txBody>
      </p:sp>
    </p:spTree>
    <p:extLst>
      <p:ext uri="{BB962C8B-B14F-4D97-AF65-F5344CB8AC3E}">
        <p14:creationId xmlns:p14="http://schemas.microsoft.com/office/powerpoint/2010/main" val="152006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0628" y="692458"/>
            <a:ext cx="10058400" cy="822960"/>
          </a:xfrm>
        </p:spPr>
        <p:txBody>
          <a:bodyPr/>
          <a:lstStyle/>
          <a:p>
            <a:r>
              <a:rPr lang="it-IT" dirty="0"/>
              <a:t>La titolarità dei diritti fondamentali</a:t>
            </a:r>
          </a:p>
        </p:txBody>
      </p:sp>
      <p:sp>
        <p:nvSpPr>
          <p:cNvPr id="3" name="Segnaposto contenuto 2"/>
          <p:cNvSpPr>
            <a:spLocks noGrp="1"/>
          </p:cNvSpPr>
          <p:nvPr>
            <p:ph idx="1"/>
          </p:nvPr>
        </p:nvSpPr>
        <p:spPr>
          <a:xfrm>
            <a:off x="1260628" y="1864311"/>
            <a:ext cx="10121369" cy="4208015"/>
          </a:xfrm>
        </p:spPr>
        <p:txBody>
          <a:bodyPr>
            <a:normAutofit fontScale="92500" lnSpcReduction="20000"/>
          </a:bodyPr>
          <a:lstStyle/>
          <a:p>
            <a:pPr marL="0" indent="0" algn="just">
              <a:buNone/>
            </a:pPr>
            <a:r>
              <a:rPr lang="it-IT" altLang="it-IT" sz="2600" dirty="0"/>
              <a:t>Nella giurisprudenza della Corte Costituzionale il principio di eguaglianza vale anche nei confronti dei non cittadini quando si tratti di </a:t>
            </a:r>
            <a:r>
              <a:rPr lang="it-IT" altLang="it-IT" sz="2600" b="1" dirty="0"/>
              <a:t>rispettare diritti fondamentali della persona </a:t>
            </a:r>
            <a:r>
              <a:rPr lang="it-IT" altLang="it-IT" sz="2600" dirty="0"/>
              <a:t>(dalla sentenza n. 120 del 1967 alla sentenza n. 258 del 2017).  Catalogo di diritti fondamentali riconosciuti agli stranieri sempre più esteso (anche in campo sociale</a:t>
            </a:r>
            <a:r>
              <a:rPr lang="it-IT" altLang="it-IT" sz="3000" dirty="0"/>
              <a:t>: es. Sent. N. 166 del 2018, N. 172 del 2012</a:t>
            </a:r>
            <a:r>
              <a:rPr lang="it-IT" altLang="it-IT" sz="2600" dirty="0"/>
              <a:t>).</a:t>
            </a:r>
          </a:p>
          <a:p>
            <a:pPr marL="0" indent="0" algn="just">
              <a:buNone/>
            </a:pPr>
            <a:r>
              <a:rPr lang="it-IT" altLang="it-IT" sz="2600" dirty="0"/>
              <a:t>Resta però un limite. Es . sent. N 62 del 1994: «</a:t>
            </a:r>
            <a:r>
              <a:rPr lang="it-IT" sz="2600" dirty="0"/>
              <a:t>La regolamentazione dell'ingresso e del soggiorno dello straniero nel territorio nazionale è collegata alla </a:t>
            </a:r>
            <a:r>
              <a:rPr lang="it-IT" sz="2600" b="1" dirty="0"/>
              <a:t>ponderazione di svariati interessi pubblici</a:t>
            </a:r>
            <a:r>
              <a:rPr lang="it-IT" sz="2600" dirty="0"/>
              <a:t>, quali, ad esempio, la sicurezza e la sanità pubblica, l'ordine pubblico, i vincoli di carattere internazionale e la politica nazionale in tema di immigrazione. E tale ponderazione spetta in via primaria al legislatore ordinario, il quale possiede in materia </a:t>
            </a:r>
            <a:r>
              <a:rPr lang="it-IT" sz="2600" b="1" dirty="0"/>
              <a:t>un'ampia discrezionalità</a:t>
            </a:r>
            <a:r>
              <a:rPr lang="it-IT" sz="2600" dirty="0"/>
              <a:t>, limitata, sotto il profilo della conformità a Costituzione, soltanto dal vincolo che le sue scelte </a:t>
            </a:r>
            <a:r>
              <a:rPr lang="it-IT" sz="2600" b="1" dirty="0"/>
              <a:t>non risultino manifestamente irragionevoli</a:t>
            </a:r>
            <a:endParaRPr lang="it-IT" altLang="it-IT" sz="2600" b="1" dirty="0"/>
          </a:p>
          <a:p>
            <a:pPr marL="0" indent="0">
              <a:buNone/>
            </a:pPr>
            <a:endParaRPr lang="it-IT" dirty="0">
              <a:solidFill>
                <a:srgbClr val="798D9E"/>
              </a:solidFill>
            </a:endParaRPr>
          </a:p>
        </p:txBody>
      </p:sp>
    </p:spTree>
    <p:extLst>
      <p:ext uri="{BB962C8B-B14F-4D97-AF65-F5344CB8AC3E}">
        <p14:creationId xmlns:p14="http://schemas.microsoft.com/office/powerpoint/2010/main" val="199966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8D0533-7DA8-492F-A510-3D53E5028502}"/>
              </a:ext>
            </a:extLst>
          </p:cNvPr>
          <p:cNvSpPr>
            <a:spLocks noGrp="1"/>
          </p:cNvSpPr>
          <p:nvPr>
            <p:ph type="title"/>
          </p:nvPr>
        </p:nvSpPr>
        <p:spPr>
          <a:xfrm>
            <a:off x="379116" y="488272"/>
            <a:ext cx="3200400" cy="1424866"/>
          </a:xfrm>
        </p:spPr>
        <p:txBody>
          <a:bodyPr>
            <a:normAutofit/>
          </a:bodyPr>
          <a:lstStyle/>
          <a:p>
            <a:r>
              <a:rPr lang="it-IT" sz="4000" dirty="0"/>
              <a:t>L’acquisto della cittadinanza (I)</a:t>
            </a:r>
          </a:p>
        </p:txBody>
      </p:sp>
      <p:sp>
        <p:nvSpPr>
          <p:cNvPr id="3" name="Segnaposto contenuto 2">
            <a:extLst>
              <a:ext uri="{FF2B5EF4-FFF2-40B4-BE49-F238E27FC236}">
                <a16:creationId xmlns:a16="http://schemas.microsoft.com/office/drawing/2014/main" id="{3F915EC4-8F43-4611-AD23-5238ABDE08E3}"/>
              </a:ext>
            </a:extLst>
          </p:cNvPr>
          <p:cNvSpPr>
            <a:spLocks noGrp="1"/>
          </p:cNvSpPr>
          <p:nvPr>
            <p:ph idx="1"/>
          </p:nvPr>
        </p:nvSpPr>
        <p:spPr>
          <a:xfrm>
            <a:off x="4800600" y="488272"/>
            <a:ext cx="6492240" cy="5816932"/>
          </a:xfrm>
        </p:spPr>
        <p:txBody>
          <a:bodyPr>
            <a:normAutofit/>
          </a:bodyPr>
          <a:lstStyle/>
          <a:p>
            <a:pPr algn="just"/>
            <a:r>
              <a:rPr lang="it-IT" sz="3600" dirty="0">
                <a:solidFill>
                  <a:schemeClr val="accent2">
                    <a:lumMod val="50000"/>
                  </a:schemeClr>
                </a:solidFill>
              </a:rPr>
              <a:t>La cittadinanza si acquista o si perde secondo la legislazione di ciascuno Stato.</a:t>
            </a:r>
          </a:p>
          <a:p>
            <a:pPr algn="just"/>
            <a:r>
              <a:rPr lang="it-IT" sz="3000" dirty="0">
                <a:solidFill>
                  <a:schemeClr val="accent2">
                    <a:lumMod val="50000"/>
                  </a:schemeClr>
                </a:solidFill>
              </a:rPr>
              <a:t>La </a:t>
            </a:r>
            <a:r>
              <a:rPr lang="it-IT" sz="3000" b="1" dirty="0">
                <a:solidFill>
                  <a:schemeClr val="accent2">
                    <a:lumMod val="50000"/>
                  </a:schemeClr>
                </a:solidFill>
              </a:rPr>
              <a:t>legge n. 91 del 1992</a:t>
            </a:r>
            <a:r>
              <a:rPr lang="it-IT" sz="3000" dirty="0">
                <a:solidFill>
                  <a:schemeClr val="accent2">
                    <a:lumMod val="50000"/>
                  </a:schemeClr>
                </a:solidFill>
              </a:rPr>
              <a:t>, in Italia, definisce le modalità di acquisto e perdita della cittadinanza. </a:t>
            </a:r>
          </a:p>
          <a:p>
            <a:pPr algn="just"/>
            <a:r>
              <a:rPr lang="it-IT" sz="3000" dirty="0">
                <a:solidFill>
                  <a:schemeClr val="accent2">
                    <a:lumMod val="50000"/>
                  </a:schemeClr>
                </a:solidFill>
              </a:rPr>
              <a:t>Essa considera cittadino italiano </a:t>
            </a:r>
            <a:r>
              <a:rPr lang="it-IT" sz="3000" b="1" dirty="0">
                <a:solidFill>
                  <a:schemeClr val="accent2">
                    <a:lumMod val="50000"/>
                  </a:schemeClr>
                </a:solidFill>
              </a:rPr>
              <a:t>chiunque abbia almeno un genitore italiano</a:t>
            </a:r>
            <a:r>
              <a:rPr lang="it-IT" sz="3000" dirty="0">
                <a:solidFill>
                  <a:schemeClr val="accent2">
                    <a:lumMod val="50000"/>
                  </a:schemeClr>
                </a:solidFill>
              </a:rPr>
              <a:t>, senza distinzioni tra chi nasce in Italia e chi nasce all’estero. Si fonda, quindi, sul criterio dello </a:t>
            </a:r>
            <a:r>
              <a:rPr lang="it-IT" sz="3000" b="1" i="1" dirty="0" err="1">
                <a:solidFill>
                  <a:schemeClr val="accent2">
                    <a:lumMod val="50000"/>
                  </a:schemeClr>
                </a:solidFill>
              </a:rPr>
              <a:t>ius</a:t>
            </a:r>
            <a:r>
              <a:rPr lang="it-IT" sz="3000" b="1" i="1" dirty="0">
                <a:solidFill>
                  <a:schemeClr val="accent2">
                    <a:lumMod val="50000"/>
                  </a:schemeClr>
                </a:solidFill>
              </a:rPr>
              <a:t> sanguinis</a:t>
            </a:r>
            <a:r>
              <a:rPr lang="it-IT" sz="3200" dirty="0">
                <a:solidFill>
                  <a:schemeClr val="accent2">
                    <a:lumMod val="50000"/>
                  </a:schemeClr>
                </a:solidFill>
              </a:rPr>
              <a:t>. </a:t>
            </a:r>
          </a:p>
          <a:p>
            <a:endParaRPr lang="it-IT" dirty="0"/>
          </a:p>
        </p:txBody>
      </p:sp>
      <p:pic>
        <p:nvPicPr>
          <p:cNvPr id="5" name="Immagine 4">
            <a:extLst>
              <a:ext uri="{FF2B5EF4-FFF2-40B4-BE49-F238E27FC236}">
                <a16:creationId xmlns:a16="http://schemas.microsoft.com/office/drawing/2014/main" id="{73AC048E-B80C-4CC4-8CA3-AA3FE0E44EAD}"/>
              </a:ext>
            </a:extLst>
          </p:cNvPr>
          <p:cNvPicPr>
            <a:picLocks noChangeAspect="1"/>
          </p:cNvPicPr>
          <p:nvPr/>
        </p:nvPicPr>
        <p:blipFill rotWithShape="1">
          <a:blip r:embed="rId2"/>
          <a:srcRect l="35560" r="27017" b="-1245"/>
          <a:stretch/>
        </p:blipFill>
        <p:spPr>
          <a:xfrm>
            <a:off x="379116" y="2317073"/>
            <a:ext cx="3301332" cy="33510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2511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8D174-DC0A-4838-B744-13EF3EB54F55}"/>
              </a:ext>
            </a:extLst>
          </p:cNvPr>
          <p:cNvSpPr>
            <a:spLocks noGrp="1"/>
          </p:cNvSpPr>
          <p:nvPr>
            <p:ph type="title"/>
          </p:nvPr>
        </p:nvSpPr>
        <p:spPr>
          <a:xfrm>
            <a:off x="1097280" y="608120"/>
            <a:ext cx="10058400" cy="1018269"/>
          </a:xfrm>
        </p:spPr>
        <p:txBody>
          <a:bodyPr>
            <a:normAutofit/>
          </a:bodyPr>
          <a:lstStyle/>
          <a:p>
            <a:r>
              <a:rPr lang="it-IT" sz="4600" dirty="0"/>
              <a:t>L’acquisto della cittadinanza (II)</a:t>
            </a:r>
          </a:p>
        </p:txBody>
      </p:sp>
      <p:sp>
        <p:nvSpPr>
          <p:cNvPr id="3" name="Segnaposto contenuto 2">
            <a:extLst>
              <a:ext uri="{FF2B5EF4-FFF2-40B4-BE49-F238E27FC236}">
                <a16:creationId xmlns:a16="http://schemas.microsoft.com/office/drawing/2014/main" id="{76DE3F6E-F0F8-4AB4-B7F6-D61CED4183F6}"/>
              </a:ext>
            </a:extLst>
          </p:cNvPr>
          <p:cNvSpPr>
            <a:spLocks noGrp="1"/>
          </p:cNvSpPr>
          <p:nvPr>
            <p:ph idx="1"/>
          </p:nvPr>
        </p:nvSpPr>
        <p:spPr>
          <a:xfrm>
            <a:off x="1097280" y="1845734"/>
            <a:ext cx="10058400" cy="4404146"/>
          </a:xfrm>
        </p:spPr>
        <p:txBody>
          <a:bodyPr>
            <a:normAutofit/>
          </a:bodyPr>
          <a:lstStyle/>
          <a:p>
            <a:pPr marL="0" indent="0">
              <a:buNone/>
            </a:pPr>
            <a:r>
              <a:rPr lang="it-IT" sz="2400" dirty="0">
                <a:solidFill>
                  <a:schemeClr val="accent2">
                    <a:lumMod val="50000"/>
                  </a:schemeClr>
                </a:solidFill>
              </a:rPr>
              <a:t>Sono previste anche altre ipotesi di acquisto della cittadinanza italiana</a:t>
            </a:r>
          </a:p>
          <a:p>
            <a:pPr>
              <a:buClr>
                <a:srgbClr val="002060"/>
              </a:buClr>
            </a:pPr>
            <a:r>
              <a:rPr lang="it-IT" sz="2200" b="1" dirty="0">
                <a:solidFill>
                  <a:schemeClr val="accent2">
                    <a:lumMod val="50000"/>
                  </a:schemeClr>
                </a:solidFill>
              </a:rPr>
              <a:t>Cittadinanza per matrimonio con cittadino italiano</a:t>
            </a:r>
            <a:r>
              <a:rPr lang="it-IT" sz="2200" dirty="0">
                <a:solidFill>
                  <a:schemeClr val="accent2">
                    <a:lumMod val="50000"/>
                  </a:schemeClr>
                </a:solidFill>
              </a:rPr>
              <a:t>: uno straniero che sposi un cittadino italiano può acquistare la cittadinanza italiana dopo due anni di residenza legale sul territorio dopo il matrimonio.</a:t>
            </a:r>
            <a:br>
              <a:rPr lang="it-IT" sz="2200" dirty="0">
                <a:solidFill>
                  <a:schemeClr val="accent2">
                    <a:lumMod val="50000"/>
                  </a:schemeClr>
                </a:solidFill>
              </a:rPr>
            </a:br>
            <a:r>
              <a:rPr lang="it-IT" sz="2200" dirty="0">
                <a:solidFill>
                  <a:schemeClr val="accent2">
                    <a:lumMod val="50000"/>
                  </a:schemeClr>
                </a:solidFill>
              </a:rPr>
              <a:t> </a:t>
            </a:r>
            <a:br>
              <a:rPr lang="it-IT" sz="2200" dirty="0">
                <a:solidFill>
                  <a:schemeClr val="accent2">
                    <a:lumMod val="50000"/>
                  </a:schemeClr>
                </a:solidFill>
              </a:rPr>
            </a:br>
            <a:r>
              <a:rPr lang="it-IT" sz="2200" b="1" dirty="0">
                <a:solidFill>
                  <a:schemeClr val="accent2">
                    <a:lumMod val="50000"/>
                  </a:schemeClr>
                </a:solidFill>
              </a:rPr>
              <a:t>Acquisto per residenza: </a:t>
            </a:r>
            <a:r>
              <a:rPr lang="it-IT" sz="2200" dirty="0">
                <a:solidFill>
                  <a:schemeClr val="accent2">
                    <a:lumMod val="50000"/>
                  </a:schemeClr>
                </a:solidFill>
              </a:rPr>
              <a:t>la cittadinanza può essere anche acquisita in conseguenza della residenza legale sul territorio dello Stato per </a:t>
            </a:r>
            <a:r>
              <a:rPr lang="it-IT" sz="2200" b="1" dirty="0">
                <a:solidFill>
                  <a:schemeClr val="accent2">
                    <a:lumMod val="50000"/>
                  </a:schemeClr>
                </a:solidFill>
              </a:rPr>
              <a:t>almeno 10 anni </a:t>
            </a:r>
            <a:r>
              <a:rPr lang="it-IT" sz="2200" dirty="0">
                <a:solidFill>
                  <a:schemeClr val="accent2">
                    <a:lumMod val="50000"/>
                  </a:schemeClr>
                </a:solidFill>
              </a:rPr>
              <a:t>(per gli stranieri non comunitari - art. 9, lett. F - ) e per almeno 4 anni (per il cittadino di uno Stato aderente all’Unione europea). </a:t>
            </a:r>
            <a:br>
              <a:rPr lang="it-IT" sz="2200" dirty="0">
                <a:solidFill>
                  <a:schemeClr val="accent2">
                    <a:lumMod val="50000"/>
                  </a:schemeClr>
                </a:solidFill>
              </a:rPr>
            </a:br>
            <a:br>
              <a:rPr lang="it-IT" sz="2200" dirty="0">
                <a:solidFill>
                  <a:schemeClr val="accent2">
                    <a:lumMod val="50000"/>
                  </a:schemeClr>
                </a:solidFill>
              </a:rPr>
            </a:br>
            <a:r>
              <a:rPr lang="it-IT" sz="2200" dirty="0">
                <a:solidFill>
                  <a:schemeClr val="accent2">
                    <a:lumMod val="50000"/>
                  </a:schemeClr>
                </a:solidFill>
              </a:rPr>
              <a:t>Un bambino nato da genitori stranieri, anche se partorito sul territorio italiano, può chiedere la cittadinanza solo </a:t>
            </a:r>
            <a:r>
              <a:rPr lang="it-IT" sz="2200" b="1" dirty="0">
                <a:solidFill>
                  <a:schemeClr val="accent2">
                    <a:lumMod val="50000"/>
                  </a:schemeClr>
                </a:solidFill>
              </a:rPr>
              <a:t>dopo aver compiuto 18 anni </a:t>
            </a:r>
            <a:r>
              <a:rPr lang="it-IT" sz="2200" dirty="0">
                <a:solidFill>
                  <a:schemeClr val="accent2">
                    <a:lumMod val="50000"/>
                  </a:schemeClr>
                </a:solidFill>
              </a:rPr>
              <a:t>e se fino a quel momento abbia risieduto in Italia “</a:t>
            </a:r>
            <a:r>
              <a:rPr lang="it-IT" sz="2200" b="1" dirty="0">
                <a:solidFill>
                  <a:schemeClr val="accent2">
                    <a:lumMod val="50000"/>
                  </a:schemeClr>
                </a:solidFill>
              </a:rPr>
              <a:t>legalmente e ininterrottamente</a:t>
            </a:r>
            <a:r>
              <a:rPr lang="it-IT" sz="2200" dirty="0">
                <a:solidFill>
                  <a:schemeClr val="accent2">
                    <a:lumMod val="50000"/>
                  </a:schemeClr>
                </a:solidFill>
              </a:rPr>
              <a:t>”. </a:t>
            </a:r>
          </a:p>
        </p:txBody>
      </p:sp>
    </p:spTree>
    <p:extLst>
      <p:ext uri="{BB962C8B-B14F-4D97-AF65-F5344CB8AC3E}">
        <p14:creationId xmlns:p14="http://schemas.microsoft.com/office/powerpoint/2010/main" val="2322149786"/>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1860</TotalTime>
  <Words>4074</Words>
  <Application>Microsoft Office PowerPoint</Application>
  <PresentationFormat>Widescreen</PresentationFormat>
  <Paragraphs>148</Paragraphs>
  <Slides>40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40</vt:i4>
      </vt:variant>
    </vt:vector>
  </HeadingPairs>
  <TitlesOfParts>
    <vt:vector size="45" baseType="lpstr">
      <vt:lpstr>Arial</vt:lpstr>
      <vt:lpstr>Calibri</vt:lpstr>
      <vt:lpstr>Calibri Light</vt:lpstr>
      <vt:lpstr>EasyReading</vt:lpstr>
      <vt:lpstr>Retrospettivo</vt:lpstr>
      <vt:lpstr>Presentazione standard di PowerPoint</vt:lpstr>
      <vt:lpstr>  La cittadinanza.  Essere stranieri in Italia</vt:lpstr>
      <vt:lpstr>La cittadinanza</vt:lpstr>
      <vt:lpstr>Le coordinate costituzionali</vt:lpstr>
      <vt:lpstr>Il catalogo dei «diritti dei non cittadini»</vt:lpstr>
      <vt:lpstr>Le indicazioni della giurisprudenza costituzionale – Il «diritto di incolato»</vt:lpstr>
      <vt:lpstr>La titolarità dei diritti fondamentali</vt:lpstr>
      <vt:lpstr>L’acquisto della cittadinanza (I)</vt:lpstr>
      <vt:lpstr>L’acquisto della cittadinanza (II)</vt:lpstr>
      <vt:lpstr>La perdita della cittadinanza</vt:lpstr>
      <vt:lpstr>Cittadinanza. Quali prospettive?</vt:lpstr>
      <vt:lpstr>Prospettive di riforma (I)</vt:lpstr>
      <vt:lpstr>Prospettive di riforma (II)</vt:lpstr>
      <vt:lpstr>La ripresa del dibattito sullo Ius Culturae</vt:lpstr>
      <vt:lpstr>La cittadinanza. Qualche numero per orientarsi. </vt:lpstr>
      <vt:lpstr>La cittadinanza. Qualche numero per orientarsi. </vt:lpstr>
      <vt:lpstr>Il quadro europeo</vt:lpstr>
      <vt:lpstr>I richiedenti asilo e le crisi migratorie</vt:lpstr>
      <vt:lpstr>La distribuzione delle richieste d’asilo</vt:lpstr>
      <vt:lpstr>Il Regolamento di Dublino </vt:lpstr>
      <vt:lpstr>Le prospettive di riforma</vt:lpstr>
      <vt:lpstr>Gli sbarchi irregolari</vt:lpstr>
      <vt:lpstr>Il meccanismo temporaneo di solidarietà e il tema dei migranti economici</vt:lpstr>
      <vt:lpstr>Quali sfide ci aspettano</vt:lpstr>
      <vt:lpstr>Decreti sicurezza e immigrazione</vt:lpstr>
      <vt:lpstr>Decreto legge n. 113/2018</vt:lpstr>
      <vt:lpstr>L’eliminazione della protezione umanitaria</vt:lpstr>
      <vt:lpstr>1. La protezione umanitaria è sostituita da permessi per «casi speciali»</vt:lpstr>
      <vt:lpstr>Focus: cosa si intende per protezione internazionale? Godono di protezione internazionale coloro ai quali sia stato riconosciuto lo status di rifugiato o che siano in possesso di permesso di soggiorno per protezione sussidiaria</vt:lpstr>
      <vt:lpstr>2. L’estensione della detenzione amministrativa (I)</vt:lpstr>
      <vt:lpstr>2. L’estensione della detenzione amministrativa (II)</vt:lpstr>
      <vt:lpstr>2. L’estensione della detenzione amministrativa (III)</vt:lpstr>
      <vt:lpstr>3.La restrizione dell’accesso al sistema di accoglienza </vt:lpstr>
      <vt:lpstr>4. L’allontanamento dal territorio (I)</vt:lpstr>
      <vt:lpstr>4. L’allontanamento dal territorio (II)</vt:lpstr>
      <vt:lpstr>5. La cittadinanza diseguale</vt:lpstr>
      <vt:lpstr>DECRETO LEGGE N. 53 DEL 2019 c.d. Decreto sicurezza bis</vt:lpstr>
      <vt:lpstr>I poteri del Ministro dell’Interno</vt:lpstr>
      <vt:lpstr>Le sanzioni</vt:lpstr>
      <vt:lpstr>La lotta all’immigrazione clandestina: i fondi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cittadinanza. Essere stranieri in italia</dc:title>
  <dc:creator>Windows User</dc:creator>
  <cp:lastModifiedBy>massimo ciusani</cp:lastModifiedBy>
  <cp:revision>37</cp:revision>
  <dcterms:created xsi:type="dcterms:W3CDTF">2020-01-14T00:33:10Z</dcterms:created>
  <dcterms:modified xsi:type="dcterms:W3CDTF">2020-01-17T13:19:40Z</dcterms:modified>
</cp:coreProperties>
</file>