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5"/>
    <p:sldMasterId id="2147483673"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Lst>
  <p:sldSz cy="5143500" cx="9144000"/>
  <p:notesSz cx="6858000" cy="9144000"/>
  <p:embeddedFontLst>
    <p:embeddedFont>
      <p:font typeface="Bebas Neue"/>
      <p:regular r:id="rId3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F20CC20-41AD-4648-892F-620979C7071B}">
  <a:tblStyle styleId="{BF20CC20-41AD-4648-892F-620979C7071B}"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33" Type="http://schemas.openxmlformats.org/officeDocument/2006/relationships/slide" Target="slides/slide26.xml"/><Relationship Id="rId10" Type="http://schemas.openxmlformats.org/officeDocument/2006/relationships/slide" Target="slides/slide3.xml"/><Relationship Id="rId32" Type="http://schemas.openxmlformats.org/officeDocument/2006/relationships/slide" Target="slides/slide25.xml"/><Relationship Id="rId13" Type="http://schemas.openxmlformats.org/officeDocument/2006/relationships/slide" Target="slides/slide6.xml"/><Relationship Id="rId35" Type="http://schemas.openxmlformats.org/officeDocument/2006/relationships/slide" Target="slides/slide28.xml"/><Relationship Id="rId12" Type="http://schemas.openxmlformats.org/officeDocument/2006/relationships/slide" Target="slides/slide5.xml"/><Relationship Id="rId34" Type="http://schemas.openxmlformats.org/officeDocument/2006/relationships/slide" Target="slides/slide27.xml"/><Relationship Id="rId15" Type="http://schemas.openxmlformats.org/officeDocument/2006/relationships/slide" Target="slides/slide8.xml"/><Relationship Id="rId37" Type="http://schemas.openxmlformats.org/officeDocument/2006/relationships/font" Target="fonts/BebasNeue-regular.fntdata"/><Relationship Id="rId14" Type="http://schemas.openxmlformats.org/officeDocument/2006/relationships/slide" Target="slides/slide7.xml"/><Relationship Id="rId36" Type="http://schemas.openxmlformats.org/officeDocument/2006/relationships/slide" Target="slides/slide29.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2c63e7aeab6_0_244: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g2c63e7aeab6_0_244: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2c63e7aeab6_0_291: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g2c63e7aeab6_0_291: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2c63e7aeab6_0_296: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g2c63e7aeab6_0_296: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2c63e7aeab6_0_301: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g2c63e7aeab6_0_301: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2c63e7aeab6_0_307: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g2c63e7aeab6_0_307: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2c63e7aeab6_0_313: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g2c63e7aeab6_0_313: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2c63e7aeab6_0_318: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g2c63e7aeab6_0_318: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2c63e7aeab6_0_323: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g2c63e7aeab6_0_323: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2c63e7aeab6_0_328: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g2c63e7aeab6_0_328: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2c63e7aeab6_0_333: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g2c63e7aeab6_0_333: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2c63e7aeab6_0_338: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g2c63e7aeab6_0_338: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c63e7aeab6_0_249: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g2c63e7aeab6_0_249: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2c63e7aeab6_0_343: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g2c63e7aeab6_0_343: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2c63e7aeab6_0_348: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g2c63e7aeab6_0_348: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2c63e7aeab6_0_353: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g2c63e7aeab6_0_353: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2c63e7aeab6_0_358: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g2c63e7aeab6_0_358: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2c63e7aeab6_0_363: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g2c63e7aeab6_0_363: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2c63e7aeab6_0_368: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g2c63e7aeab6_0_368: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2c63e7aeab6_0_382: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g2c63e7aeab6_0_382: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g2c63e7aeab6_0_386: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g2c63e7aeab6_0_386: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g2c63e7aeab6_0_391: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g2c63e7aeab6_0_391: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g2c63e7aeab6_0_395: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g2c63e7aeab6_0_395: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c63e7aeab6_0_253:notes"/>
          <p:cNvSpPr txBox="1"/>
          <p:nvPr>
            <p:ph idx="12" type="sldNum"/>
          </p:nvPr>
        </p:nvSpPr>
        <p:spPr>
          <a:xfrm>
            <a:off x="3884613" y="8685224"/>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rgbClr val="000000"/>
              </a:buClr>
              <a:buSzPts val="1400"/>
              <a:buFont typeface="Times New Roman"/>
              <a:buNone/>
            </a:pPr>
            <a:fld id="{00000000-1234-1234-1234-123412341234}" type="slidenum">
              <a:rPr lang="it" sz="1400">
                <a:solidFill>
                  <a:srgbClr val="000000"/>
                </a:solidFill>
                <a:latin typeface="Times New Roman"/>
                <a:ea typeface="Times New Roman"/>
                <a:cs typeface="Times New Roman"/>
                <a:sym typeface="Times New Roman"/>
              </a:rPr>
              <a:t>‹#›</a:t>
            </a:fld>
            <a:endParaRPr sz="1400">
              <a:solidFill>
                <a:srgbClr val="000000"/>
              </a:solidFill>
              <a:latin typeface="Times New Roman"/>
              <a:ea typeface="Times New Roman"/>
              <a:cs typeface="Times New Roman"/>
              <a:sym typeface="Times New Roman"/>
            </a:endParaRPr>
          </a:p>
        </p:txBody>
      </p:sp>
      <p:sp>
        <p:nvSpPr>
          <p:cNvPr id="143" name="Google Shape;143;g2c63e7aeab6_0_253:notes"/>
          <p:cNvSpPr/>
          <p:nvPr>
            <p:ph idx="2" type="sldImg"/>
          </p:nvPr>
        </p:nvSpPr>
        <p:spPr>
          <a:xfrm>
            <a:off x="217552" y="748718"/>
            <a:ext cx="7190100" cy="36924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144" name="Google Shape;144;g2c63e7aeab6_0_253:notes"/>
          <p:cNvSpPr txBox="1"/>
          <p:nvPr>
            <p:ph idx="1" type="body"/>
          </p:nvPr>
        </p:nvSpPr>
        <p:spPr>
          <a:xfrm>
            <a:off x="762356" y="4678026"/>
            <a:ext cx="6102000" cy="44322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2c63e7aeab6_0_260: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g2c63e7aeab6_0_260: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2c63e7aeab6_0_266: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g2c63e7aeab6_0_266: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2c63e7aeab6_0_271: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g2c63e7aeab6_0_271: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2c63e7aeab6_0_275: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g2c63e7aeab6_0_275: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2c63e7aeab6_0_280:notes"/>
          <p:cNvSpPr txBox="1"/>
          <p:nvPr>
            <p:ph idx="12" type="sldNum"/>
          </p:nvPr>
        </p:nvSpPr>
        <p:spPr>
          <a:xfrm>
            <a:off x="3884613" y="8685224"/>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Times New Roman"/>
              <a:buNone/>
            </a:pPr>
            <a:fld id="{00000000-1234-1234-1234-123412341234}" type="slidenum">
              <a:rPr lang="it" sz="1200">
                <a:solidFill>
                  <a:schemeClr val="dk1"/>
                </a:solidFill>
                <a:latin typeface="Times New Roman"/>
                <a:ea typeface="Times New Roman"/>
                <a:cs typeface="Times New Roman"/>
                <a:sym typeface="Times New Roman"/>
              </a:rPr>
              <a:t>‹#›</a:t>
            </a:fld>
            <a:endParaRPr sz="1200">
              <a:solidFill>
                <a:schemeClr val="dk1"/>
              </a:solidFill>
              <a:latin typeface="Times New Roman"/>
              <a:ea typeface="Times New Roman"/>
              <a:cs typeface="Times New Roman"/>
              <a:sym typeface="Times New Roman"/>
            </a:endParaRPr>
          </a:p>
        </p:txBody>
      </p:sp>
      <p:sp>
        <p:nvSpPr>
          <p:cNvPr id="175" name="Google Shape;175;g2c63e7aeab6_0_280:notes"/>
          <p:cNvSpPr/>
          <p:nvPr>
            <p:ph idx="2" type="sldImg"/>
          </p:nvPr>
        </p:nvSpPr>
        <p:spPr>
          <a:xfrm>
            <a:off x="2307889" y="473798"/>
            <a:ext cx="4612500" cy="2369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6" name="Google Shape;176;g2c63e7aeab6_0_280:notes"/>
          <p:cNvSpPr txBox="1"/>
          <p:nvPr>
            <p:ph idx="1" type="body"/>
          </p:nvPr>
        </p:nvSpPr>
        <p:spPr>
          <a:xfrm>
            <a:off x="685801" y="4343406"/>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2c63e7aeab6_0_286:notes"/>
          <p:cNvSpPr txBox="1"/>
          <p:nvPr>
            <p:ph idx="1" type="body"/>
          </p:nvPr>
        </p:nvSpPr>
        <p:spPr>
          <a:xfrm>
            <a:off x="685801" y="4343406"/>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g2c63e7aeab6_0_286:notes"/>
          <p:cNvSpPr/>
          <p:nvPr>
            <p:ph idx="2" type="sldImg"/>
          </p:nvPr>
        </p:nvSpPr>
        <p:spPr>
          <a:xfrm>
            <a:off x="91278" y="685838"/>
            <a:ext cx="6675600" cy="34293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8" name="Google Shape;58;p14"/>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rmAutofit/>
          </a:bodyPr>
          <a:lstStyle>
            <a:lvl1pPr lvl="0" rtl="0" algn="ctr">
              <a:spcBef>
                <a:spcPts val="640"/>
              </a:spcBef>
              <a:spcAft>
                <a:spcPts val="0"/>
              </a:spcAft>
              <a:buClr>
                <a:srgbClr val="888888"/>
              </a:buClr>
              <a:buSzPts val="3200"/>
              <a:buNone/>
              <a:defRPr>
                <a:solidFill>
                  <a:srgbClr val="888888"/>
                </a:solidFill>
              </a:defRPr>
            </a:lvl1pPr>
            <a:lvl2pPr lvl="1" rtl="0" algn="ctr">
              <a:spcBef>
                <a:spcPts val="560"/>
              </a:spcBef>
              <a:spcAft>
                <a:spcPts val="0"/>
              </a:spcAft>
              <a:buClr>
                <a:srgbClr val="888888"/>
              </a:buClr>
              <a:buSzPts val="2800"/>
              <a:buNone/>
              <a:defRPr>
                <a:solidFill>
                  <a:srgbClr val="888888"/>
                </a:solidFill>
              </a:defRPr>
            </a:lvl2pPr>
            <a:lvl3pPr lvl="2" rtl="0" algn="ctr">
              <a:spcBef>
                <a:spcPts val="480"/>
              </a:spcBef>
              <a:spcAft>
                <a:spcPts val="0"/>
              </a:spcAft>
              <a:buClr>
                <a:srgbClr val="888888"/>
              </a:buClr>
              <a:buSzPts val="2400"/>
              <a:buNone/>
              <a:defRPr>
                <a:solidFill>
                  <a:srgbClr val="888888"/>
                </a:solidFill>
              </a:defRPr>
            </a:lvl3pPr>
            <a:lvl4pPr lvl="3" rtl="0" algn="ctr">
              <a:spcBef>
                <a:spcPts val="400"/>
              </a:spcBef>
              <a:spcAft>
                <a:spcPts val="0"/>
              </a:spcAft>
              <a:buClr>
                <a:srgbClr val="888888"/>
              </a:buClr>
              <a:buSzPts val="2000"/>
              <a:buNone/>
              <a:defRPr>
                <a:solidFill>
                  <a:srgbClr val="888888"/>
                </a:solidFill>
              </a:defRPr>
            </a:lvl4pPr>
            <a:lvl5pPr lvl="4" rtl="0" algn="ctr">
              <a:spcBef>
                <a:spcPts val="400"/>
              </a:spcBef>
              <a:spcAft>
                <a:spcPts val="0"/>
              </a:spcAft>
              <a:buClr>
                <a:srgbClr val="888888"/>
              </a:buClr>
              <a:buSzPts val="2000"/>
              <a:buNone/>
              <a:defRPr>
                <a:solidFill>
                  <a:srgbClr val="888888"/>
                </a:solidFill>
              </a:defRPr>
            </a:lvl5pPr>
            <a:lvl6pPr lvl="5" rtl="0" algn="ctr">
              <a:spcBef>
                <a:spcPts val="400"/>
              </a:spcBef>
              <a:spcAft>
                <a:spcPts val="0"/>
              </a:spcAft>
              <a:buClr>
                <a:srgbClr val="888888"/>
              </a:buClr>
              <a:buSzPts val="2000"/>
              <a:buNone/>
              <a:defRPr>
                <a:solidFill>
                  <a:srgbClr val="888888"/>
                </a:solidFill>
              </a:defRPr>
            </a:lvl6pPr>
            <a:lvl7pPr lvl="6" rtl="0" algn="ctr">
              <a:spcBef>
                <a:spcPts val="400"/>
              </a:spcBef>
              <a:spcAft>
                <a:spcPts val="0"/>
              </a:spcAft>
              <a:buClr>
                <a:srgbClr val="888888"/>
              </a:buClr>
              <a:buSzPts val="2000"/>
              <a:buNone/>
              <a:defRPr>
                <a:solidFill>
                  <a:srgbClr val="888888"/>
                </a:solidFill>
              </a:defRPr>
            </a:lvl7pPr>
            <a:lvl8pPr lvl="7" rtl="0" algn="ctr">
              <a:spcBef>
                <a:spcPts val="400"/>
              </a:spcBef>
              <a:spcAft>
                <a:spcPts val="0"/>
              </a:spcAft>
              <a:buClr>
                <a:srgbClr val="888888"/>
              </a:buClr>
              <a:buSzPts val="2000"/>
              <a:buNone/>
              <a:defRPr>
                <a:solidFill>
                  <a:srgbClr val="888888"/>
                </a:solidFill>
              </a:defRPr>
            </a:lvl8pPr>
            <a:lvl9pPr lvl="8" rtl="0" algn="ctr">
              <a:spcBef>
                <a:spcPts val="400"/>
              </a:spcBef>
              <a:spcAft>
                <a:spcPts val="0"/>
              </a:spcAft>
              <a:buClr>
                <a:srgbClr val="888888"/>
              </a:buClr>
              <a:buSzPts val="2000"/>
              <a:buNone/>
              <a:defRPr>
                <a:solidFill>
                  <a:srgbClr val="888888"/>
                </a:solidFill>
              </a:defRPr>
            </a:lvl9pPr>
          </a:lstStyle>
          <a:p/>
        </p:txBody>
      </p:sp>
      <p:sp>
        <p:nvSpPr>
          <p:cNvPr id="59" name="Google Shape;59;p1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0" name="Google Shape;60;p14"/>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1" name="Google Shape;61;p1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62" name="Shape 62"/>
        <p:cNvGrpSpPr/>
        <p:nvPr/>
      </p:nvGrpSpPr>
      <p:grpSpPr>
        <a:xfrm>
          <a:off x="0" y="0"/>
          <a:ext cx="0" cy="0"/>
          <a:chOff x="0" y="0"/>
          <a:chExt cx="0" cy="0"/>
        </a:xfrm>
      </p:grpSpPr>
      <p:sp>
        <p:nvSpPr>
          <p:cNvPr id="63" name="Google Shape;63;p15"/>
          <p:cNvSpPr txBox="1"/>
          <p:nvPr>
            <p:ph type="title"/>
          </p:nvPr>
        </p:nvSpPr>
        <p:spPr>
          <a:xfrm>
            <a:off x="685800" y="1597819"/>
            <a:ext cx="7769100" cy="1100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4" name="Google Shape;64;p1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5" name="Shape 65"/>
        <p:cNvGrpSpPr/>
        <p:nvPr/>
      </p:nvGrpSpPr>
      <p:grpSpPr>
        <a:xfrm>
          <a:off x="0" y="0"/>
          <a:ext cx="0" cy="0"/>
          <a:chOff x="0" y="0"/>
          <a:chExt cx="0" cy="0"/>
        </a:xfrm>
      </p:grpSpPr>
      <p:sp>
        <p:nvSpPr>
          <p:cNvPr id="66" name="Google Shape;66;p16"/>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7" name="Google Shape;67;p16"/>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68" name="Google Shape;68;p1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9" name="Google Shape;69;p16"/>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0" name="Google Shape;70;p1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1" name="Shape 71"/>
        <p:cNvGrpSpPr/>
        <p:nvPr/>
      </p:nvGrpSpPr>
      <p:grpSpPr>
        <a:xfrm>
          <a:off x="0" y="0"/>
          <a:ext cx="0" cy="0"/>
          <a:chOff x="0" y="0"/>
          <a:chExt cx="0" cy="0"/>
        </a:xfrm>
      </p:grpSpPr>
      <p:sp>
        <p:nvSpPr>
          <p:cNvPr id="72" name="Google Shape;72;p1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3" name="Google Shape;73;p17"/>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4" name="Google Shape;74;p1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5" name="Shape 75"/>
        <p:cNvGrpSpPr/>
        <p:nvPr/>
      </p:nvGrpSpPr>
      <p:grpSpPr>
        <a:xfrm>
          <a:off x="0" y="0"/>
          <a:ext cx="0" cy="0"/>
          <a:chOff x="0" y="0"/>
          <a:chExt cx="0" cy="0"/>
        </a:xfrm>
      </p:grpSpPr>
      <p:sp>
        <p:nvSpPr>
          <p:cNvPr id="76" name="Google Shape;76;p18"/>
          <p:cNvSpPr txBox="1"/>
          <p:nvPr>
            <p:ph type="title"/>
          </p:nvPr>
        </p:nvSpPr>
        <p:spPr>
          <a:xfrm>
            <a:off x="722313" y="3305175"/>
            <a:ext cx="7772400" cy="1021500"/>
          </a:xfrm>
          <a:prstGeom prst="rect">
            <a:avLst/>
          </a:prstGeom>
          <a:noFill/>
          <a:ln>
            <a:noFill/>
          </a:ln>
        </p:spPr>
        <p:txBody>
          <a:bodyPr anchorCtr="0" anchor="t" bIns="45700" lIns="91425" spcFirstLastPara="1" rIns="91425" wrap="square" tIns="45700">
            <a:normAutofit/>
          </a:bodyPr>
          <a:lstStyle>
            <a:lvl1pPr lvl="0" rtl="0" algn="l">
              <a:spcBef>
                <a:spcPts val="0"/>
              </a:spcBef>
              <a:spcAft>
                <a:spcPts val="0"/>
              </a:spcAft>
              <a:buClr>
                <a:schemeClr val="dk1"/>
              </a:buClr>
              <a:buSzPts val="4000"/>
              <a:buFont typeface="Calibri"/>
              <a:buNone/>
              <a:defRPr b="1" sz="400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7" name="Google Shape;77;p18"/>
          <p:cNvSpPr txBox="1"/>
          <p:nvPr>
            <p:ph idx="1" type="body"/>
          </p:nvPr>
        </p:nvSpPr>
        <p:spPr>
          <a:xfrm>
            <a:off x="722313" y="2180035"/>
            <a:ext cx="7772400" cy="1125300"/>
          </a:xfrm>
          <a:prstGeom prst="rect">
            <a:avLst/>
          </a:prstGeom>
          <a:noFill/>
          <a:ln>
            <a:noFill/>
          </a:ln>
        </p:spPr>
        <p:txBody>
          <a:bodyPr anchorCtr="0" anchor="b" bIns="45700" lIns="91425" spcFirstLastPara="1" rIns="91425" wrap="square" tIns="45700">
            <a:normAutofit/>
          </a:bodyPr>
          <a:lstStyle>
            <a:lvl1pPr indent="-228600" lvl="0" marL="457200" rtl="0" algn="l">
              <a:spcBef>
                <a:spcPts val="400"/>
              </a:spcBef>
              <a:spcAft>
                <a:spcPts val="0"/>
              </a:spcAft>
              <a:buClr>
                <a:srgbClr val="888888"/>
              </a:buClr>
              <a:buSzPts val="2000"/>
              <a:buNone/>
              <a:defRPr sz="2000">
                <a:solidFill>
                  <a:srgbClr val="888888"/>
                </a:solidFill>
              </a:defRPr>
            </a:lvl1pPr>
            <a:lvl2pPr indent="-228600" lvl="1" marL="914400" rtl="0" algn="l">
              <a:spcBef>
                <a:spcPts val="360"/>
              </a:spcBef>
              <a:spcAft>
                <a:spcPts val="0"/>
              </a:spcAft>
              <a:buClr>
                <a:srgbClr val="888888"/>
              </a:buClr>
              <a:buSzPts val="1800"/>
              <a:buNone/>
              <a:defRPr sz="1800">
                <a:solidFill>
                  <a:srgbClr val="888888"/>
                </a:solidFill>
              </a:defRPr>
            </a:lvl2pPr>
            <a:lvl3pPr indent="-228600" lvl="2" marL="1371600" rtl="0" algn="l">
              <a:spcBef>
                <a:spcPts val="320"/>
              </a:spcBef>
              <a:spcAft>
                <a:spcPts val="0"/>
              </a:spcAft>
              <a:buClr>
                <a:srgbClr val="888888"/>
              </a:buClr>
              <a:buSzPts val="1600"/>
              <a:buNone/>
              <a:defRPr sz="1600">
                <a:solidFill>
                  <a:srgbClr val="888888"/>
                </a:solidFill>
              </a:defRPr>
            </a:lvl3pPr>
            <a:lvl4pPr indent="-228600" lvl="3" marL="1828800" rtl="0" algn="l">
              <a:spcBef>
                <a:spcPts val="280"/>
              </a:spcBef>
              <a:spcAft>
                <a:spcPts val="0"/>
              </a:spcAft>
              <a:buClr>
                <a:srgbClr val="888888"/>
              </a:buClr>
              <a:buSzPts val="1400"/>
              <a:buNone/>
              <a:defRPr sz="1400">
                <a:solidFill>
                  <a:srgbClr val="888888"/>
                </a:solidFill>
              </a:defRPr>
            </a:lvl4pPr>
            <a:lvl5pPr indent="-228600" lvl="4" marL="2286000" rtl="0" algn="l">
              <a:spcBef>
                <a:spcPts val="280"/>
              </a:spcBef>
              <a:spcAft>
                <a:spcPts val="0"/>
              </a:spcAft>
              <a:buClr>
                <a:srgbClr val="888888"/>
              </a:buClr>
              <a:buSzPts val="1400"/>
              <a:buNone/>
              <a:defRPr sz="1400">
                <a:solidFill>
                  <a:srgbClr val="888888"/>
                </a:solidFill>
              </a:defRPr>
            </a:lvl5pPr>
            <a:lvl6pPr indent="-228600" lvl="5" marL="2743200" rtl="0" algn="l">
              <a:spcBef>
                <a:spcPts val="280"/>
              </a:spcBef>
              <a:spcAft>
                <a:spcPts val="0"/>
              </a:spcAft>
              <a:buClr>
                <a:srgbClr val="888888"/>
              </a:buClr>
              <a:buSzPts val="1400"/>
              <a:buNone/>
              <a:defRPr sz="1400">
                <a:solidFill>
                  <a:srgbClr val="888888"/>
                </a:solidFill>
              </a:defRPr>
            </a:lvl6pPr>
            <a:lvl7pPr indent="-228600" lvl="6" marL="3200400" rtl="0" algn="l">
              <a:spcBef>
                <a:spcPts val="280"/>
              </a:spcBef>
              <a:spcAft>
                <a:spcPts val="0"/>
              </a:spcAft>
              <a:buClr>
                <a:srgbClr val="888888"/>
              </a:buClr>
              <a:buSzPts val="1400"/>
              <a:buNone/>
              <a:defRPr sz="1400">
                <a:solidFill>
                  <a:srgbClr val="888888"/>
                </a:solidFill>
              </a:defRPr>
            </a:lvl7pPr>
            <a:lvl8pPr indent="-228600" lvl="7" marL="3657600" rtl="0" algn="l">
              <a:spcBef>
                <a:spcPts val="280"/>
              </a:spcBef>
              <a:spcAft>
                <a:spcPts val="0"/>
              </a:spcAft>
              <a:buClr>
                <a:srgbClr val="888888"/>
              </a:buClr>
              <a:buSzPts val="1400"/>
              <a:buNone/>
              <a:defRPr sz="1400">
                <a:solidFill>
                  <a:srgbClr val="888888"/>
                </a:solidFill>
              </a:defRPr>
            </a:lvl8pPr>
            <a:lvl9pPr indent="-228600" lvl="8" marL="4114800" rtl="0" algn="l">
              <a:spcBef>
                <a:spcPts val="280"/>
              </a:spcBef>
              <a:spcAft>
                <a:spcPts val="0"/>
              </a:spcAft>
              <a:buClr>
                <a:srgbClr val="888888"/>
              </a:buClr>
              <a:buSzPts val="1400"/>
              <a:buNone/>
              <a:defRPr sz="1400">
                <a:solidFill>
                  <a:srgbClr val="888888"/>
                </a:solidFill>
              </a:defRPr>
            </a:lvl9pPr>
          </a:lstStyle>
          <a:p/>
        </p:txBody>
      </p:sp>
      <p:sp>
        <p:nvSpPr>
          <p:cNvPr id="78" name="Google Shape;78;p1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9" name="Google Shape;79;p18"/>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0" name="Google Shape;80;p18"/>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type="tx">
  <p:cSld name="TITLE_AND_BODY">
    <p:spTree>
      <p:nvGrpSpPr>
        <p:cNvPr id="81" name="Shape 81"/>
        <p:cNvGrpSpPr/>
        <p:nvPr/>
      </p:nvGrpSpPr>
      <p:grpSpPr>
        <a:xfrm>
          <a:off x="0" y="0"/>
          <a:ext cx="0" cy="0"/>
          <a:chOff x="0" y="0"/>
          <a:chExt cx="0" cy="0"/>
        </a:xfrm>
      </p:grpSpPr>
      <p:sp>
        <p:nvSpPr>
          <p:cNvPr id="82" name="Google Shape;82;p19"/>
          <p:cNvSpPr txBox="1"/>
          <p:nvPr>
            <p:ph idx="12" type="sldNum"/>
          </p:nvPr>
        </p:nvSpPr>
        <p:spPr>
          <a:xfrm>
            <a:off x="0" y="0"/>
            <a:ext cx="0" cy="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3" name="Shape 83"/>
        <p:cNvGrpSpPr/>
        <p:nvPr/>
      </p:nvGrpSpPr>
      <p:grpSpPr>
        <a:xfrm>
          <a:off x="0" y="0"/>
          <a:ext cx="0" cy="0"/>
          <a:chOff x="0" y="0"/>
          <a:chExt cx="0" cy="0"/>
        </a:xfrm>
      </p:grpSpPr>
      <p:sp>
        <p:nvSpPr>
          <p:cNvPr id="84" name="Google Shape;84;p2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5" name="Google Shape;85;p20"/>
          <p:cNvSpPr txBox="1"/>
          <p:nvPr>
            <p:ph idx="1" type="body"/>
          </p:nvPr>
        </p:nvSpPr>
        <p:spPr>
          <a:xfrm>
            <a:off x="457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86" name="Google Shape;86;p20"/>
          <p:cNvSpPr txBox="1"/>
          <p:nvPr>
            <p:ph idx="2" type="body"/>
          </p:nvPr>
        </p:nvSpPr>
        <p:spPr>
          <a:xfrm>
            <a:off x="4648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87" name="Google Shape;87;p2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8" name="Google Shape;88;p20"/>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9" name="Google Shape;89;p2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90" name="Shape 90"/>
        <p:cNvGrpSpPr/>
        <p:nvPr/>
      </p:nvGrpSpPr>
      <p:grpSpPr>
        <a:xfrm>
          <a:off x="0" y="0"/>
          <a:ext cx="0" cy="0"/>
          <a:chOff x="0" y="0"/>
          <a:chExt cx="0" cy="0"/>
        </a:xfrm>
      </p:grpSpPr>
      <p:sp>
        <p:nvSpPr>
          <p:cNvPr id="91" name="Google Shape;91;p21"/>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44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92" name="Google Shape;92;p21"/>
          <p:cNvSpPr txBox="1"/>
          <p:nvPr>
            <p:ph idx="1" type="body"/>
          </p:nvPr>
        </p:nvSpPr>
        <p:spPr>
          <a:xfrm>
            <a:off x="457200" y="1151335"/>
            <a:ext cx="4040100" cy="480000"/>
          </a:xfrm>
          <a:prstGeom prst="rect">
            <a:avLst/>
          </a:prstGeom>
          <a:noFill/>
          <a:ln>
            <a:noFill/>
          </a:ln>
        </p:spPr>
        <p:txBody>
          <a:bodyPr anchorCtr="0" anchor="b" bIns="45700" lIns="91425" spcFirstLastPara="1" rIns="91425" wrap="square" tIns="45700">
            <a:norm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93" name="Google Shape;93;p21"/>
          <p:cNvSpPr txBox="1"/>
          <p:nvPr>
            <p:ph idx="2" type="body"/>
          </p:nvPr>
        </p:nvSpPr>
        <p:spPr>
          <a:xfrm>
            <a:off x="457200" y="1631156"/>
            <a:ext cx="4040100" cy="2963400"/>
          </a:xfrm>
          <a:prstGeom prst="rect">
            <a:avLst/>
          </a:prstGeom>
          <a:noFill/>
          <a:ln>
            <a:noFill/>
          </a:ln>
        </p:spPr>
        <p:txBody>
          <a:bodyPr anchorCtr="0" anchor="t" bIns="45700" lIns="91425" spcFirstLastPara="1" rIns="91425" wrap="square" tIns="45700">
            <a:norm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
        <p:nvSpPr>
          <p:cNvPr id="94" name="Google Shape;94;p21"/>
          <p:cNvSpPr txBox="1"/>
          <p:nvPr>
            <p:ph idx="3" type="body"/>
          </p:nvPr>
        </p:nvSpPr>
        <p:spPr>
          <a:xfrm>
            <a:off x="4645025" y="1151335"/>
            <a:ext cx="4041900" cy="480000"/>
          </a:xfrm>
          <a:prstGeom prst="rect">
            <a:avLst/>
          </a:prstGeom>
          <a:noFill/>
          <a:ln>
            <a:noFill/>
          </a:ln>
        </p:spPr>
        <p:txBody>
          <a:bodyPr anchorCtr="0" anchor="b" bIns="45700" lIns="91425" spcFirstLastPara="1" rIns="91425" wrap="square" tIns="45700">
            <a:norm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95" name="Google Shape;95;p21"/>
          <p:cNvSpPr txBox="1"/>
          <p:nvPr>
            <p:ph idx="4" type="body"/>
          </p:nvPr>
        </p:nvSpPr>
        <p:spPr>
          <a:xfrm>
            <a:off x="4645025" y="1631156"/>
            <a:ext cx="4041900" cy="2963400"/>
          </a:xfrm>
          <a:prstGeom prst="rect">
            <a:avLst/>
          </a:prstGeom>
          <a:noFill/>
          <a:ln>
            <a:noFill/>
          </a:ln>
        </p:spPr>
        <p:txBody>
          <a:bodyPr anchorCtr="0" anchor="t" bIns="45700" lIns="91425" spcFirstLastPara="1" rIns="91425" wrap="square" tIns="45700">
            <a:norm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
        <p:nvSpPr>
          <p:cNvPr id="96" name="Google Shape;96;p21"/>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7" name="Google Shape;97;p21"/>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8" name="Google Shape;98;p21"/>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9" name="Shape 99"/>
        <p:cNvGrpSpPr/>
        <p:nvPr/>
      </p:nvGrpSpPr>
      <p:grpSpPr>
        <a:xfrm>
          <a:off x="0" y="0"/>
          <a:ext cx="0" cy="0"/>
          <a:chOff x="0" y="0"/>
          <a:chExt cx="0" cy="0"/>
        </a:xfrm>
      </p:grpSpPr>
      <p:sp>
        <p:nvSpPr>
          <p:cNvPr id="100" name="Google Shape;100;p2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1" name="Google Shape;101;p22"/>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02" name="Google Shape;102;p22"/>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03" name="Google Shape;103;p2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04" name="Shape 104"/>
        <p:cNvGrpSpPr/>
        <p:nvPr/>
      </p:nvGrpSpPr>
      <p:grpSpPr>
        <a:xfrm>
          <a:off x="0" y="0"/>
          <a:ext cx="0" cy="0"/>
          <a:chOff x="0" y="0"/>
          <a:chExt cx="0" cy="0"/>
        </a:xfrm>
      </p:grpSpPr>
      <p:sp>
        <p:nvSpPr>
          <p:cNvPr id="105" name="Google Shape;105;p23"/>
          <p:cNvSpPr txBox="1"/>
          <p:nvPr>
            <p:ph type="title"/>
          </p:nvPr>
        </p:nvSpPr>
        <p:spPr>
          <a:xfrm>
            <a:off x="457200" y="204788"/>
            <a:ext cx="3008400" cy="871800"/>
          </a:xfrm>
          <a:prstGeom prst="rect">
            <a:avLst/>
          </a:prstGeom>
          <a:noFill/>
          <a:ln>
            <a:noFill/>
          </a:ln>
        </p:spPr>
        <p:txBody>
          <a:bodyPr anchorCtr="0" anchor="b" bIns="45700" lIns="91425" spcFirstLastPara="1" rIns="91425" wrap="square" tIns="45700">
            <a:normAutofit/>
          </a:bodyPr>
          <a:lstStyle>
            <a:lvl1pPr lvl="0" rtl="0" algn="l">
              <a:spcBef>
                <a:spcPts val="0"/>
              </a:spcBef>
              <a:spcAft>
                <a:spcPts val="0"/>
              </a:spcAft>
              <a:buClr>
                <a:schemeClr val="dk1"/>
              </a:buClr>
              <a:buSzPts val="2000"/>
              <a:buFont typeface="Calibri"/>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6" name="Google Shape;106;p23"/>
          <p:cNvSpPr txBox="1"/>
          <p:nvPr>
            <p:ph idx="1" type="body"/>
          </p:nvPr>
        </p:nvSpPr>
        <p:spPr>
          <a:xfrm>
            <a:off x="3575050" y="204788"/>
            <a:ext cx="5111700" cy="4389900"/>
          </a:xfrm>
          <a:prstGeom prst="rect">
            <a:avLst/>
          </a:prstGeom>
          <a:noFill/>
          <a:ln>
            <a:noFill/>
          </a:ln>
        </p:spPr>
        <p:txBody>
          <a:bodyPr anchorCtr="0" anchor="t" bIns="45700" lIns="91425" spcFirstLastPara="1" rIns="91425" wrap="square" tIns="45700">
            <a:normAutofit/>
          </a:bodyPr>
          <a:lstStyle>
            <a:lvl1pPr indent="-431800" lvl="0" marL="457200" rtl="0" algn="l">
              <a:spcBef>
                <a:spcPts val="640"/>
              </a:spcBef>
              <a:spcAft>
                <a:spcPts val="0"/>
              </a:spcAft>
              <a:buClr>
                <a:schemeClr val="dk1"/>
              </a:buClr>
              <a:buSzPts val="3200"/>
              <a:buChar char="•"/>
              <a:defRPr sz="3200"/>
            </a:lvl1pPr>
            <a:lvl2pPr indent="-406400" lvl="1" marL="914400" rtl="0" algn="l">
              <a:spcBef>
                <a:spcPts val="560"/>
              </a:spcBef>
              <a:spcAft>
                <a:spcPts val="0"/>
              </a:spcAft>
              <a:buClr>
                <a:schemeClr val="dk1"/>
              </a:buClr>
              <a:buSzPts val="2800"/>
              <a:buChar char="–"/>
              <a:defRPr sz="2800"/>
            </a:lvl2pPr>
            <a:lvl3pPr indent="-381000" lvl="2" marL="1371600" rtl="0" algn="l">
              <a:spcBef>
                <a:spcPts val="480"/>
              </a:spcBef>
              <a:spcAft>
                <a:spcPts val="0"/>
              </a:spcAft>
              <a:buClr>
                <a:schemeClr val="dk1"/>
              </a:buClr>
              <a:buSzPts val="2400"/>
              <a:buChar char="•"/>
              <a:defRPr sz="2400"/>
            </a:lvl3pPr>
            <a:lvl4pPr indent="-355600" lvl="3" marL="1828800" rtl="0" algn="l">
              <a:spcBef>
                <a:spcPts val="400"/>
              </a:spcBef>
              <a:spcAft>
                <a:spcPts val="0"/>
              </a:spcAft>
              <a:buClr>
                <a:schemeClr val="dk1"/>
              </a:buClr>
              <a:buSzPts val="2000"/>
              <a:buChar char="–"/>
              <a:defRPr sz="2000"/>
            </a:lvl4pPr>
            <a:lvl5pPr indent="-355600" lvl="4" marL="2286000" rtl="0" algn="l">
              <a:spcBef>
                <a:spcPts val="400"/>
              </a:spcBef>
              <a:spcAft>
                <a:spcPts val="0"/>
              </a:spcAft>
              <a:buClr>
                <a:schemeClr val="dk1"/>
              </a:buClr>
              <a:buSzPts val="2000"/>
              <a:buChar char="»"/>
              <a:defRPr sz="2000"/>
            </a:lvl5pPr>
            <a:lvl6pPr indent="-355600" lvl="5" marL="2743200" rtl="0" algn="l">
              <a:spcBef>
                <a:spcPts val="400"/>
              </a:spcBef>
              <a:spcAft>
                <a:spcPts val="0"/>
              </a:spcAft>
              <a:buClr>
                <a:schemeClr val="dk1"/>
              </a:buClr>
              <a:buSzPts val="2000"/>
              <a:buChar char="•"/>
              <a:defRPr sz="2000"/>
            </a:lvl6pPr>
            <a:lvl7pPr indent="-355600" lvl="6" marL="3200400" rtl="0" algn="l">
              <a:spcBef>
                <a:spcPts val="400"/>
              </a:spcBef>
              <a:spcAft>
                <a:spcPts val="0"/>
              </a:spcAft>
              <a:buClr>
                <a:schemeClr val="dk1"/>
              </a:buClr>
              <a:buSzPts val="2000"/>
              <a:buChar char="•"/>
              <a:defRPr sz="2000"/>
            </a:lvl7pPr>
            <a:lvl8pPr indent="-355600" lvl="7" marL="3657600" rtl="0" algn="l">
              <a:spcBef>
                <a:spcPts val="400"/>
              </a:spcBef>
              <a:spcAft>
                <a:spcPts val="0"/>
              </a:spcAft>
              <a:buClr>
                <a:schemeClr val="dk1"/>
              </a:buClr>
              <a:buSzPts val="2000"/>
              <a:buChar char="•"/>
              <a:defRPr sz="2000"/>
            </a:lvl8pPr>
            <a:lvl9pPr indent="-355600" lvl="8" marL="4114800" rtl="0" algn="l">
              <a:spcBef>
                <a:spcPts val="400"/>
              </a:spcBef>
              <a:spcAft>
                <a:spcPts val="0"/>
              </a:spcAft>
              <a:buClr>
                <a:schemeClr val="dk1"/>
              </a:buClr>
              <a:buSzPts val="2000"/>
              <a:buChar char="•"/>
              <a:defRPr sz="2000"/>
            </a:lvl9pPr>
          </a:lstStyle>
          <a:p/>
        </p:txBody>
      </p:sp>
      <p:sp>
        <p:nvSpPr>
          <p:cNvPr id="107" name="Google Shape;107;p23"/>
          <p:cNvSpPr txBox="1"/>
          <p:nvPr>
            <p:ph idx="2" type="body"/>
          </p:nvPr>
        </p:nvSpPr>
        <p:spPr>
          <a:xfrm>
            <a:off x="457200" y="1076325"/>
            <a:ext cx="3008400" cy="3518400"/>
          </a:xfrm>
          <a:prstGeom prst="rect">
            <a:avLst/>
          </a:prstGeom>
          <a:noFill/>
          <a:ln>
            <a:noFill/>
          </a:ln>
        </p:spPr>
        <p:txBody>
          <a:bodyPr anchorCtr="0" anchor="t" bIns="45700" lIns="91425" spcFirstLastPara="1" rIns="91425" wrap="square" tIns="45700">
            <a:norm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
        <p:nvSpPr>
          <p:cNvPr id="108" name="Google Shape;108;p2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09" name="Google Shape;109;p23"/>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10" name="Google Shape;110;p2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1" name="Shape 111"/>
        <p:cNvGrpSpPr/>
        <p:nvPr/>
      </p:nvGrpSpPr>
      <p:grpSpPr>
        <a:xfrm>
          <a:off x="0" y="0"/>
          <a:ext cx="0" cy="0"/>
          <a:chOff x="0" y="0"/>
          <a:chExt cx="0" cy="0"/>
        </a:xfrm>
      </p:grpSpPr>
      <p:sp>
        <p:nvSpPr>
          <p:cNvPr id="112" name="Google Shape;112;p24"/>
          <p:cNvSpPr txBox="1"/>
          <p:nvPr>
            <p:ph type="title"/>
          </p:nvPr>
        </p:nvSpPr>
        <p:spPr>
          <a:xfrm>
            <a:off x="1792288" y="3600450"/>
            <a:ext cx="5486400" cy="425100"/>
          </a:xfrm>
          <a:prstGeom prst="rect">
            <a:avLst/>
          </a:prstGeom>
          <a:noFill/>
          <a:ln>
            <a:noFill/>
          </a:ln>
        </p:spPr>
        <p:txBody>
          <a:bodyPr anchorCtr="0" anchor="b" bIns="45700" lIns="91425" spcFirstLastPara="1" rIns="91425" wrap="square" tIns="45700">
            <a:normAutofit/>
          </a:bodyPr>
          <a:lstStyle>
            <a:lvl1pPr lvl="0" rtl="0" algn="l">
              <a:spcBef>
                <a:spcPts val="0"/>
              </a:spcBef>
              <a:spcAft>
                <a:spcPts val="0"/>
              </a:spcAft>
              <a:buClr>
                <a:schemeClr val="dk1"/>
              </a:buClr>
              <a:buSzPts val="2000"/>
              <a:buFont typeface="Calibri"/>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13" name="Google Shape;113;p24"/>
          <p:cNvSpPr/>
          <p:nvPr>
            <p:ph idx="2" type="pic"/>
          </p:nvPr>
        </p:nvSpPr>
        <p:spPr>
          <a:xfrm>
            <a:off x="1792288" y="459581"/>
            <a:ext cx="5486400" cy="3086100"/>
          </a:xfrm>
          <a:prstGeom prst="rect">
            <a:avLst/>
          </a:prstGeom>
          <a:noFill/>
          <a:ln>
            <a:noFill/>
          </a:ln>
        </p:spPr>
      </p:sp>
      <p:sp>
        <p:nvSpPr>
          <p:cNvPr id="114" name="Google Shape;114;p24"/>
          <p:cNvSpPr txBox="1"/>
          <p:nvPr>
            <p:ph idx="1" type="body"/>
          </p:nvPr>
        </p:nvSpPr>
        <p:spPr>
          <a:xfrm>
            <a:off x="1792288" y="4025504"/>
            <a:ext cx="5486400" cy="603600"/>
          </a:xfrm>
          <a:prstGeom prst="rect">
            <a:avLst/>
          </a:prstGeom>
          <a:noFill/>
          <a:ln>
            <a:noFill/>
          </a:ln>
        </p:spPr>
        <p:txBody>
          <a:bodyPr anchorCtr="0" anchor="t" bIns="45700" lIns="91425" spcFirstLastPara="1" rIns="91425" wrap="square" tIns="45700">
            <a:norm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
        <p:nvSpPr>
          <p:cNvPr id="115" name="Google Shape;115;p2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16" name="Google Shape;116;p24"/>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17" name="Google Shape;117;p2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8" name="Shape 118"/>
        <p:cNvGrpSpPr/>
        <p:nvPr/>
      </p:nvGrpSpPr>
      <p:grpSpPr>
        <a:xfrm>
          <a:off x="0" y="0"/>
          <a:ext cx="0" cy="0"/>
          <a:chOff x="0" y="0"/>
          <a:chExt cx="0" cy="0"/>
        </a:xfrm>
      </p:grpSpPr>
      <p:sp>
        <p:nvSpPr>
          <p:cNvPr id="119" name="Google Shape;119;p2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0" name="Google Shape;120;p25"/>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121" name="Google Shape;121;p2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2" name="Google Shape;122;p25"/>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3" name="Google Shape;123;p2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24" name="Shape 124"/>
        <p:cNvGrpSpPr/>
        <p:nvPr/>
      </p:nvGrpSpPr>
      <p:grpSpPr>
        <a:xfrm>
          <a:off x="0" y="0"/>
          <a:ext cx="0" cy="0"/>
          <a:chOff x="0" y="0"/>
          <a:chExt cx="0" cy="0"/>
        </a:xfrm>
      </p:grpSpPr>
      <p:sp>
        <p:nvSpPr>
          <p:cNvPr id="125" name="Google Shape;125;p26"/>
          <p:cNvSpPr txBox="1"/>
          <p:nvPr>
            <p:ph type="title"/>
          </p:nvPr>
        </p:nvSpPr>
        <p:spPr>
          <a:xfrm rot="5400000">
            <a:off x="5463750" y="1371629"/>
            <a:ext cx="4388700" cy="20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6" name="Google Shape;126;p26"/>
          <p:cNvSpPr txBox="1"/>
          <p:nvPr>
            <p:ph idx="1" type="body"/>
          </p:nvPr>
        </p:nvSpPr>
        <p:spPr>
          <a:xfrm rot="5400000">
            <a:off x="1272750" y="-609572"/>
            <a:ext cx="4388700" cy="60198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127" name="Google Shape;127;p2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8" name="Google Shape;128;p26"/>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9" name="Google Shape;129;p2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3.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it"/>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52" name="Google Shape;52;p13"/>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it"/>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www.mardelgiu.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 Id="rId3" Type="http://schemas.openxmlformats.org/officeDocument/2006/relationships/hyperlink" Target="https://www.youtube.com/watch?v=xoA8N6nJMR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0" Type="http://schemas.openxmlformats.org/officeDocument/2006/relationships/image" Target="../media/image4.png"/><Relationship Id="rId1" Type="http://schemas.openxmlformats.org/officeDocument/2006/relationships/slideLayout" Target="../slideLayouts/slideLayout15.xml"/><Relationship Id="rId2" Type="http://schemas.openxmlformats.org/officeDocument/2006/relationships/notesSlide" Target="../notesSlides/notesSlide25.xml"/><Relationship Id="rId3" Type="http://schemas.openxmlformats.org/officeDocument/2006/relationships/image" Target="../media/image2.jpg"/><Relationship Id="rId4" Type="http://schemas.openxmlformats.org/officeDocument/2006/relationships/image" Target="../media/image7.jpg"/><Relationship Id="rId9" Type="http://schemas.openxmlformats.org/officeDocument/2006/relationships/image" Target="../media/image9.png"/><Relationship Id="rId5" Type="http://schemas.openxmlformats.org/officeDocument/2006/relationships/image" Target="../media/image8.jpg"/><Relationship Id="rId6" Type="http://schemas.openxmlformats.org/officeDocument/2006/relationships/image" Target="../media/image5.jpg"/><Relationship Id="rId7" Type="http://schemas.openxmlformats.org/officeDocument/2006/relationships/image" Target="../media/image6.jpg"/><Relationship Id="rId8" Type="http://schemas.openxmlformats.org/officeDocument/2006/relationships/image" Target="../media/image10.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8.xml"/><Relationship Id="rId3"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 Id="rId3" Type="http://schemas.openxmlformats.org/officeDocument/2006/relationships/hyperlink" Target="https://www.youtube.com/watch?v=y7b2Uj0BLXc" TargetMode="External"/><Relationship Id="rId4" Type="http://schemas.openxmlformats.org/officeDocument/2006/relationships/hyperlink" Target="https://www.ted.com/talks/shlomo_benartzi_saving_for_tomorrow_tomorrow?subtitle=e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 Id="rId3" Type="http://schemas.openxmlformats.org/officeDocument/2006/relationships/hyperlink" Target="https://papers.ssrn.com/sol3/papers.cfm?abstract_id=2731868" TargetMode="External"/><Relationship Id="rId4" Type="http://schemas.openxmlformats.org/officeDocument/2006/relationships/hyperlink" Target="https://papers.ssrn.com/sol3/cf_dev/AbsByAuth.cfm?per_id=16333" TargetMode="External"/><Relationship Id="rId5" Type="http://schemas.openxmlformats.org/officeDocument/2006/relationships/hyperlink" Target="https://papers.ssrn.com/sol3/cf_dev/AbsByAuth.cfm?per_id=16333"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7"/>
          <p:cNvSpPr txBox="1"/>
          <p:nvPr>
            <p:ph type="ctrTitle"/>
          </p:nvPr>
        </p:nvSpPr>
        <p:spPr>
          <a:xfrm>
            <a:off x="611188" y="1168004"/>
            <a:ext cx="7772400" cy="11037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FF0000"/>
              </a:buClr>
              <a:buSzPct val="100000"/>
              <a:buFont typeface="Calibri"/>
              <a:buNone/>
            </a:pPr>
            <a:r>
              <a:rPr b="1" lang="it">
                <a:solidFill>
                  <a:srgbClr val="FF0000"/>
                </a:solidFill>
              </a:rPr>
              <a:t>Behavioural Economics:</a:t>
            </a:r>
            <a:endParaRPr b="1">
              <a:solidFill>
                <a:srgbClr val="FF0000"/>
              </a:solidFill>
            </a:endParaRPr>
          </a:p>
          <a:p>
            <a:pPr indent="0" lvl="0" marL="0" rtl="0" algn="ctr">
              <a:spcBef>
                <a:spcPts val="0"/>
              </a:spcBef>
              <a:spcAft>
                <a:spcPts val="0"/>
              </a:spcAft>
              <a:buClr>
                <a:srgbClr val="FF0000"/>
              </a:buClr>
              <a:buSzPct val="100000"/>
              <a:buFont typeface="Calibri"/>
              <a:buNone/>
            </a:pPr>
            <a:r>
              <a:rPr b="1" lang="it">
                <a:solidFill>
                  <a:srgbClr val="FF0000"/>
                </a:solidFill>
              </a:rPr>
              <a:t>Choice</a:t>
            </a:r>
            <a:r>
              <a:rPr b="1" lang="it">
                <a:solidFill>
                  <a:srgbClr val="FF0000"/>
                </a:solidFill>
              </a:rPr>
              <a:t> architecture and </a:t>
            </a:r>
            <a:r>
              <a:rPr b="1" lang="it" sz="4400">
                <a:solidFill>
                  <a:srgbClr val="FF0000"/>
                </a:solidFill>
              </a:rPr>
              <a:t>Nudges</a:t>
            </a:r>
            <a:br>
              <a:rPr b="1" lang="it" sz="4400">
                <a:solidFill>
                  <a:srgbClr val="FF0000"/>
                </a:solidFill>
              </a:rPr>
            </a:br>
            <a:br>
              <a:rPr b="1" lang="it" sz="4400">
                <a:solidFill>
                  <a:srgbClr val="FF0000"/>
                </a:solidFill>
              </a:rPr>
            </a:br>
            <a:endParaRPr b="1" sz="4400">
              <a:solidFill>
                <a:srgbClr val="FF0000"/>
              </a:solidFill>
            </a:endParaRPr>
          </a:p>
        </p:txBody>
      </p:sp>
      <p:sp>
        <p:nvSpPr>
          <p:cNvPr id="135" name="Google Shape;135;p27"/>
          <p:cNvSpPr txBox="1"/>
          <p:nvPr>
            <p:ph idx="1" type="subTitle"/>
          </p:nvPr>
        </p:nvSpPr>
        <p:spPr>
          <a:xfrm>
            <a:off x="611188" y="2570560"/>
            <a:ext cx="7918500" cy="1547700"/>
          </a:xfrm>
          <a:prstGeom prst="rect">
            <a:avLst/>
          </a:prstGeom>
          <a:noFill/>
          <a:ln>
            <a:noFill/>
          </a:ln>
        </p:spPr>
        <p:txBody>
          <a:bodyPr anchorCtr="0" anchor="t" bIns="45700" lIns="91425" spcFirstLastPara="1" rIns="91425" wrap="square" tIns="45700">
            <a:normAutofit fontScale="25000" lnSpcReduction="20000"/>
          </a:bodyPr>
          <a:lstStyle/>
          <a:p>
            <a:pPr indent="0" lvl="0" marL="0" rtl="0" algn="ctr">
              <a:spcBef>
                <a:spcPts val="0"/>
              </a:spcBef>
              <a:spcAft>
                <a:spcPts val="0"/>
              </a:spcAft>
              <a:buClr>
                <a:srgbClr val="888888"/>
              </a:buClr>
              <a:buSzPct val="100000"/>
              <a:buNone/>
            </a:pPr>
            <a:r>
              <a:t/>
            </a:r>
            <a:endParaRPr>
              <a:solidFill>
                <a:srgbClr val="FF0000"/>
              </a:solidFill>
            </a:endParaRPr>
          </a:p>
          <a:p>
            <a:pPr indent="0" lvl="0" marL="0" rtl="0" algn="ctr">
              <a:spcBef>
                <a:spcPts val="560"/>
              </a:spcBef>
              <a:spcAft>
                <a:spcPts val="0"/>
              </a:spcAft>
              <a:buClr>
                <a:schemeClr val="dk1"/>
              </a:buClr>
              <a:buSzPct val="100000"/>
              <a:buNone/>
            </a:pPr>
            <a:r>
              <a:rPr i="1" lang="it" sz="11200">
                <a:solidFill>
                  <a:schemeClr val="dk1"/>
                </a:solidFill>
              </a:rPr>
              <a:t>Marina Della Giusta</a:t>
            </a:r>
            <a:endParaRPr sz="11200">
              <a:solidFill>
                <a:schemeClr val="dk1"/>
              </a:solidFill>
            </a:endParaRPr>
          </a:p>
          <a:p>
            <a:pPr indent="0" lvl="0" marL="0" rtl="0" algn="ctr">
              <a:spcBef>
                <a:spcPts val="560"/>
              </a:spcBef>
              <a:spcAft>
                <a:spcPts val="0"/>
              </a:spcAft>
              <a:buClr>
                <a:schemeClr val="dk1"/>
              </a:buClr>
              <a:buSzPct val="100000"/>
              <a:buNone/>
            </a:pPr>
            <a:r>
              <a:rPr lang="it" sz="11200">
                <a:solidFill>
                  <a:schemeClr val="dk1"/>
                </a:solidFill>
              </a:rPr>
              <a:t>Email: marina.dellagiusta@unito.it</a:t>
            </a:r>
            <a:endParaRPr/>
          </a:p>
          <a:p>
            <a:pPr indent="0" lvl="0" marL="0" rtl="0" algn="ctr">
              <a:spcBef>
                <a:spcPts val="560"/>
              </a:spcBef>
              <a:spcAft>
                <a:spcPts val="0"/>
              </a:spcAft>
              <a:buClr>
                <a:schemeClr val="dk1"/>
              </a:buClr>
              <a:buSzPct val="100000"/>
              <a:buNone/>
            </a:pPr>
            <a:r>
              <a:rPr lang="it" sz="11200">
                <a:solidFill>
                  <a:schemeClr val="dk1"/>
                </a:solidFill>
              </a:rPr>
              <a:t>Web: </a:t>
            </a:r>
            <a:r>
              <a:rPr lang="it" sz="11200" u="sng">
                <a:solidFill>
                  <a:schemeClr val="dk1"/>
                </a:solidFill>
                <a:hlinkClick r:id="rId3">
                  <a:extLst>
                    <a:ext uri="{A12FA001-AC4F-418D-AE19-62706E023703}">
                      <ahyp:hlinkClr val="tx"/>
                    </a:ext>
                  </a:extLst>
                </a:hlinkClick>
              </a:rPr>
              <a:t>www.mardelgiu.com</a:t>
            </a:r>
            <a:endParaRPr sz="11200">
              <a:solidFill>
                <a:srgbClr val="FF0000"/>
              </a:solidFill>
            </a:endParaRPr>
          </a:p>
          <a:p>
            <a:pPr indent="0" lvl="0" marL="0" rtl="0" algn="ctr">
              <a:spcBef>
                <a:spcPts val="160"/>
              </a:spcBef>
              <a:spcAft>
                <a:spcPts val="0"/>
              </a:spcAft>
              <a:buClr>
                <a:srgbClr val="888888"/>
              </a:buClr>
              <a:buSzPct val="100000"/>
              <a:buNone/>
            </a:pPr>
            <a:r>
              <a:t/>
            </a:r>
            <a:endParaRPr>
              <a:solidFill>
                <a:srgbClr val="FF0000"/>
              </a:solidFill>
            </a:endParaRPr>
          </a:p>
          <a:p>
            <a:pPr indent="0" lvl="0" marL="0" rtl="0" algn="ctr">
              <a:spcBef>
                <a:spcPts val="160"/>
              </a:spcBef>
              <a:spcAft>
                <a:spcPts val="0"/>
              </a:spcAft>
              <a:buClr>
                <a:srgbClr val="888888"/>
              </a:buClr>
              <a:buSzPct val="100000"/>
              <a:buNone/>
            </a:pPr>
            <a:r>
              <a:t/>
            </a:r>
            <a:endParaRPr>
              <a:solidFill>
                <a:srgbClr val="FF0000"/>
              </a:solidFill>
            </a:endParaRPr>
          </a:p>
          <a:p>
            <a:pPr indent="0" lvl="0" marL="0" rtl="0" algn="ctr">
              <a:spcBef>
                <a:spcPts val="160"/>
              </a:spcBef>
              <a:spcAft>
                <a:spcPts val="0"/>
              </a:spcAft>
              <a:buClr>
                <a:srgbClr val="888888"/>
              </a:buClr>
              <a:buSzPct val="100000"/>
              <a:buNone/>
            </a:pPr>
            <a:r>
              <a:t/>
            </a:r>
            <a:endParaRPr>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6"/>
          <p:cNvSpPr txBox="1"/>
          <p:nvPr>
            <p:ph idx="1" type="body"/>
          </p:nvPr>
        </p:nvSpPr>
        <p:spPr>
          <a:xfrm>
            <a:off x="455613" y="875110"/>
            <a:ext cx="8226300" cy="3393300"/>
          </a:xfrm>
          <a:prstGeom prst="rect">
            <a:avLst/>
          </a:prstGeom>
          <a:noFill/>
          <a:ln>
            <a:noFill/>
          </a:ln>
        </p:spPr>
        <p:txBody>
          <a:bodyPr anchorCtr="0" anchor="t" bIns="45700" lIns="91425" spcFirstLastPara="1" rIns="91425" wrap="square" tIns="45700">
            <a:normAutofit fontScale="92500" lnSpcReduction="20000"/>
          </a:bodyPr>
          <a:lstStyle/>
          <a:p>
            <a:pPr indent="-329565" lvl="0" marL="342900" rtl="0" algn="l">
              <a:lnSpc>
                <a:spcPct val="100000"/>
              </a:lnSpc>
              <a:spcBef>
                <a:spcPts val="0"/>
              </a:spcBef>
              <a:spcAft>
                <a:spcPts val="0"/>
              </a:spcAft>
              <a:buClr>
                <a:schemeClr val="dk1"/>
              </a:buClr>
              <a:buSzPct val="100000"/>
              <a:buChar char="•"/>
            </a:pPr>
            <a:r>
              <a:rPr lang="it" sz="2800"/>
              <a:t>Balance between social preferences and personal reward likely to determine the overall amount of green choices made by an individual.</a:t>
            </a:r>
            <a:endParaRPr/>
          </a:p>
          <a:p>
            <a:pPr indent="-329565" lvl="0" marL="342900" rtl="0" algn="l">
              <a:lnSpc>
                <a:spcPct val="100000"/>
              </a:lnSpc>
              <a:spcBef>
                <a:spcPts val="560"/>
              </a:spcBef>
              <a:spcAft>
                <a:spcPts val="0"/>
              </a:spcAft>
              <a:buClr>
                <a:schemeClr val="dk1"/>
              </a:buClr>
              <a:buSzPct val="100000"/>
              <a:buChar char="•"/>
            </a:pPr>
            <a:r>
              <a:rPr lang="it" sz="2800"/>
              <a:t>After</a:t>
            </a:r>
            <a:r>
              <a:rPr b="1" lang="it" sz="2800"/>
              <a:t> threshold </a:t>
            </a:r>
            <a:r>
              <a:rPr lang="it" sz="2800"/>
              <a:t>no further green behaviour may be elicited, and it is even possible that some offsetting will take place.</a:t>
            </a:r>
            <a:endParaRPr/>
          </a:p>
          <a:p>
            <a:pPr indent="-342900" lvl="0" marL="342900" rtl="0" algn="l">
              <a:lnSpc>
                <a:spcPct val="100000"/>
              </a:lnSpc>
              <a:spcBef>
                <a:spcPts val="560"/>
              </a:spcBef>
              <a:spcAft>
                <a:spcPts val="0"/>
              </a:spcAft>
              <a:buClr>
                <a:schemeClr val="dk1"/>
              </a:buClr>
              <a:buSzPct val="100000"/>
              <a:buFont typeface="Calibri"/>
              <a:buNone/>
            </a:pPr>
            <a:r>
              <a:rPr lang="it" sz="2800"/>
              <a:t> </a:t>
            </a:r>
            <a:r>
              <a:rPr b="1" lang="it" sz="2800"/>
              <a:t>Licensing: </a:t>
            </a:r>
            <a:r>
              <a:rPr lang="it" sz="2800"/>
              <a:t>Exposure to green products and purchase of them have very different effects: exposure primes ethical behaviour whilst purchasing can license asocial and unethical behaviour (Mazar and Zhong, 2010).</a:t>
            </a:r>
            <a:endParaRPr/>
          </a:p>
        </p:txBody>
      </p:sp>
      <p:sp>
        <p:nvSpPr>
          <p:cNvPr id="191" name="Google Shape;191;p36"/>
          <p:cNvSpPr txBox="1"/>
          <p:nvPr>
            <p:ph type="title"/>
          </p:nvPr>
        </p:nvSpPr>
        <p:spPr>
          <a:xfrm>
            <a:off x="179388" y="85725"/>
            <a:ext cx="8229600" cy="857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Licensing</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7"/>
          <p:cNvSpPr txBox="1"/>
          <p:nvPr>
            <p:ph idx="1" type="body"/>
          </p:nvPr>
        </p:nvSpPr>
        <p:spPr>
          <a:xfrm>
            <a:off x="611188" y="875110"/>
            <a:ext cx="8226300" cy="3392100"/>
          </a:xfrm>
          <a:prstGeom prst="rect">
            <a:avLst/>
          </a:prstGeom>
          <a:noFill/>
          <a:ln>
            <a:noFill/>
          </a:ln>
        </p:spPr>
        <p:txBody>
          <a:bodyPr anchorCtr="0" anchor="t" bIns="45700" lIns="91425" spcFirstLastPara="1" rIns="91425" wrap="square" tIns="45700">
            <a:normAutofit lnSpcReduction="20000"/>
          </a:bodyPr>
          <a:lstStyle/>
          <a:p>
            <a:pPr indent="-342900" lvl="0" marL="342900" rtl="0" algn="l">
              <a:spcBef>
                <a:spcPts val="0"/>
              </a:spcBef>
              <a:spcAft>
                <a:spcPts val="0"/>
              </a:spcAft>
              <a:buClr>
                <a:schemeClr val="dk1"/>
              </a:buClr>
              <a:buSzPts val="2000"/>
              <a:buChar char="•"/>
            </a:pPr>
            <a:r>
              <a:rPr lang="it" sz="2000"/>
              <a:t>to ascertain the </a:t>
            </a:r>
            <a:r>
              <a:rPr b="1" lang="it" sz="2000"/>
              <a:t>determinants </a:t>
            </a:r>
            <a:r>
              <a:rPr lang="it" sz="2000"/>
              <a:t>of different types of green behaviour… </a:t>
            </a:r>
            <a:endParaRPr/>
          </a:p>
          <a:p>
            <a:pPr indent="-342900" lvl="0" marL="342900" rtl="0" algn="l">
              <a:spcBef>
                <a:spcPts val="400"/>
              </a:spcBef>
              <a:spcAft>
                <a:spcPts val="0"/>
              </a:spcAft>
              <a:buClr>
                <a:schemeClr val="dk1"/>
              </a:buClr>
              <a:buSzPts val="2000"/>
              <a:buChar char="•"/>
            </a:pPr>
            <a:r>
              <a:rPr lang="it" sz="2000"/>
              <a:t>to see whether </a:t>
            </a:r>
            <a:r>
              <a:rPr b="1" lang="it" sz="2000"/>
              <a:t>selfishly motivated and altruistically motivated </a:t>
            </a:r>
            <a:r>
              <a:rPr lang="it" sz="2000"/>
              <a:t>green behaviours can indeed be distinguished….</a:t>
            </a:r>
            <a:endParaRPr/>
          </a:p>
          <a:p>
            <a:pPr indent="-342900" lvl="0" marL="342900" rtl="0" algn="l">
              <a:spcBef>
                <a:spcPts val="400"/>
              </a:spcBef>
              <a:spcAft>
                <a:spcPts val="0"/>
              </a:spcAft>
              <a:buClr>
                <a:schemeClr val="dk1"/>
              </a:buClr>
              <a:buSzPts val="2000"/>
              <a:buChar char="•"/>
            </a:pPr>
            <a:r>
              <a:rPr lang="it" sz="2000"/>
              <a:t>to test whether there are any systematic differences between those that are </a:t>
            </a:r>
            <a:r>
              <a:rPr b="1" lang="it" sz="2000"/>
              <a:t>more or less</a:t>
            </a:r>
            <a:r>
              <a:rPr lang="it" sz="2000"/>
              <a:t> </a:t>
            </a:r>
            <a:r>
              <a:rPr b="1" lang="it" sz="2000"/>
              <a:t>informed</a:t>
            </a:r>
            <a:r>
              <a:rPr lang="it" sz="2000"/>
              <a:t> about the environment in carrying them out ….</a:t>
            </a:r>
            <a:endParaRPr/>
          </a:p>
          <a:p>
            <a:pPr indent="-342900" lvl="0" marL="342900" rtl="0" algn="l">
              <a:spcBef>
                <a:spcPts val="400"/>
              </a:spcBef>
              <a:spcAft>
                <a:spcPts val="0"/>
              </a:spcAft>
              <a:buClr>
                <a:schemeClr val="dk1"/>
              </a:buClr>
              <a:buSzPts val="2000"/>
              <a:buChar char="•"/>
            </a:pPr>
            <a:r>
              <a:rPr lang="it" sz="2000"/>
              <a:t>and attempt to test </a:t>
            </a:r>
            <a:r>
              <a:rPr b="1" lang="it" sz="2000"/>
              <a:t>licensing effects </a:t>
            </a:r>
            <a:r>
              <a:rPr lang="it" sz="2000"/>
              <a:t>indirectly by looking at their effect on life-satisfaction</a:t>
            </a:r>
            <a:endParaRPr/>
          </a:p>
          <a:p>
            <a:pPr indent="-215900" lvl="0" marL="342900" rtl="0" algn="l">
              <a:spcBef>
                <a:spcPts val="400"/>
              </a:spcBef>
              <a:spcAft>
                <a:spcPts val="0"/>
              </a:spcAft>
              <a:buClr>
                <a:schemeClr val="dk1"/>
              </a:buClr>
              <a:buSzPts val="2000"/>
              <a:buNone/>
            </a:pPr>
            <a:r>
              <a:t/>
            </a:r>
            <a:endParaRPr sz="2000"/>
          </a:p>
          <a:p>
            <a:pPr indent="-342900" lvl="0" marL="342900" rtl="0" algn="l">
              <a:spcBef>
                <a:spcPts val="400"/>
              </a:spcBef>
              <a:spcAft>
                <a:spcPts val="0"/>
              </a:spcAft>
              <a:buClr>
                <a:schemeClr val="dk1"/>
              </a:buClr>
              <a:buSzPts val="2000"/>
              <a:buChar char="•"/>
            </a:pPr>
            <a:r>
              <a:rPr b="1" lang="it" sz="2000"/>
              <a:t>3 data sources: analysis of representative survey; campus survey; experiment</a:t>
            </a:r>
            <a:endParaRPr/>
          </a:p>
        </p:txBody>
      </p:sp>
      <p:sp>
        <p:nvSpPr>
          <p:cNvPr id="197" name="Google Shape;197;p37"/>
          <p:cNvSpPr txBox="1"/>
          <p:nvPr>
            <p:ph type="title"/>
          </p:nvPr>
        </p:nvSpPr>
        <p:spPr>
          <a:xfrm>
            <a:off x="179388" y="303610"/>
            <a:ext cx="8229600" cy="857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Let’s do some research!</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8"/>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it"/>
              <a:t>Green behaviours (BHPS w18-2008)</a:t>
            </a:r>
            <a:endParaRPr/>
          </a:p>
        </p:txBody>
      </p:sp>
      <p:graphicFrame>
        <p:nvGraphicFramePr>
          <p:cNvPr id="203" name="Google Shape;203;p38"/>
          <p:cNvGraphicFramePr/>
          <p:nvPr/>
        </p:nvGraphicFramePr>
        <p:xfrm>
          <a:off x="523875" y="935831"/>
          <a:ext cx="3000000" cy="3000000"/>
        </p:xfrm>
        <a:graphic>
          <a:graphicData uri="http://schemas.openxmlformats.org/drawingml/2006/table">
            <a:tbl>
              <a:tblPr>
                <a:noFill/>
                <a:tableStyleId>{BF20CC20-41AD-4648-892F-620979C7071B}</a:tableStyleId>
              </a:tblPr>
              <a:tblGrid>
                <a:gridCol w="1982800"/>
                <a:gridCol w="1982775"/>
                <a:gridCol w="1982800"/>
                <a:gridCol w="1982775"/>
              </a:tblGrid>
              <a:tr h="355925">
                <a:tc>
                  <a:txBody>
                    <a:bodyPr/>
                    <a:lstStyle/>
                    <a:p>
                      <a:pPr indent="0" lvl="0" marL="0" marR="0" rtl="0" algn="l">
                        <a:lnSpc>
                          <a:spcPct val="100000"/>
                        </a:lnSpc>
                        <a:spcBef>
                          <a:spcPts val="0"/>
                        </a:spcBef>
                        <a:spcAft>
                          <a:spcPts val="0"/>
                        </a:spcAft>
                        <a:buClr>
                          <a:srgbClr val="000000"/>
                        </a:buClr>
                        <a:buSzPts val="1200"/>
                        <a:buFont typeface="Times New Roman"/>
                        <a:buNone/>
                      </a:pPr>
                      <a:r>
                        <a:rPr b="1" i="0" lang="it" sz="1200" u="none" cap="none" strike="noStrike">
                          <a:solidFill>
                            <a:srgbClr val="000000"/>
                          </a:solidFill>
                          <a:latin typeface="Times New Roman"/>
                          <a:ea typeface="Times New Roman"/>
                          <a:cs typeface="Times New Roman"/>
                          <a:sym typeface="Times New Roman"/>
                        </a:rPr>
                        <a:t> </a:t>
                      </a:r>
                      <a:endParaRPr b="1" i="0" sz="1200" u="none" cap="none" strike="noStrike">
                        <a:solidFill>
                          <a:srgbClr val="F8F8F8"/>
                        </a:solidFill>
                        <a:latin typeface="Times New Roman"/>
                        <a:ea typeface="Times New Roman"/>
                        <a:cs typeface="Times New Roman"/>
                        <a:sym typeface="Times New Roman"/>
                      </a:endParaRPr>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lstStyle/>
                    <a:p>
                      <a:pPr indent="0" lvl="0" marL="0" marR="0" rtl="0" algn="l">
                        <a:lnSpc>
                          <a:spcPct val="100000"/>
                        </a:lnSpc>
                        <a:spcBef>
                          <a:spcPts val="0"/>
                        </a:spcBef>
                        <a:spcAft>
                          <a:spcPts val="0"/>
                        </a:spcAft>
                        <a:buClr>
                          <a:srgbClr val="000000"/>
                        </a:buClr>
                        <a:buSzPts val="1200"/>
                        <a:buFont typeface="Times New Roman"/>
                        <a:buNone/>
                      </a:pPr>
                      <a:r>
                        <a:rPr b="1" i="0" lang="it" sz="1200" u="none" cap="none" strike="noStrike">
                          <a:solidFill>
                            <a:srgbClr val="000000"/>
                          </a:solidFill>
                          <a:latin typeface="Times New Roman"/>
                          <a:ea typeface="Times New Roman"/>
                          <a:cs typeface="Times New Roman"/>
                          <a:sym typeface="Times New Roman"/>
                        </a:rPr>
                        <a:t> </a:t>
                      </a:r>
                      <a:endParaRPr b="1" i="0" sz="1200" u="none" cap="none" strike="noStrike">
                        <a:solidFill>
                          <a:srgbClr val="F8F8F8"/>
                        </a:solidFill>
                        <a:latin typeface="Times New Roman"/>
                        <a:ea typeface="Times New Roman"/>
                        <a:cs typeface="Times New Roman"/>
                        <a:sym typeface="Times New Roman"/>
                      </a:endParaRPr>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1" i="0" lang="it" sz="1200" u="none" cap="none" strike="noStrike">
                          <a:solidFill>
                            <a:srgbClr val="000000"/>
                          </a:solidFill>
                          <a:latin typeface="Times New Roman"/>
                          <a:ea typeface="Times New Roman"/>
                          <a:cs typeface="Times New Roman"/>
                          <a:sym typeface="Times New Roman"/>
                        </a:rPr>
                        <a:t>N</a:t>
                      </a:r>
                      <a:endParaRPr b="1" i="0" sz="1200" u="none" cap="none" strike="noStrike">
                        <a:solidFill>
                          <a:srgbClr val="F8F8F8"/>
                        </a:solidFill>
                        <a:latin typeface="Times New Roman"/>
                        <a:ea typeface="Times New Roman"/>
                        <a:cs typeface="Times New Roman"/>
                        <a:sym typeface="Times New Roman"/>
                      </a:endParaRPr>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1" i="0" lang="it" sz="1200" u="none" cap="none" strike="noStrike">
                          <a:solidFill>
                            <a:srgbClr val="000000"/>
                          </a:solidFill>
                          <a:latin typeface="Times New Roman"/>
                          <a:ea typeface="Times New Roman"/>
                          <a:cs typeface="Times New Roman"/>
                          <a:sym typeface="Times New Roman"/>
                        </a:rPr>
                        <a:t>% Green behaviour</a:t>
                      </a:r>
                      <a:endParaRPr b="1" i="0" sz="1200" u="none" cap="none" strike="noStrike">
                        <a:solidFill>
                          <a:srgbClr val="F8F8F8"/>
                        </a:solidFill>
                        <a:latin typeface="Times New Roman"/>
                        <a:ea typeface="Times New Roman"/>
                        <a:cs typeface="Times New Roman"/>
                        <a:sym typeface="Times New Roman"/>
                      </a:endParaRPr>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r>
              <a:tr h="365725">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Leaves TV on standby overnight</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Never/not very often</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13,454</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48.45</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r>
              <a:tr h="365725">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Switches off lights in empty rooms</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Always/very often</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13,454</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81.22</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r>
              <a:tr h="365725">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Lets tap run whilst brushing teeth</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Never/not very often</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13,454</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41.12</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r>
              <a:tr h="365725">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Wear extra rather than turn up heating</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Always/very often</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13,454</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52.31</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r>
              <a:tr h="365725">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Doesn't buy because of excess packaging</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Always/very often</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13,454</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8.48</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r>
              <a:tr h="355925">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Buys local food</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Always/very often</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13,454</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30.72</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r>
              <a:tr h="365725">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Buys recycled products</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Always/very often</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13,454</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26.65</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8CBD5"/>
                    </a:solidFill>
                  </a:tcPr>
                </a:tc>
              </a:tr>
              <a:tr h="365725">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Takes own bags shopping</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l">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Always/very often</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13,453</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c>
                  <a:txBody>
                    <a:bodyPr/>
                    <a:lstStyle/>
                    <a:p>
                      <a:pPr indent="0" lvl="0" marL="0" marR="0" rtl="0" algn="r">
                        <a:lnSpc>
                          <a:spcPct val="100000"/>
                        </a:lnSpc>
                        <a:spcBef>
                          <a:spcPts val="0"/>
                        </a:spcBef>
                        <a:spcAft>
                          <a:spcPts val="0"/>
                        </a:spcAft>
                        <a:buClr>
                          <a:srgbClr val="000000"/>
                        </a:buClr>
                        <a:buSzPts val="1200"/>
                        <a:buFont typeface="Times New Roman"/>
                        <a:buNone/>
                      </a:pPr>
                      <a:r>
                        <a:rPr b="0" i="0" lang="it" sz="1200" u="none" cap="none" strike="noStrike">
                          <a:solidFill>
                            <a:srgbClr val="000000"/>
                          </a:solidFill>
                          <a:latin typeface="Times New Roman"/>
                          <a:ea typeface="Times New Roman"/>
                          <a:cs typeface="Times New Roman"/>
                          <a:sym typeface="Times New Roman"/>
                        </a:rPr>
                        <a:t>51.65</a:t>
                      </a:r>
                      <a:endParaRPr sz="1100"/>
                    </a:p>
                  </a:txBody>
                  <a:tcPr marT="0" marB="0" marR="68575" marL="68575" anchor="b">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4E7EB"/>
                    </a:solidFill>
                  </a:tcPr>
                </a:tc>
              </a:tr>
            </a:tbl>
          </a:graphicData>
        </a:graphic>
      </p:graphicFrame>
      <p:sp>
        <p:nvSpPr>
          <p:cNvPr id="204" name="Google Shape;204;p38"/>
          <p:cNvSpPr txBox="1"/>
          <p:nvPr/>
        </p:nvSpPr>
        <p:spPr>
          <a:xfrm>
            <a:off x="250825" y="141685"/>
            <a:ext cx="7769100" cy="1100400"/>
          </a:xfrm>
          <a:prstGeom prst="rect">
            <a:avLst/>
          </a:prstGeom>
          <a:noFill/>
          <a:ln>
            <a:noFill/>
          </a:ln>
        </p:spPr>
        <p:txBody>
          <a:bodyPr anchorCtr="0" anchor="t" bIns="45000" lIns="90000" spcFirstLastPara="1" rIns="90000" wrap="square" tIns="45000">
            <a:noAutofit/>
          </a:bodyPr>
          <a:lstStyle/>
          <a:p>
            <a:pPr indent="0" lvl="0" marL="0" marR="0" rtl="0" algn="l">
              <a:lnSpc>
                <a:spcPct val="93000"/>
              </a:lnSpc>
              <a:spcBef>
                <a:spcPts val="0"/>
              </a:spcBef>
              <a:spcAft>
                <a:spcPts val="0"/>
              </a:spcAft>
              <a:buNone/>
            </a:pPr>
            <a:r>
              <a:rPr lang="it" sz="4400">
                <a:solidFill>
                  <a:srgbClr val="FF0000"/>
                </a:solidFill>
                <a:latin typeface="Calibri"/>
                <a:ea typeface="Calibri"/>
                <a:cs typeface="Calibri"/>
                <a:sym typeface="Calibri"/>
              </a:rPr>
              <a:t>Sustainable behaviours in BHPS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9"/>
          <p:cNvSpPr txBox="1"/>
          <p:nvPr>
            <p:ph idx="4294967295" type="sldNum"/>
          </p:nvPr>
        </p:nvSpPr>
        <p:spPr>
          <a:xfrm>
            <a:off x="457200" y="4767263"/>
            <a:ext cx="2130300" cy="271500"/>
          </a:xfrm>
          <a:prstGeom prst="rect">
            <a:avLst/>
          </a:prstGeom>
          <a:noFill/>
          <a:ln>
            <a:noFill/>
          </a:ln>
        </p:spPr>
        <p:txBody>
          <a:bodyPr anchorCtr="0" anchor="ctr" bIns="45000" lIns="90000" spcFirstLastPara="1" rIns="90000" wrap="square" tIns="45000">
            <a:noAutofit/>
          </a:bodyPr>
          <a:lstStyle/>
          <a:p>
            <a:pPr indent="0" lvl="0" marL="0" marR="0" rtl="0" algn="r">
              <a:lnSpc>
                <a:spcPct val="93000"/>
              </a:lnSpc>
              <a:spcBef>
                <a:spcPts val="0"/>
              </a:spcBef>
              <a:spcAft>
                <a:spcPts val="0"/>
              </a:spcAft>
              <a:buClr>
                <a:schemeClr val="dk1"/>
              </a:buClr>
              <a:buSzPts val="1400"/>
              <a:buFont typeface="Times New Roman"/>
              <a:buNone/>
            </a:pPr>
            <a:fld id="{00000000-1234-1234-1234-123412341234}" type="slidenum">
              <a:rPr lang="it" sz="1400">
                <a:solidFill>
                  <a:schemeClr val="dk1"/>
                </a:solidFill>
                <a:latin typeface="Arial"/>
                <a:ea typeface="Arial"/>
                <a:cs typeface="Arial"/>
                <a:sym typeface="Arial"/>
              </a:rPr>
              <a:t>‹#›</a:t>
            </a:fld>
            <a:endParaRPr sz="1400">
              <a:solidFill>
                <a:schemeClr val="dk1"/>
              </a:solidFill>
              <a:latin typeface="Arial"/>
              <a:ea typeface="Arial"/>
              <a:cs typeface="Arial"/>
              <a:sym typeface="Arial"/>
            </a:endParaRPr>
          </a:p>
        </p:txBody>
      </p:sp>
      <p:sp>
        <p:nvSpPr>
          <p:cNvPr id="210" name="Google Shape;210;p39"/>
          <p:cNvSpPr txBox="1"/>
          <p:nvPr>
            <p:ph idx="1" type="body"/>
          </p:nvPr>
        </p:nvSpPr>
        <p:spPr>
          <a:xfrm>
            <a:off x="138113" y="198835"/>
            <a:ext cx="8153400" cy="3406200"/>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000"/>
              <a:buChar char="•"/>
            </a:pPr>
            <a:r>
              <a:rPr lang="it" sz="2000"/>
              <a:t>Model each of the green behaviours separately. Controls include:</a:t>
            </a:r>
            <a:endParaRPr/>
          </a:p>
        </p:txBody>
      </p:sp>
      <p:graphicFrame>
        <p:nvGraphicFramePr>
          <p:cNvPr id="211" name="Google Shape;211;p39"/>
          <p:cNvGraphicFramePr/>
          <p:nvPr/>
        </p:nvGraphicFramePr>
        <p:xfrm>
          <a:off x="138113" y="434578"/>
          <a:ext cx="3000000" cy="3000000"/>
        </p:xfrm>
        <a:graphic>
          <a:graphicData uri="http://schemas.openxmlformats.org/drawingml/2006/table">
            <a:tbl>
              <a:tblPr>
                <a:noFill/>
                <a:tableStyleId>{BF20CC20-41AD-4648-892F-620979C7071B}</a:tableStyleId>
              </a:tblPr>
              <a:tblGrid>
                <a:gridCol w="8610600"/>
              </a:tblGrid>
              <a:tr h="459425">
                <a:tc>
                  <a:txBody>
                    <a:bodyPr/>
                    <a:lstStyle/>
                    <a:p>
                      <a:pPr indent="0" lvl="0" marL="0" marR="0" rtl="0" algn="l">
                        <a:lnSpc>
                          <a:spcPct val="90000"/>
                        </a:lnSpc>
                        <a:spcBef>
                          <a:spcPts val="0"/>
                        </a:spcBef>
                        <a:spcAft>
                          <a:spcPts val="0"/>
                        </a:spcAft>
                        <a:buClr>
                          <a:srgbClr val="000000"/>
                        </a:buClr>
                        <a:buSzPts val="1400"/>
                        <a:buFont typeface="Arial"/>
                        <a:buNone/>
                      </a:pPr>
                      <a:r>
                        <a:rPr b="0" i="0" lang="it" sz="1400" u="none" cap="none" strike="noStrike">
                          <a:solidFill>
                            <a:srgbClr val="000000"/>
                          </a:solidFill>
                          <a:latin typeface="Arial"/>
                          <a:ea typeface="Arial"/>
                          <a:cs typeface="Arial"/>
                          <a:sym typeface="Arial"/>
                        </a:rPr>
                        <a:t>Gender, age group and ethnicity (white or not)</a:t>
                      </a:r>
                      <a:endParaRPr sz="1100"/>
                    </a:p>
                    <a:p>
                      <a:pPr indent="0" lvl="0" marL="0" marR="0" rtl="0" algn="l">
                        <a:lnSpc>
                          <a:spcPct val="100000"/>
                        </a:lnSpc>
                        <a:spcBef>
                          <a:spcPts val="0"/>
                        </a:spcBef>
                        <a:spcAft>
                          <a:spcPts val="0"/>
                        </a:spcAft>
                        <a:buClr>
                          <a:schemeClr val="dk1"/>
                        </a:buClr>
                        <a:buSzPts val="1400"/>
                        <a:buFont typeface="Calibri"/>
                        <a:buNone/>
                      </a:pPr>
                      <a:r>
                        <a:t/>
                      </a:r>
                      <a:endParaRPr b="1" i="0" sz="1400" u="none" cap="none" strike="noStrike">
                        <a:solidFill>
                          <a:srgbClr val="000000"/>
                        </a:solidFill>
                        <a:latin typeface="Arial"/>
                        <a:ea typeface="Arial"/>
                        <a:cs typeface="Arial"/>
                        <a:sym typeface="Arial"/>
                      </a:endParaRPr>
                    </a:p>
                  </a:txBody>
                  <a:tcPr marT="34275" marB="34275" marR="91450" marL="91450">
                    <a:lnL cap="flat" cmpd="sng" w="12700">
                      <a:solidFill>
                        <a:schemeClr val="accent1"/>
                      </a:solidFill>
                      <a:prstDash val="solid"/>
                      <a:round/>
                      <a:headEnd len="sm" w="sm" type="none"/>
                      <a:tailEnd len="sm" w="sm" type="none"/>
                    </a:lnL>
                    <a:lnR cap="flat" cmpd="sng" w="12700">
                      <a:solidFill>
                        <a:schemeClr val="accent1"/>
                      </a:solidFill>
                      <a:prstDash val="solid"/>
                      <a:round/>
                      <a:headEnd len="sm" w="sm" type="none"/>
                      <a:tailEnd len="sm" w="sm" type="none"/>
                    </a:lnR>
                    <a:lnT cap="flat" cmpd="sng" w="12700">
                      <a:solidFill>
                        <a:schemeClr val="accent1"/>
                      </a:solidFill>
                      <a:prstDash val="solid"/>
                      <a:round/>
                      <a:headEnd len="sm" w="sm" type="none"/>
                      <a:tailEnd len="sm" w="sm" type="none"/>
                    </a:lnT>
                    <a:lnB cap="flat" cmpd="sng" w="12700">
                      <a:solidFill>
                        <a:schemeClr val="accent1"/>
                      </a:solidFill>
                      <a:prstDash val="solid"/>
                      <a:round/>
                      <a:headEnd len="sm" w="sm" type="none"/>
                      <a:tailEnd len="sm" w="sm" type="none"/>
                    </a:lnB>
                    <a:solidFill>
                      <a:srgbClr val="F4E7EB"/>
                    </a:solidFill>
                  </a:tcPr>
                </a:tc>
              </a:tr>
              <a:tr h="459425">
                <a:tc>
                  <a:txBody>
                    <a:bodyPr/>
                    <a:lstStyle/>
                    <a:p>
                      <a:pPr indent="0" lvl="0" marL="0" marR="0" rtl="0" algn="l">
                        <a:lnSpc>
                          <a:spcPct val="90000"/>
                        </a:lnSpc>
                        <a:spcBef>
                          <a:spcPts val="0"/>
                        </a:spcBef>
                        <a:spcAft>
                          <a:spcPts val="0"/>
                        </a:spcAft>
                        <a:buClr>
                          <a:srgbClr val="000000"/>
                        </a:buClr>
                        <a:buSzPts val="1400"/>
                        <a:buFont typeface="Arial"/>
                        <a:buNone/>
                      </a:pPr>
                      <a:r>
                        <a:rPr b="0" i="0" lang="it" sz="1400" u="none" cap="none" strike="noStrike">
                          <a:solidFill>
                            <a:srgbClr val="000000"/>
                          </a:solidFill>
                          <a:latin typeface="Arial"/>
                          <a:ea typeface="Arial"/>
                          <a:cs typeface="Arial"/>
                          <a:sym typeface="Arial"/>
                        </a:rPr>
                        <a:t>Education – university educated, no qualifications vs. all other qualifications</a:t>
                      </a:r>
                      <a:endParaRPr sz="1100"/>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000000"/>
                        </a:solidFill>
                        <a:latin typeface="Arial"/>
                        <a:ea typeface="Arial"/>
                        <a:cs typeface="Arial"/>
                        <a:sym typeface="Arial"/>
                      </a:endParaRPr>
                    </a:p>
                  </a:txBody>
                  <a:tcPr marT="34275" marB="34275" marR="91450" marL="91450">
                    <a:lnL cap="flat" cmpd="sng" w="12700">
                      <a:solidFill>
                        <a:schemeClr val="accent1"/>
                      </a:solidFill>
                      <a:prstDash val="solid"/>
                      <a:round/>
                      <a:headEnd len="sm" w="sm" type="none"/>
                      <a:tailEnd len="sm" w="sm" type="none"/>
                    </a:lnL>
                    <a:lnR cap="flat" cmpd="sng" w="12700">
                      <a:solidFill>
                        <a:schemeClr val="accent1"/>
                      </a:solidFill>
                      <a:prstDash val="solid"/>
                      <a:round/>
                      <a:headEnd len="sm" w="sm" type="none"/>
                      <a:tailEnd len="sm" w="sm" type="none"/>
                    </a:lnR>
                    <a:lnT cap="flat" cmpd="sng" w="12700">
                      <a:solidFill>
                        <a:schemeClr val="accent1"/>
                      </a:solidFill>
                      <a:prstDash val="solid"/>
                      <a:round/>
                      <a:headEnd len="sm" w="sm" type="none"/>
                      <a:tailEnd len="sm" w="sm" type="none"/>
                    </a:lnT>
                    <a:lnB cap="flat" cmpd="sng" w="12700">
                      <a:solidFill>
                        <a:schemeClr val="accent1"/>
                      </a:solidFill>
                      <a:prstDash val="solid"/>
                      <a:round/>
                      <a:headEnd len="sm" w="sm" type="none"/>
                      <a:tailEnd len="sm" w="sm" type="none"/>
                    </a:lnB>
                    <a:solidFill>
                      <a:srgbClr val="E8CBD5"/>
                    </a:solidFill>
                  </a:tcPr>
                </a:tc>
              </a:tr>
              <a:tr h="258325">
                <a:tc>
                  <a:txBody>
                    <a:bodyPr/>
                    <a:lstStyle/>
                    <a:p>
                      <a:pPr indent="0" lvl="0" marL="0" marR="0" rtl="0" algn="l">
                        <a:lnSpc>
                          <a:spcPct val="90000"/>
                        </a:lnSpc>
                        <a:spcBef>
                          <a:spcPts val="0"/>
                        </a:spcBef>
                        <a:spcAft>
                          <a:spcPts val="0"/>
                        </a:spcAft>
                        <a:buClr>
                          <a:srgbClr val="000000"/>
                        </a:buClr>
                        <a:buSzPts val="1400"/>
                        <a:buFont typeface="Arial"/>
                        <a:buNone/>
                      </a:pPr>
                      <a:r>
                        <a:rPr b="0" i="0" lang="it" sz="1400" u="none" cap="none" strike="noStrike">
                          <a:solidFill>
                            <a:srgbClr val="000000"/>
                          </a:solidFill>
                          <a:latin typeface="Arial"/>
                          <a:ea typeface="Arial"/>
                          <a:cs typeface="Arial"/>
                          <a:sym typeface="Arial"/>
                        </a:rPr>
                        <a:t>Whether employed, retired or in full time education</a:t>
                      </a:r>
                      <a:endParaRPr sz="1100"/>
                    </a:p>
                  </a:txBody>
                  <a:tcPr marT="34275" marB="34275" marR="91450" marL="91450">
                    <a:lnL cap="flat" cmpd="sng" w="12700">
                      <a:solidFill>
                        <a:schemeClr val="accent1"/>
                      </a:solidFill>
                      <a:prstDash val="solid"/>
                      <a:round/>
                      <a:headEnd len="sm" w="sm" type="none"/>
                      <a:tailEnd len="sm" w="sm" type="none"/>
                    </a:lnL>
                    <a:lnR cap="flat" cmpd="sng" w="12700">
                      <a:solidFill>
                        <a:schemeClr val="accent1"/>
                      </a:solidFill>
                      <a:prstDash val="solid"/>
                      <a:round/>
                      <a:headEnd len="sm" w="sm" type="none"/>
                      <a:tailEnd len="sm" w="sm" type="none"/>
                    </a:lnR>
                    <a:lnT cap="flat" cmpd="sng" w="12700">
                      <a:solidFill>
                        <a:schemeClr val="accent1"/>
                      </a:solidFill>
                      <a:prstDash val="solid"/>
                      <a:round/>
                      <a:headEnd len="sm" w="sm" type="none"/>
                      <a:tailEnd len="sm" w="sm" type="none"/>
                    </a:lnT>
                    <a:lnB cap="flat" cmpd="sng" w="12700">
                      <a:solidFill>
                        <a:schemeClr val="accent1"/>
                      </a:solidFill>
                      <a:prstDash val="solid"/>
                      <a:round/>
                      <a:headEnd len="sm" w="sm" type="none"/>
                      <a:tailEnd len="sm" w="sm" type="none"/>
                    </a:lnB>
                    <a:solidFill>
                      <a:srgbClr val="F4E7EB"/>
                    </a:solidFill>
                  </a:tcPr>
                </a:tc>
              </a:tr>
              <a:tr h="829750">
                <a:tc>
                  <a:txBody>
                    <a:bodyPr/>
                    <a:lstStyle/>
                    <a:p>
                      <a:pPr indent="0" lvl="0" marL="0" marR="0" rtl="0" algn="l">
                        <a:lnSpc>
                          <a:spcPct val="90000"/>
                        </a:lnSpc>
                        <a:spcBef>
                          <a:spcPts val="0"/>
                        </a:spcBef>
                        <a:spcAft>
                          <a:spcPts val="0"/>
                        </a:spcAft>
                        <a:buClr>
                          <a:srgbClr val="000000"/>
                        </a:buClr>
                        <a:buSzPts val="1400"/>
                        <a:buFont typeface="Arial"/>
                        <a:buNone/>
                      </a:pPr>
                      <a:r>
                        <a:rPr b="0" i="0" lang="it" sz="1400" u="none" cap="none" strike="noStrike">
                          <a:solidFill>
                            <a:srgbClr val="000000"/>
                          </a:solidFill>
                          <a:latin typeface="Arial"/>
                          <a:ea typeface="Arial"/>
                          <a:cs typeface="Arial"/>
                          <a:sym typeface="Arial"/>
                        </a:rPr>
                        <a:t>Whether they have dependent children living with them: having children may reduce time to be environmentally friendly but may also drive people to want a better world for their children</a:t>
                      </a:r>
                      <a:endParaRPr sz="1100"/>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000000"/>
                        </a:solidFill>
                        <a:latin typeface="Arial"/>
                        <a:ea typeface="Arial"/>
                        <a:cs typeface="Arial"/>
                        <a:sym typeface="Arial"/>
                      </a:endParaRPr>
                    </a:p>
                  </a:txBody>
                  <a:tcPr marT="34275" marB="34275" marR="91450" marL="91450">
                    <a:lnL cap="flat" cmpd="sng" w="12700">
                      <a:solidFill>
                        <a:schemeClr val="accent1"/>
                      </a:solidFill>
                      <a:prstDash val="solid"/>
                      <a:round/>
                      <a:headEnd len="sm" w="sm" type="none"/>
                      <a:tailEnd len="sm" w="sm" type="none"/>
                    </a:lnL>
                    <a:lnR cap="flat" cmpd="sng" w="12700">
                      <a:solidFill>
                        <a:schemeClr val="accent1"/>
                      </a:solidFill>
                      <a:prstDash val="solid"/>
                      <a:round/>
                      <a:headEnd len="sm" w="sm" type="none"/>
                      <a:tailEnd len="sm" w="sm" type="none"/>
                    </a:lnR>
                    <a:lnT cap="flat" cmpd="sng" w="12700">
                      <a:solidFill>
                        <a:schemeClr val="accent1"/>
                      </a:solidFill>
                      <a:prstDash val="solid"/>
                      <a:round/>
                      <a:headEnd len="sm" w="sm" type="none"/>
                      <a:tailEnd len="sm" w="sm" type="none"/>
                    </a:lnT>
                    <a:lnB cap="flat" cmpd="sng" w="12700">
                      <a:solidFill>
                        <a:schemeClr val="accent1"/>
                      </a:solidFill>
                      <a:prstDash val="solid"/>
                      <a:round/>
                      <a:headEnd len="sm" w="sm" type="none"/>
                      <a:tailEnd len="sm" w="sm" type="none"/>
                    </a:lnB>
                    <a:solidFill>
                      <a:srgbClr val="E8CBD5"/>
                    </a:solidFill>
                  </a:tcPr>
                </a:tc>
              </a:tr>
              <a:tr h="829750">
                <a:tc>
                  <a:txBody>
                    <a:bodyPr/>
                    <a:lstStyle/>
                    <a:p>
                      <a:pPr indent="0" lvl="0" marL="0" marR="0" rtl="0" algn="l">
                        <a:lnSpc>
                          <a:spcPct val="90000"/>
                        </a:lnSpc>
                        <a:spcBef>
                          <a:spcPts val="0"/>
                        </a:spcBef>
                        <a:spcAft>
                          <a:spcPts val="0"/>
                        </a:spcAft>
                        <a:buClr>
                          <a:srgbClr val="000000"/>
                        </a:buClr>
                        <a:buSzPts val="1400"/>
                        <a:buFont typeface="Arial"/>
                        <a:buNone/>
                      </a:pPr>
                      <a:r>
                        <a:rPr b="0" i="0" lang="it" sz="1400" u="none" cap="none" strike="noStrike">
                          <a:solidFill>
                            <a:srgbClr val="000000"/>
                          </a:solidFill>
                          <a:latin typeface="Arial"/>
                          <a:ea typeface="Arial"/>
                          <a:cs typeface="Arial"/>
                          <a:sym typeface="Arial"/>
                        </a:rPr>
                        <a:t>Log of household income (adjusted for household size)– to control for that some activities may be costly to do and some may be reflective that such activities help reduce household costs</a:t>
                      </a:r>
                      <a:endParaRPr sz="1100"/>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000000"/>
                        </a:solidFill>
                        <a:latin typeface="Arial"/>
                        <a:ea typeface="Arial"/>
                        <a:cs typeface="Arial"/>
                        <a:sym typeface="Arial"/>
                      </a:endParaRPr>
                    </a:p>
                  </a:txBody>
                  <a:tcPr marT="34275" marB="34275" marR="91450" marL="91450">
                    <a:lnL cap="flat" cmpd="sng" w="12700">
                      <a:solidFill>
                        <a:schemeClr val="accent1"/>
                      </a:solidFill>
                      <a:prstDash val="solid"/>
                      <a:round/>
                      <a:headEnd len="sm" w="sm" type="none"/>
                      <a:tailEnd len="sm" w="sm" type="none"/>
                    </a:lnL>
                    <a:lnR cap="flat" cmpd="sng" w="12700">
                      <a:solidFill>
                        <a:schemeClr val="accent1"/>
                      </a:solidFill>
                      <a:prstDash val="solid"/>
                      <a:round/>
                      <a:headEnd len="sm" w="sm" type="none"/>
                      <a:tailEnd len="sm" w="sm" type="none"/>
                    </a:lnR>
                    <a:lnT cap="flat" cmpd="sng" w="12700">
                      <a:solidFill>
                        <a:schemeClr val="accent1"/>
                      </a:solidFill>
                      <a:prstDash val="solid"/>
                      <a:round/>
                      <a:headEnd len="sm" w="sm" type="none"/>
                      <a:tailEnd len="sm" w="sm" type="none"/>
                    </a:lnT>
                    <a:lnB cap="flat" cmpd="sng" w="12700">
                      <a:solidFill>
                        <a:schemeClr val="accent1"/>
                      </a:solidFill>
                      <a:prstDash val="solid"/>
                      <a:round/>
                      <a:headEnd len="sm" w="sm" type="none"/>
                      <a:tailEnd len="sm" w="sm" type="none"/>
                    </a:lnB>
                    <a:solidFill>
                      <a:srgbClr val="F4E7EB"/>
                    </a:solidFill>
                  </a:tcPr>
                </a:tc>
              </a:tr>
              <a:tr h="459425">
                <a:tc>
                  <a:txBody>
                    <a:bodyPr/>
                    <a:lstStyle/>
                    <a:p>
                      <a:pPr indent="0" lvl="0" marL="0" marR="0" rtl="0" algn="l">
                        <a:lnSpc>
                          <a:spcPct val="90000"/>
                        </a:lnSpc>
                        <a:spcBef>
                          <a:spcPts val="0"/>
                        </a:spcBef>
                        <a:spcAft>
                          <a:spcPts val="0"/>
                        </a:spcAft>
                        <a:buClr>
                          <a:srgbClr val="000000"/>
                        </a:buClr>
                        <a:buSzPts val="1400"/>
                        <a:buFont typeface="Arial"/>
                        <a:buNone/>
                      </a:pPr>
                      <a:r>
                        <a:rPr b="0" i="0" lang="it" sz="1400" u="none" cap="none" strike="noStrike">
                          <a:solidFill>
                            <a:srgbClr val="000000"/>
                          </a:solidFill>
                          <a:latin typeface="Arial"/>
                          <a:ea typeface="Arial"/>
                          <a:cs typeface="Arial"/>
                          <a:sym typeface="Arial"/>
                        </a:rPr>
                        <a:t>Personality (which were asked in the 2005 wave), to control for individual heterogeneity</a:t>
                      </a:r>
                      <a:endParaRPr sz="1100"/>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000000"/>
                        </a:solidFill>
                        <a:latin typeface="Arial"/>
                        <a:ea typeface="Arial"/>
                        <a:cs typeface="Arial"/>
                        <a:sym typeface="Arial"/>
                      </a:endParaRPr>
                    </a:p>
                  </a:txBody>
                  <a:tcPr marT="34275" marB="34275" marR="91450" marL="91450">
                    <a:lnL cap="flat" cmpd="sng" w="12700">
                      <a:solidFill>
                        <a:schemeClr val="accent1"/>
                      </a:solidFill>
                      <a:prstDash val="solid"/>
                      <a:round/>
                      <a:headEnd len="sm" w="sm" type="none"/>
                      <a:tailEnd len="sm" w="sm" type="none"/>
                    </a:lnL>
                    <a:lnR cap="flat" cmpd="sng" w="12700">
                      <a:solidFill>
                        <a:schemeClr val="accent1"/>
                      </a:solidFill>
                      <a:prstDash val="solid"/>
                      <a:round/>
                      <a:headEnd len="sm" w="sm" type="none"/>
                      <a:tailEnd len="sm" w="sm" type="none"/>
                    </a:lnR>
                    <a:lnT cap="flat" cmpd="sng" w="12700">
                      <a:solidFill>
                        <a:schemeClr val="accent1"/>
                      </a:solidFill>
                      <a:prstDash val="solid"/>
                      <a:round/>
                      <a:headEnd len="sm" w="sm" type="none"/>
                      <a:tailEnd len="sm" w="sm" type="none"/>
                    </a:lnT>
                    <a:lnB cap="flat" cmpd="sng" w="12700">
                      <a:solidFill>
                        <a:schemeClr val="accent1"/>
                      </a:solidFill>
                      <a:prstDash val="solid"/>
                      <a:round/>
                      <a:headEnd len="sm" w="sm" type="none"/>
                      <a:tailEnd len="sm" w="sm" type="none"/>
                    </a:lnB>
                    <a:solidFill>
                      <a:srgbClr val="E8CBD5"/>
                    </a:solidFill>
                  </a:tcPr>
                </a:tc>
              </a:tr>
              <a:tr h="459425">
                <a:tc>
                  <a:txBody>
                    <a:bodyPr/>
                    <a:lstStyle/>
                    <a:p>
                      <a:pPr indent="0" lvl="0" marL="0" marR="0" rtl="0" algn="l">
                        <a:lnSpc>
                          <a:spcPct val="90000"/>
                        </a:lnSpc>
                        <a:spcBef>
                          <a:spcPts val="0"/>
                        </a:spcBef>
                        <a:spcAft>
                          <a:spcPts val="0"/>
                        </a:spcAft>
                        <a:buClr>
                          <a:srgbClr val="000000"/>
                        </a:buClr>
                        <a:buSzPts val="1400"/>
                        <a:buFont typeface="Arial"/>
                        <a:buNone/>
                      </a:pPr>
                      <a:r>
                        <a:rPr b="0" i="0" lang="it" sz="1400" u="none" cap="none" strike="noStrike">
                          <a:solidFill>
                            <a:srgbClr val="000000"/>
                          </a:solidFill>
                          <a:latin typeface="Arial"/>
                          <a:ea typeface="Arial"/>
                          <a:cs typeface="Arial"/>
                          <a:sym typeface="Arial"/>
                        </a:rPr>
                        <a:t>Climate change beliefs – whether climate change will occur in the next 30 years or later</a:t>
                      </a:r>
                      <a:endParaRPr sz="1100"/>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000000"/>
                        </a:solidFill>
                        <a:latin typeface="Arial"/>
                        <a:ea typeface="Arial"/>
                        <a:cs typeface="Arial"/>
                        <a:sym typeface="Arial"/>
                      </a:endParaRPr>
                    </a:p>
                  </a:txBody>
                  <a:tcPr marT="34275" marB="34275" marR="91450" marL="91450">
                    <a:lnL cap="flat" cmpd="sng" w="12700">
                      <a:solidFill>
                        <a:schemeClr val="accent1"/>
                      </a:solidFill>
                      <a:prstDash val="solid"/>
                      <a:round/>
                      <a:headEnd len="sm" w="sm" type="none"/>
                      <a:tailEnd len="sm" w="sm" type="none"/>
                    </a:lnL>
                    <a:lnR cap="flat" cmpd="sng" w="12700">
                      <a:solidFill>
                        <a:schemeClr val="accent1"/>
                      </a:solidFill>
                      <a:prstDash val="solid"/>
                      <a:round/>
                      <a:headEnd len="sm" w="sm" type="none"/>
                      <a:tailEnd len="sm" w="sm" type="none"/>
                    </a:lnR>
                    <a:lnT cap="flat" cmpd="sng" w="12700">
                      <a:solidFill>
                        <a:schemeClr val="accent1"/>
                      </a:solidFill>
                      <a:prstDash val="solid"/>
                      <a:round/>
                      <a:headEnd len="sm" w="sm" type="none"/>
                      <a:tailEnd len="sm" w="sm" type="none"/>
                    </a:lnT>
                    <a:lnB cap="flat" cmpd="sng" w="12700">
                      <a:solidFill>
                        <a:schemeClr val="accent1"/>
                      </a:solidFill>
                      <a:prstDash val="solid"/>
                      <a:round/>
                      <a:headEnd len="sm" w="sm" type="none"/>
                      <a:tailEnd len="sm" w="sm" type="none"/>
                    </a:lnB>
                    <a:solidFill>
                      <a:srgbClr val="F4E7EB"/>
                    </a:solidFill>
                  </a:tcPr>
                </a:tc>
              </a:tr>
              <a:tr h="891450">
                <a:tc>
                  <a:txBody>
                    <a:bodyPr/>
                    <a:lstStyle/>
                    <a:p>
                      <a:pPr indent="0" lvl="0" marL="0" marR="0" rtl="0" algn="l">
                        <a:lnSpc>
                          <a:spcPct val="100000"/>
                        </a:lnSpc>
                        <a:spcBef>
                          <a:spcPts val="0"/>
                        </a:spcBef>
                        <a:spcAft>
                          <a:spcPts val="0"/>
                        </a:spcAft>
                        <a:buClr>
                          <a:srgbClr val="000000"/>
                        </a:buClr>
                        <a:buSzPts val="1400"/>
                        <a:buFont typeface="Arial"/>
                        <a:buNone/>
                      </a:pPr>
                      <a:r>
                        <a:rPr b="0" i="0" lang="it" sz="1400" u="none" cap="none" strike="noStrike">
                          <a:solidFill>
                            <a:srgbClr val="000000"/>
                          </a:solidFill>
                          <a:latin typeface="Arial"/>
                          <a:ea typeface="Arial"/>
                          <a:cs typeface="Arial"/>
                          <a:sym typeface="Arial"/>
                        </a:rPr>
                        <a:t>Climate change attitudes - (using neutral as the reference category) - too much time/effort to be environmental, science will solve environmental problem, environment a priority in life.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000000"/>
                        </a:solidFill>
                        <a:latin typeface="Arial"/>
                        <a:ea typeface="Arial"/>
                        <a:cs typeface="Arial"/>
                        <a:sym typeface="Arial"/>
                      </a:endParaRPr>
                    </a:p>
                  </a:txBody>
                  <a:tcPr marT="34275" marB="34275" marR="91450" marL="91450">
                    <a:lnL cap="flat" cmpd="sng" w="12700">
                      <a:solidFill>
                        <a:schemeClr val="accent1"/>
                      </a:solidFill>
                      <a:prstDash val="solid"/>
                      <a:round/>
                      <a:headEnd len="sm" w="sm" type="none"/>
                      <a:tailEnd len="sm" w="sm" type="none"/>
                    </a:lnL>
                    <a:lnR cap="flat" cmpd="sng" w="12700">
                      <a:solidFill>
                        <a:schemeClr val="accent1"/>
                      </a:solidFill>
                      <a:prstDash val="solid"/>
                      <a:round/>
                      <a:headEnd len="sm" w="sm" type="none"/>
                      <a:tailEnd len="sm" w="sm" type="none"/>
                    </a:lnR>
                    <a:lnT cap="flat" cmpd="sng" w="12700">
                      <a:solidFill>
                        <a:schemeClr val="accent1"/>
                      </a:solidFill>
                      <a:prstDash val="solid"/>
                      <a:round/>
                      <a:headEnd len="sm" w="sm" type="none"/>
                      <a:tailEnd len="sm" w="sm" type="none"/>
                    </a:lnT>
                    <a:lnB cap="flat" cmpd="sng" w="12700">
                      <a:solidFill>
                        <a:schemeClr val="accent1"/>
                      </a:solidFill>
                      <a:prstDash val="solid"/>
                      <a:round/>
                      <a:headEnd len="sm" w="sm" type="none"/>
                      <a:tailEnd len="sm" w="sm" type="none"/>
                    </a:lnB>
                    <a:solidFill>
                      <a:srgbClr val="E8CBD5"/>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40"/>
          <p:cNvSpPr txBox="1"/>
          <p:nvPr>
            <p:ph idx="1" type="body"/>
          </p:nvPr>
        </p:nvSpPr>
        <p:spPr>
          <a:xfrm>
            <a:off x="539750" y="951310"/>
            <a:ext cx="8226300" cy="3392100"/>
          </a:xfrm>
          <a:prstGeom prst="rect">
            <a:avLst/>
          </a:prstGeom>
          <a:noFill/>
          <a:ln>
            <a:noFill/>
          </a:ln>
        </p:spPr>
        <p:txBody>
          <a:bodyPr anchorCtr="0" anchor="t" bIns="45700" lIns="91425" spcFirstLastPara="1" rIns="91425" wrap="square" tIns="45700">
            <a:normAutofit lnSpcReduction="20000"/>
          </a:bodyPr>
          <a:lstStyle/>
          <a:p>
            <a:pPr indent="-342900" lvl="0" marL="342900" rtl="0" algn="l">
              <a:lnSpc>
                <a:spcPct val="90000"/>
              </a:lnSpc>
              <a:spcBef>
                <a:spcPts val="0"/>
              </a:spcBef>
              <a:spcAft>
                <a:spcPts val="0"/>
              </a:spcAft>
              <a:buClr>
                <a:schemeClr val="dk1"/>
              </a:buClr>
              <a:buSzPts val="2800"/>
              <a:buChar char="•"/>
            </a:pPr>
            <a:r>
              <a:rPr lang="it" sz="2800"/>
              <a:t>The belief that climate change will occur relatively soon increases green behaviour, whilst the belief that it will happen later on does not, and makes individuals more likely to fly.</a:t>
            </a:r>
            <a:endParaRPr/>
          </a:p>
          <a:p>
            <a:pPr indent="-342900" lvl="0" marL="342900" rtl="0" algn="l">
              <a:lnSpc>
                <a:spcPct val="90000"/>
              </a:lnSpc>
              <a:spcBef>
                <a:spcPts val="560"/>
              </a:spcBef>
              <a:spcAft>
                <a:spcPts val="0"/>
              </a:spcAft>
              <a:buClr>
                <a:schemeClr val="dk1"/>
              </a:buClr>
              <a:buSzPts val="2800"/>
              <a:buChar char="•"/>
            </a:pPr>
            <a:r>
              <a:rPr lang="it" sz="2800"/>
              <a:t>Those who agree it is too much effort to be environmental are </a:t>
            </a:r>
            <a:r>
              <a:rPr lang="it" sz="2800" u="sng"/>
              <a:t>more</a:t>
            </a:r>
            <a:r>
              <a:rPr lang="it" sz="2800"/>
              <a:t> likely to do things such as buying low packaging, local food and buying recycled products</a:t>
            </a:r>
            <a:endParaRPr/>
          </a:p>
          <a:p>
            <a:pPr indent="-342900" lvl="0" marL="342900" rtl="0" algn="l">
              <a:lnSpc>
                <a:spcPct val="90000"/>
              </a:lnSpc>
              <a:spcBef>
                <a:spcPts val="560"/>
              </a:spcBef>
              <a:spcAft>
                <a:spcPts val="0"/>
              </a:spcAft>
              <a:buClr>
                <a:schemeClr val="dk1"/>
              </a:buClr>
              <a:buSzPts val="2800"/>
              <a:buChar char="•"/>
            </a:pPr>
            <a:r>
              <a:rPr lang="it" sz="2800"/>
              <a:t>Education effects mixed: information and aspiration</a:t>
            </a:r>
            <a:endParaRPr/>
          </a:p>
          <a:p>
            <a:pPr indent="-139700" lvl="0" marL="342900" rtl="0" algn="l">
              <a:lnSpc>
                <a:spcPct val="90000"/>
              </a:lnSpc>
              <a:spcBef>
                <a:spcPts val="640"/>
              </a:spcBef>
              <a:spcAft>
                <a:spcPts val="0"/>
              </a:spcAft>
              <a:buClr>
                <a:schemeClr val="dk1"/>
              </a:buClr>
              <a:buSzPts val="3200"/>
              <a:buNone/>
            </a:pPr>
            <a:r>
              <a:t/>
            </a:r>
            <a:endParaRPr/>
          </a:p>
        </p:txBody>
      </p:sp>
      <p:sp>
        <p:nvSpPr>
          <p:cNvPr id="217" name="Google Shape;217;p40"/>
          <p:cNvSpPr txBox="1"/>
          <p:nvPr>
            <p:ph type="title"/>
          </p:nvPr>
        </p:nvSpPr>
        <p:spPr>
          <a:xfrm>
            <a:off x="377825" y="250031"/>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Results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41"/>
          <p:cNvSpPr txBox="1"/>
          <p:nvPr>
            <p:ph type="title"/>
          </p:nvPr>
        </p:nvSpPr>
        <p:spPr>
          <a:xfrm>
            <a:off x="107950" y="141685"/>
            <a:ext cx="7769100" cy="11004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FF0000"/>
              </a:buClr>
              <a:buSzPct val="100000"/>
              <a:buFont typeface="Calibri"/>
              <a:buNone/>
            </a:pPr>
            <a:r>
              <a:rPr lang="it" sz="4000">
                <a:solidFill>
                  <a:srgbClr val="FF0000"/>
                </a:solidFill>
              </a:rPr>
              <a:t>More or less altruistic green behaviours</a:t>
            </a:r>
            <a:endParaRPr/>
          </a:p>
        </p:txBody>
      </p:sp>
      <p:sp>
        <p:nvSpPr>
          <p:cNvPr id="223" name="Google Shape;223;p41"/>
          <p:cNvSpPr txBox="1"/>
          <p:nvPr>
            <p:ph idx="1" type="body"/>
          </p:nvPr>
        </p:nvSpPr>
        <p:spPr>
          <a:xfrm>
            <a:off x="323850" y="1059656"/>
            <a:ext cx="8226300" cy="3392100"/>
          </a:xfrm>
          <a:prstGeom prst="rect">
            <a:avLst/>
          </a:prstGeom>
          <a:noFill/>
          <a:ln>
            <a:noFill/>
          </a:ln>
        </p:spPr>
        <p:txBody>
          <a:bodyPr anchorCtr="0" anchor="t" bIns="45700" lIns="91425" spcFirstLastPara="1" rIns="91425" wrap="square" tIns="45700">
            <a:normAutofit fontScale="85000" lnSpcReduction="10000"/>
          </a:bodyPr>
          <a:lstStyle/>
          <a:p>
            <a:pPr indent="-327660" lvl="0" marL="342900" rtl="0" algn="l">
              <a:spcBef>
                <a:spcPts val="0"/>
              </a:spcBef>
              <a:spcAft>
                <a:spcPts val="0"/>
              </a:spcAft>
              <a:buClr>
                <a:schemeClr val="dk1"/>
              </a:buClr>
              <a:buSzPct val="100000"/>
              <a:buChar char="•"/>
            </a:pPr>
            <a:r>
              <a:rPr lang="it"/>
              <a:t>Gender, employment (retired do more, but of the less altruistic behaviours) and household composition effect behaviours </a:t>
            </a:r>
            <a:endParaRPr/>
          </a:p>
          <a:p>
            <a:pPr indent="-327660" lvl="0" marL="342900" rtl="0" algn="l">
              <a:spcBef>
                <a:spcPts val="592"/>
              </a:spcBef>
              <a:spcAft>
                <a:spcPts val="0"/>
              </a:spcAft>
              <a:buClr>
                <a:schemeClr val="dk1"/>
              </a:buClr>
              <a:buSzPct val="100000"/>
              <a:buChar char="•"/>
            </a:pPr>
            <a:r>
              <a:rPr lang="it"/>
              <a:t>As income increases both less and more altruistic green behaviours are reduced, though proportionately more the less altruistic ones (as expected)</a:t>
            </a:r>
            <a:endParaRPr/>
          </a:p>
          <a:p>
            <a:pPr indent="-342900" lvl="0" marL="342900" rtl="0" algn="l">
              <a:spcBef>
                <a:spcPts val="592"/>
              </a:spcBef>
              <a:spcAft>
                <a:spcPts val="0"/>
              </a:spcAft>
              <a:buClr>
                <a:schemeClr val="dk1"/>
              </a:buClr>
              <a:buSzPct val="100000"/>
              <a:buFont typeface="Calibri"/>
              <a:buNone/>
            </a:pPr>
            <a:r>
              <a:rPr lang="it"/>
              <a:t> Education increases both more and less altruistic behaviours, with a higher effect for altruistic ones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42"/>
          <p:cNvSpPr txBox="1"/>
          <p:nvPr>
            <p:ph type="title"/>
          </p:nvPr>
        </p:nvSpPr>
        <p:spPr>
          <a:xfrm>
            <a:off x="377825" y="357188"/>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Feeling good?</a:t>
            </a:r>
            <a:endParaRPr/>
          </a:p>
        </p:txBody>
      </p:sp>
      <p:sp>
        <p:nvSpPr>
          <p:cNvPr id="229" name="Google Shape;229;p42"/>
          <p:cNvSpPr txBox="1"/>
          <p:nvPr>
            <p:ph idx="1" type="body"/>
          </p:nvPr>
        </p:nvSpPr>
        <p:spPr>
          <a:xfrm>
            <a:off x="539750" y="1178719"/>
            <a:ext cx="8226300" cy="3392100"/>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Clr>
                <a:schemeClr val="dk1"/>
              </a:buClr>
              <a:buSzPts val="3200"/>
              <a:buChar char="•"/>
            </a:pPr>
            <a:r>
              <a:rPr lang="it"/>
              <a:t>Effect on life satisfaction of different measures of environmental behaviour</a:t>
            </a:r>
            <a:endParaRPr/>
          </a:p>
          <a:p>
            <a:pPr indent="-342900" lvl="0" marL="342900" rtl="0" algn="l">
              <a:spcBef>
                <a:spcPts val="640"/>
              </a:spcBef>
              <a:spcAft>
                <a:spcPts val="0"/>
              </a:spcAft>
              <a:buClr>
                <a:schemeClr val="dk1"/>
              </a:buClr>
              <a:buSzPts val="3200"/>
              <a:buChar char="•"/>
            </a:pPr>
            <a:r>
              <a:rPr lang="it"/>
              <a:t>Increasing green behaviours are associated with higher life satisfaction.</a:t>
            </a:r>
            <a:endParaRPr/>
          </a:p>
          <a:p>
            <a:pPr indent="-342900" lvl="0" marL="342900" rtl="0" algn="l">
              <a:spcBef>
                <a:spcPts val="640"/>
              </a:spcBef>
              <a:spcAft>
                <a:spcPts val="0"/>
              </a:spcAft>
              <a:buClr>
                <a:schemeClr val="dk1"/>
              </a:buClr>
              <a:buSzPts val="3200"/>
              <a:buChar char="•"/>
            </a:pPr>
            <a:r>
              <a:rPr lang="it"/>
              <a:t>Satisfaction is increased only by the altruistic behaviours, which provides evidence for </a:t>
            </a:r>
            <a:r>
              <a:rPr b="1" lang="it"/>
              <a:t>warm glow</a:t>
            </a:r>
            <a:r>
              <a:rPr lang="it"/>
              <a:t>.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43"/>
          <p:cNvSpPr txBox="1"/>
          <p:nvPr>
            <p:ph type="title"/>
          </p:nvPr>
        </p:nvSpPr>
        <p:spPr>
          <a:xfrm>
            <a:off x="250825" y="195263"/>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Green enough?</a:t>
            </a:r>
            <a:endParaRPr/>
          </a:p>
        </p:txBody>
      </p:sp>
      <p:sp>
        <p:nvSpPr>
          <p:cNvPr id="235" name="Google Shape;235;p43"/>
          <p:cNvSpPr txBox="1"/>
          <p:nvPr>
            <p:ph idx="1" type="body"/>
          </p:nvPr>
        </p:nvSpPr>
        <p:spPr>
          <a:xfrm>
            <a:off x="458775" y="1079569"/>
            <a:ext cx="8226300" cy="3392100"/>
          </a:xfrm>
          <a:prstGeom prst="rect">
            <a:avLst/>
          </a:prstGeom>
          <a:noFill/>
          <a:ln>
            <a:noFill/>
          </a:ln>
        </p:spPr>
        <p:txBody>
          <a:bodyPr anchorCtr="0" anchor="t" bIns="45700" lIns="91425" spcFirstLastPara="1" rIns="91425" wrap="square" tIns="45700">
            <a:normAutofit fontScale="77500" lnSpcReduction="10000"/>
          </a:bodyPr>
          <a:lstStyle/>
          <a:p>
            <a:pPr indent="-312419" lvl="0" marL="342900" rtl="0" algn="l">
              <a:lnSpc>
                <a:spcPct val="100000"/>
              </a:lnSpc>
              <a:spcBef>
                <a:spcPts val="0"/>
              </a:spcBef>
              <a:spcAft>
                <a:spcPts val="0"/>
              </a:spcAft>
              <a:buClr>
                <a:schemeClr val="dk1"/>
              </a:buClr>
              <a:buSzPct val="100000"/>
              <a:buChar char="•"/>
            </a:pPr>
            <a:r>
              <a:rPr lang="it"/>
              <a:t>Respondents with higher qualifications and with more information on who know more about climate change are those who most feel they need to change (in spite of already engaging in more green behaviours than others).</a:t>
            </a:r>
            <a:endParaRPr/>
          </a:p>
          <a:p>
            <a:pPr indent="-312419" lvl="0" marL="342900" rtl="0" algn="l">
              <a:lnSpc>
                <a:spcPct val="100000"/>
              </a:lnSpc>
              <a:spcBef>
                <a:spcPts val="592"/>
              </a:spcBef>
              <a:spcAft>
                <a:spcPts val="0"/>
              </a:spcAft>
              <a:buClr>
                <a:schemeClr val="dk1"/>
              </a:buClr>
              <a:buSzPct val="100000"/>
              <a:buChar char="•"/>
            </a:pPr>
            <a:r>
              <a:rPr lang="it"/>
              <a:t> Those who fly more report they are less environmentally friendly but also report they need to change. This suggests that providing more information may well spur a need to change, through not necessarily more actual green behaviour.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44"/>
          <p:cNvSpPr txBox="1"/>
          <p:nvPr>
            <p:ph type="title"/>
          </p:nvPr>
        </p:nvSpPr>
        <p:spPr>
          <a:xfrm>
            <a:off x="436563" y="104775"/>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Campus survey</a:t>
            </a:r>
            <a:endParaRPr/>
          </a:p>
        </p:txBody>
      </p:sp>
      <p:sp>
        <p:nvSpPr>
          <p:cNvPr id="241" name="Google Shape;241;p44"/>
          <p:cNvSpPr txBox="1"/>
          <p:nvPr>
            <p:ph idx="1" type="body"/>
          </p:nvPr>
        </p:nvSpPr>
        <p:spPr>
          <a:xfrm>
            <a:off x="458775" y="875700"/>
            <a:ext cx="8226300" cy="3392100"/>
          </a:xfrm>
          <a:prstGeom prst="rect">
            <a:avLst/>
          </a:prstGeom>
          <a:noFill/>
          <a:ln>
            <a:noFill/>
          </a:ln>
        </p:spPr>
        <p:txBody>
          <a:bodyPr anchorCtr="0" anchor="t" bIns="45700" lIns="91425" spcFirstLastPara="1" rIns="91425" wrap="square" tIns="45700">
            <a:normAutofit fontScale="77500" lnSpcReduction="10000"/>
          </a:bodyPr>
          <a:lstStyle/>
          <a:p>
            <a:pPr indent="-312419" lvl="0" marL="342900" rtl="0" algn="l">
              <a:spcBef>
                <a:spcPts val="0"/>
              </a:spcBef>
              <a:spcAft>
                <a:spcPts val="0"/>
              </a:spcAft>
              <a:buClr>
                <a:schemeClr val="dk1"/>
              </a:buClr>
              <a:buSzPct val="100000"/>
              <a:buChar char="•"/>
            </a:pPr>
            <a:r>
              <a:rPr lang="it"/>
              <a:t>Expand on the BHPS analysis with a campus based survey</a:t>
            </a:r>
            <a:endParaRPr/>
          </a:p>
          <a:p>
            <a:pPr indent="-312419" lvl="0" marL="342900" rtl="0" algn="l">
              <a:spcBef>
                <a:spcPts val="592"/>
              </a:spcBef>
              <a:spcAft>
                <a:spcPts val="0"/>
              </a:spcAft>
              <a:buClr>
                <a:schemeClr val="dk1"/>
              </a:buClr>
              <a:buSzPct val="100000"/>
              <a:buChar char="•"/>
            </a:pPr>
            <a:r>
              <a:rPr lang="it"/>
              <a:t>Respondents: 263 interviews</a:t>
            </a:r>
            <a:endParaRPr/>
          </a:p>
          <a:p>
            <a:pPr indent="-312419" lvl="0" marL="342900" rtl="0" algn="l">
              <a:spcBef>
                <a:spcPts val="592"/>
              </a:spcBef>
              <a:spcAft>
                <a:spcPts val="0"/>
              </a:spcAft>
              <a:buClr>
                <a:schemeClr val="dk1"/>
              </a:buClr>
              <a:buSzPct val="100000"/>
              <a:buChar char="•"/>
            </a:pPr>
            <a:r>
              <a:rPr lang="it"/>
              <a:t>Content of survey:</a:t>
            </a:r>
            <a:endParaRPr/>
          </a:p>
          <a:p>
            <a:pPr indent="-259080" lvl="1" marL="742950" rtl="0" algn="l">
              <a:spcBef>
                <a:spcPts val="518"/>
              </a:spcBef>
              <a:spcAft>
                <a:spcPts val="0"/>
              </a:spcAft>
              <a:buClr>
                <a:schemeClr val="dk1"/>
              </a:buClr>
              <a:buSzPct val="100000"/>
              <a:buChar char="–"/>
            </a:pPr>
            <a:r>
              <a:rPr lang="it"/>
              <a:t>Demographics</a:t>
            </a:r>
            <a:endParaRPr/>
          </a:p>
          <a:p>
            <a:pPr indent="-259080" lvl="1" marL="742950" rtl="0" algn="l">
              <a:spcBef>
                <a:spcPts val="518"/>
              </a:spcBef>
              <a:spcAft>
                <a:spcPts val="0"/>
              </a:spcAft>
              <a:buClr>
                <a:schemeClr val="dk1"/>
              </a:buClr>
              <a:buSzPct val="100000"/>
              <a:buChar char="–"/>
            </a:pPr>
            <a:r>
              <a:rPr lang="it"/>
              <a:t>Pro-environmental behaviours in a range of domains</a:t>
            </a:r>
            <a:endParaRPr/>
          </a:p>
          <a:p>
            <a:pPr indent="-259080" lvl="1" marL="742950" rtl="0" algn="l">
              <a:spcBef>
                <a:spcPts val="518"/>
              </a:spcBef>
              <a:spcAft>
                <a:spcPts val="0"/>
              </a:spcAft>
              <a:buClr>
                <a:schemeClr val="dk1"/>
              </a:buClr>
              <a:buSzPct val="100000"/>
              <a:buChar char="–"/>
            </a:pPr>
            <a:r>
              <a:rPr lang="it"/>
              <a:t>Importance of environmental issues</a:t>
            </a:r>
            <a:endParaRPr/>
          </a:p>
          <a:p>
            <a:pPr indent="-259080" lvl="1" marL="742950" rtl="0" algn="l">
              <a:spcBef>
                <a:spcPts val="518"/>
              </a:spcBef>
              <a:spcAft>
                <a:spcPts val="0"/>
              </a:spcAft>
              <a:buClr>
                <a:schemeClr val="dk1"/>
              </a:buClr>
              <a:buSzPct val="100000"/>
              <a:buChar char="–"/>
            </a:pPr>
            <a:r>
              <a:rPr lang="it"/>
              <a:t>Knowledge of green issues:</a:t>
            </a:r>
            <a:endParaRPr/>
          </a:p>
          <a:p>
            <a:pPr indent="-205740" lvl="2" marL="1143000" rtl="0" algn="l">
              <a:spcBef>
                <a:spcPts val="444"/>
              </a:spcBef>
              <a:spcAft>
                <a:spcPts val="0"/>
              </a:spcAft>
              <a:buClr>
                <a:schemeClr val="dk1"/>
              </a:buClr>
              <a:buSzPct val="100000"/>
              <a:buChar char="•"/>
            </a:pPr>
            <a:r>
              <a:rPr lang="it"/>
              <a:t>Perceived knowledge</a:t>
            </a:r>
            <a:endParaRPr/>
          </a:p>
          <a:p>
            <a:pPr indent="-205740" lvl="2" marL="1143000" rtl="0" algn="l">
              <a:spcBef>
                <a:spcPts val="444"/>
              </a:spcBef>
              <a:spcAft>
                <a:spcPts val="0"/>
              </a:spcAft>
              <a:buClr>
                <a:schemeClr val="dk1"/>
              </a:buClr>
              <a:buSzPct val="100000"/>
              <a:buChar char="•"/>
            </a:pPr>
            <a:r>
              <a:rPr lang="it"/>
              <a:t>Actual knowledge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45"/>
          <p:cNvSpPr txBox="1"/>
          <p:nvPr>
            <p:ph type="title"/>
          </p:nvPr>
        </p:nvSpPr>
        <p:spPr>
          <a:xfrm>
            <a:off x="179388" y="325041"/>
            <a:ext cx="86409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Campus survey: the role of information</a:t>
            </a:r>
            <a:endParaRPr/>
          </a:p>
        </p:txBody>
      </p:sp>
      <p:sp>
        <p:nvSpPr>
          <p:cNvPr id="247" name="Google Shape;247;p45"/>
          <p:cNvSpPr txBox="1"/>
          <p:nvPr>
            <p:ph idx="1" type="body"/>
          </p:nvPr>
        </p:nvSpPr>
        <p:spPr>
          <a:xfrm>
            <a:off x="458775" y="1246472"/>
            <a:ext cx="8226300" cy="3392100"/>
          </a:xfrm>
          <a:prstGeom prst="rect">
            <a:avLst/>
          </a:prstGeom>
          <a:noFill/>
          <a:ln>
            <a:noFill/>
          </a:ln>
        </p:spPr>
        <p:txBody>
          <a:bodyPr anchorCtr="0" anchor="t" bIns="45700" lIns="91425" spcFirstLastPara="1" rIns="91425" wrap="square" tIns="45700">
            <a:normAutofit lnSpcReduction="20000"/>
          </a:bodyPr>
          <a:lstStyle/>
          <a:p>
            <a:pPr indent="-342900" lvl="0" marL="342900" rtl="0" algn="l">
              <a:lnSpc>
                <a:spcPct val="90000"/>
              </a:lnSpc>
              <a:spcBef>
                <a:spcPts val="0"/>
              </a:spcBef>
              <a:spcAft>
                <a:spcPts val="0"/>
              </a:spcAft>
              <a:buClr>
                <a:schemeClr val="dk1"/>
              </a:buClr>
              <a:buSzPts val="3200"/>
              <a:buChar char="•"/>
            </a:pPr>
            <a:r>
              <a:rPr lang="it"/>
              <a:t>Across our sample, actual knowledge green issues was low.</a:t>
            </a:r>
            <a:endParaRPr/>
          </a:p>
          <a:p>
            <a:pPr indent="-139700" lvl="0" marL="342900" rtl="0" algn="l">
              <a:lnSpc>
                <a:spcPct val="90000"/>
              </a:lnSpc>
              <a:spcBef>
                <a:spcPts val="640"/>
              </a:spcBef>
              <a:spcAft>
                <a:spcPts val="0"/>
              </a:spcAft>
              <a:buClr>
                <a:schemeClr val="dk1"/>
              </a:buClr>
              <a:buSzPts val="3200"/>
              <a:buNone/>
            </a:pPr>
            <a:r>
              <a:t/>
            </a:r>
            <a:endParaRPr/>
          </a:p>
          <a:p>
            <a:pPr indent="-342900" lvl="0" marL="342900" rtl="0" algn="l">
              <a:lnSpc>
                <a:spcPct val="90000"/>
              </a:lnSpc>
              <a:spcBef>
                <a:spcPts val="640"/>
              </a:spcBef>
              <a:spcAft>
                <a:spcPts val="0"/>
              </a:spcAft>
              <a:buClr>
                <a:schemeClr val="dk1"/>
              </a:buClr>
              <a:buSzPts val="3200"/>
              <a:buChar char="•"/>
            </a:pPr>
            <a:r>
              <a:rPr lang="it"/>
              <a:t>In terms of perceived knowledge about the environment, those who had high perceived knowledge about the environment often fared worse than those who only have medium or poor perceived knowledge when we look at their actual knowledge.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8"/>
          <p:cNvSpPr txBox="1"/>
          <p:nvPr>
            <p:ph type="title"/>
          </p:nvPr>
        </p:nvSpPr>
        <p:spPr>
          <a:xfrm>
            <a:off x="539750" y="2356247"/>
            <a:ext cx="7908900" cy="6432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FF0000"/>
              </a:buClr>
              <a:buSzPct val="100000"/>
              <a:buFont typeface="Calibri"/>
              <a:buNone/>
            </a:pPr>
            <a:r>
              <a:rPr lang="it" sz="3600">
                <a:solidFill>
                  <a:srgbClr val="FF0000"/>
                </a:solidFill>
              </a:rPr>
              <a:t>NUDGE OR Choice architecture </a:t>
            </a:r>
            <a:br>
              <a:rPr lang="it" sz="3600">
                <a:solidFill>
                  <a:srgbClr val="FF0000"/>
                </a:solidFill>
              </a:rPr>
            </a:br>
            <a:r>
              <a:rPr lang="it" sz="3600">
                <a:solidFill>
                  <a:srgbClr val="FF0000"/>
                </a:solidFill>
              </a:rPr>
              <a:t>Means using Behavioural insights to design incentives</a:t>
            </a:r>
            <a:br>
              <a:rPr lang="it" sz="3600">
                <a:solidFill>
                  <a:srgbClr val="FF0000"/>
                </a:solidFill>
              </a:rPr>
            </a:br>
            <a:r>
              <a:rPr lang="it" sz="3600">
                <a:solidFill>
                  <a:srgbClr val="FF0000"/>
                </a:solidFill>
              </a:rPr>
              <a:t>In the words of Richard Thaler, author of Nudge with Cass Sunstein</a:t>
            </a:r>
            <a:br>
              <a:rPr lang="it" sz="3600">
                <a:solidFill>
                  <a:srgbClr val="FF0000"/>
                </a:solidFill>
              </a:rPr>
            </a:br>
            <a:r>
              <a:rPr lang="it" sz="3600" u="sng">
                <a:solidFill>
                  <a:schemeClr val="accent2"/>
                </a:solidFill>
                <a:hlinkClick r:id="rId3">
                  <a:extLst>
                    <a:ext uri="{A12FA001-AC4F-418D-AE19-62706E023703}">
                      <ahyp:hlinkClr val="tx"/>
                    </a:ext>
                  </a:extLst>
                </a:hlinkClick>
              </a:rPr>
              <a:t>https://www.youtube.com/watch?v=xoA8N6nJMRs</a:t>
            </a:r>
            <a:br>
              <a:rPr lang="it" sz="3600">
                <a:solidFill>
                  <a:schemeClr val="accent2"/>
                </a:solidFill>
              </a:rPr>
            </a:br>
            <a:endParaRPr sz="3600">
              <a:solidFill>
                <a:schemeClr val="accent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46"/>
          <p:cNvSpPr txBox="1"/>
          <p:nvPr>
            <p:ph type="title"/>
          </p:nvPr>
        </p:nvSpPr>
        <p:spPr>
          <a:xfrm>
            <a:off x="314325" y="195263"/>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More and less altruistic behaviours</a:t>
            </a:r>
            <a:endParaRPr/>
          </a:p>
        </p:txBody>
      </p:sp>
      <p:sp>
        <p:nvSpPr>
          <p:cNvPr id="253" name="Google Shape;253;p46"/>
          <p:cNvSpPr txBox="1"/>
          <p:nvPr>
            <p:ph idx="1" type="body"/>
          </p:nvPr>
        </p:nvSpPr>
        <p:spPr>
          <a:xfrm>
            <a:off x="484188" y="844154"/>
            <a:ext cx="8226300" cy="3390900"/>
          </a:xfrm>
          <a:prstGeom prst="rect">
            <a:avLst/>
          </a:prstGeom>
          <a:noFill/>
          <a:ln>
            <a:noFill/>
          </a:ln>
        </p:spPr>
        <p:txBody>
          <a:bodyPr anchorCtr="0" anchor="t" bIns="45700" lIns="91425" spcFirstLastPara="1" rIns="91425" wrap="square" tIns="45700">
            <a:normAutofit fontScale="77500" lnSpcReduction="20000"/>
          </a:bodyPr>
          <a:lstStyle/>
          <a:p>
            <a:pPr indent="-139700" lvl="0" marL="342900" rtl="0" algn="l">
              <a:lnSpc>
                <a:spcPct val="90000"/>
              </a:lnSpc>
              <a:spcBef>
                <a:spcPts val="0"/>
              </a:spcBef>
              <a:spcAft>
                <a:spcPts val="0"/>
              </a:spcAft>
              <a:buClr>
                <a:schemeClr val="dk1"/>
              </a:buClr>
              <a:buSzPct val="100000"/>
              <a:buNone/>
            </a:pPr>
            <a:r>
              <a:t/>
            </a:r>
            <a:endParaRPr/>
          </a:p>
          <a:p>
            <a:pPr indent="-297180" lvl="0" marL="342900" rtl="0" algn="l">
              <a:lnSpc>
                <a:spcPct val="90000"/>
              </a:lnSpc>
              <a:spcBef>
                <a:spcPts val="640"/>
              </a:spcBef>
              <a:spcAft>
                <a:spcPts val="0"/>
              </a:spcAft>
              <a:buClr>
                <a:schemeClr val="dk1"/>
              </a:buClr>
              <a:buSzPct val="100000"/>
              <a:buChar char="•"/>
            </a:pPr>
            <a:r>
              <a:rPr lang="it"/>
              <a:t>Ethical/altruistic index: </a:t>
            </a:r>
            <a:endParaRPr/>
          </a:p>
          <a:p>
            <a:pPr indent="-245744" lvl="1" marL="742950" rtl="0" algn="l">
              <a:lnSpc>
                <a:spcPct val="90000"/>
              </a:lnSpc>
              <a:spcBef>
                <a:spcPts val="560"/>
              </a:spcBef>
              <a:spcAft>
                <a:spcPts val="0"/>
              </a:spcAft>
              <a:buClr>
                <a:schemeClr val="dk1"/>
              </a:buClr>
              <a:buSzPct val="100000"/>
              <a:buChar char="–"/>
            </a:pPr>
            <a:r>
              <a:rPr lang="it"/>
              <a:t>sum of whether respondents check the country of origin, whether they buy organic and fair trade (both food and other products) and whether they check food miles and or buy free range</a:t>
            </a:r>
            <a:endParaRPr/>
          </a:p>
          <a:p>
            <a:pPr indent="-285750" lvl="1" marL="742950" rtl="0" algn="l">
              <a:lnSpc>
                <a:spcPct val="90000"/>
              </a:lnSpc>
              <a:spcBef>
                <a:spcPts val="560"/>
              </a:spcBef>
              <a:spcAft>
                <a:spcPts val="0"/>
              </a:spcAft>
              <a:buClr>
                <a:schemeClr val="dk1"/>
              </a:buClr>
              <a:buSzPct val="100000"/>
              <a:buFont typeface="Arial"/>
              <a:buNone/>
            </a:pPr>
            <a:r>
              <a:rPr lang="it"/>
              <a:t> </a:t>
            </a:r>
            <a:endParaRPr/>
          </a:p>
          <a:p>
            <a:pPr indent="-297180" lvl="0" marL="342900" rtl="0" algn="l">
              <a:lnSpc>
                <a:spcPct val="90000"/>
              </a:lnSpc>
              <a:spcBef>
                <a:spcPts val="640"/>
              </a:spcBef>
              <a:spcAft>
                <a:spcPts val="0"/>
              </a:spcAft>
              <a:buClr>
                <a:schemeClr val="dk1"/>
              </a:buClr>
              <a:buSzPct val="100000"/>
              <a:buChar char="•"/>
            </a:pPr>
            <a:r>
              <a:rPr lang="it"/>
              <a:t>Energy index:</a:t>
            </a:r>
            <a:endParaRPr/>
          </a:p>
          <a:p>
            <a:pPr indent="-245744" lvl="1" marL="742950" rtl="0" algn="l">
              <a:lnSpc>
                <a:spcPct val="90000"/>
              </a:lnSpc>
              <a:spcBef>
                <a:spcPts val="560"/>
              </a:spcBef>
              <a:spcAft>
                <a:spcPts val="0"/>
              </a:spcAft>
              <a:buClr>
                <a:schemeClr val="dk1"/>
              </a:buClr>
              <a:buSzPct val="100000"/>
              <a:buChar char="–"/>
            </a:pPr>
            <a:r>
              <a:rPr lang="it"/>
              <a:t> proportion of appliances/office equipment (including lights) that they owned/have use of that they switched off. </a:t>
            </a:r>
            <a:endParaRPr/>
          </a:p>
          <a:p>
            <a:pPr indent="-139700" lvl="0" marL="342900" rtl="0" algn="l">
              <a:spcBef>
                <a:spcPts val="640"/>
              </a:spcBef>
              <a:spcAft>
                <a:spcPts val="0"/>
              </a:spcAft>
              <a:buClr>
                <a:schemeClr val="dk1"/>
              </a:buClr>
              <a:buSzPct val="1000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47"/>
          <p:cNvSpPr txBox="1"/>
          <p:nvPr>
            <p:ph type="title"/>
          </p:nvPr>
        </p:nvSpPr>
        <p:spPr>
          <a:xfrm>
            <a:off x="323850" y="147638"/>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More and less altruistic behaviours</a:t>
            </a:r>
            <a:endParaRPr/>
          </a:p>
        </p:txBody>
      </p:sp>
      <p:sp>
        <p:nvSpPr>
          <p:cNvPr id="259" name="Google Shape;259;p47"/>
          <p:cNvSpPr txBox="1"/>
          <p:nvPr>
            <p:ph idx="1" type="body"/>
          </p:nvPr>
        </p:nvSpPr>
        <p:spPr>
          <a:xfrm>
            <a:off x="568950" y="1003856"/>
            <a:ext cx="8226300" cy="3392100"/>
          </a:xfrm>
          <a:prstGeom prst="rect">
            <a:avLst/>
          </a:prstGeom>
          <a:noFill/>
          <a:ln>
            <a:noFill/>
          </a:ln>
        </p:spPr>
        <p:txBody>
          <a:bodyPr anchorCtr="0" anchor="t" bIns="45700" lIns="91425" spcFirstLastPara="1" rIns="91425" wrap="square" tIns="45700">
            <a:normAutofit fontScale="85000" lnSpcReduction="20000"/>
          </a:bodyPr>
          <a:lstStyle/>
          <a:p>
            <a:pPr indent="-327660" lvl="0" marL="342900" rtl="0" algn="l">
              <a:lnSpc>
                <a:spcPct val="90000"/>
              </a:lnSpc>
              <a:spcBef>
                <a:spcPts val="0"/>
              </a:spcBef>
              <a:spcAft>
                <a:spcPts val="0"/>
              </a:spcAft>
              <a:buClr>
                <a:schemeClr val="dk1"/>
              </a:buClr>
              <a:buSzPct val="100000"/>
              <a:buChar char="•"/>
            </a:pPr>
            <a:r>
              <a:rPr lang="it"/>
              <a:t>Positive relationship between importance attributed to the environment and actual green behaviours, however the effect is not homogeneous across types of behaviours: they are significantly correlated with the ethical index but not with switching-off behaviour</a:t>
            </a:r>
            <a:endParaRPr/>
          </a:p>
          <a:p>
            <a:pPr indent="-154940" lvl="0" marL="342900" rtl="0" algn="l">
              <a:lnSpc>
                <a:spcPct val="90000"/>
              </a:lnSpc>
              <a:spcBef>
                <a:spcPts val="592"/>
              </a:spcBef>
              <a:spcAft>
                <a:spcPts val="0"/>
              </a:spcAft>
              <a:buClr>
                <a:schemeClr val="dk1"/>
              </a:buClr>
              <a:buSzPct val="100000"/>
              <a:buNone/>
            </a:pPr>
            <a:r>
              <a:t/>
            </a:r>
            <a:endParaRPr/>
          </a:p>
          <a:p>
            <a:pPr indent="-327660" lvl="0" marL="342900" rtl="0" algn="l">
              <a:lnSpc>
                <a:spcPct val="90000"/>
              </a:lnSpc>
              <a:spcBef>
                <a:spcPts val="592"/>
              </a:spcBef>
              <a:spcAft>
                <a:spcPts val="0"/>
              </a:spcAft>
              <a:buClr>
                <a:schemeClr val="dk1"/>
              </a:buClr>
              <a:buSzPct val="100000"/>
              <a:buChar char="•"/>
            </a:pPr>
            <a:r>
              <a:rPr lang="it"/>
              <a:t>Significant correlation with switching off household products and flying, which may suggest carbon offsetting or licensing.</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48"/>
          <p:cNvSpPr txBox="1"/>
          <p:nvPr>
            <p:ph type="title"/>
          </p:nvPr>
        </p:nvSpPr>
        <p:spPr>
          <a:xfrm>
            <a:off x="250825" y="141685"/>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400"/>
              <a:buFont typeface="Calibri"/>
              <a:buNone/>
            </a:pPr>
            <a:r>
              <a:rPr lang="it" sz="4400">
                <a:solidFill>
                  <a:srgbClr val="FF0000"/>
                </a:solidFill>
              </a:rPr>
              <a:t>Information and behaviour</a:t>
            </a:r>
            <a:endParaRPr/>
          </a:p>
        </p:txBody>
      </p:sp>
      <p:sp>
        <p:nvSpPr>
          <p:cNvPr id="265" name="Google Shape;265;p48"/>
          <p:cNvSpPr txBox="1"/>
          <p:nvPr>
            <p:ph idx="1" type="body"/>
          </p:nvPr>
        </p:nvSpPr>
        <p:spPr>
          <a:xfrm>
            <a:off x="458788" y="951310"/>
            <a:ext cx="8226300" cy="3608700"/>
          </a:xfrm>
          <a:prstGeom prst="rect">
            <a:avLst/>
          </a:prstGeom>
          <a:noFill/>
          <a:ln>
            <a:noFill/>
          </a:ln>
        </p:spPr>
        <p:txBody>
          <a:bodyPr anchorCtr="0" anchor="t" bIns="45700" lIns="91425" spcFirstLastPara="1" rIns="91425" wrap="square" tIns="45700">
            <a:normAutofit lnSpcReduction="20000"/>
          </a:bodyPr>
          <a:lstStyle/>
          <a:p>
            <a:pPr indent="-342900" lvl="0" marL="342900" rtl="0" algn="l">
              <a:lnSpc>
                <a:spcPct val="90000"/>
              </a:lnSpc>
              <a:spcBef>
                <a:spcPts val="0"/>
              </a:spcBef>
              <a:spcAft>
                <a:spcPts val="0"/>
              </a:spcAft>
              <a:buClr>
                <a:schemeClr val="dk1"/>
              </a:buClr>
              <a:buSzPts val="2400"/>
              <a:buFont typeface="Calibri"/>
              <a:buNone/>
            </a:pPr>
            <a:r>
              <a:rPr lang="it" sz="2400"/>
              <a:t>Campus survey and BHPS relationship between </a:t>
            </a:r>
            <a:r>
              <a:rPr b="1" lang="it" sz="2400"/>
              <a:t>information and green behaviour</a:t>
            </a:r>
            <a:r>
              <a:rPr lang="it" sz="2400"/>
              <a:t> is not straightforward:</a:t>
            </a:r>
            <a:endParaRPr/>
          </a:p>
          <a:p>
            <a:pPr indent="-342900" lvl="0" marL="342900" rtl="0" algn="l">
              <a:lnSpc>
                <a:spcPct val="90000"/>
              </a:lnSpc>
              <a:spcBef>
                <a:spcPts val="480"/>
              </a:spcBef>
              <a:spcAft>
                <a:spcPts val="0"/>
              </a:spcAft>
              <a:buClr>
                <a:schemeClr val="dk1"/>
              </a:buClr>
              <a:buSzPts val="2400"/>
              <a:buFont typeface="Calibri"/>
              <a:buNone/>
            </a:pPr>
            <a:r>
              <a:rPr lang="it" sz="2400"/>
              <a:t>1)  having information and perceiving oneself to be well informed are not as closely correlated as expected.  </a:t>
            </a:r>
            <a:endParaRPr/>
          </a:p>
          <a:p>
            <a:pPr indent="-342900" lvl="0" marL="342900" rtl="0" algn="l">
              <a:lnSpc>
                <a:spcPct val="90000"/>
              </a:lnSpc>
              <a:spcBef>
                <a:spcPts val="480"/>
              </a:spcBef>
              <a:spcAft>
                <a:spcPts val="0"/>
              </a:spcAft>
              <a:buClr>
                <a:schemeClr val="dk1"/>
              </a:buClr>
              <a:buSzPts val="2400"/>
              <a:buFont typeface="Calibri"/>
              <a:buNone/>
            </a:pPr>
            <a:r>
              <a:rPr lang="it" sz="2400"/>
              <a:t>2)  whilst attributing importance to the environment and behaving in a green way are quite closely associated, it is not clear that providing more information would indeed increase either. </a:t>
            </a:r>
            <a:endParaRPr/>
          </a:p>
          <a:p>
            <a:pPr indent="-342900" lvl="0" marL="342900" rtl="0" algn="l">
              <a:lnSpc>
                <a:spcPct val="90000"/>
              </a:lnSpc>
              <a:spcBef>
                <a:spcPts val="480"/>
              </a:spcBef>
              <a:spcAft>
                <a:spcPts val="0"/>
              </a:spcAft>
              <a:buClr>
                <a:schemeClr val="dk1"/>
              </a:buClr>
              <a:buSzPts val="2400"/>
              <a:buFont typeface="Calibri"/>
              <a:buNone/>
            </a:pPr>
            <a:r>
              <a:rPr lang="it" sz="2400"/>
              <a:t>3)  whilst having more information raises the expectation that more green behaviours will occur, the effect is not symmetric across more and less altruistic types of green behaviours.  </a:t>
            </a:r>
            <a:endParaRPr/>
          </a:p>
          <a:p>
            <a:pPr indent="-190500" lvl="0" marL="342900" rtl="0" algn="l">
              <a:lnSpc>
                <a:spcPct val="90000"/>
              </a:lnSpc>
              <a:spcBef>
                <a:spcPts val="480"/>
              </a:spcBef>
              <a:spcAft>
                <a:spcPts val="0"/>
              </a:spcAft>
              <a:buClr>
                <a:schemeClr val="dk1"/>
              </a:buClr>
              <a:buSzPts val="2400"/>
              <a:buNone/>
            </a:pPr>
            <a:r>
              <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49"/>
          <p:cNvSpPr txBox="1"/>
          <p:nvPr>
            <p:ph type="title"/>
          </p:nvPr>
        </p:nvSpPr>
        <p:spPr>
          <a:xfrm>
            <a:off x="539750" y="104775"/>
            <a:ext cx="6192900" cy="857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Implications of surveys</a:t>
            </a:r>
            <a:endParaRPr/>
          </a:p>
        </p:txBody>
      </p:sp>
      <p:sp>
        <p:nvSpPr>
          <p:cNvPr id="271" name="Google Shape;271;p49"/>
          <p:cNvSpPr txBox="1"/>
          <p:nvPr>
            <p:ph idx="1" type="body"/>
          </p:nvPr>
        </p:nvSpPr>
        <p:spPr>
          <a:xfrm>
            <a:off x="152400" y="942975"/>
            <a:ext cx="8523300" cy="3257700"/>
          </a:xfrm>
          <a:prstGeom prst="rect">
            <a:avLst/>
          </a:prstGeom>
          <a:noFill/>
          <a:ln>
            <a:noFill/>
          </a:ln>
        </p:spPr>
        <p:txBody>
          <a:bodyPr anchorCtr="0" anchor="t" bIns="45700" lIns="91425" spcFirstLastPara="1" rIns="91425" wrap="square" tIns="45700">
            <a:normAutofit fontScale="92500" lnSpcReduction="20000"/>
          </a:bodyPr>
          <a:lstStyle/>
          <a:p>
            <a:pPr indent="-333375" lvl="0" marL="342900" rtl="0" algn="l">
              <a:lnSpc>
                <a:spcPct val="90000"/>
              </a:lnSpc>
              <a:spcBef>
                <a:spcPts val="0"/>
              </a:spcBef>
              <a:spcAft>
                <a:spcPts val="0"/>
              </a:spcAft>
              <a:buClr>
                <a:schemeClr val="dk1"/>
              </a:buClr>
              <a:buSzPct val="100000"/>
              <a:buChar char="•"/>
            </a:pPr>
            <a:r>
              <a:rPr lang="it" sz="2000"/>
              <a:t>Having </a:t>
            </a:r>
            <a:r>
              <a:rPr b="1" lang="it" sz="2000"/>
              <a:t>information</a:t>
            </a:r>
            <a:r>
              <a:rPr lang="it" sz="2000"/>
              <a:t> and </a:t>
            </a:r>
            <a:r>
              <a:rPr b="1" lang="it" sz="2000"/>
              <a:t>perceiving oneself to be well informed </a:t>
            </a:r>
            <a:r>
              <a:rPr lang="it" sz="2000"/>
              <a:t>are not as closely correlated as expected.</a:t>
            </a:r>
            <a:endParaRPr/>
          </a:p>
          <a:p>
            <a:pPr indent="-333375" lvl="0" marL="342900" rtl="0" algn="l">
              <a:lnSpc>
                <a:spcPct val="90000"/>
              </a:lnSpc>
              <a:spcBef>
                <a:spcPts val="400"/>
              </a:spcBef>
              <a:spcAft>
                <a:spcPts val="0"/>
              </a:spcAft>
              <a:buClr>
                <a:schemeClr val="dk1"/>
              </a:buClr>
              <a:buSzPct val="100000"/>
              <a:buChar char="•"/>
            </a:pPr>
            <a:r>
              <a:rPr lang="it" sz="2000"/>
              <a:t>  Attributing </a:t>
            </a:r>
            <a:r>
              <a:rPr b="1" lang="it" sz="2000"/>
              <a:t>importance</a:t>
            </a:r>
            <a:r>
              <a:rPr lang="it" sz="2000"/>
              <a:t> to the environment and </a:t>
            </a:r>
            <a:r>
              <a:rPr b="1" lang="it" sz="2000"/>
              <a:t>behaving in a green way </a:t>
            </a:r>
            <a:r>
              <a:rPr lang="it" sz="2000"/>
              <a:t>are quite closely associated, it is not clear that providing more information would indeed increase either.</a:t>
            </a:r>
            <a:endParaRPr/>
          </a:p>
          <a:p>
            <a:pPr indent="-333375" lvl="0" marL="342900" rtl="0" algn="l">
              <a:lnSpc>
                <a:spcPct val="90000"/>
              </a:lnSpc>
              <a:spcBef>
                <a:spcPts val="400"/>
              </a:spcBef>
              <a:spcAft>
                <a:spcPts val="0"/>
              </a:spcAft>
              <a:buClr>
                <a:schemeClr val="dk1"/>
              </a:buClr>
              <a:buSzPct val="100000"/>
              <a:buChar char="•"/>
            </a:pPr>
            <a:r>
              <a:rPr lang="it" sz="2000"/>
              <a:t> Whilst having more information raises the expectation that more green behaviours will occur, the effect is </a:t>
            </a:r>
            <a:r>
              <a:rPr b="1" lang="it" sz="2000"/>
              <a:t>not symmetric </a:t>
            </a:r>
            <a:r>
              <a:rPr lang="it" sz="2000"/>
              <a:t>across more and less altruistic types of green behaviours.</a:t>
            </a:r>
            <a:endParaRPr/>
          </a:p>
          <a:p>
            <a:pPr indent="-333375" lvl="0" marL="342900" rtl="0" algn="l">
              <a:lnSpc>
                <a:spcPct val="90000"/>
              </a:lnSpc>
              <a:spcBef>
                <a:spcPts val="400"/>
              </a:spcBef>
              <a:spcAft>
                <a:spcPts val="0"/>
              </a:spcAft>
              <a:buClr>
                <a:schemeClr val="dk1"/>
              </a:buClr>
              <a:buSzPct val="100000"/>
              <a:buChar char="•"/>
            </a:pPr>
            <a:r>
              <a:rPr lang="it" sz="2000"/>
              <a:t> We also find evidence of </a:t>
            </a:r>
            <a:r>
              <a:rPr b="1" lang="it" sz="2000"/>
              <a:t>licensing </a:t>
            </a:r>
            <a:r>
              <a:rPr lang="it" sz="2000"/>
              <a:t>in both the representative sample and the campus survey, and of a warm glow effect from more altruistic green behaviour in the representative sample.</a:t>
            </a:r>
            <a:endParaRPr/>
          </a:p>
          <a:p>
            <a:pPr indent="-333375" lvl="0" marL="342900" rtl="0" algn="l">
              <a:lnSpc>
                <a:spcPct val="90000"/>
              </a:lnSpc>
              <a:spcBef>
                <a:spcPts val="400"/>
              </a:spcBef>
              <a:spcAft>
                <a:spcPts val="0"/>
              </a:spcAft>
              <a:buClr>
                <a:schemeClr val="dk1"/>
              </a:buClr>
              <a:buSzPct val="100000"/>
              <a:buChar char="•"/>
            </a:pPr>
            <a:r>
              <a:rPr b="1" lang="it" sz="2000"/>
              <a:t>Thresholds of licensing</a:t>
            </a:r>
            <a:r>
              <a:rPr lang="it" sz="2000"/>
              <a:t> (substitution between wealth and moral gains) that depend on the amount of green behaviours engaged in and the perception of oneself as ‘green enough’ in both samples.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50"/>
          <p:cNvSpPr txBox="1"/>
          <p:nvPr>
            <p:ph type="title"/>
          </p:nvPr>
        </p:nvSpPr>
        <p:spPr>
          <a:xfrm>
            <a:off x="323850" y="250031"/>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The experiment: Procedure</a:t>
            </a:r>
            <a:endParaRPr/>
          </a:p>
        </p:txBody>
      </p:sp>
      <p:sp>
        <p:nvSpPr>
          <p:cNvPr id="277" name="Google Shape;277;p50"/>
          <p:cNvSpPr txBox="1"/>
          <p:nvPr>
            <p:ph idx="1" type="body"/>
          </p:nvPr>
        </p:nvSpPr>
        <p:spPr>
          <a:xfrm>
            <a:off x="458775" y="1041506"/>
            <a:ext cx="8226300" cy="3392100"/>
          </a:xfrm>
          <a:prstGeom prst="rect">
            <a:avLst/>
          </a:prstGeom>
          <a:noFill/>
          <a:ln>
            <a:noFill/>
          </a:ln>
        </p:spPr>
        <p:txBody>
          <a:bodyPr anchorCtr="0" anchor="t" bIns="45700" lIns="91425" spcFirstLastPara="1" rIns="91425" wrap="square" tIns="45700">
            <a:normAutofit fontScale="85000" lnSpcReduction="20000"/>
          </a:bodyPr>
          <a:lstStyle/>
          <a:p>
            <a:pPr indent="-501015" lvl="0" marL="514350" rtl="0" algn="just">
              <a:lnSpc>
                <a:spcPct val="120000"/>
              </a:lnSpc>
              <a:spcBef>
                <a:spcPts val="0"/>
              </a:spcBef>
              <a:spcAft>
                <a:spcPts val="0"/>
              </a:spcAft>
              <a:buClr>
                <a:schemeClr val="dk1"/>
              </a:buClr>
              <a:buSzPct val="100000"/>
              <a:buFont typeface="Times New Roman"/>
              <a:buAutoNum type="arabicParenR"/>
            </a:pPr>
            <a:r>
              <a:rPr lang="it" sz="2800"/>
              <a:t>(product rating task) “Control,” exposed to conventional products, “Priming,” exposed to green products, “Priming + Licensing,” also exposed to green products. </a:t>
            </a:r>
            <a:endParaRPr/>
          </a:p>
          <a:p>
            <a:pPr indent="-501015" lvl="0" marL="514350" rtl="0" algn="just">
              <a:lnSpc>
                <a:spcPct val="120000"/>
              </a:lnSpc>
              <a:spcBef>
                <a:spcPts val="518"/>
              </a:spcBef>
              <a:spcAft>
                <a:spcPts val="0"/>
              </a:spcAft>
              <a:buClr>
                <a:schemeClr val="dk1"/>
              </a:buClr>
              <a:buSzPct val="100000"/>
              <a:buFont typeface="Times New Roman"/>
              <a:buAutoNum type="arabicParenR"/>
            </a:pPr>
            <a:r>
              <a:rPr lang="it" sz="2800"/>
              <a:t>All participants took part in the filler task. </a:t>
            </a:r>
            <a:endParaRPr/>
          </a:p>
          <a:p>
            <a:pPr indent="-501015" lvl="0" marL="514350" rtl="0" algn="just">
              <a:lnSpc>
                <a:spcPct val="120000"/>
              </a:lnSpc>
              <a:spcBef>
                <a:spcPts val="518"/>
              </a:spcBef>
              <a:spcAft>
                <a:spcPts val="0"/>
              </a:spcAft>
              <a:buClr>
                <a:schemeClr val="dk1"/>
              </a:buClr>
              <a:buSzPct val="100000"/>
              <a:buFont typeface="Times New Roman"/>
              <a:buAutoNum type="arabicParenR"/>
            </a:pPr>
            <a:r>
              <a:rPr lang="it" sz="2800"/>
              <a:t>Only participants in “Priming + Licensing” undertook the licensing task (PEB_1): signing a petition </a:t>
            </a:r>
            <a:endParaRPr/>
          </a:p>
          <a:p>
            <a:pPr indent="-501015" lvl="0" marL="514350" rtl="0" algn="just">
              <a:lnSpc>
                <a:spcPct val="120000"/>
              </a:lnSpc>
              <a:spcBef>
                <a:spcPts val="518"/>
              </a:spcBef>
              <a:spcAft>
                <a:spcPts val="0"/>
              </a:spcAft>
              <a:buClr>
                <a:schemeClr val="dk1"/>
              </a:buClr>
              <a:buSzPct val="100000"/>
              <a:buFont typeface="Times New Roman"/>
              <a:buAutoNum type="arabicParenR"/>
            </a:pPr>
            <a:r>
              <a:rPr lang="it" sz="2800"/>
              <a:t>Step 4 (PEB_2) consisted of recording individual recycling behavior.</a:t>
            </a:r>
            <a:endParaRPr sz="28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pic>
        <p:nvPicPr>
          <p:cNvPr id="282" name="Google Shape;282;p51"/>
          <p:cNvPicPr preferRelativeResize="0"/>
          <p:nvPr/>
        </p:nvPicPr>
        <p:blipFill rotWithShape="1">
          <a:blip r:embed="rId3">
            <a:alphaModFix/>
          </a:blip>
          <a:srcRect b="0" l="0" r="0" t="0"/>
          <a:stretch/>
        </p:blipFill>
        <p:spPr>
          <a:xfrm>
            <a:off x="600075" y="358379"/>
            <a:ext cx="1113235" cy="1114425"/>
          </a:xfrm>
          <a:prstGeom prst="rect">
            <a:avLst/>
          </a:prstGeom>
          <a:noFill/>
          <a:ln>
            <a:noFill/>
          </a:ln>
        </p:spPr>
      </p:pic>
      <p:pic>
        <p:nvPicPr>
          <p:cNvPr id="283" name="Google Shape;283;p51"/>
          <p:cNvPicPr preferRelativeResize="0"/>
          <p:nvPr/>
        </p:nvPicPr>
        <p:blipFill rotWithShape="1">
          <a:blip r:embed="rId4">
            <a:alphaModFix/>
          </a:blip>
          <a:srcRect b="0" l="0" r="0" t="0"/>
          <a:stretch/>
        </p:blipFill>
        <p:spPr>
          <a:xfrm>
            <a:off x="1497013" y="358379"/>
            <a:ext cx="1113235" cy="1114425"/>
          </a:xfrm>
          <a:prstGeom prst="rect">
            <a:avLst/>
          </a:prstGeom>
          <a:noFill/>
          <a:ln>
            <a:noFill/>
          </a:ln>
        </p:spPr>
      </p:pic>
      <p:pic>
        <p:nvPicPr>
          <p:cNvPr id="284" name="Google Shape;284;p51"/>
          <p:cNvPicPr preferRelativeResize="0"/>
          <p:nvPr/>
        </p:nvPicPr>
        <p:blipFill rotWithShape="1">
          <a:blip r:embed="rId5">
            <a:alphaModFix/>
          </a:blip>
          <a:srcRect b="0" l="0" r="0" t="0"/>
          <a:stretch/>
        </p:blipFill>
        <p:spPr>
          <a:xfrm>
            <a:off x="2740025" y="420291"/>
            <a:ext cx="685800" cy="989409"/>
          </a:xfrm>
          <a:prstGeom prst="rect">
            <a:avLst/>
          </a:prstGeom>
          <a:noFill/>
          <a:ln>
            <a:noFill/>
          </a:ln>
        </p:spPr>
      </p:pic>
      <p:pic>
        <p:nvPicPr>
          <p:cNvPr id="285" name="Google Shape;285;p51"/>
          <p:cNvPicPr preferRelativeResize="0"/>
          <p:nvPr/>
        </p:nvPicPr>
        <p:blipFill rotWithShape="1">
          <a:blip r:embed="rId6">
            <a:alphaModFix/>
          </a:blip>
          <a:srcRect b="0" l="0" r="0" t="0"/>
          <a:stretch/>
        </p:blipFill>
        <p:spPr>
          <a:xfrm>
            <a:off x="5862638" y="0"/>
            <a:ext cx="1638300" cy="1638300"/>
          </a:xfrm>
          <a:prstGeom prst="rect">
            <a:avLst/>
          </a:prstGeom>
          <a:noFill/>
          <a:ln>
            <a:noFill/>
          </a:ln>
        </p:spPr>
      </p:pic>
      <p:pic>
        <p:nvPicPr>
          <p:cNvPr id="286" name="Google Shape;286;p51"/>
          <p:cNvPicPr preferRelativeResize="0"/>
          <p:nvPr/>
        </p:nvPicPr>
        <p:blipFill rotWithShape="1">
          <a:blip r:embed="rId7">
            <a:alphaModFix/>
          </a:blip>
          <a:srcRect b="0" l="0" r="0" t="0"/>
          <a:stretch/>
        </p:blipFill>
        <p:spPr>
          <a:xfrm>
            <a:off x="5024438" y="277416"/>
            <a:ext cx="1193007" cy="1195387"/>
          </a:xfrm>
          <a:prstGeom prst="rect">
            <a:avLst/>
          </a:prstGeom>
          <a:noFill/>
          <a:ln>
            <a:noFill/>
          </a:ln>
        </p:spPr>
      </p:pic>
      <p:pic>
        <p:nvPicPr>
          <p:cNvPr id="287" name="Google Shape;287;p51"/>
          <p:cNvPicPr preferRelativeResize="0"/>
          <p:nvPr/>
        </p:nvPicPr>
        <p:blipFill rotWithShape="1">
          <a:blip r:embed="rId8">
            <a:alphaModFix/>
          </a:blip>
          <a:srcRect b="0" l="0" r="0" t="0"/>
          <a:stretch/>
        </p:blipFill>
        <p:spPr>
          <a:xfrm>
            <a:off x="7296150" y="258366"/>
            <a:ext cx="1314450" cy="1314450"/>
          </a:xfrm>
          <a:prstGeom prst="rect">
            <a:avLst/>
          </a:prstGeom>
          <a:noFill/>
          <a:ln>
            <a:noFill/>
          </a:ln>
        </p:spPr>
      </p:pic>
      <p:pic>
        <p:nvPicPr>
          <p:cNvPr id="288" name="Google Shape;288;p51"/>
          <p:cNvPicPr preferRelativeResize="0"/>
          <p:nvPr/>
        </p:nvPicPr>
        <p:blipFill rotWithShape="1">
          <a:blip r:embed="rId9">
            <a:alphaModFix/>
          </a:blip>
          <a:srcRect b="0" l="0" r="0" t="0"/>
          <a:stretch/>
        </p:blipFill>
        <p:spPr>
          <a:xfrm>
            <a:off x="3336925" y="1894285"/>
            <a:ext cx="2143125" cy="1200150"/>
          </a:xfrm>
          <a:prstGeom prst="rect">
            <a:avLst/>
          </a:prstGeom>
          <a:noFill/>
          <a:ln>
            <a:noFill/>
          </a:ln>
        </p:spPr>
      </p:pic>
      <p:pic>
        <p:nvPicPr>
          <p:cNvPr id="289" name="Google Shape;289;p51"/>
          <p:cNvPicPr preferRelativeResize="0"/>
          <p:nvPr/>
        </p:nvPicPr>
        <p:blipFill rotWithShape="1">
          <a:blip r:embed="rId10">
            <a:alphaModFix/>
          </a:blip>
          <a:srcRect b="0" l="0" r="0" t="0"/>
          <a:stretch/>
        </p:blipFill>
        <p:spPr>
          <a:xfrm>
            <a:off x="1936750" y="3606404"/>
            <a:ext cx="5688013" cy="1307306"/>
          </a:xfrm>
          <a:prstGeom prst="rect">
            <a:avLst/>
          </a:prstGeom>
          <a:noFill/>
          <a:ln>
            <a:noFill/>
          </a:ln>
        </p:spPr>
      </p:pic>
      <p:sp>
        <p:nvSpPr>
          <p:cNvPr id="290" name="Google Shape;290;p51"/>
          <p:cNvSpPr/>
          <p:nvPr/>
        </p:nvSpPr>
        <p:spPr>
          <a:xfrm rot="-9855484">
            <a:off x="1657465" y="1312578"/>
            <a:ext cx="1009565" cy="2476939"/>
          </a:xfrm>
          <a:prstGeom prst="leftUpArrow">
            <a:avLst/>
          </a:prstGeom>
          <a:solidFill>
            <a:srgbClr val="00B8FF"/>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93000"/>
              </a:lnSpc>
              <a:spcBef>
                <a:spcPts val="0"/>
              </a:spcBef>
              <a:spcAft>
                <a:spcPts val="0"/>
              </a:spcAft>
              <a:buClr>
                <a:srgbClr val="000000"/>
              </a:buClr>
              <a:buSzPts val="1800"/>
              <a:buFont typeface="Times New Roman"/>
              <a:buNone/>
            </a:pPr>
            <a:r>
              <a:t/>
            </a:r>
            <a:endParaRPr sz="1800">
              <a:solidFill>
                <a:schemeClr val="dk1"/>
              </a:solidFill>
              <a:latin typeface="Calibri"/>
              <a:ea typeface="Calibri"/>
              <a:cs typeface="Calibri"/>
              <a:sym typeface="Calibri"/>
            </a:endParaRPr>
          </a:p>
        </p:txBody>
      </p:sp>
      <p:sp>
        <p:nvSpPr>
          <p:cNvPr id="291" name="Google Shape;291;p51"/>
          <p:cNvSpPr/>
          <p:nvPr/>
        </p:nvSpPr>
        <p:spPr>
          <a:xfrm rot="-6914081">
            <a:off x="6060563" y="2102464"/>
            <a:ext cx="2507934" cy="909016"/>
          </a:xfrm>
          <a:prstGeom prst="leftUpArrow">
            <a:avLst/>
          </a:prstGeom>
          <a:solidFill>
            <a:srgbClr val="00B8FF"/>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93000"/>
              </a:lnSpc>
              <a:spcBef>
                <a:spcPts val="0"/>
              </a:spcBef>
              <a:spcAft>
                <a:spcPts val="0"/>
              </a:spcAft>
              <a:buClr>
                <a:srgbClr val="000000"/>
              </a:buClr>
              <a:buSzPts val="1800"/>
              <a:buFont typeface="Times New Roman"/>
              <a:buNone/>
            </a:pPr>
            <a:r>
              <a:t/>
            </a:r>
            <a:endParaRPr sz="1800">
              <a:solidFill>
                <a:schemeClr val="dk1"/>
              </a:solidFill>
              <a:latin typeface="Calibri"/>
              <a:ea typeface="Calibri"/>
              <a:cs typeface="Calibri"/>
              <a:sym typeface="Calibri"/>
            </a:endParaRPr>
          </a:p>
        </p:txBody>
      </p:sp>
      <p:sp>
        <p:nvSpPr>
          <p:cNvPr id="292" name="Google Shape;292;p51"/>
          <p:cNvSpPr/>
          <p:nvPr/>
        </p:nvSpPr>
        <p:spPr>
          <a:xfrm>
            <a:off x="4538663" y="3184922"/>
            <a:ext cx="485700" cy="339300"/>
          </a:xfrm>
          <a:prstGeom prst="downArrow">
            <a:avLst>
              <a:gd fmla="val 50000" name="adj1"/>
              <a:gd fmla="val 50000" name="adj2"/>
            </a:avLst>
          </a:prstGeom>
          <a:solidFill>
            <a:srgbClr val="00B8FF"/>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93000"/>
              </a:lnSpc>
              <a:spcBef>
                <a:spcPts val="0"/>
              </a:spcBef>
              <a:spcAft>
                <a:spcPts val="0"/>
              </a:spcAft>
              <a:buClr>
                <a:srgbClr val="000000"/>
              </a:buClr>
              <a:buSzPts val="1800"/>
              <a:buFont typeface="Times New Roman"/>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52"/>
          <p:cNvSpPr txBox="1"/>
          <p:nvPr>
            <p:ph idx="1" type="body"/>
          </p:nvPr>
        </p:nvSpPr>
        <p:spPr>
          <a:xfrm>
            <a:off x="457200" y="129778"/>
            <a:ext cx="8226300" cy="3392100"/>
          </a:xfrm>
          <a:prstGeom prst="rect">
            <a:avLst/>
          </a:prstGeom>
          <a:noFill/>
          <a:ln>
            <a:noFill/>
          </a:ln>
        </p:spPr>
        <p:txBody>
          <a:bodyPr anchorCtr="0" anchor="t" bIns="45700" lIns="91425" spcFirstLastPara="1" rIns="91425" wrap="square" tIns="45700">
            <a:normAutofit fontScale="77500" lnSpcReduction="20000"/>
          </a:bodyPr>
          <a:lstStyle/>
          <a:p>
            <a:pPr indent="0" lvl="0" marL="342900" rtl="0" algn="just">
              <a:lnSpc>
                <a:spcPct val="120000"/>
              </a:lnSpc>
              <a:spcBef>
                <a:spcPts val="0"/>
              </a:spcBef>
              <a:spcAft>
                <a:spcPts val="0"/>
              </a:spcAft>
              <a:buNone/>
            </a:pPr>
            <a:r>
              <a:rPr b="1" lang="it" sz="4000">
                <a:solidFill>
                  <a:srgbClr val="FF0000"/>
                </a:solidFill>
                <a:latin typeface="Calibri"/>
                <a:ea typeface="Calibri"/>
                <a:cs typeface="Calibri"/>
                <a:sym typeface="Calibri"/>
              </a:rPr>
              <a:t>Hypotheses </a:t>
            </a:r>
            <a:endParaRPr/>
          </a:p>
          <a:p>
            <a:pPr indent="-312419" lvl="0" marL="342900" rtl="0" algn="just">
              <a:lnSpc>
                <a:spcPct val="120000"/>
              </a:lnSpc>
              <a:spcBef>
                <a:spcPts val="592"/>
              </a:spcBef>
              <a:spcAft>
                <a:spcPts val="0"/>
              </a:spcAft>
              <a:buClr>
                <a:schemeClr val="dk1"/>
              </a:buClr>
              <a:buSzPct val="100000"/>
              <a:buChar char="•"/>
            </a:pPr>
            <a:r>
              <a:rPr lang="it"/>
              <a:t>H1: Primed individuals are more likely to perform an initial PEB than non-primed individuals. </a:t>
            </a:r>
            <a:endParaRPr/>
          </a:p>
          <a:p>
            <a:pPr indent="-312419" lvl="0" marL="342900" rtl="0" algn="just">
              <a:lnSpc>
                <a:spcPct val="120000"/>
              </a:lnSpc>
              <a:spcBef>
                <a:spcPts val="592"/>
              </a:spcBef>
              <a:spcAft>
                <a:spcPts val="0"/>
              </a:spcAft>
              <a:buClr>
                <a:schemeClr val="dk1"/>
              </a:buClr>
              <a:buSzPct val="100000"/>
              <a:buChar char="•"/>
            </a:pPr>
            <a:r>
              <a:rPr lang="it"/>
              <a:t>H2: Primed individuals having earnt moral credit via a first PEB will be more subject to moral licensing (negative spillovers) in a second PEB than primed individuals who haven’t had the opportunity to earn moral credit via a first PEB.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53"/>
          <p:cNvSpPr txBox="1"/>
          <p:nvPr>
            <p:ph type="title"/>
          </p:nvPr>
        </p:nvSpPr>
        <p:spPr>
          <a:xfrm>
            <a:off x="323850" y="250031"/>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Results</a:t>
            </a:r>
            <a:endParaRPr/>
          </a:p>
        </p:txBody>
      </p:sp>
      <p:sp>
        <p:nvSpPr>
          <p:cNvPr id="303" name="Google Shape;303;p53"/>
          <p:cNvSpPr txBox="1"/>
          <p:nvPr>
            <p:ph idx="1" type="body"/>
          </p:nvPr>
        </p:nvSpPr>
        <p:spPr>
          <a:xfrm>
            <a:off x="325438" y="1059656"/>
            <a:ext cx="8226300" cy="3392100"/>
          </a:xfrm>
          <a:prstGeom prst="rect">
            <a:avLst/>
          </a:prstGeom>
          <a:noFill/>
          <a:ln>
            <a:noFill/>
          </a:ln>
        </p:spPr>
        <p:txBody>
          <a:bodyPr anchorCtr="0" anchor="t" bIns="45700" lIns="91425" spcFirstLastPara="1" rIns="91425" wrap="square" tIns="45700">
            <a:normAutofit fontScale="92500"/>
          </a:bodyPr>
          <a:lstStyle/>
          <a:p>
            <a:pPr indent="-327660" lvl="0" marL="342900" rtl="0" algn="l">
              <a:spcBef>
                <a:spcPts val="0"/>
              </a:spcBef>
              <a:spcAft>
                <a:spcPts val="0"/>
              </a:spcAft>
              <a:buClr>
                <a:schemeClr val="dk1"/>
              </a:buClr>
              <a:buSzPct val="100000"/>
              <a:buChar char="•"/>
            </a:pPr>
            <a:r>
              <a:rPr lang="it"/>
              <a:t>H1: Primed individuals are more likely to perform an initial PEB than non-primed individuals. </a:t>
            </a:r>
            <a:endParaRPr/>
          </a:p>
          <a:p>
            <a:pPr indent="-327660" lvl="0" marL="342900" rtl="0" algn="l">
              <a:spcBef>
                <a:spcPts val="640"/>
              </a:spcBef>
              <a:spcAft>
                <a:spcPts val="0"/>
              </a:spcAft>
              <a:buClr>
                <a:schemeClr val="dk1"/>
              </a:buClr>
              <a:buSzPct val="100000"/>
              <a:buChar char="•"/>
            </a:pPr>
            <a:r>
              <a:rPr lang="it"/>
              <a:t>H2: Primed individuals having earnt moral credit via a first PEB will be more subject to moral licensing (negative spillovers) in a second PEB than primed individuals who haven’t had the opportunity to earn moral credit via a first PEB</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pic>
        <p:nvPicPr>
          <p:cNvPr id="308" name="Google Shape;308;p54"/>
          <p:cNvPicPr preferRelativeResize="0"/>
          <p:nvPr/>
        </p:nvPicPr>
        <p:blipFill rotWithShape="1">
          <a:blip r:embed="rId3">
            <a:alphaModFix/>
          </a:blip>
          <a:srcRect b="0" l="0" r="0" t="0"/>
          <a:stretch/>
        </p:blipFill>
        <p:spPr>
          <a:xfrm>
            <a:off x="1458913" y="415529"/>
            <a:ext cx="4669631" cy="4312444"/>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55"/>
          <p:cNvSpPr txBox="1"/>
          <p:nvPr>
            <p:ph idx="1" type="body"/>
          </p:nvPr>
        </p:nvSpPr>
        <p:spPr>
          <a:xfrm>
            <a:off x="458788" y="735806"/>
            <a:ext cx="8226300" cy="3392100"/>
          </a:xfrm>
          <a:prstGeom prst="rect">
            <a:avLst/>
          </a:prstGeom>
          <a:noFill/>
          <a:ln>
            <a:noFill/>
          </a:ln>
        </p:spPr>
        <p:txBody>
          <a:bodyPr anchorCtr="0" anchor="t" bIns="45700" lIns="91425" spcFirstLastPara="1" rIns="91425" wrap="square" tIns="45700">
            <a:normAutofit fontScale="85000" lnSpcReduction="20000"/>
          </a:bodyPr>
          <a:lstStyle/>
          <a:p>
            <a:pPr indent="-329565" lvl="0" marL="342900" rtl="0" algn="l">
              <a:spcBef>
                <a:spcPts val="0"/>
              </a:spcBef>
              <a:spcAft>
                <a:spcPts val="0"/>
              </a:spcAft>
              <a:buClr>
                <a:schemeClr val="dk1"/>
              </a:buClr>
              <a:buSzPct val="100000"/>
              <a:buChar char="•"/>
            </a:pPr>
            <a:r>
              <a:rPr lang="it" sz="2800"/>
              <a:t>Not all nudges are the same! Spillovers may greatly vary among the different type of nudges. </a:t>
            </a:r>
            <a:endParaRPr/>
          </a:p>
          <a:p>
            <a:pPr indent="-329565" lvl="0" marL="342900" rtl="0" algn="l">
              <a:spcBef>
                <a:spcPts val="518"/>
              </a:spcBef>
              <a:spcAft>
                <a:spcPts val="0"/>
              </a:spcAft>
              <a:buClr>
                <a:schemeClr val="dk1"/>
              </a:buClr>
              <a:buSzPct val="100000"/>
              <a:buChar char="•"/>
            </a:pPr>
            <a:r>
              <a:rPr lang="it" sz="2800"/>
              <a:t>The origin of the motivation is a key element. </a:t>
            </a:r>
            <a:endParaRPr/>
          </a:p>
          <a:p>
            <a:pPr indent="-329565" lvl="0" marL="342900" rtl="0" algn="l">
              <a:spcBef>
                <a:spcPts val="518"/>
              </a:spcBef>
              <a:spcAft>
                <a:spcPts val="0"/>
              </a:spcAft>
              <a:buClr>
                <a:schemeClr val="dk1"/>
              </a:buClr>
              <a:buSzPct val="100000"/>
              <a:buChar char="•"/>
            </a:pPr>
            <a:r>
              <a:rPr lang="it" sz="2800"/>
              <a:t>External sources of motivation (often referred as regulations or financial rewards) are more likely to generate negative spillovers contrary to internal source of motivation </a:t>
            </a:r>
            <a:endParaRPr/>
          </a:p>
          <a:p>
            <a:pPr indent="-329565" lvl="0" marL="342900" rtl="0" algn="l">
              <a:spcBef>
                <a:spcPts val="518"/>
              </a:spcBef>
              <a:spcAft>
                <a:spcPts val="0"/>
              </a:spcAft>
              <a:buClr>
                <a:schemeClr val="dk1"/>
              </a:buClr>
              <a:buSzPct val="100000"/>
              <a:buChar char="•"/>
            </a:pPr>
            <a:r>
              <a:rPr lang="it" sz="2800"/>
              <a:t>Nudging, and more specifically priming, may not necessarily be associated with intrinsic motivation but may be assimilated to an external motivator, thus susceptible to generate negative spillovers.</a:t>
            </a:r>
            <a:endParaRPr sz="2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9"/>
          <p:cNvSpPr txBox="1"/>
          <p:nvPr>
            <p:ph idx="4294967295" type="title"/>
          </p:nvPr>
        </p:nvSpPr>
        <p:spPr>
          <a:xfrm>
            <a:off x="468313" y="350044"/>
            <a:ext cx="8207400" cy="11025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rgbClr val="FF0000"/>
              </a:buClr>
              <a:buSzPts val="4000"/>
              <a:buFont typeface="Calibri"/>
              <a:buNone/>
            </a:pPr>
            <a:r>
              <a:rPr b="1" lang="it" sz="4000">
                <a:solidFill>
                  <a:srgbClr val="FF0000"/>
                </a:solidFill>
              </a:rPr>
              <a:t>Nudge &amp; choice architecture</a:t>
            </a:r>
            <a:endParaRPr/>
          </a:p>
        </p:txBody>
      </p:sp>
      <p:sp>
        <p:nvSpPr>
          <p:cNvPr id="147" name="Google Shape;147;p29"/>
          <p:cNvSpPr txBox="1"/>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marR="0" rtl="0" algn="l">
              <a:lnSpc>
                <a:spcPct val="93000"/>
              </a:lnSpc>
              <a:spcBef>
                <a:spcPts val="0"/>
              </a:spcBef>
              <a:spcAft>
                <a:spcPts val="0"/>
              </a:spcAft>
              <a:buClr>
                <a:srgbClr val="000000"/>
              </a:buClr>
              <a:buSzPts val="1800"/>
              <a:buFont typeface="Times New Roman"/>
              <a:buNone/>
            </a:pPr>
            <a:r>
              <a:t/>
            </a:r>
            <a:endParaRPr sz="1800">
              <a:solidFill>
                <a:schemeClr val="dk1"/>
              </a:solidFill>
              <a:latin typeface="Calibri"/>
              <a:ea typeface="Calibri"/>
              <a:cs typeface="Calibri"/>
              <a:sym typeface="Calibri"/>
            </a:endParaRPr>
          </a:p>
        </p:txBody>
      </p:sp>
      <p:pic>
        <p:nvPicPr>
          <p:cNvPr descr="behavioural_economics_nudge" id="148" name="Google Shape;148;p29"/>
          <p:cNvPicPr preferRelativeResize="0"/>
          <p:nvPr/>
        </p:nvPicPr>
        <p:blipFill rotWithShape="1">
          <a:blip r:embed="rId3">
            <a:alphaModFix/>
          </a:blip>
          <a:srcRect b="0" l="0" r="0" t="0"/>
          <a:stretch/>
        </p:blipFill>
        <p:spPr>
          <a:xfrm>
            <a:off x="1444625" y="1600200"/>
            <a:ext cx="6254750" cy="275748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30"/>
          <p:cNvSpPr txBox="1"/>
          <p:nvPr>
            <p:ph idx="4294967295" type="sldNum"/>
          </p:nvPr>
        </p:nvSpPr>
        <p:spPr>
          <a:xfrm>
            <a:off x="3581400" y="4686300"/>
            <a:ext cx="1981200" cy="3429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C151F"/>
              </a:buClr>
              <a:buSzPts val="1400"/>
              <a:buFont typeface="Times New Roman"/>
              <a:buNone/>
            </a:pPr>
            <a:fld id="{00000000-1234-1234-1234-123412341234}" type="slidenum">
              <a:rPr lang="it" sz="1400">
                <a:solidFill>
                  <a:srgbClr val="8C151F"/>
                </a:solidFill>
                <a:latin typeface="Bebas Neue"/>
                <a:ea typeface="Bebas Neue"/>
                <a:cs typeface="Bebas Neue"/>
                <a:sym typeface="Bebas Neue"/>
              </a:rPr>
              <a:t>‹#›</a:t>
            </a:fld>
            <a:endParaRPr sz="1400">
              <a:solidFill>
                <a:srgbClr val="8C151F"/>
              </a:solidFill>
              <a:latin typeface="Bebas Neue"/>
              <a:ea typeface="Bebas Neue"/>
              <a:cs typeface="Bebas Neue"/>
              <a:sym typeface="Bebas Neue"/>
            </a:endParaRPr>
          </a:p>
        </p:txBody>
      </p:sp>
      <p:sp>
        <p:nvSpPr>
          <p:cNvPr id="154" name="Google Shape;154;p30"/>
          <p:cNvSpPr txBox="1"/>
          <p:nvPr>
            <p:ph type="title"/>
          </p:nvPr>
        </p:nvSpPr>
        <p:spPr>
          <a:xfrm>
            <a:off x="971550" y="357188"/>
            <a:ext cx="7200900" cy="5907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FF0000"/>
              </a:buClr>
              <a:buSzPct val="100000"/>
              <a:buFont typeface="Calibri"/>
              <a:buNone/>
            </a:pPr>
            <a:r>
              <a:rPr lang="it" sz="3600">
                <a:solidFill>
                  <a:srgbClr val="FF0000"/>
                </a:solidFill>
              </a:rPr>
              <a:t>NUDGE POLICIES EXAMPLES</a:t>
            </a:r>
            <a:br>
              <a:rPr lang="it">
                <a:solidFill>
                  <a:srgbClr val="FF0000"/>
                </a:solidFill>
              </a:rPr>
            </a:br>
            <a:endParaRPr>
              <a:solidFill>
                <a:srgbClr val="FF0000"/>
              </a:solidFill>
            </a:endParaRPr>
          </a:p>
        </p:txBody>
      </p:sp>
      <p:sp>
        <p:nvSpPr>
          <p:cNvPr id="155" name="Google Shape;155;p30"/>
          <p:cNvSpPr txBox="1"/>
          <p:nvPr>
            <p:ph idx="1" type="body"/>
          </p:nvPr>
        </p:nvSpPr>
        <p:spPr>
          <a:xfrm>
            <a:off x="755650" y="1007269"/>
            <a:ext cx="7772400" cy="3771900"/>
          </a:xfrm>
          <a:prstGeom prst="rect">
            <a:avLst/>
          </a:prstGeom>
          <a:noFill/>
          <a:ln>
            <a:noFill/>
          </a:ln>
        </p:spPr>
        <p:txBody>
          <a:bodyPr anchorCtr="0" anchor="t" bIns="45700" lIns="91425" spcFirstLastPara="1" rIns="91425" wrap="square" tIns="45700">
            <a:normAutofit fontScale="55000" lnSpcReduction="20000"/>
          </a:bodyPr>
          <a:lstStyle/>
          <a:p>
            <a:pPr indent="-316230" lvl="0" marL="342900" rtl="0" algn="l">
              <a:spcBef>
                <a:spcPts val="0"/>
              </a:spcBef>
              <a:spcAft>
                <a:spcPts val="0"/>
              </a:spcAft>
              <a:buClr>
                <a:schemeClr val="dk1"/>
              </a:buClr>
              <a:buSzPct val="100000"/>
              <a:buChar char="•"/>
            </a:pPr>
            <a:r>
              <a:rPr lang="it" sz="2800"/>
              <a:t>Opt-in versus opt out for savings schemes, pensions and organs donation</a:t>
            </a:r>
            <a:endParaRPr/>
          </a:p>
          <a:p>
            <a:pPr indent="-316230" lvl="0" marL="342900" rtl="0" algn="l">
              <a:spcBef>
                <a:spcPts val="392"/>
              </a:spcBef>
              <a:spcAft>
                <a:spcPts val="0"/>
              </a:spcAft>
              <a:buClr>
                <a:schemeClr val="dk1"/>
              </a:buClr>
              <a:buSzPct val="100000"/>
              <a:buChar char="•"/>
            </a:pPr>
            <a:r>
              <a:rPr lang="it" sz="2800"/>
              <a:t>Changes in information delivery (make it easy for people to pay their taxes)</a:t>
            </a:r>
            <a:endParaRPr/>
          </a:p>
          <a:p>
            <a:pPr indent="-316230" lvl="0" marL="342900" rtl="0" algn="l">
              <a:spcBef>
                <a:spcPts val="392"/>
              </a:spcBef>
              <a:spcAft>
                <a:spcPts val="0"/>
              </a:spcAft>
              <a:buClr>
                <a:schemeClr val="dk1"/>
              </a:buClr>
              <a:buSzPct val="100000"/>
              <a:buChar char="•"/>
            </a:pPr>
            <a:r>
              <a:rPr lang="it" sz="2800"/>
              <a:t>More self-management in health</a:t>
            </a:r>
            <a:endParaRPr/>
          </a:p>
          <a:p>
            <a:pPr indent="-316230" lvl="0" marL="342900" rtl="0" algn="l">
              <a:spcBef>
                <a:spcPts val="392"/>
              </a:spcBef>
              <a:spcAft>
                <a:spcPts val="0"/>
              </a:spcAft>
              <a:buClr>
                <a:schemeClr val="dk1"/>
              </a:buClr>
              <a:buSzPct val="100000"/>
              <a:buChar char="•"/>
            </a:pPr>
            <a:r>
              <a:rPr lang="it" sz="2800"/>
              <a:t>Making it easy to make healthy choices</a:t>
            </a:r>
            <a:endParaRPr/>
          </a:p>
          <a:p>
            <a:pPr indent="-316230" lvl="0" marL="342900" rtl="0" algn="l">
              <a:spcBef>
                <a:spcPts val="392"/>
              </a:spcBef>
              <a:spcAft>
                <a:spcPts val="0"/>
              </a:spcAft>
              <a:buClr>
                <a:schemeClr val="dk1"/>
              </a:buClr>
              <a:buSzPct val="100000"/>
              <a:buChar char="•"/>
            </a:pPr>
            <a:r>
              <a:rPr lang="it" sz="2800"/>
              <a:t>Designing organisations to overcome barriers to value talent </a:t>
            </a:r>
            <a:endParaRPr/>
          </a:p>
          <a:p>
            <a:pPr indent="-316230" lvl="0" marL="342900" rtl="0" algn="l">
              <a:spcBef>
                <a:spcPts val="392"/>
              </a:spcBef>
              <a:spcAft>
                <a:spcPts val="0"/>
              </a:spcAft>
              <a:buClr>
                <a:srgbClr val="FF0000"/>
              </a:buClr>
              <a:buSzPct val="100000"/>
              <a:buChar char="•"/>
            </a:pPr>
            <a:r>
              <a:rPr b="1" lang="it" sz="2800">
                <a:solidFill>
                  <a:srgbClr val="FF0000"/>
                </a:solidFill>
              </a:rPr>
              <a:t>How does it work</a:t>
            </a:r>
            <a:r>
              <a:rPr lang="it" sz="2800"/>
              <a:t>? David Halpern </a:t>
            </a:r>
            <a:r>
              <a:rPr lang="it" sz="2800" u="sng">
                <a:solidFill>
                  <a:schemeClr val="accent2"/>
                </a:solidFill>
                <a:hlinkClick r:id="rId3">
                  <a:extLst>
                    <a:ext uri="{A12FA001-AC4F-418D-AE19-62706E023703}">
                      <ahyp:hlinkClr val="tx"/>
                    </a:ext>
                  </a:extLst>
                </a:hlinkClick>
              </a:rPr>
              <a:t>https://www.youtube.com/watch?v=y7b2Uj0BLXc</a:t>
            </a:r>
            <a:br>
              <a:rPr lang="it" sz="2800"/>
            </a:br>
            <a:endParaRPr sz="2800"/>
          </a:p>
          <a:p>
            <a:pPr indent="-316230" lvl="0" marL="342900" rtl="0" algn="l">
              <a:spcBef>
                <a:spcPts val="392"/>
              </a:spcBef>
              <a:spcAft>
                <a:spcPts val="0"/>
              </a:spcAft>
              <a:buClr>
                <a:srgbClr val="FF0000"/>
              </a:buClr>
              <a:buSzPct val="100000"/>
              <a:buChar char="•"/>
            </a:pPr>
            <a:r>
              <a:rPr lang="it" sz="2800">
                <a:solidFill>
                  <a:srgbClr val="FF0000"/>
                </a:solidFill>
              </a:rPr>
              <a:t>Saving more tomorrow</a:t>
            </a:r>
            <a:endParaRPr/>
          </a:p>
          <a:p>
            <a:pPr indent="-316230" lvl="0" marL="342900" rtl="0" algn="l">
              <a:spcBef>
                <a:spcPts val="392"/>
              </a:spcBef>
              <a:spcAft>
                <a:spcPts val="0"/>
              </a:spcAft>
              <a:buClr>
                <a:schemeClr val="accent2"/>
              </a:buClr>
              <a:buSzPct val="100000"/>
              <a:buChar char="•"/>
            </a:pPr>
            <a:r>
              <a:rPr lang="it" sz="2800" u="sng">
                <a:solidFill>
                  <a:schemeClr val="accent2"/>
                </a:solidFill>
                <a:hlinkClick r:id="rId4">
                  <a:extLst>
                    <a:ext uri="{A12FA001-AC4F-418D-AE19-62706E023703}">
                      <ahyp:hlinkClr val="tx"/>
                    </a:ext>
                  </a:extLst>
                </a:hlinkClick>
              </a:rPr>
              <a:t>https://www.ted.com/talks/shlomo_benartzi_saving_for_tomorrow_tomorrow?subtitle=en</a:t>
            </a:r>
            <a:endParaRPr sz="2800">
              <a:solidFill>
                <a:schemeClr val="accent2"/>
              </a:solidFill>
            </a:endParaRPr>
          </a:p>
          <a:p>
            <a:pPr indent="-316230" lvl="0" marL="342900" rtl="0" algn="l">
              <a:spcBef>
                <a:spcPts val="392"/>
              </a:spcBef>
              <a:spcAft>
                <a:spcPts val="0"/>
              </a:spcAft>
              <a:buClr>
                <a:srgbClr val="FF0000"/>
              </a:buClr>
              <a:buSzPct val="100000"/>
              <a:buChar char="•"/>
            </a:pPr>
            <a:r>
              <a:rPr lang="it" sz="2800">
                <a:solidFill>
                  <a:srgbClr val="FF0000"/>
                </a:solidFill>
              </a:rPr>
              <a:t>Solving social problems with nudges</a:t>
            </a:r>
            <a:endParaRPr/>
          </a:p>
          <a:p>
            <a:pPr indent="-316230" lvl="0" marL="342900" rtl="0" algn="l">
              <a:spcBef>
                <a:spcPts val="392"/>
              </a:spcBef>
              <a:spcAft>
                <a:spcPts val="0"/>
              </a:spcAft>
              <a:buClr>
                <a:schemeClr val="accent2"/>
              </a:buClr>
              <a:buSzPct val="100000"/>
              <a:buChar char="•"/>
            </a:pPr>
            <a:r>
              <a:rPr lang="it" sz="2800">
                <a:solidFill>
                  <a:schemeClr val="accent2"/>
                </a:solidFill>
              </a:rPr>
              <a:t>https://www.ted.com/talks/sendhil_mullainathan_solving_social_problems_with_a_nudge?subtitle=en</a:t>
            </a:r>
            <a:br>
              <a:rPr lang="it" sz="2800">
                <a:solidFill>
                  <a:srgbClr val="FF0000"/>
                </a:solidFill>
              </a:rPr>
            </a:br>
            <a:br>
              <a:rPr lang="it" sz="2800">
                <a:solidFill>
                  <a:srgbClr val="FF0000"/>
                </a:solidFill>
              </a:rPr>
            </a:br>
            <a:endParaRPr sz="2800">
              <a:solidFill>
                <a:schemeClr val="accent2"/>
              </a:solidFill>
            </a:endParaRPr>
          </a:p>
          <a:p>
            <a:pPr indent="-218440" lvl="0" marL="342900" rtl="0" algn="l">
              <a:spcBef>
                <a:spcPts val="392"/>
              </a:spcBef>
              <a:spcAft>
                <a:spcPts val="0"/>
              </a:spcAft>
              <a:buClr>
                <a:schemeClr val="dk1"/>
              </a:buClr>
              <a:buSzPct val="100000"/>
              <a:buNone/>
            </a:pPr>
            <a:r>
              <a:t/>
            </a:r>
            <a:endParaRPr sz="2800"/>
          </a:p>
          <a:p>
            <a:pPr indent="0" lvl="0" marL="0" rtl="0" algn="l">
              <a:spcBef>
                <a:spcPts val="294"/>
              </a:spcBef>
              <a:spcAft>
                <a:spcPts val="0"/>
              </a:spcAft>
              <a:buClr>
                <a:schemeClr val="dk1"/>
              </a:buClr>
              <a:buSzPct val="100000"/>
              <a:buNone/>
            </a:pPr>
            <a:r>
              <a:t/>
            </a:r>
            <a:endParaRPr sz="21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31"/>
          <p:cNvSpPr txBox="1"/>
          <p:nvPr>
            <p:ph type="title"/>
          </p:nvPr>
        </p:nvSpPr>
        <p:spPr>
          <a:xfrm>
            <a:off x="458788" y="0"/>
            <a:ext cx="8226300" cy="8562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Do people like nudges?</a:t>
            </a:r>
            <a:endParaRPr/>
          </a:p>
        </p:txBody>
      </p:sp>
      <p:sp>
        <p:nvSpPr>
          <p:cNvPr id="161" name="Google Shape;161;p31"/>
          <p:cNvSpPr txBox="1"/>
          <p:nvPr/>
        </p:nvSpPr>
        <p:spPr>
          <a:xfrm>
            <a:off x="458800" y="744656"/>
            <a:ext cx="8550900" cy="6825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it" sz="2000">
                <a:solidFill>
                  <a:srgbClr val="222222"/>
                </a:solidFill>
                <a:latin typeface="Calibri"/>
                <a:ea typeface="Calibri"/>
                <a:cs typeface="Calibri"/>
                <a:sym typeface="Calibri"/>
              </a:rPr>
              <a:t>People Prefer System 2 Nudges (Kind Of)</a:t>
            </a:r>
            <a:endParaRPr sz="2000">
              <a:solidFill>
                <a:srgbClr val="222222"/>
              </a:solidFill>
              <a:latin typeface="Calibri"/>
              <a:ea typeface="Calibri"/>
              <a:cs typeface="Calibri"/>
              <a:sym typeface="Calibri"/>
            </a:endParaRPr>
          </a:p>
          <a:p>
            <a:pPr indent="0" lvl="0" marL="0" rtl="0" algn="l">
              <a:lnSpc>
                <a:spcPct val="115000"/>
              </a:lnSpc>
              <a:spcBef>
                <a:spcPts val="400"/>
              </a:spcBef>
              <a:spcAft>
                <a:spcPts val="0"/>
              </a:spcAft>
              <a:buNone/>
            </a:pPr>
            <a:r>
              <a:rPr i="1" lang="it" sz="2000" u="sng">
                <a:solidFill>
                  <a:schemeClr val="dk1"/>
                </a:solidFill>
                <a:latin typeface="Calibri"/>
                <a:ea typeface="Calibri"/>
                <a:cs typeface="Calibri"/>
                <a:sym typeface="Calibri"/>
                <a:hlinkClick r:id="rId3">
                  <a:extLst>
                    <a:ext uri="{A12FA001-AC4F-418D-AE19-62706E023703}">
                      <ahyp:hlinkClr val="tx"/>
                    </a:ext>
                  </a:extLst>
                </a:hlinkClick>
              </a:rPr>
              <a:t>Duke Law Journal, Vol. 66, 2016</a:t>
            </a:r>
            <a:r>
              <a:rPr i="1" lang="it" sz="2000" u="sng">
                <a:solidFill>
                  <a:schemeClr val="dk1"/>
                </a:solidFill>
                <a:latin typeface="Calibri"/>
                <a:ea typeface="Calibri"/>
                <a:cs typeface="Calibri"/>
                <a:sym typeface="Calibri"/>
                <a:hlinkClick r:id="rId4">
                  <a:extLst>
                    <a:ext uri="{A12FA001-AC4F-418D-AE19-62706E023703}">
                      <ahyp:hlinkClr val="tx"/>
                    </a:ext>
                  </a:extLst>
                </a:hlinkClick>
              </a:rPr>
              <a:t> </a:t>
            </a:r>
            <a:r>
              <a:rPr lang="it" sz="2000" u="sng">
                <a:solidFill>
                  <a:schemeClr val="dk1"/>
                </a:solidFill>
                <a:latin typeface="Calibri"/>
                <a:ea typeface="Calibri"/>
                <a:cs typeface="Calibri"/>
                <a:sym typeface="Calibri"/>
                <a:hlinkClick r:id="rId5">
                  <a:extLst>
                    <a:ext uri="{A12FA001-AC4F-418D-AE19-62706E023703}">
                      <ahyp:hlinkClr val="tx"/>
                    </a:ext>
                  </a:extLst>
                </a:hlinkClick>
              </a:rPr>
              <a:t>Cass R. Sunstein</a:t>
            </a:r>
            <a:endParaRPr sz="2000" u="sng">
              <a:solidFill>
                <a:schemeClr val="dk1"/>
              </a:solidFill>
              <a:latin typeface="Calibri"/>
              <a:ea typeface="Calibri"/>
              <a:cs typeface="Calibri"/>
              <a:sym typeface="Calibri"/>
            </a:endParaRPr>
          </a:p>
          <a:p>
            <a:pPr indent="0" lvl="0" marL="0" rtl="0" algn="l">
              <a:lnSpc>
                <a:spcPct val="115000"/>
              </a:lnSpc>
              <a:spcBef>
                <a:spcPts val="400"/>
              </a:spcBef>
              <a:spcAft>
                <a:spcPts val="0"/>
              </a:spcAft>
              <a:buNone/>
            </a:pPr>
            <a:r>
              <a:rPr lang="it" sz="2000">
                <a:solidFill>
                  <a:srgbClr val="505050"/>
                </a:solidFill>
                <a:latin typeface="Calibri"/>
                <a:ea typeface="Calibri"/>
                <a:cs typeface="Calibri"/>
                <a:sym typeface="Calibri"/>
              </a:rPr>
              <a:t>In the United States, the United Kingdom, Australia, and many other nations, those involved in law and policy have been exploring choice-preserving approaches, or “nudges,” informed by behavioral science and with the purpose of promoting important public policy goals, such as improved health and safety. But there is a large and insufficiently explored difference between System 1 nudges, which target or benefit from automatic processing, and System 2 nudges, which</a:t>
            </a:r>
            <a:r>
              <a:rPr lang="it" sz="3200">
                <a:solidFill>
                  <a:schemeClr val="dk1"/>
                </a:solidFill>
                <a:latin typeface="Calibri"/>
                <a:ea typeface="Calibri"/>
                <a:cs typeface="Calibri"/>
                <a:sym typeface="Calibri"/>
              </a:rPr>
              <a:t> </a:t>
            </a:r>
            <a:r>
              <a:rPr lang="it" sz="2000">
                <a:solidFill>
                  <a:srgbClr val="505050"/>
                </a:solidFill>
                <a:latin typeface="Calibri"/>
                <a:ea typeface="Calibri"/>
                <a:cs typeface="Calibri"/>
                <a:sym typeface="Calibri"/>
              </a:rPr>
              <a:t>target or benefit from deliberative processing.  Graphic warnings and default rules are System 1 nudges; statistical information and factual disclosures are System 2 nudges. On philosophical grounds, it might seem tempting to prefer System 2 nudges, on the assumption that they show greater respect for individual dignity and promote individual agency. A nationally representative survey in the United States finds evidence that in important contexts, majorities do indeed prefer System 2 nudges. At the same time, that preference is not fixed and firm. If people are asked to assume that the System 1 nudge is significantly more effective, then large numbers of them will move in its direction.</a:t>
            </a:r>
            <a:endParaRPr sz="2000">
              <a:solidFill>
                <a:srgbClr val="50505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32"/>
          <p:cNvSpPr txBox="1"/>
          <p:nvPr>
            <p:ph type="ctrTitle"/>
          </p:nvPr>
        </p:nvSpPr>
        <p:spPr>
          <a:xfrm>
            <a:off x="611188" y="1168004"/>
            <a:ext cx="7772400" cy="1103700"/>
          </a:xfrm>
          <a:prstGeom prst="rect">
            <a:avLst/>
          </a:prstGeom>
          <a:noFill/>
          <a:ln>
            <a:noFill/>
          </a:ln>
        </p:spPr>
        <p:txBody>
          <a:bodyPr anchorCtr="0" anchor="ctr" bIns="45700" lIns="91425" spcFirstLastPara="1" rIns="91425" wrap="square" tIns="45700">
            <a:normAutofit fontScale="90000"/>
          </a:bodyPr>
          <a:lstStyle/>
          <a:p>
            <a:pPr indent="0" lvl="0" marL="457200" rtl="0" algn="ctr">
              <a:lnSpc>
                <a:spcPct val="107000"/>
              </a:lnSpc>
              <a:spcBef>
                <a:spcPts val="0"/>
              </a:spcBef>
              <a:spcAft>
                <a:spcPts val="0"/>
              </a:spcAft>
              <a:buClr>
                <a:srgbClr val="FF0000"/>
              </a:buClr>
              <a:buSzPct val="100000"/>
              <a:buFont typeface="Calibri"/>
              <a:buNone/>
            </a:pPr>
            <a:r>
              <a:rPr b="1" lang="it" sz="4000">
                <a:solidFill>
                  <a:srgbClr val="FF0000"/>
                </a:solidFill>
              </a:rPr>
              <a:t>Using behavioural science in environmental policy</a:t>
            </a:r>
            <a:endParaRPr b="1" sz="400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33"/>
          <p:cNvSpPr txBox="1"/>
          <p:nvPr>
            <p:ph type="title"/>
          </p:nvPr>
        </p:nvSpPr>
        <p:spPr>
          <a:xfrm>
            <a:off x="323850" y="250031"/>
            <a:ext cx="8229600" cy="857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Incentives to sustainable behaviours</a:t>
            </a:r>
            <a:endParaRPr/>
          </a:p>
        </p:txBody>
      </p:sp>
      <p:sp>
        <p:nvSpPr>
          <p:cNvPr id="172" name="Google Shape;172;p33"/>
          <p:cNvSpPr txBox="1"/>
          <p:nvPr>
            <p:ph idx="1" type="body"/>
          </p:nvPr>
        </p:nvSpPr>
        <p:spPr>
          <a:xfrm>
            <a:off x="457200" y="1107272"/>
            <a:ext cx="8229600" cy="3394500"/>
          </a:xfrm>
          <a:prstGeom prst="rect">
            <a:avLst/>
          </a:prstGeom>
          <a:noFill/>
          <a:ln>
            <a:noFill/>
          </a:ln>
        </p:spPr>
        <p:txBody>
          <a:bodyPr anchorCtr="0" anchor="t" bIns="45700" lIns="91425" spcFirstLastPara="1" rIns="91425" wrap="square" tIns="45700">
            <a:normAutofit fontScale="85000" lnSpcReduction="20000"/>
          </a:bodyPr>
          <a:lstStyle/>
          <a:p>
            <a:pPr indent="-331469" lvl="0" marL="342900" rtl="0" algn="l">
              <a:spcBef>
                <a:spcPts val="0"/>
              </a:spcBef>
              <a:spcAft>
                <a:spcPts val="0"/>
              </a:spcAft>
              <a:buClr>
                <a:schemeClr val="dk1"/>
              </a:buClr>
              <a:buSzPct val="100000"/>
              <a:buChar char="•"/>
            </a:pPr>
            <a:r>
              <a:rPr lang="it" sz="2400"/>
              <a:t>Economists have conceptualised green choices of various types as a form of consumption that provides both wealth as well as moral utility or ‘warm glow’ from contributing to a public good by benefitting the environment (Levitt and List, 2007; Andreoni, 1990). </a:t>
            </a:r>
            <a:endParaRPr/>
          </a:p>
          <a:p>
            <a:pPr indent="-331469" lvl="0" marL="342900" rtl="0" algn="l">
              <a:spcBef>
                <a:spcPts val="444"/>
              </a:spcBef>
              <a:spcAft>
                <a:spcPts val="0"/>
              </a:spcAft>
              <a:buClr>
                <a:schemeClr val="dk1"/>
              </a:buClr>
              <a:buSzPct val="100000"/>
              <a:buChar char="•"/>
            </a:pPr>
            <a:r>
              <a:rPr lang="it" sz="2400"/>
              <a:t>Different types of green behaviour: some which entail both a moral and a financial gain (energy conservation, re-using) and others that are instead a moral gain and a financial loss (buying expensive recycled products or local food). Moral gain connected with the amount of information on the effect of others of one’s actions: information about climate change, the environment and especially the effects of human activity on it are all likely to affect the moral gains (and losses) experienced through green behaviour.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34"/>
          <p:cNvSpPr txBox="1"/>
          <p:nvPr>
            <p:ph type="title"/>
          </p:nvPr>
        </p:nvSpPr>
        <p:spPr>
          <a:xfrm>
            <a:off x="395288" y="195263"/>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3600"/>
              <a:buFont typeface="Calibri"/>
              <a:buNone/>
            </a:pPr>
            <a:r>
              <a:rPr lang="it" sz="3600">
                <a:solidFill>
                  <a:srgbClr val="FF0000"/>
                </a:solidFill>
              </a:rPr>
              <a:t>Standard Incentives to Sustainability</a:t>
            </a:r>
            <a:endParaRPr/>
          </a:p>
        </p:txBody>
      </p:sp>
      <p:sp>
        <p:nvSpPr>
          <p:cNvPr id="179" name="Google Shape;179;p34"/>
          <p:cNvSpPr txBox="1"/>
          <p:nvPr>
            <p:ph idx="1" type="body"/>
          </p:nvPr>
        </p:nvSpPr>
        <p:spPr>
          <a:xfrm>
            <a:off x="606425" y="1295391"/>
            <a:ext cx="7931100" cy="2830200"/>
          </a:xfrm>
          <a:prstGeom prst="rect">
            <a:avLst/>
          </a:prstGeom>
          <a:noFill/>
          <a:ln>
            <a:noFill/>
          </a:ln>
        </p:spPr>
        <p:txBody>
          <a:bodyPr anchorCtr="0" anchor="t" bIns="45700" lIns="91425" spcFirstLastPara="1" rIns="91425" wrap="square" tIns="45700">
            <a:normAutofit fontScale="85000" lnSpcReduction="20000"/>
          </a:bodyPr>
          <a:lstStyle/>
          <a:p>
            <a:pPr indent="-331469" lvl="0" marL="342900" rtl="0" algn="l">
              <a:spcBef>
                <a:spcPts val="0"/>
              </a:spcBef>
              <a:spcAft>
                <a:spcPts val="0"/>
              </a:spcAft>
              <a:buClr>
                <a:schemeClr val="dk1"/>
              </a:buClr>
              <a:buSzPct val="100000"/>
              <a:buChar char="•"/>
            </a:pPr>
            <a:r>
              <a:rPr lang="it" sz="2400"/>
              <a:t>Behaviour change initiatives aimed at reducing the carbon footprints of households and communities, with mixed results (Southerton et al 2011;Viscusi et al, 2011; Al-Ubaydli and Lee, 2011; Allcott, 2010). </a:t>
            </a:r>
            <a:endParaRPr/>
          </a:p>
          <a:p>
            <a:pPr indent="-331469" lvl="0" marL="342900" rtl="0" algn="l">
              <a:spcBef>
                <a:spcPts val="444"/>
              </a:spcBef>
              <a:spcAft>
                <a:spcPts val="0"/>
              </a:spcAft>
              <a:buClr>
                <a:schemeClr val="dk1"/>
              </a:buClr>
              <a:buSzPct val="100000"/>
              <a:buChar char="•"/>
            </a:pPr>
            <a:r>
              <a:rPr lang="it" sz="2400"/>
              <a:t>Evaluations: carbon footprint reduction that results from the specific initiative adopted (say reduced household emissions from energy saving), BUT inadvertent effect on other behaviours? (Gilg et al, 2005)</a:t>
            </a:r>
            <a:endParaRPr/>
          </a:p>
          <a:p>
            <a:pPr indent="-331469" lvl="0" marL="342900" rtl="0" algn="l">
              <a:spcBef>
                <a:spcPts val="444"/>
              </a:spcBef>
              <a:spcAft>
                <a:spcPts val="0"/>
              </a:spcAft>
              <a:buClr>
                <a:schemeClr val="dk1"/>
              </a:buClr>
              <a:buSzPct val="100000"/>
              <a:buChar char="•"/>
            </a:pPr>
            <a:r>
              <a:rPr lang="it" sz="2400"/>
              <a:t>Implicit assumption- once an individual has become more environmentally conscious in one domain, they will automatically want to adopt pro-environmental or green behaviour across a whole range of other choices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5"/>
          <p:cNvSpPr txBox="1"/>
          <p:nvPr>
            <p:ph type="title"/>
          </p:nvPr>
        </p:nvSpPr>
        <p:spPr>
          <a:xfrm>
            <a:off x="390525" y="573881"/>
            <a:ext cx="7769100" cy="11004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000"/>
              <a:buFont typeface="Calibri"/>
              <a:buNone/>
            </a:pPr>
            <a:r>
              <a:rPr lang="it" sz="4000">
                <a:solidFill>
                  <a:srgbClr val="FF0000"/>
                </a:solidFill>
              </a:rPr>
              <a:t>Psychology of Green behaviours</a:t>
            </a:r>
            <a:endParaRPr/>
          </a:p>
        </p:txBody>
      </p:sp>
      <p:sp>
        <p:nvSpPr>
          <p:cNvPr id="185" name="Google Shape;185;p35"/>
          <p:cNvSpPr txBox="1"/>
          <p:nvPr>
            <p:ph idx="1" type="body"/>
          </p:nvPr>
        </p:nvSpPr>
        <p:spPr>
          <a:xfrm>
            <a:off x="395288" y="1545431"/>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400"/>
              <a:buChar char="•"/>
            </a:pPr>
            <a:r>
              <a:rPr lang="it" sz="2400"/>
              <a:t>Individuals care about the effect of their actions on others (social preferences or prosocial behaviour), but also experience self-control problems and loss-aversion, and are highly influenced by other people’s behaviour, </a:t>
            </a:r>
            <a:endParaRPr/>
          </a:p>
          <a:p>
            <a:pPr indent="-342900" lvl="0" marL="342900" rtl="0" algn="l">
              <a:spcBef>
                <a:spcPts val="480"/>
              </a:spcBef>
              <a:spcAft>
                <a:spcPts val="0"/>
              </a:spcAft>
              <a:buClr>
                <a:schemeClr val="dk1"/>
              </a:buClr>
              <a:buSzPts val="2400"/>
              <a:buChar char="•"/>
            </a:pPr>
            <a:r>
              <a:rPr lang="it" sz="2400"/>
              <a:t>Balance between social preferences and personal reward likely to determine the overall amount of green choices made by an individual.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